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4" r:id="rId5"/>
    <p:sldId id="258" r:id="rId6"/>
    <p:sldId id="260" r:id="rId7"/>
    <p:sldId id="266" r:id="rId8"/>
    <p:sldId id="268" r:id="rId9"/>
    <p:sldId id="267" r:id="rId10"/>
    <p:sldId id="262" r:id="rId11"/>
    <p:sldId id="269" r:id="rId12"/>
    <p:sldId id="270" r:id="rId13"/>
    <p:sldId id="261" r:id="rId14"/>
    <p:sldId id="263" r:id="rId15"/>
    <p:sldId id="2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622" autoAdjust="0"/>
    <p:restoredTop sz="94660"/>
  </p:normalViewPr>
  <p:slideViewPr>
    <p:cSldViewPr snapToGrid="0">
      <p:cViewPr varScale="1">
        <p:scale>
          <a:sx n="115" d="100"/>
          <a:sy n="115" d="100"/>
        </p:scale>
        <p:origin x="28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6CB4C7F-5CFF-42F6-BBDD-4EEE16C2E730}" type="datetimeFigureOut">
              <a:rPr lang="en-GB" smtClean="0"/>
              <a:t>30/06/2026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2773519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CB4C7F-5CFF-42F6-BBDD-4EEE16C2E730}" type="datetimeFigureOut">
              <a:rPr lang="en-GB" smtClean="0"/>
              <a:t>30/06/2026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2120107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CB4C7F-5CFF-42F6-BBDD-4EEE16C2E730}" type="datetimeFigureOut">
              <a:rPr lang="en-GB" smtClean="0"/>
              <a:t>30/06/2026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3010588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CB4C7F-5CFF-42F6-BBDD-4EEE16C2E730}" type="datetimeFigureOut">
              <a:rPr lang="en-GB" smtClean="0"/>
              <a:t>30/06/2026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950168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CB4C7F-5CFF-42F6-BBDD-4EEE16C2E730}" type="datetimeFigureOut">
              <a:rPr lang="en-GB" smtClean="0"/>
              <a:t>30/06/2026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1394536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6CB4C7F-5CFF-42F6-BBDD-4EEE16C2E730}" type="datetimeFigureOut">
              <a:rPr lang="en-GB" smtClean="0"/>
              <a:t>30/06/2026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1175468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6CB4C7F-5CFF-42F6-BBDD-4EEE16C2E730}" type="datetimeFigureOut">
              <a:rPr lang="en-GB" smtClean="0"/>
              <a:t>30/06/2026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406407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6CB4C7F-5CFF-42F6-BBDD-4EEE16C2E730}" type="datetimeFigureOut">
              <a:rPr lang="en-GB" smtClean="0"/>
              <a:t>30/06/2026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131943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B4C7F-5CFF-42F6-BBDD-4EEE16C2E730}" type="datetimeFigureOut">
              <a:rPr lang="en-GB" smtClean="0"/>
              <a:t>30/06/2026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3454840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CB4C7F-5CFF-42F6-BBDD-4EEE16C2E730}" type="datetimeFigureOut">
              <a:rPr lang="en-GB" smtClean="0"/>
              <a:t>30/06/2026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3954254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CB4C7F-5CFF-42F6-BBDD-4EEE16C2E730}" type="datetimeFigureOut">
              <a:rPr lang="en-GB" smtClean="0"/>
              <a:t>30/06/2026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3A9DB0-B60C-4D0B-A634-3B987270B84D}" type="slidenum">
              <a:rPr lang="en-GB" smtClean="0"/>
              <a:t>‹#›</a:t>
            </a:fld>
            <a:endParaRPr lang="en-GB"/>
          </a:p>
        </p:txBody>
      </p:sp>
    </p:spTree>
    <p:extLst>
      <p:ext uri="{BB962C8B-B14F-4D97-AF65-F5344CB8AC3E}">
        <p14:creationId xmlns:p14="http://schemas.microsoft.com/office/powerpoint/2010/main" val="505000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B4C7F-5CFF-42F6-BBDD-4EEE16C2E730}" type="datetimeFigureOut">
              <a:rPr lang="en-GB" smtClean="0"/>
              <a:t>30/06/2026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9DB0-B60C-4D0B-A634-3B987270B84D}" type="slidenum">
              <a:rPr lang="en-GB" smtClean="0"/>
              <a:t>‹#›</a:t>
            </a:fld>
            <a:endParaRPr lang="en-GB"/>
          </a:p>
        </p:txBody>
      </p:sp>
    </p:spTree>
    <p:extLst>
      <p:ext uri="{BB962C8B-B14F-4D97-AF65-F5344CB8AC3E}">
        <p14:creationId xmlns:p14="http://schemas.microsoft.com/office/powerpoint/2010/main" val="814821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6.jpeg"/><Relationship Id="rId4" Type="http://schemas.openxmlformats.org/officeDocument/2006/relationships/image" Target="../media/image15.jpeg"/></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491" y="628073"/>
            <a:ext cx="11804073" cy="1819708"/>
          </a:xfrm>
        </p:spPr>
        <p:txBody>
          <a:bodyPr>
            <a:normAutofit fontScale="90000"/>
          </a:bodyPr>
          <a:lstStyle/>
          <a:p>
            <a:r>
              <a:rPr lang="en-GB" b="1" dirty="0" smtClean="0">
                <a:latin typeface="Century Gothic" panose="020B0502020202020204" pitchFamily="34" charset="0"/>
              </a:rPr>
              <a:t>RSE</a:t>
            </a:r>
            <a:r>
              <a:rPr lang="en-GB" dirty="0" smtClean="0">
                <a:latin typeface="Century Gothic" panose="020B0502020202020204" pitchFamily="34" charset="0"/>
              </a:rPr>
              <a:t> </a:t>
            </a:r>
            <a:br>
              <a:rPr lang="en-GB" dirty="0" smtClean="0">
                <a:latin typeface="Century Gothic" panose="020B0502020202020204" pitchFamily="34" charset="0"/>
              </a:rPr>
            </a:br>
            <a:r>
              <a:rPr lang="en-GB" dirty="0" smtClean="0">
                <a:latin typeface="Century Gothic" panose="020B0502020202020204" pitchFamily="34" charset="0"/>
              </a:rPr>
              <a:t>(Relationships and Sex Education)</a:t>
            </a:r>
            <a:endParaRPr lang="en-GB" dirty="0">
              <a:latin typeface="Century Gothic" panose="020B0502020202020204" pitchFamily="34" charset="0"/>
            </a:endParaRPr>
          </a:p>
        </p:txBody>
      </p:sp>
      <p:sp>
        <p:nvSpPr>
          <p:cNvPr id="3" name="Subtitle 2"/>
          <p:cNvSpPr>
            <a:spLocks noGrp="1"/>
          </p:cNvSpPr>
          <p:nvPr>
            <p:ph type="subTitle" idx="1"/>
          </p:nvPr>
        </p:nvSpPr>
        <p:spPr/>
        <p:txBody>
          <a:bodyPr/>
          <a:lstStyle/>
          <a:p>
            <a:endParaRPr lang="en-GB" dirty="0"/>
          </a:p>
        </p:txBody>
      </p:sp>
      <p:pic>
        <p:nvPicPr>
          <p:cNvPr id="4" name="Picture 3" descr="C:\Users\bursar\AppData\Local\Microsoft\Windows\Temporary Internet Files\Content.Outlook\EFZK5308\GPS MAIN LOGO SHORT NAME RGB.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90391" y="2976382"/>
            <a:ext cx="6076518" cy="3147327"/>
          </a:xfrm>
          <a:prstGeom prst="rect">
            <a:avLst/>
          </a:prstGeom>
          <a:noFill/>
          <a:ln>
            <a:noFill/>
          </a:ln>
        </p:spPr>
      </p:pic>
    </p:spTree>
    <p:extLst>
      <p:ext uri="{BB962C8B-B14F-4D97-AF65-F5344CB8AC3E}">
        <p14:creationId xmlns:p14="http://schemas.microsoft.com/office/powerpoint/2010/main" val="29213358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4000" b="1" u="sng" dirty="0" smtClean="0">
                <a:latin typeface="Century Gothic" panose="020B0502020202020204" pitchFamily="34" charset="0"/>
              </a:rPr>
              <a:t>What </a:t>
            </a:r>
            <a:r>
              <a:rPr lang="en-GB" sz="4000" b="1" u="sng" dirty="0" smtClean="0">
                <a:latin typeface="Century Gothic" panose="020B0502020202020204" pitchFamily="34" charset="0"/>
              </a:rPr>
              <a:t>Thursday next week </a:t>
            </a:r>
            <a:r>
              <a:rPr lang="en-GB" sz="4000" b="1" u="sng" dirty="0" smtClean="0">
                <a:latin typeface="Century Gothic" panose="020B0502020202020204" pitchFamily="34" charset="0"/>
              </a:rPr>
              <a:t>will look like</a:t>
            </a:r>
            <a:br>
              <a:rPr lang="en-GB" sz="4000" b="1" u="sng" dirty="0" smtClean="0">
                <a:latin typeface="Century Gothic" panose="020B0502020202020204" pitchFamily="34" charset="0"/>
              </a:rPr>
            </a:br>
            <a:endParaRPr lang="en-GB" sz="4000" b="1" u="sng" dirty="0">
              <a:latin typeface="Century Gothic" panose="020B0502020202020204" pitchFamily="34" charset="0"/>
            </a:endParaRPr>
          </a:p>
        </p:txBody>
      </p:sp>
      <p:sp>
        <p:nvSpPr>
          <p:cNvPr id="3" name="Content Placeholder 2"/>
          <p:cNvSpPr>
            <a:spLocks noGrp="1"/>
          </p:cNvSpPr>
          <p:nvPr>
            <p:ph idx="1"/>
          </p:nvPr>
        </p:nvSpPr>
        <p:spPr>
          <a:xfrm>
            <a:off x="838200" y="1385050"/>
            <a:ext cx="10749742" cy="5206944"/>
          </a:xfrm>
        </p:spPr>
        <p:txBody>
          <a:bodyPr>
            <a:normAutofit fontScale="92500" lnSpcReduction="20000"/>
          </a:bodyPr>
          <a:lstStyle/>
          <a:p>
            <a:pPr marL="0" indent="0">
              <a:buNone/>
            </a:pPr>
            <a:r>
              <a:rPr lang="en-GB" b="1" u="sng" dirty="0" smtClean="0">
                <a:latin typeface="Century Gothic" panose="020B0502020202020204" pitchFamily="34" charset="0"/>
              </a:rPr>
              <a:t>Sex Education Focused Afternoon to include</a:t>
            </a:r>
            <a:r>
              <a:rPr lang="en-GB" b="1" u="sng" dirty="0" smtClean="0">
                <a:latin typeface="Century Gothic" panose="020B0502020202020204" pitchFamily="34" charset="0"/>
              </a:rPr>
              <a:t>:</a:t>
            </a:r>
            <a:endParaRPr lang="en-GB" b="1" u="sng" dirty="0" smtClean="0">
              <a:latin typeface="Century Gothic" panose="020B0502020202020204" pitchFamily="34" charset="0"/>
            </a:endParaRPr>
          </a:p>
          <a:p>
            <a:r>
              <a:rPr lang="en-GB" dirty="0" smtClean="0">
                <a:latin typeface="Century Gothic" panose="020B0502020202020204" pitchFamily="34" charset="0"/>
              </a:rPr>
              <a:t>Puberty</a:t>
            </a:r>
          </a:p>
          <a:p>
            <a:r>
              <a:rPr lang="en-GB" dirty="0" smtClean="0">
                <a:latin typeface="Century Gothic" panose="020B0502020202020204" pitchFamily="34" charset="0"/>
              </a:rPr>
              <a:t>Differences between male and female changes</a:t>
            </a:r>
          </a:p>
          <a:p>
            <a:r>
              <a:rPr lang="en-GB" dirty="0" smtClean="0">
                <a:latin typeface="Century Gothic" panose="020B0502020202020204" pitchFamily="34" charset="0"/>
              </a:rPr>
              <a:t>Sexual Intercourse definition</a:t>
            </a:r>
          </a:p>
          <a:p>
            <a:r>
              <a:rPr lang="en-GB" dirty="0" smtClean="0">
                <a:latin typeface="Century Gothic" panose="020B0502020202020204" pitchFamily="34" charset="0"/>
              </a:rPr>
              <a:t>How a baby develops</a:t>
            </a:r>
          </a:p>
          <a:p>
            <a:pPr marL="0" indent="0">
              <a:buNone/>
            </a:pPr>
            <a:endParaRPr lang="en-GB" b="1" u="sng" dirty="0" smtClean="0">
              <a:latin typeface="Century Gothic" panose="020B0502020202020204" pitchFamily="34" charset="0"/>
            </a:endParaRPr>
          </a:p>
          <a:p>
            <a:pPr marL="0" indent="0">
              <a:buNone/>
            </a:pPr>
            <a:r>
              <a:rPr lang="en-GB" b="1" u="sng" dirty="0">
                <a:latin typeface="Century Gothic" panose="020B0502020202020204" pitchFamily="34" charset="0"/>
              </a:rPr>
              <a:t>Year 6 sample of </a:t>
            </a:r>
            <a:r>
              <a:rPr lang="en-GB" b="1" u="sng" dirty="0" smtClean="0">
                <a:latin typeface="Century Gothic" panose="020B0502020202020204" pitchFamily="34" charset="0"/>
              </a:rPr>
              <a:t>Videos</a:t>
            </a:r>
            <a:endParaRPr lang="en-GB" b="1" u="sng" dirty="0">
              <a:latin typeface="Century Gothic" panose="020B0502020202020204" pitchFamily="34" charset="0"/>
            </a:endParaRPr>
          </a:p>
          <a:p>
            <a:pPr marL="0" indent="0">
              <a:buNone/>
            </a:pPr>
            <a:r>
              <a:rPr lang="en-GB" b="1" u="sng" dirty="0" smtClean="0">
                <a:latin typeface="Century Gothic" panose="020B0502020202020204" pitchFamily="34" charset="0"/>
              </a:rPr>
              <a:t>BBC Active videos:</a:t>
            </a:r>
          </a:p>
          <a:p>
            <a:pPr marL="0" indent="0">
              <a:buNone/>
            </a:pPr>
            <a:endParaRPr lang="en-GB" dirty="0">
              <a:latin typeface="Century Gothic" panose="020B0502020202020204" pitchFamily="34" charset="0"/>
            </a:endParaRPr>
          </a:p>
          <a:p>
            <a:pPr marL="0" indent="0">
              <a:buNone/>
            </a:pPr>
            <a:r>
              <a:rPr lang="en-GB" dirty="0" smtClean="0">
                <a:latin typeface="Century Gothic" panose="020B0502020202020204" pitchFamily="34" charset="0"/>
              </a:rPr>
              <a:t>1. Puberty the inside story</a:t>
            </a:r>
          </a:p>
          <a:p>
            <a:pPr marL="0" indent="0">
              <a:buNone/>
            </a:pPr>
            <a:r>
              <a:rPr lang="en-GB" dirty="0" smtClean="0">
                <a:latin typeface="Century Gothic" panose="020B0502020202020204" pitchFamily="34" charset="0"/>
              </a:rPr>
              <a:t>2. Sexual intercourse</a:t>
            </a:r>
          </a:p>
          <a:p>
            <a:pPr marL="0" indent="0">
              <a:buNone/>
            </a:pPr>
            <a:r>
              <a:rPr lang="en-GB" dirty="0" smtClean="0">
                <a:latin typeface="Century Gothic" panose="020B0502020202020204" pitchFamily="34" charset="0"/>
              </a:rPr>
              <a:t>3. How a baby grows</a:t>
            </a:r>
            <a:endParaRPr lang="en-GB" dirty="0">
              <a:latin typeface="Century Gothic" panose="020B0502020202020204" pitchFamily="34" charset="0"/>
            </a:endParaRPr>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028890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4800" b="1" u="sng" dirty="0" smtClean="0">
                <a:latin typeface="Century Gothic" panose="020B0502020202020204" pitchFamily="34" charset="0"/>
              </a:rPr>
              <a:t>Resources we will be using:</a:t>
            </a:r>
            <a:br>
              <a:rPr lang="en-GB" sz="4800" b="1" u="sng" dirty="0" smtClean="0">
                <a:latin typeface="Century Gothic" panose="020B0502020202020204" pitchFamily="34" charset="0"/>
              </a:rPr>
            </a:br>
            <a:endParaRPr lang="en-GB" sz="4800" b="1" u="sng" dirty="0">
              <a:latin typeface="Century Gothic" panose="020B0502020202020204" pitchFamily="34" charset="0"/>
            </a:endParaRPr>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pic>
        <p:nvPicPr>
          <p:cNvPr id="6" name="Picture 5"/>
          <p:cNvPicPr>
            <a:picLocks noChangeAspect="1"/>
          </p:cNvPicPr>
          <p:nvPr/>
        </p:nvPicPr>
        <p:blipFill>
          <a:blip r:embed="rId3"/>
          <a:stretch>
            <a:fillRect/>
          </a:stretch>
        </p:blipFill>
        <p:spPr>
          <a:xfrm>
            <a:off x="6096000" y="1202244"/>
            <a:ext cx="4600126" cy="5521941"/>
          </a:xfrm>
          <a:prstGeom prst="rect">
            <a:avLst/>
          </a:prstGeom>
        </p:spPr>
      </p:pic>
      <p:pic>
        <p:nvPicPr>
          <p:cNvPr id="9" name="Picture 8"/>
          <p:cNvPicPr>
            <a:picLocks noChangeAspect="1"/>
          </p:cNvPicPr>
          <p:nvPr/>
        </p:nvPicPr>
        <p:blipFill>
          <a:blip r:embed="rId4"/>
          <a:stretch>
            <a:fillRect/>
          </a:stretch>
        </p:blipFill>
        <p:spPr>
          <a:xfrm>
            <a:off x="637477" y="1202243"/>
            <a:ext cx="5064888" cy="5521941"/>
          </a:xfrm>
          <a:prstGeom prst="rect">
            <a:avLst/>
          </a:prstGeom>
        </p:spPr>
      </p:pic>
    </p:spTree>
    <p:extLst>
      <p:ext uri="{BB962C8B-B14F-4D97-AF65-F5344CB8AC3E}">
        <p14:creationId xmlns:p14="http://schemas.microsoft.com/office/powerpoint/2010/main" val="10785804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4800" b="1" u="sng" dirty="0" smtClean="0">
                <a:latin typeface="Century Gothic" panose="020B0502020202020204" pitchFamily="34" charset="0"/>
              </a:rPr>
              <a:t>Resources we will be using:</a:t>
            </a:r>
            <a:br>
              <a:rPr lang="en-GB" sz="4800" b="1" u="sng" dirty="0" smtClean="0">
                <a:latin typeface="Century Gothic" panose="020B0502020202020204" pitchFamily="34" charset="0"/>
              </a:rPr>
            </a:br>
            <a:endParaRPr lang="en-GB" sz="4800" b="1" u="sng" dirty="0">
              <a:latin typeface="Century Gothic" panose="020B0502020202020204" pitchFamily="34" charset="0"/>
            </a:endParaRPr>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pic>
        <p:nvPicPr>
          <p:cNvPr id="3" name="Picture 2"/>
          <p:cNvPicPr>
            <a:picLocks noChangeAspect="1"/>
          </p:cNvPicPr>
          <p:nvPr/>
        </p:nvPicPr>
        <p:blipFill>
          <a:blip r:embed="rId3"/>
          <a:stretch>
            <a:fillRect/>
          </a:stretch>
        </p:blipFill>
        <p:spPr>
          <a:xfrm>
            <a:off x="277368" y="1252919"/>
            <a:ext cx="6183572" cy="4209098"/>
          </a:xfrm>
          <a:prstGeom prst="rect">
            <a:avLst/>
          </a:prstGeom>
        </p:spPr>
      </p:pic>
      <p:pic>
        <p:nvPicPr>
          <p:cNvPr id="5" name="Picture 4"/>
          <p:cNvPicPr>
            <a:picLocks noChangeAspect="1"/>
          </p:cNvPicPr>
          <p:nvPr/>
        </p:nvPicPr>
        <p:blipFill>
          <a:blip r:embed="rId4"/>
          <a:stretch>
            <a:fillRect/>
          </a:stretch>
        </p:blipFill>
        <p:spPr>
          <a:xfrm>
            <a:off x="6653594" y="1406034"/>
            <a:ext cx="5093846" cy="3902868"/>
          </a:xfrm>
          <a:prstGeom prst="rect">
            <a:avLst/>
          </a:prstGeom>
        </p:spPr>
      </p:pic>
    </p:spTree>
    <p:extLst>
      <p:ext uri="{BB962C8B-B14F-4D97-AF65-F5344CB8AC3E}">
        <p14:creationId xmlns:p14="http://schemas.microsoft.com/office/powerpoint/2010/main" val="39688995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fontScale="90000"/>
          </a:bodyPr>
          <a:lstStyle/>
          <a:p>
            <a:pPr algn="ctr"/>
            <a:r>
              <a:rPr lang="en-GB" sz="5400" b="1" u="sng" dirty="0" smtClean="0">
                <a:latin typeface="Century Gothic" panose="020B0502020202020204" pitchFamily="34" charset="0"/>
              </a:rPr>
              <a:t>How can you support at home?</a:t>
            </a:r>
            <a:endParaRPr lang="en-GB" sz="5400" b="1" u="sng" dirty="0">
              <a:latin typeface="Century Gothic" panose="020B0502020202020204" pitchFamily="34" charset="0"/>
            </a:endParaRPr>
          </a:p>
        </p:txBody>
      </p:sp>
      <p:sp>
        <p:nvSpPr>
          <p:cNvPr id="3" name="Content Placeholder 2"/>
          <p:cNvSpPr>
            <a:spLocks noGrp="1"/>
          </p:cNvSpPr>
          <p:nvPr>
            <p:ph idx="1"/>
          </p:nvPr>
        </p:nvSpPr>
        <p:spPr>
          <a:xfrm>
            <a:off x="713509" y="1643319"/>
            <a:ext cx="10515600" cy="4351338"/>
          </a:xfrm>
        </p:spPr>
        <p:txBody>
          <a:bodyPr/>
          <a:lstStyle/>
          <a:p>
            <a:r>
              <a:rPr lang="en-GB" dirty="0" smtClean="0">
                <a:latin typeface="Century Gothic" panose="020B0502020202020204" pitchFamily="34" charset="0"/>
              </a:rPr>
              <a:t>Please remind your children that different families choose to teach their children at different times, so should they know more than is being taught at school they should not talk to other children about this</a:t>
            </a:r>
            <a:r>
              <a:rPr lang="en-GB" dirty="0" smtClean="0">
                <a:latin typeface="Century Gothic" panose="020B0502020202020204" pitchFamily="34" charset="0"/>
              </a:rPr>
              <a:t>.</a:t>
            </a:r>
          </a:p>
          <a:p>
            <a:endParaRPr lang="en-GB" dirty="0" smtClean="0">
              <a:latin typeface="Century Gothic" panose="020B0502020202020204" pitchFamily="34" charset="0"/>
            </a:endParaRPr>
          </a:p>
          <a:p>
            <a:r>
              <a:rPr lang="en-GB" dirty="0" smtClean="0">
                <a:latin typeface="Century Gothic" panose="020B0502020202020204" pitchFamily="34" charset="0"/>
              </a:rPr>
              <a:t>Discuss with your child what they have learnt and answer any questions that you are happy to answer</a:t>
            </a:r>
            <a:r>
              <a:rPr lang="en-GB" dirty="0" smtClean="0">
                <a:latin typeface="Century Gothic" panose="020B0502020202020204" pitchFamily="34" charset="0"/>
              </a:rPr>
              <a:t>.</a:t>
            </a:r>
            <a:endParaRPr lang="en-GB" dirty="0" smtClean="0">
              <a:latin typeface="Century Gothic" panose="020B0502020202020204" pitchFamily="34" charset="0"/>
            </a:endParaRPr>
          </a:p>
          <a:p>
            <a:pPr marL="0" indent="0">
              <a:buNone/>
            </a:pPr>
            <a:endParaRPr lang="en-GB" dirty="0"/>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568564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873" y="115743"/>
            <a:ext cx="11353800" cy="1325563"/>
          </a:xfrm>
        </p:spPr>
        <p:txBody>
          <a:bodyPr/>
          <a:lstStyle/>
          <a:p>
            <a:pPr algn="ctr"/>
            <a:r>
              <a:rPr lang="en-GB" b="1" u="sng" dirty="0" smtClean="0">
                <a:latin typeface="Century Gothic" panose="020B0502020202020204" pitchFamily="34" charset="0"/>
              </a:rPr>
              <a:t>Books that might be helpful for the future!</a:t>
            </a:r>
            <a:endParaRPr lang="en-GB" b="1" u="sng" dirty="0">
              <a:latin typeface="Century Gothic" panose="020B0502020202020204" pitchFamily="34" charset="0"/>
            </a:endParaRPr>
          </a:p>
        </p:txBody>
      </p:sp>
      <p:sp>
        <p:nvSpPr>
          <p:cNvPr id="3" name="Content Placeholder 2"/>
          <p:cNvSpPr>
            <a:spLocks noGrp="1"/>
          </p:cNvSpPr>
          <p:nvPr>
            <p:ph idx="1"/>
          </p:nvPr>
        </p:nvSpPr>
        <p:spPr>
          <a:xfrm>
            <a:off x="638695" y="1368424"/>
            <a:ext cx="10515600" cy="5032375"/>
          </a:xfrm>
        </p:spPr>
        <p:txBody>
          <a:bodyPr>
            <a:normAutofit lnSpcReduction="10000"/>
          </a:bodyPr>
          <a:lstStyle/>
          <a:p>
            <a:endParaRPr lang="en-GB" dirty="0" smtClean="0">
              <a:latin typeface="Century Gothic" panose="020B0502020202020204" pitchFamily="34" charset="0"/>
            </a:endParaRPr>
          </a:p>
          <a:p>
            <a:r>
              <a:rPr lang="en-GB" i="1" dirty="0" smtClean="0">
                <a:latin typeface="Century Gothic" panose="020B0502020202020204" pitchFamily="34" charset="0"/>
              </a:rPr>
              <a:t>“What’s happening to me?” </a:t>
            </a:r>
            <a:r>
              <a:rPr lang="en-GB" dirty="0" smtClean="0">
                <a:latin typeface="Century Gothic" panose="020B0502020202020204" pitchFamily="34" charset="0"/>
              </a:rPr>
              <a:t>by Usborne (boys &amp; girls editions</a:t>
            </a:r>
            <a:r>
              <a:rPr lang="en-GB" dirty="0" smtClean="0">
                <a:latin typeface="Century Gothic" panose="020B0502020202020204" pitchFamily="34" charset="0"/>
              </a:rPr>
              <a:t>)</a:t>
            </a:r>
          </a:p>
          <a:p>
            <a:pPr marL="0" indent="0">
              <a:buNone/>
            </a:pPr>
            <a:endParaRPr lang="en-GB" dirty="0" smtClean="0">
              <a:latin typeface="Century Gothic" panose="020B0502020202020204" pitchFamily="34" charset="0"/>
            </a:endParaRPr>
          </a:p>
          <a:p>
            <a:r>
              <a:rPr lang="en-GB" i="1" dirty="0" smtClean="0">
                <a:latin typeface="Century Gothic" panose="020B0502020202020204" pitchFamily="34" charset="0"/>
              </a:rPr>
              <a:t>“How Did I Begin?” </a:t>
            </a:r>
            <a:r>
              <a:rPr lang="en-GB" dirty="0" smtClean="0">
                <a:latin typeface="Century Gothic" panose="020B0502020202020204" pitchFamily="34" charset="0"/>
              </a:rPr>
              <a:t>By Nick Manning and Brita </a:t>
            </a:r>
            <a:r>
              <a:rPr lang="en-GB" dirty="0" err="1" smtClean="0">
                <a:latin typeface="Century Gothic" panose="020B0502020202020204" pitchFamily="34" charset="0"/>
              </a:rPr>
              <a:t>Granström</a:t>
            </a:r>
            <a:endParaRPr lang="en-GB" dirty="0" smtClean="0">
              <a:latin typeface="Century Gothic" panose="020B0502020202020204" pitchFamily="34" charset="0"/>
            </a:endParaRPr>
          </a:p>
          <a:p>
            <a:endParaRPr lang="en-GB" dirty="0" smtClean="0">
              <a:latin typeface="Century Gothic" panose="020B0502020202020204" pitchFamily="34" charset="0"/>
            </a:endParaRPr>
          </a:p>
          <a:p>
            <a:r>
              <a:rPr lang="en-GB" i="1" dirty="0" smtClean="0">
                <a:latin typeface="Century Gothic" panose="020B0502020202020204" pitchFamily="34" charset="0"/>
              </a:rPr>
              <a:t>“Hair in Funny Places” </a:t>
            </a:r>
            <a:r>
              <a:rPr lang="en-GB" dirty="0" smtClean="0">
                <a:latin typeface="Century Gothic" panose="020B0502020202020204" pitchFamily="34" charset="0"/>
              </a:rPr>
              <a:t>by Babette </a:t>
            </a:r>
            <a:r>
              <a:rPr lang="en-GB" dirty="0" smtClean="0">
                <a:latin typeface="Century Gothic" panose="020B0502020202020204" pitchFamily="34" charset="0"/>
              </a:rPr>
              <a:t>Cole</a:t>
            </a:r>
          </a:p>
          <a:p>
            <a:endParaRPr lang="en-GB" dirty="0" smtClean="0">
              <a:latin typeface="Century Gothic" panose="020B0502020202020204" pitchFamily="34" charset="0"/>
            </a:endParaRPr>
          </a:p>
          <a:p>
            <a:r>
              <a:rPr lang="en-GB" i="1" dirty="0">
                <a:latin typeface="Century Gothic" panose="020B0502020202020204" pitchFamily="34" charset="0"/>
              </a:rPr>
              <a:t>“Where Willy Went” </a:t>
            </a:r>
            <a:r>
              <a:rPr lang="en-GB" dirty="0">
                <a:latin typeface="Century Gothic" panose="020B0502020202020204" pitchFamily="34" charset="0"/>
              </a:rPr>
              <a:t>by Nicholas Allan</a:t>
            </a:r>
          </a:p>
          <a:p>
            <a:endParaRPr lang="en-GB" dirty="0">
              <a:latin typeface="Century Gothic" panose="020B0502020202020204" pitchFamily="34" charset="0"/>
            </a:endParaRPr>
          </a:p>
          <a:p>
            <a:r>
              <a:rPr lang="en-GB" i="1" dirty="0">
                <a:latin typeface="Century Gothic" panose="020B0502020202020204" pitchFamily="34" charset="0"/>
              </a:rPr>
              <a:t>“Mummy Laid an Egg” </a:t>
            </a:r>
            <a:r>
              <a:rPr lang="en-GB" dirty="0">
                <a:latin typeface="Century Gothic" panose="020B0502020202020204" pitchFamily="34" charset="0"/>
              </a:rPr>
              <a:t>by Babette Cole</a:t>
            </a:r>
          </a:p>
          <a:p>
            <a:endParaRPr lang="en-GB" dirty="0" smtClean="0">
              <a:latin typeface="Century Gothic" panose="020B0502020202020204" pitchFamily="34" charset="0"/>
            </a:endParaRPr>
          </a:p>
          <a:p>
            <a:endParaRPr lang="en-GB" dirty="0">
              <a:latin typeface="Century Gothic" panose="020B0502020202020204" pitchFamily="34" charset="0"/>
            </a:endParaRPr>
          </a:p>
          <a:p>
            <a:endParaRPr lang="en-GB" dirty="0" smtClean="0">
              <a:latin typeface="Century Gothic" panose="020B0502020202020204" pitchFamily="34" charset="0"/>
            </a:endParaRPr>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pic>
        <p:nvPicPr>
          <p:cNvPr id="1026" name="Picture 2" descr="https://thebookcrib.com/cdn/shop/files/whats-happening-to-me-for-boys---growing-uppaperbackusborne-publishinglowplex-25590911_0a8033ae-e88c-4444-9322-8e1f5e9a672f.jpg?v=1748565773&amp;width=375"/>
          <p:cNvPicPr>
            <a:picLocks noChangeAspect="1" noChangeArrowheads="1"/>
          </p:cNvPicPr>
          <p:nvPr/>
        </p:nvPicPr>
        <p:blipFill rotWithShape="1">
          <a:blip r:embed="rId3">
            <a:extLst>
              <a:ext uri="{28A0092B-C50C-407E-A947-70E740481C1C}">
                <a14:useLocalDpi xmlns:a14="http://schemas.microsoft.com/office/drawing/2010/main" val="0"/>
              </a:ext>
            </a:extLst>
          </a:blip>
          <a:srcRect l="17288" r="16850"/>
          <a:stretch/>
        </p:blipFill>
        <p:spPr bwMode="auto">
          <a:xfrm>
            <a:off x="8296103" y="3884611"/>
            <a:ext cx="1556244" cy="236289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ow Did I Begin? : Manning, Mick, Granström, Brita: Amazon.co.uk: Book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30033" y="3715959"/>
            <a:ext cx="1421640" cy="176552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air in Funny Places: A Book About Puberty : Cole, Babette, Cole, Babette:  Amazon.co.uk: Book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99353" y="1368424"/>
            <a:ext cx="1601009" cy="15437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56066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6600" u="sng" dirty="0" smtClean="0">
                <a:latin typeface="Century Gothic" panose="020B0502020202020204" pitchFamily="34" charset="0"/>
              </a:rPr>
              <a:t>Any questions? </a:t>
            </a:r>
            <a:endParaRPr lang="en-GB" sz="6600" u="sng" dirty="0">
              <a:latin typeface="Century Gothic" panose="020B0502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9295" y="1917013"/>
            <a:ext cx="5303329" cy="4394887"/>
          </a:xfrm>
          <a:prstGeom prst="rect">
            <a:avLst/>
          </a:prstGeom>
        </p:spPr>
      </p:pic>
    </p:spTree>
    <p:extLst>
      <p:ext uri="{BB962C8B-B14F-4D97-AF65-F5344CB8AC3E}">
        <p14:creationId xmlns:p14="http://schemas.microsoft.com/office/powerpoint/2010/main" val="2792285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6000" b="1" u="sng" dirty="0" smtClean="0">
                <a:latin typeface="Century Gothic" panose="020B0502020202020204" pitchFamily="34" charset="0"/>
              </a:rPr>
              <a:t>What is RSE?</a:t>
            </a:r>
            <a:endParaRPr lang="en-GB" sz="6000" b="1" u="sng" dirty="0">
              <a:latin typeface="Century Gothic" panose="020B0502020202020204" pitchFamily="34" charset="0"/>
            </a:endParaRPr>
          </a:p>
        </p:txBody>
      </p:sp>
      <p:sp>
        <p:nvSpPr>
          <p:cNvPr id="3" name="Content Placeholder 2"/>
          <p:cNvSpPr>
            <a:spLocks noGrp="1"/>
          </p:cNvSpPr>
          <p:nvPr>
            <p:ph idx="1"/>
          </p:nvPr>
        </p:nvSpPr>
        <p:spPr>
          <a:xfrm>
            <a:off x="349135" y="1693892"/>
            <a:ext cx="11446625" cy="4791912"/>
          </a:xfrm>
        </p:spPr>
        <p:txBody>
          <a:bodyPr>
            <a:normAutofit fontScale="92500"/>
          </a:bodyPr>
          <a:lstStyle/>
          <a:p>
            <a:pPr marL="0" indent="0">
              <a:buNone/>
            </a:pPr>
            <a:r>
              <a:rPr lang="en-GB" sz="3600" dirty="0" smtClean="0">
                <a:latin typeface="Century Gothic" panose="020B0502020202020204" pitchFamily="34" charset="0"/>
              </a:rPr>
              <a:t>The </a:t>
            </a:r>
            <a:r>
              <a:rPr lang="en-GB" sz="3600" dirty="0" smtClean="0">
                <a:latin typeface="Century Gothic" panose="020B0502020202020204" pitchFamily="34" charset="0"/>
              </a:rPr>
              <a:t>Department for Education guidance defines </a:t>
            </a:r>
            <a:r>
              <a:rPr lang="en-GB" sz="3600" dirty="0" smtClean="0">
                <a:latin typeface="Century Gothic" panose="020B0502020202020204" pitchFamily="34" charset="0"/>
              </a:rPr>
              <a:t>RSE </a:t>
            </a:r>
            <a:r>
              <a:rPr lang="en-GB" sz="3600" dirty="0">
                <a:latin typeface="Century Gothic" panose="020B0502020202020204" pitchFamily="34" charset="0"/>
              </a:rPr>
              <a:t>as </a:t>
            </a:r>
            <a:endParaRPr lang="en-GB" sz="3600" i="1" dirty="0">
              <a:latin typeface="Century Gothic" panose="020B0502020202020204" pitchFamily="34" charset="0"/>
            </a:endParaRPr>
          </a:p>
          <a:p>
            <a:pPr marL="0" indent="0">
              <a:buNone/>
            </a:pPr>
            <a:r>
              <a:rPr lang="en-GB" sz="3600" b="1" i="1" dirty="0" smtClean="0">
                <a:latin typeface="Century Gothic" panose="020B0502020202020204" pitchFamily="34" charset="0"/>
              </a:rPr>
              <a:t>“</a:t>
            </a:r>
            <a:r>
              <a:rPr lang="en-GB" sz="3600" dirty="0" smtClean="0"/>
              <a:t>learning </a:t>
            </a:r>
            <a:r>
              <a:rPr lang="en-GB" sz="3600" dirty="0"/>
              <a:t>about relationships, physical and emotional development, and health. It equips children with the knowledge, understanding and skills to build healthy, respectful relationships, understand human development and growing up, and make safe, </a:t>
            </a:r>
            <a:r>
              <a:rPr lang="en-GB" sz="3600" dirty="0" smtClean="0"/>
              <a:t>responsible </a:t>
            </a:r>
            <a:r>
              <a:rPr lang="en-GB" sz="3600" dirty="0"/>
              <a:t>choices as they mature. As children approach the end of primary school, RSE also provides age-appropriate learning about puberty, reproduction, and how babies are conceived and born, helping to prepare them for the physical and emotional changes of adolescence and the transition to secondary </a:t>
            </a:r>
            <a:r>
              <a:rPr lang="en-GB" sz="3600" dirty="0" smtClean="0"/>
              <a:t>school</a:t>
            </a:r>
            <a:r>
              <a:rPr lang="en-GB" sz="3600" b="1" dirty="0" smtClean="0"/>
              <a:t>.”</a:t>
            </a:r>
            <a:endParaRPr lang="en-GB" sz="3600" dirty="0">
              <a:latin typeface="Century Gothic" panose="020B0502020202020204" pitchFamily="34" charset="0"/>
            </a:endParaRPr>
          </a:p>
          <a:p>
            <a:endParaRPr lang="en-GB" dirty="0"/>
          </a:p>
        </p:txBody>
      </p:sp>
      <p:pic>
        <p:nvPicPr>
          <p:cNvPr id="2050" name="Picture 2" descr="DfE Archives - Federation of Awarding Bodi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31095" y="230188"/>
            <a:ext cx="1533525" cy="14605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1316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6000" b="1" u="sng" dirty="0" smtClean="0"/>
              <a:t>How will RSE be taught in school?</a:t>
            </a:r>
            <a:endParaRPr lang="en-GB" sz="6000" b="1" u="sng" dirty="0"/>
          </a:p>
        </p:txBody>
      </p:sp>
      <p:sp>
        <p:nvSpPr>
          <p:cNvPr id="3" name="Content Placeholder 2"/>
          <p:cNvSpPr>
            <a:spLocks noGrp="1"/>
          </p:cNvSpPr>
          <p:nvPr>
            <p:ph idx="1"/>
          </p:nvPr>
        </p:nvSpPr>
        <p:spPr>
          <a:xfrm>
            <a:off x="838200" y="1758157"/>
            <a:ext cx="10515600" cy="4351338"/>
          </a:xfrm>
        </p:spPr>
        <p:txBody>
          <a:bodyPr>
            <a:normAutofit fontScale="92500" lnSpcReduction="20000"/>
          </a:bodyPr>
          <a:lstStyle/>
          <a:p>
            <a:pPr marL="0" indent="0">
              <a:buNone/>
            </a:pPr>
            <a:r>
              <a:rPr lang="en-GB" sz="3200" dirty="0"/>
              <a:t>As a Church of England school, our Relationships and Sex Education (RSE) is rooted in our Christian faith and values. We believe every child is created in the image of </a:t>
            </a:r>
            <a:r>
              <a:rPr lang="en-GB" sz="3200" dirty="0" smtClean="0"/>
              <a:t>God and is </a:t>
            </a:r>
            <a:r>
              <a:rPr lang="en-GB" sz="3200" dirty="0"/>
              <a:t>loved by </a:t>
            </a:r>
            <a:r>
              <a:rPr lang="en-GB" sz="3200" dirty="0" smtClean="0"/>
              <a:t>Him. </a:t>
            </a:r>
            <a:r>
              <a:rPr lang="en-GB" sz="3200" dirty="0"/>
              <a:t>Our teaching reflects the Christian understanding that loving, stable and committed relationships provide the foundation for family </a:t>
            </a:r>
            <a:r>
              <a:rPr lang="en-GB" sz="3200" dirty="0" smtClean="0"/>
              <a:t>life. </a:t>
            </a:r>
            <a:r>
              <a:rPr lang="en-GB" sz="3200" dirty="0"/>
              <a:t>Through RSE, we encourage children to develop Christian values such as love, </a:t>
            </a:r>
            <a:r>
              <a:rPr lang="en-GB" sz="3200" dirty="0" smtClean="0"/>
              <a:t>respect, forgiveness </a:t>
            </a:r>
            <a:r>
              <a:rPr lang="en-GB" sz="3200" dirty="0"/>
              <a:t>and responsibility in all their relationships. We also recognise and respect the diversity of family life within our school community, ensuring that every child feels valued, included and supported</a:t>
            </a:r>
            <a:r>
              <a:rPr lang="en-GB" sz="3200" dirty="0" smtClean="0"/>
              <a:t>.</a:t>
            </a:r>
          </a:p>
          <a:p>
            <a:endParaRPr lang="en-GB" dirty="0" smtClean="0"/>
          </a:p>
          <a:p>
            <a:r>
              <a:rPr lang="en-GB" dirty="0" smtClean="0">
                <a:solidFill>
                  <a:srgbClr val="FF0000"/>
                </a:solidFill>
                <a:latin typeface="Century Gothic" panose="020B0502020202020204" pitchFamily="34" charset="0"/>
              </a:rPr>
              <a:t>Our </a:t>
            </a:r>
            <a:r>
              <a:rPr lang="en-GB" dirty="0" smtClean="0">
                <a:solidFill>
                  <a:srgbClr val="FF0000"/>
                </a:solidFill>
                <a:latin typeface="Century Gothic" panose="020B0502020202020204" pitchFamily="34" charset="0"/>
              </a:rPr>
              <a:t>RSE policy is available </a:t>
            </a:r>
            <a:r>
              <a:rPr lang="en-GB" dirty="0" smtClean="0">
                <a:solidFill>
                  <a:srgbClr val="FF0000"/>
                </a:solidFill>
                <a:latin typeface="Century Gothic" panose="020B0502020202020204" pitchFamily="34" charset="0"/>
              </a:rPr>
              <a:t>on our school website</a:t>
            </a:r>
            <a:endParaRPr lang="en-GB" dirty="0" smtClean="0">
              <a:solidFill>
                <a:srgbClr val="FF0000"/>
              </a:solidFill>
              <a:latin typeface="Century Gothic" panose="020B0502020202020204" pitchFamily="34" charset="0"/>
            </a:endParaRPr>
          </a:p>
          <a:p>
            <a:endParaRPr lang="en-GB" dirty="0"/>
          </a:p>
          <a:p>
            <a:endParaRPr lang="en-GB" dirty="0"/>
          </a:p>
        </p:txBody>
      </p:sp>
      <p:pic>
        <p:nvPicPr>
          <p:cNvPr id="5" name="Picture 4"/>
          <p:cNvPicPr>
            <a:picLocks noChangeAspect="1"/>
          </p:cNvPicPr>
          <p:nvPr/>
        </p:nvPicPr>
        <p:blipFill>
          <a:blip r:embed="rId2"/>
          <a:stretch>
            <a:fillRect/>
          </a:stretch>
        </p:blipFill>
        <p:spPr>
          <a:xfrm>
            <a:off x="9160625" y="5184498"/>
            <a:ext cx="2742492" cy="1465684"/>
          </a:xfrm>
          <a:prstGeom prst="rect">
            <a:avLst/>
          </a:prstGeom>
        </p:spPr>
      </p:pic>
      <p:pic>
        <p:nvPicPr>
          <p:cNvPr id="6" name="Picture 5"/>
          <p:cNvPicPr>
            <a:picLocks noChangeAspect="1"/>
          </p:cNvPicPr>
          <p:nvPr/>
        </p:nvPicPr>
        <p:blipFill>
          <a:blip r:embed="rId3"/>
          <a:stretch>
            <a:fillRect/>
          </a:stretch>
        </p:blipFill>
        <p:spPr>
          <a:xfrm>
            <a:off x="5014868" y="6153634"/>
            <a:ext cx="3649287" cy="704366"/>
          </a:xfrm>
          <a:prstGeom prst="rect">
            <a:avLst/>
          </a:prstGeom>
        </p:spPr>
      </p:pic>
    </p:spTree>
    <p:extLst>
      <p:ext uri="{BB962C8B-B14F-4D97-AF65-F5344CB8AC3E}">
        <p14:creationId xmlns:p14="http://schemas.microsoft.com/office/powerpoint/2010/main" val="2270631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9971"/>
            <a:ext cx="10515600" cy="1325563"/>
          </a:xfrm>
        </p:spPr>
        <p:txBody>
          <a:bodyPr/>
          <a:lstStyle/>
          <a:p>
            <a:pPr algn="ctr"/>
            <a:r>
              <a:rPr lang="en-GB" b="1" u="sng" dirty="0" smtClean="0">
                <a:latin typeface="Century Gothic" panose="020B0502020202020204" pitchFamily="34" charset="0"/>
              </a:rPr>
              <a:t>Why now?</a:t>
            </a:r>
            <a:endParaRPr lang="en-GB" b="1" u="sng" dirty="0">
              <a:latin typeface="Century Gothic" panose="020B0502020202020204" pitchFamily="34" charset="0"/>
            </a:endParaRPr>
          </a:p>
        </p:txBody>
      </p:sp>
      <p:sp>
        <p:nvSpPr>
          <p:cNvPr id="3" name="Content Placeholder 2"/>
          <p:cNvSpPr>
            <a:spLocks noGrp="1"/>
          </p:cNvSpPr>
          <p:nvPr>
            <p:ph idx="1"/>
          </p:nvPr>
        </p:nvSpPr>
        <p:spPr>
          <a:xfrm>
            <a:off x="838200" y="1455534"/>
            <a:ext cx="10515600" cy="4351338"/>
          </a:xfrm>
        </p:spPr>
        <p:txBody>
          <a:bodyPr/>
          <a:lstStyle/>
          <a:p>
            <a:pPr marL="0" indent="0">
              <a:buNone/>
            </a:pPr>
            <a:r>
              <a:rPr lang="en-GB" b="1" u="sng" dirty="0" smtClean="0">
                <a:latin typeface="Century Gothic" panose="020B0502020202020204" pitchFamily="34" charset="0"/>
              </a:rPr>
              <a:t>The “Relationships and </a:t>
            </a:r>
            <a:r>
              <a:rPr lang="en-GB" b="1" u="sng" dirty="0" smtClean="0">
                <a:solidFill>
                  <a:srgbClr val="002060"/>
                </a:solidFill>
                <a:latin typeface="Century Gothic" panose="020B0502020202020204" pitchFamily="34" charset="0"/>
              </a:rPr>
              <a:t>Sex Education </a:t>
            </a:r>
            <a:r>
              <a:rPr lang="en-GB" b="1" u="sng" dirty="0" smtClean="0">
                <a:latin typeface="Century Gothic" panose="020B0502020202020204" pitchFamily="34" charset="0"/>
              </a:rPr>
              <a:t>Guidance” document recommends…</a:t>
            </a:r>
          </a:p>
          <a:p>
            <a:r>
              <a:rPr lang="en-GB" dirty="0">
                <a:latin typeface="Century Gothic" panose="020B0502020202020204" pitchFamily="34" charset="0"/>
              </a:rPr>
              <a:t>Primaries </a:t>
            </a:r>
            <a:r>
              <a:rPr lang="en-GB" dirty="0">
                <a:latin typeface="Century Gothic" panose="020B0502020202020204" pitchFamily="34" charset="0"/>
              </a:rPr>
              <a:t>teach sex education in </a:t>
            </a:r>
            <a:r>
              <a:rPr lang="en-GB" dirty="0" smtClean="0">
                <a:latin typeface="Century Gothic" panose="020B0502020202020204" pitchFamily="34" charset="0"/>
              </a:rPr>
              <a:t>Year </a:t>
            </a:r>
            <a:r>
              <a:rPr lang="en-GB" dirty="0">
                <a:latin typeface="Century Gothic" panose="020B0502020202020204" pitchFamily="34" charset="0"/>
              </a:rPr>
              <a:t>5 and/or 6, in line with content about </a:t>
            </a:r>
            <a:r>
              <a:rPr lang="en-GB" b="1" dirty="0">
                <a:latin typeface="Century Gothic" panose="020B0502020202020204" pitchFamily="34" charset="0"/>
              </a:rPr>
              <a:t>conception and birth</a:t>
            </a:r>
            <a:endParaRPr lang="en-GB" b="1" dirty="0">
              <a:latin typeface="Century Gothic" panose="020B0502020202020204" pitchFamily="34" charset="0"/>
            </a:endParaRPr>
          </a:p>
          <a:p>
            <a:r>
              <a:rPr lang="en-GB" dirty="0" smtClean="0">
                <a:latin typeface="Century Gothic" panose="020B0502020202020204" pitchFamily="34" charset="0"/>
              </a:rPr>
              <a:t>Both </a:t>
            </a:r>
            <a:r>
              <a:rPr lang="en-GB" dirty="0">
                <a:latin typeface="Century Gothic" panose="020B0502020202020204" pitchFamily="34" charset="0"/>
              </a:rPr>
              <a:t>boys and girls should be prepared for puberty. </a:t>
            </a:r>
          </a:p>
          <a:p>
            <a:r>
              <a:rPr lang="en-GB" dirty="0">
                <a:latin typeface="Century Gothic" panose="020B0502020202020204" pitchFamily="34" charset="0"/>
              </a:rPr>
              <a:t>Girls should be prepared for menstruation before their periods start. </a:t>
            </a:r>
            <a:endParaRPr lang="en-GB" dirty="0" smtClean="0">
              <a:latin typeface="Century Gothic" panose="020B0502020202020204" pitchFamily="34" charset="0"/>
            </a:endParaRPr>
          </a:p>
          <a:p>
            <a:r>
              <a:rPr lang="en-GB" dirty="0" smtClean="0">
                <a:latin typeface="Century Gothic" panose="020B0502020202020204" pitchFamily="34" charset="0"/>
              </a:rPr>
              <a:t>To prepare emotionally for the changes of next year</a:t>
            </a:r>
            <a:endParaRPr lang="en-GB" dirty="0">
              <a:latin typeface="Century Gothic" panose="020B0502020202020204" pitchFamily="34" charset="0"/>
            </a:endParaRPr>
          </a:p>
          <a:p>
            <a:endParaRPr lang="en-GB" dirty="0"/>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812732" y="5424487"/>
            <a:ext cx="1264039" cy="127739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20636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5400" b="1" u="sng" dirty="0" smtClean="0">
                <a:latin typeface="Century Gothic" panose="020B0502020202020204" pitchFamily="34" charset="0"/>
              </a:rPr>
              <a:t>Our outline for teaching RSE</a:t>
            </a:r>
            <a:endParaRPr lang="en-GB" sz="5400" b="1" u="sng" dirty="0">
              <a:latin typeface="Century Gothic" panose="020B0502020202020204" pitchFamily="34" charset="0"/>
            </a:endParaRPr>
          </a:p>
        </p:txBody>
      </p:sp>
      <p:sp>
        <p:nvSpPr>
          <p:cNvPr id="3" name="Content Placeholder 2"/>
          <p:cNvSpPr>
            <a:spLocks noGrp="1"/>
          </p:cNvSpPr>
          <p:nvPr>
            <p:ph idx="1"/>
          </p:nvPr>
        </p:nvSpPr>
        <p:spPr/>
        <p:txBody>
          <a:bodyPr>
            <a:normAutofit fontScale="55000" lnSpcReduction="20000"/>
          </a:bodyPr>
          <a:lstStyle/>
          <a:p>
            <a:pPr marL="0" indent="0">
              <a:buNone/>
            </a:pPr>
            <a:r>
              <a:rPr lang="en-GB" b="1" u="sng" dirty="0" smtClean="0">
                <a:latin typeface="Century Gothic" panose="020B0502020202020204" pitchFamily="34" charset="0"/>
              </a:rPr>
              <a:t>Year 4 – </a:t>
            </a:r>
          </a:p>
          <a:p>
            <a:r>
              <a:rPr lang="en-GB" dirty="0" smtClean="0">
                <a:latin typeface="Century Gothic" panose="020B0502020202020204" pitchFamily="34" charset="0"/>
              </a:rPr>
              <a:t>Physical changes - how our bodies change, periods (girls)</a:t>
            </a:r>
          </a:p>
          <a:p>
            <a:r>
              <a:rPr lang="en-GB" dirty="0" smtClean="0">
                <a:latin typeface="Century Gothic" panose="020B0502020202020204" pitchFamily="34" charset="0"/>
              </a:rPr>
              <a:t>Emotional changes - being positive</a:t>
            </a:r>
          </a:p>
          <a:p>
            <a:endParaRPr lang="en-GB" dirty="0">
              <a:latin typeface="Century Gothic" panose="020B0502020202020204" pitchFamily="34" charset="0"/>
            </a:endParaRPr>
          </a:p>
          <a:p>
            <a:pPr marL="0" indent="0">
              <a:buNone/>
            </a:pPr>
            <a:r>
              <a:rPr lang="en-GB" b="1" u="sng" dirty="0" smtClean="0">
                <a:latin typeface="Century Gothic" panose="020B0502020202020204" pitchFamily="34" charset="0"/>
              </a:rPr>
              <a:t>Year 5 – </a:t>
            </a:r>
          </a:p>
          <a:p>
            <a:r>
              <a:rPr lang="en-GB" dirty="0" smtClean="0">
                <a:latin typeface="Century Gothic" panose="020B0502020202020204" pitchFamily="34" charset="0"/>
              </a:rPr>
              <a:t>Physical changes - men and women’s bodies, am I the same as everybody else? </a:t>
            </a:r>
          </a:p>
          <a:p>
            <a:pPr marL="0" indent="0">
              <a:buNone/>
            </a:pPr>
            <a:r>
              <a:rPr lang="en-GB" dirty="0">
                <a:latin typeface="Century Gothic" panose="020B0502020202020204" pitchFamily="34" charset="0"/>
              </a:rPr>
              <a:t> </a:t>
            </a:r>
            <a:r>
              <a:rPr lang="en-GB" dirty="0" smtClean="0">
                <a:latin typeface="Century Gothic" panose="020B0502020202020204" pitchFamily="34" charset="0"/>
              </a:rPr>
              <a:t>   Periods (all children), wet dreams (boys), keeping clean</a:t>
            </a:r>
          </a:p>
          <a:p>
            <a:r>
              <a:rPr lang="en-GB" dirty="0" smtClean="0">
                <a:latin typeface="Century Gothic" panose="020B0502020202020204" pitchFamily="34" charset="0"/>
              </a:rPr>
              <a:t>Emotional changes</a:t>
            </a:r>
          </a:p>
          <a:p>
            <a:endParaRPr lang="en-GB" dirty="0">
              <a:latin typeface="Century Gothic" panose="020B0502020202020204" pitchFamily="34" charset="0"/>
            </a:endParaRPr>
          </a:p>
          <a:p>
            <a:pPr marL="0" indent="0">
              <a:buNone/>
            </a:pPr>
            <a:r>
              <a:rPr lang="en-GB" b="1" u="sng" dirty="0" smtClean="0">
                <a:latin typeface="Century Gothic" panose="020B0502020202020204" pitchFamily="34" charset="0"/>
              </a:rPr>
              <a:t>Year 6 –</a:t>
            </a:r>
          </a:p>
          <a:p>
            <a:r>
              <a:rPr lang="en-GB" dirty="0" smtClean="0">
                <a:latin typeface="Century Gothic" panose="020B0502020202020204" pitchFamily="34" charset="0"/>
              </a:rPr>
              <a:t>Self Image</a:t>
            </a:r>
          </a:p>
          <a:p>
            <a:r>
              <a:rPr lang="en-GB" dirty="0" smtClean="0">
                <a:latin typeface="Century Gothic" panose="020B0502020202020204" pitchFamily="34" charset="0"/>
              </a:rPr>
              <a:t>Respectful relationships</a:t>
            </a:r>
          </a:p>
          <a:p>
            <a:r>
              <a:rPr lang="en-GB" dirty="0" smtClean="0">
                <a:latin typeface="Century Gothic" panose="020B0502020202020204" pitchFamily="34" charset="0"/>
              </a:rPr>
              <a:t>Physical changes</a:t>
            </a:r>
          </a:p>
          <a:p>
            <a:r>
              <a:rPr lang="en-GB" dirty="0" smtClean="0">
                <a:latin typeface="Century Gothic" panose="020B0502020202020204" pitchFamily="34" charset="0"/>
              </a:rPr>
              <a:t>Sexual reproduction – including the development of a baby</a:t>
            </a:r>
          </a:p>
          <a:p>
            <a:r>
              <a:rPr lang="en-GB" dirty="0" smtClean="0">
                <a:latin typeface="Century Gothic" panose="020B0502020202020204" pitchFamily="34" charset="0"/>
              </a:rPr>
              <a:t>Emotional changes</a:t>
            </a:r>
          </a:p>
          <a:p>
            <a:endParaRPr lang="en-GB" dirty="0"/>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sp>
        <p:nvSpPr>
          <p:cNvPr id="5" name="TextBox 4"/>
          <p:cNvSpPr txBox="1"/>
          <p:nvPr/>
        </p:nvSpPr>
        <p:spPr>
          <a:xfrm>
            <a:off x="7678593" y="3857312"/>
            <a:ext cx="2853631" cy="2246769"/>
          </a:xfrm>
          <a:prstGeom prst="rect">
            <a:avLst/>
          </a:prstGeom>
          <a:noFill/>
          <a:ln w="38100">
            <a:solidFill>
              <a:schemeClr val="accent1">
                <a:lumMod val="75000"/>
              </a:schemeClr>
            </a:solidFill>
          </a:ln>
        </p:spPr>
        <p:txBody>
          <a:bodyPr wrap="square" rtlCol="0">
            <a:spAutoFit/>
          </a:bodyPr>
          <a:lstStyle/>
          <a:p>
            <a:pPr algn="ctr"/>
            <a:r>
              <a:rPr lang="en-GB" sz="2000" u="sng" dirty="0" smtClean="0">
                <a:latin typeface="Century Gothic" panose="020B0502020202020204" pitchFamily="34" charset="0"/>
              </a:rPr>
              <a:t>New Vocabulary</a:t>
            </a:r>
          </a:p>
          <a:p>
            <a:pPr algn="ctr"/>
            <a:r>
              <a:rPr lang="en-US" sz="2000" dirty="0">
                <a:latin typeface="Century Gothic" panose="020B0502020202020204" pitchFamily="34" charset="0"/>
              </a:rPr>
              <a:t>o</a:t>
            </a:r>
            <a:r>
              <a:rPr lang="en-US" sz="2000" dirty="0" smtClean="0">
                <a:latin typeface="Century Gothic" panose="020B0502020202020204" pitchFamily="34" charset="0"/>
              </a:rPr>
              <a:t>vulation</a:t>
            </a:r>
          </a:p>
          <a:p>
            <a:pPr algn="ctr"/>
            <a:r>
              <a:rPr lang="en-US" sz="2000" dirty="0" smtClean="0">
                <a:latin typeface="Century Gothic" panose="020B0502020202020204" pitchFamily="34" charset="0"/>
              </a:rPr>
              <a:t>fallopian tube</a:t>
            </a:r>
          </a:p>
          <a:p>
            <a:pPr algn="ctr"/>
            <a:r>
              <a:rPr lang="en-US" sz="2000" dirty="0" smtClean="0">
                <a:latin typeface="Century Gothic" panose="020B0502020202020204" pitchFamily="34" charset="0"/>
              </a:rPr>
              <a:t>having sex</a:t>
            </a:r>
          </a:p>
          <a:p>
            <a:pPr algn="ctr"/>
            <a:r>
              <a:rPr lang="en-US" sz="2000" dirty="0" smtClean="0">
                <a:latin typeface="Century Gothic" panose="020B0502020202020204" pitchFamily="34" charset="0"/>
              </a:rPr>
              <a:t>sexual intercourse </a:t>
            </a:r>
            <a:r>
              <a:rPr lang="en-US" sz="2000" dirty="0">
                <a:latin typeface="Century Gothic" panose="020B0502020202020204" pitchFamily="34" charset="0"/>
              </a:rPr>
              <a:t>making </a:t>
            </a:r>
            <a:r>
              <a:rPr lang="en-US" sz="2000" dirty="0" smtClean="0">
                <a:latin typeface="Century Gothic" panose="020B0502020202020204" pitchFamily="34" charset="0"/>
              </a:rPr>
              <a:t>love</a:t>
            </a:r>
          </a:p>
          <a:p>
            <a:pPr algn="ctr"/>
            <a:r>
              <a:rPr lang="en-US" sz="2000" b="1" dirty="0" smtClean="0">
                <a:solidFill>
                  <a:srgbClr val="FF0000"/>
                </a:solidFill>
                <a:latin typeface="Century Gothic" panose="020B0502020202020204" pitchFamily="34" charset="0"/>
              </a:rPr>
              <a:t>sexting</a:t>
            </a:r>
            <a:endParaRPr lang="en-GB" sz="2000" b="1" u="sng" dirty="0">
              <a:solidFill>
                <a:srgbClr val="FF0000"/>
              </a:solidFill>
              <a:latin typeface="Century Gothic" panose="020B0502020202020204" pitchFamily="34" charset="0"/>
            </a:endParaRPr>
          </a:p>
        </p:txBody>
      </p:sp>
    </p:spTree>
    <p:extLst>
      <p:ext uri="{BB962C8B-B14F-4D97-AF65-F5344CB8AC3E}">
        <p14:creationId xmlns:p14="http://schemas.microsoft.com/office/powerpoint/2010/main" val="1601023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 calcmode="lin" valueType="num">
                                      <p:cBhvr additive="base">
                                        <p:cTn id="3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 calcmode="lin" valueType="num">
                                      <p:cBhvr additive="base">
                                        <p:cTn id="4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 calcmode="lin" valueType="num">
                                      <p:cBhvr additive="base">
                                        <p:cTn id="4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3" end="13"/>
                                            </p:txEl>
                                          </p:spTgt>
                                        </p:tgtEl>
                                        <p:attrNameLst>
                                          <p:attrName>style.visibility</p:attrName>
                                        </p:attrNameLst>
                                      </p:cBhvr>
                                      <p:to>
                                        <p:strVal val="visible"/>
                                      </p:to>
                                    </p:set>
                                    <p:anim calcmode="lin" valueType="num">
                                      <p:cBhvr additive="base">
                                        <p:cTn id="5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 calcmode="lin" valueType="num">
                                      <p:cBhvr additive="base">
                                        <p:cTn id="55"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863" y="365125"/>
            <a:ext cx="11095464" cy="1325563"/>
          </a:xfrm>
        </p:spPr>
        <p:txBody>
          <a:bodyPr>
            <a:noAutofit/>
          </a:bodyPr>
          <a:lstStyle/>
          <a:p>
            <a:pPr algn="ctr"/>
            <a:r>
              <a:rPr lang="en-GB" sz="5400" b="1" u="sng" dirty="0" smtClean="0">
                <a:latin typeface="Century Gothic" panose="020B0502020202020204" pitchFamily="34" charset="0"/>
              </a:rPr>
              <a:t>How will we teach RSE?</a:t>
            </a:r>
            <a:endParaRPr lang="en-GB" sz="5400" b="1" u="sng" dirty="0">
              <a:latin typeface="Century Gothic" panose="020B0502020202020204" pitchFamily="34" charset="0"/>
            </a:endParaRPr>
          </a:p>
        </p:txBody>
      </p:sp>
      <p:sp>
        <p:nvSpPr>
          <p:cNvPr id="3" name="Content Placeholder 2"/>
          <p:cNvSpPr>
            <a:spLocks noGrp="1"/>
          </p:cNvSpPr>
          <p:nvPr>
            <p:ph idx="1"/>
          </p:nvPr>
        </p:nvSpPr>
        <p:spPr>
          <a:xfrm>
            <a:off x="838199" y="1825625"/>
            <a:ext cx="10837127" cy="4351338"/>
          </a:xfrm>
        </p:spPr>
        <p:txBody>
          <a:bodyPr>
            <a:normAutofit fontScale="92500"/>
          </a:bodyPr>
          <a:lstStyle/>
          <a:p>
            <a:r>
              <a:rPr lang="en-GB" sz="3200" dirty="0" smtClean="0">
                <a:latin typeface="Century Gothic" panose="020B0502020202020204" pitchFamily="34" charset="0"/>
              </a:rPr>
              <a:t>Approach from a PSHE “Changing Me” perspective</a:t>
            </a:r>
            <a:r>
              <a:rPr lang="en-GB" sz="3200" dirty="0">
                <a:latin typeface="Century Gothic" panose="020B0502020202020204" pitchFamily="34" charset="0"/>
              </a:rPr>
              <a:t> </a:t>
            </a:r>
            <a:r>
              <a:rPr lang="en-GB" sz="3200" dirty="0" smtClean="0">
                <a:latin typeface="Century Gothic" panose="020B0502020202020204" pitchFamily="34" charset="0"/>
              </a:rPr>
              <a:t>which  includes all physical, emotional and social changes that children go through at this age.</a:t>
            </a:r>
          </a:p>
          <a:p>
            <a:r>
              <a:rPr lang="en-GB" sz="3200" dirty="0" smtClean="0">
                <a:latin typeface="Century Gothic" panose="020B0502020202020204" pitchFamily="34" charset="0"/>
              </a:rPr>
              <a:t>Boys and girls will be split for </a:t>
            </a:r>
            <a:r>
              <a:rPr lang="en-GB" sz="3200" b="1" u="sng" dirty="0" smtClean="0">
                <a:latin typeface="Century Gothic" panose="020B0502020202020204" pitchFamily="34" charset="0"/>
              </a:rPr>
              <a:t>some </a:t>
            </a:r>
            <a:r>
              <a:rPr lang="en-GB" sz="3200" dirty="0" smtClean="0">
                <a:latin typeface="Century Gothic" panose="020B0502020202020204" pitchFamily="34" charset="0"/>
              </a:rPr>
              <a:t>of these classes.</a:t>
            </a:r>
          </a:p>
          <a:p>
            <a:r>
              <a:rPr lang="en-GB" sz="3200" dirty="0" smtClean="0">
                <a:latin typeface="Century Gothic" panose="020B0502020202020204" pitchFamily="34" charset="0"/>
              </a:rPr>
              <a:t>We will encourage children to go home and discuss what they have learnt so that we can work in partnership with you.</a:t>
            </a:r>
          </a:p>
          <a:p>
            <a:r>
              <a:rPr lang="en-GB" sz="3200" dirty="0" smtClean="0">
                <a:latin typeface="Century Gothic" panose="020B0502020202020204" pitchFamily="34" charset="0"/>
              </a:rPr>
              <a:t>We will answer appropriate questions as honestly as we can, using correct terminology for the parts of the body.</a:t>
            </a:r>
          </a:p>
          <a:p>
            <a:pPr marL="0" indent="0">
              <a:buNone/>
            </a:pPr>
            <a:endParaRPr lang="en-GB" dirty="0" smtClean="0"/>
          </a:p>
          <a:p>
            <a:endParaRPr lang="en-GB" dirty="0"/>
          </a:p>
        </p:txBody>
      </p:sp>
      <p:pic>
        <p:nvPicPr>
          <p:cNvPr id="5" name="Picture 4"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1216640" y="6010656"/>
            <a:ext cx="893583" cy="71352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7508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863" y="365125"/>
            <a:ext cx="11095464" cy="1325563"/>
          </a:xfrm>
        </p:spPr>
        <p:txBody>
          <a:bodyPr>
            <a:noAutofit/>
          </a:bodyPr>
          <a:lstStyle/>
          <a:p>
            <a:pPr algn="ctr"/>
            <a:r>
              <a:rPr lang="en-GB" sz="5400" b="1" u="sng" dirty="0" smtClean="0">
                <a:latin typeface="Century Gothic" panose="020B0502020202020204" pitchFamily="34" charset="0"/>
              </a:rPr>
              <a:t>Changing Me Unit </a:t>
            </a:r>
            <a:endParaRPr lang="en-GB" sz="5400" b="1" u="sng" dirty="0">
              <a:latin typeface="Century Gothic" panose="020B0502020202020204" pitchFamily="34" charset="0"/>
            </a:endParaRPr>
          </a:p>
        </p:txBody>
      </p:sp>
      <p:sp>
        <p:nvSpPr>
          <p:cNvPr id="3" name="Content Placeholder 2"/>
          <p:cNvSpPr>
            <a:spLocks noGrp="1"/>
          </p:cNvSpPr>
          <p:nvPr>
            <p:ph idx="1"/>
          </p:nvPr>
        </p:nvSpPr>
        <p:spPr>
          <a:xfrm>
            <a:off x="699621" y="1690688"/>
            <a:ext cx="10837127" cy="4351338"/>
          </a:xfrm>
        </p:spPr>
        <p:txBody>
          <a:bodyPr>
            <a:normAutofit fontScale="92500"/>
          </a:bodyPr>
          <a:lstStyle/>
          <a:p>
            <a:r>
              <a:rPr lang="en-GB" sz="3200" dirty="0" smtClean="0">
                <a:latin typeface="Century Gothic" panose="020B0502020202020204" pitchFamily="34" charset="0"/>
              </a:rPr>
              <a:t>To know how to develop my own </a:t>
            </a:r>
            <a:r>
              <a:rPr lang="en-GB" sz="3200" dirty="0" smtClean="0">
                <a:latin typeface="Century Gothic" panose="020B0502020202020204" pitchFamily="34" charset="0"/>
              </a:rPr>
              <a:t>self-esteem</a:t>
            </a:r>
            <a:endParaRPr lang="en-GB" sz="3200" dirty="0" smtClean="0">
              <a:latin typeface="Century Gothic" panose="020B0502020202020204" pitchFamily="34" charset="0"/>
            </a:endParaRPr>
          </a:p>
          <a:p>
            <a:r>
              <a:rPr lang="en-GB" sz="3200" dirty="0" smtClean="0">
                <a:latin typeface="Century Gothic" panose="020B0502020202020204" pitchFamily="34" charset="0"/>
              </a:rPr>
              <a:t>To understand and explain how boys and girls bodies change during puberty</a:t>
            </a:r>
          </a:p>
          <a:p>
            <a:r>
              <a:rPr lang="en-GB" sz="3200" dirty="0" smtClean="0">
                <a:latin typeface="Century Gothic" panose="020B0502020202020204" pitchFamily="34" charset="0"/>
              </a:rPr>
              <a:t>To describe how a baby develops</a:t>
            </a:r>
          </a:p>
          <a:p>
            <a:r>
              <a:rPr lang="en-GB" sz="3200" dirty="0" smtClean="0">
                <a:latin typeface="Century Gothic" panose="020B0502020202020204" pitchFamily="34" charset="0"/>
              </a:rPr>
              <a:t>To understand that respect is essential in any relationship</a:t>
            </a:r>
          </a:p>
          <a:p>
            <a:r>
              <a:rPr lang="en-GB" sz="3200" dirty="0" smtClean="0">
                <a:latin typeface="Century Gothic" panose="020B0502020202020204" pitchFamily="34" charset="0"/>
              </a:rPr>
              <a:t>To be aware of the importance of a positive self-image</a:t>
            </a:r>
          </a:p>
          <a:p>
            <a:r>
              <a:rPr lang="en-GB" sz="3200" dirty="0" smtClean="0">
                <a:latin typeface="Century Gothic" panose="020B0502020202020204" pitchFamily="34" charset="0"/>
              </a:rPr>
              <a:t>To know how to prepare emotionally for the changes of next year</a:t>
            </a:r>
          </a:p>
          <a:p>
            <a:pPr marL="0" indent="0">
              <a:buNone/>
            </a:pPr>
            <a:endParaRPr lang="en-GB" dirty="0" smtClean="0"/>
          </a:p>
          <a:p>
            <a:endParaRPr lang="en-GB" dirty="0"/>
          </a:p>
        </p:txBody>
      </p:sp>
      <p:pic>
        <p:nvPicPr>
          <p:cNvPr id="5" name="Picture 4"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87148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509" y="248747"/>
            <a:ext cx="10515600" cy="1325563"/>
          </a:xfrm>
        </p:spPr>
        <p:txBody>
          <a:bodyPr>
            <a:normAutofit fontScale="90000"/>
          </a:bodyPr>
          <a:lstStyle/>
          <a:p>
            <a:pPr algn="ctr"/>
            <a:r>
              <a:rPr lang="en-GB" sz="4800" b="1" u="sng" dirty="0" smtClean="0">
                <a:latin typeface="Century Gothic" panose="020B0502020202020204" pitchFamily="34" charset="0"/>
              </a:rPr>
              <a:t>Resources we will be using:</a:t>
            </a:r>
            <a:br>
              <a:rPr lang="en-GB" sz="4800" b="1" u="sng" dirty="0" smtClean="0">
                <a:latin typeface="Century Gothic" panose="020B0502020202020204" pitchFamily="34" charset="0"/>
              </a:rPr>
            </a:br>
            <a:endParaRPr lang="en-GB" sz="4800" b="1" u="sng" dirty="0">
              <a:latin typeface="Century Gothic" panose="020B0502020202020204" pitchFamily="34" charset="0"/>
            </a:endParaRPr>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pic>
        <p:nvPicPr>
          <p:cNvPr id="8" name="Picture 7"/>
          <p:cNvPicPr>
            <a:picLocks noChangeAspect="1"/>
          </p:cNvPicPr>
          <p:nvPr/>
        </p:nvPicPr>
        <p:blipFill>
          <a:blip r:embed="rId3"/>
          <a:stretch>
            <a:fillRect/>
          </a:stretch>
        </p:blipFill>
        <p:spPr>
          <a:xfrm>
            <a:off x="277939" y="1186875"/>
            <a:ext cx="5597567" cy="3543621"/>
          </a:xfrm>
          <a:prstGeom prst="rect">
            <a:avLst/>
          </a:prstGeom>
        </p:spPr>
      </p:pic>
      <p:pic>
        <p:nvPicPr>
          <p:cNvPr id="3" name="Picture 2"/>
          <p:cNvPicPr>
            <a:picLocks noChangeAspect="1"/>
          </p:cNvPicPr>
          <p:nvPr/>
        </p:nvPicPr>
        <p:blipFill>
          <a:blip r:embed="rId4"/>
          <a:stretch>
            <a:fillRect/>
          </a:stretch>
        </p:blipFill>
        <p:spPr>
          <a:xfrm>
            <a:off x="6435767" y="1186875"/>
            <a:ext cx="4023249" cy="4765167"/>
          </a:xfrm>
          <a:prstGeom prst="rect">
            <a:avLst/>
          </a:prstGeom>
        </p:spPr>
      </p:pic>
      <p:pic>
        <p:nvPicPr>
          <p:cNvPr id="5" name="Picture 4"/>
          <p:cNvPicPr>
            <a:picLocks noChangeAspect="1"/>
          </p:cNvPicPr>
          <p:nvPr/>
        </p:nvPicPr>
        <p:blipFill>
          <a:blip r:embed="rId5"/>
          <a:stretch>
            <a:fillRect/>
          </a:stretch>
        </p:blipFill>
        <p:spPr>
          <a:xfrm>
            <a:off x="277939" y="4730495"/>
            <a:ext cx="3745421" cy="1642137"/>
          </a:xfrm>
          <a:prstGeom prst="rect">
            <a:avLst/>
          </a:prstGeom>
        </p:spPr>
      </p:pic>
    </p:spTree>
    <p:extLst>
      <p:ext uri="{BB962C8B-B14F-4D97-AF65-F5344CB8AC3E}">
        <p14:creationId xmlns:p14="http://schemas.microsoft.com/office/powerpoint/2010/main" val="37008761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4800" b="1" u="sng" dirty="0" smtClean="0">
                <a:latin typeface="Century Gothic" panose="020B0502020202020204" pitchFamily="34" charset="0"/>
              </a:rPr>
              <a:t>Resources we will be using:</a:t>
            </a:r>
            <a:br>
              <a:rPr lang="en-GB" sz="4800" b="1" u="sng" dirty="0" smtClean="0">
                <a:latin typeface="Century Gothic" panose="020B0502020202020204" pitchFamily="34" charset="0"/>
              </a:rPr>
            </a:br>
            <a:endParaRPr lang="en-GB" sz="4800" b="1" u="sng" dirty="0">
              <a:latin typeface="Century Gothic" panose="020B0502020202020204" pitchFamily="34" charset="0"/>
            </a:endParaRPr>
          </a:p>
        </p:txBody>
      </p:sp>
      <p:pic>
        <p:nvPicPr>
          <p:cNvPr id="4" name="Picture 3" descr="C:\Users\bursar\AppData\Local\Microsoft\Windows\Temporary Internet Files\Content.Outlook\EFZK5308\GPS MAIN LOGO SHORT NAME RGB.jpg"/>
          <p:cNvPicPr/>
          <p:nvPr/>
        </p:nvPicPr>
        <p:blipFill rotWithShape="1">
          <a:blip r:embed="rId2" cstate="print">
            <a:extLst>
              <a:ext uri="{28A0092B-C50C-407E-A947-70E740481C1C}">
                <a14:useLocalDpi xmlns:a14="http://schemas.microsoft.com/office/drawing/2010/main" val="0"/>
              </a:ext>
            </a:extLst>
          </a:blip>
          <a:srcRect l="30875" r="31336" b="33613"/>
          <a:stretch/>
        </p:blipFill>
        <p:spPr bwMode="auto">
          <a:xfrm>
            <a:off x="10963274" y="5662148"/>
            <a:ext cx="1146949" cy="1062037"/>
          </a:xfrm>
          <a:prstGeom prst="rect">
            <a:avLst/>
          </a:prstGeom>
          <a:noFill/>
          <a:ln>
            <a:noFill/>
          </a:ln>
          <a:extLst>
            <a:ext uri="{53640926-AAD7-44D8-BBD7-CCE9431645EC}">
              <a14:shadowObscured xmlns:a14="http://schemas.microsoft.com/office/drawing/2010/main"/>
            </a:ext>
          </a:extLst>
        </p:spPr>
      </p:pic>
      <p:pic>
        <p:nvPicPr>
          <p:cNvPr id="6" name="Picture 5"/>
          <p:cNvPicPr>
            <a:picLocks noChangeAspect="1"/>
          </p:cNvPicPr>
          <p:nvPr/>
        </p:nvPicPr>
        <p:blipFill>
          <a:blip r:embed="rId3"/>
          <a:stretch>
            <a:fillRect/>
          </a:stretch>
        </p:blipFill>
        <p:spPr>
          <a:xfrm>
            <a:off x="230314" y="1325237"/>
            <a:ext cx="5095209" cy="5398947"/>
          </a:xfrm>
          <a:prstGeom prst="rect">
            <a:avLst/>
          </a:prstGeom>
        </p:spPr>
      </p:pic>
      <p:pic>
        <p:nvPicPr>
          <p:cNvPr id="7" name="Picture 6"/>
          <p:cNvPicPr>
            <a:picLocks noChangeAspect="1"/>
          </p:cNvPicPr>
          <p:nvPr/>
        </p:nvPicPr>
        <p:blipFill>
          <a:blip r:embed="rId4"/>
          <a:stretch>
            <a:fillRect/>
          </a:stretch>
        </p:blipFill>
        <p:spPr>
          <a:xfrm>
            <a:off x="5541563" y="1325237"/>
            <a:ext cx="6568660" cy="3367788"/>
          </a:xfrm>
          <a:prstGeom prst="rect">
            <a:avLst/>
          </a:prstGeom>
        </p:spPr>
      </p:pic>
    </p:spTree>
    <p:extLst>
      <p:ext uri="{BB962C8B-B14F-4D97-AF65-F5344CB8AC3E}">
        <p14:creationId xmlns:p14="http://schemas.microsoft.com/office/powerpoint/2010/main" val="30901875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704</TotalTime>
  <Words>751</Words>
  <Application>Microsoft Office PowerPoint</Application>
  <PresentationFormat>Widescreen</PresentationFormat>
  <Paragraphs>82</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Century Gothic</vt:lpstr>
      <vt:lpstr>Office Theme</vt:lpstr>
      <vt:lpstr>RSE  (Relationships and Sex Education)</vt:lpstr>
      <vt:lpstr>What is RSE?</vt:lpstr>
      <vt:lpstr>How will RSE be taught in school?</vt:lpstr>
      <vt:lpstr>Why now?</vt:lpstr>
      <vt:lpstr>Our outline for teaching RSE</vt:lpstr>
      <vt:lpstr>How will we teach RSE?</vt:lpstr>
      <vt:lpstr>Changing Me Unit </vt:lpstr>
      <vt:lpstr>Resources we will be using: </vt:lpstr>
      <vt:lpstr>Resources we will be using: </vt:lpstr>
      <vt:lpstr>What Thursday next week will look like </vt:lpstr>
      <vt:lpstr>Resources we will be using: </vt:lpstr>
      <vt:lpstr>Resources we will be using: </vt:lpstr>
      <vt:lpstr>How can you support at home?</vt:lpstr>
      <vt:lpstr>Books that might be helpful for the future!</vt:lpstr>
      <vt:lpstr>Any questions?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SRE  (Sex and Relationships Education)</dc:title>
  <dc:creator>Charlotte Hancocks</dc:creator>
  <cp:lastModifiedBy>Rupert Ireland</cp:lastModifiedBy>
  <cp:revision>31</cp:revision>
  <dcterms:created xsi:type="dcterms:W3CDTF">2016-07-06T09:54:45Z</dcterms:created>
  <dcterms:modified xsi:type="dcterms:W3CDTF">2026-06-30T20:08:31Z</dcterms:modified>
</cp:coreProperties>
</file>