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69" r:id="rId2"/>
    <p:sldId id="719" r:id="rId3"/>
    <p:sldId id="772" r:id="rId4"/>
    <p:sldId id="720" r:id="rId5"/>
    <p:sldId id="721" r:id="rId6"/>
    <p:sldId id="722" r:id="rId7"/>
    <p:sldId id="723" r:id="rId8"/>
    <p:sldId id="725" r:id="rId9"/>
    <p:sldId id="735" r:id="rId10"/>
    <p:sldId id="727" r:id="rId11"/>
    <p:sldId id="731" r:id="rId12"/>
    <p:sldId id="730" r:id="rId13"/>
    <p:sldId id="733" r:id="rId14"/>
    <p:sldId id="740" r:id="rId15"/>
    <p:sldId id="742" r:id="rId16"/>
    <p:sldId id="746" r:id="rId17"/>
    <p:sldId id="748" r:id="rId18"/>
    <p:sldId id="753" r:id="rId19"/>
    <p:sldId id="760" r:id="rId20"/>
    <p:sldId id="762" r:id="rId21"/>
    <p:sldId id="764" r:id="rId22"/>
    <p:sldId id="765" r:id="rId23"/>
    <p:sldId id="771" r:id="rId24"/>
    <p:sldId id="770"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CDA"/>
    <a:srgbClr val="DA2E41"/>
    <a:srgbClr val="FADF47"/>
    <a:srgbClr val="C73A43"/>
    <a:srgbClr val="13BD8A"/>
    <a:srgbClr val="EE7C3E"/>
    <a:srgbClr val="0CC1D9"/>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6" autoAdjust="0"/>
    <p:restoredTop sz="94660"/>
  </p:normalViewPr>
  <p:slideViewPr>
    <p:cSldViewPr snapToGrid="0">
      <p:cViewPr varScale="1">
        <p:scale>
          <a:sx n="73" d="100"/>
          <a:sy n="73" d="100"/>
        </p:scale>
        <p:origin x="104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9A3C970-21BB-47B9-8848-44B171DEBD75}" type="datetimeFigureOut">
              <a:rPr lang="en-GB" smtClean="0"/>
              <a:t>19/03/2025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C6BB274-4D25-4FCE-BB96-718A6E18D28A}" type="slidenum">
              <a:rPr lang="en-GB" smtClean="0"/>
              <a:t>‹#›</a:t>
            </a:fld>
            <a:endParaRPr lang="en-GB"/>
          </a:p>
        </p:txBody>
      </p:sp>
    </p:spTree>
    <p:extLst>
      <p:ext uri="{BB962C8B-B14F-4D97-AF65-F5344CB8AC3E}">
        <p14:creationId xmlns:p14="http://schemas.microsoft.com/office/powerpoint/2010/main" val="3930244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D29D1C-8C3E-4310-9EF0-019410E55AD5}" type="datetimeFigureOut">
              <a:rPr lang="en-GB" smtClean="0"/>
              <a:t>19/03/2025</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thirdspacelearning.com/ub-interventions-general/?utm_source=download&amp;utm_medium=resource&amp;utm_campaign=tsl_december_2018&amp;utm_content=21_12_18_wr_ppt_year3_multiplication+division_sp1"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1" dirty="0">
                <a:solidFill>
                  <a:schemeClr val="bg1"/>
                </a:solidFill>
                <a:latin typeface="Arial" panose="020B0604020202020204" pitchFamily="34" charset="0"/>
                <a:ea typeface="Tahoma"/>
                <a:cs typeface="Arial" panose="020B0604020202020204" pitchFamily="34" charset="0"/>
              </a:rPr>
              <a:t>Year 6 SATs </a:t>
            </a:r>
            <a:r>
              <a:rPr lang="en-US" sz="1200" b="1" dirty="0" smtClean="0">
                <a:solidFill>
                  <a:schemeClr val="bg1"/>
                </a:solidFill>
                <a:latin typeface="Arial" panose="020B0604020202020204" pitchFamily="34" charset="0"/>
                <a:ea typeface="Tahoma"/>
                <a:cs typeface="Arial" panose="020B0604020202020204" pitchFamily="34" charset="0"/>
              </a:rPr>
              <a:t>2022 </a:t>
            </a:r>
            <a:r>
              <a:rPr lang="en-US" sz="1200" b="1" dirty="0">
                <a:solidFill>
                  <a:schemeClr val="bg1"/>
                </a:solidFill>
                <a:latin typeface="Arial" panose="020B0604020202020204" pitchFamily="34" charset="0"/>
                <a:ea typeface="Tahoma"/>
                <a:cs typeface="Arial" panose="020B0604020202020204" pitchFamily="34" charset="0"/>
              </a:rPr>
              <a:t>Presentation for Parents, </a:t>
            </a:r>
            <a:r>
              <a:rPr lang="en-US" sz="1200" b="1" dirty="0" err="1">
                <a:solidFill>
                  <a:schemeClr val="bg1"/>
                </a:solidFill>
                <a:latin typeface="Arial" panose="020B0604020202020204" pitchFamily="34" charset="0"/>
                <a:ea typeface="Tahoma"/>
                <a:cs typeface="Arial" panose="020B0604020202020204" pitchFamily="34" charset="0"/>
              </a:rPr>
              <a:t>Carers</a:t>
            </a:r>
            <a:r>
              <a:rPr lang="en-US" sz="1200" b="1" dirty="0">
                <a:solidFill>
                  <a:schemeClr val="bg1"/>
                </a:solidFill>
                <a:latin typeface="Arial" panose="020B0604020202020204" pitchFamily="34" charset="0"/>
                <a:ea typeface="Tahoma"/>
                <a:cs typeface="Arial" panose="020B0604020202020204" pitchFamily="34" charset="0"/>
              </a:rPr>
              <a:t> &amp; Guardians</a:t>
            </a: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dirty="0">
                <a:latin typeface="Arial" panose="020B0604020202020204" pitchFamily="34" charset="0"/>
                <a:ea typeface="Source Sans Pro" panose="020B0503030403020204" pitchFamily="34" charset="0"/>
                <a:cs typeface="Arial" panose="020B0604020202020204" pitchFamily="34" charset="0"/>
              </a:rPr>
              <a:t/>
            </a: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solidFill>
                  <a:srgbClr val="388CDA"/>
                </a:solidFill>
                <a:latin typeface="Arial" panose="020B0604020202020204" pitchFamily="34" charset="0"/>
                <a:ea typeface="Source Sans Pro" panose="020B0503030403020204" pitchFamily="34" charset="0"/>
                <a:cs typeface="Arial" panose="020B0604020202020204" pitchFamily="34" charset="0"/>
                <a:hlinkClick r:id="rId3"/>
              </a:rPr>
              <a:t>thirdspacelearning.com</a:t>
            </a:r>
            <a:r>
              <a:rPr lang="en-US" sz="1100" dirty="0">
                <a:latin typeface="Arial" panose="020B0604020202020204" pitchFamily="34" charset="0"/>
                <a:ea typeface="Source Sans Pro" panose="020B0503030403020204" pitchFamily="34" charset="0"/>
                <a:cs typeface="Arial" panose="020B0604020202020204" pitchFamily="34" charset="0"/>
              </a:rPr>
              <a:t> 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1" smtClean="0">
                <a:latin typeface="Arial" panose="020B0604020202020204" pitchFamily="34" charset="0"/>
                <a:ea typeface="Source Sans Pro" panose="020B0503030403020204" pitchFamily="34" charset="0"/>
                <a:cs typeface="Arial" panose="020B0604020202020204" pitchFamily="34" charset="0"/>
              </a:rPr>
              <a:pPr/>
              <a:t>19/03/2025</a:t>
            </a:fld>
            <a:endParaRPr lang="en-GB" sz="1200" dirty="0"/>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19/03/2025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19/03/2025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19/03/2025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47119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1" dirty="0">
                <a:solidFill>
                  <a:schemeClr val="bg1"/>
                </a:solidFill>
                <a:latin typeface="Arial" panose="020B0604020202020204" pitchFamily="34" charset="0"/>
                <a:ea typeface="Tahoma"/>
                <a:cs typeface="Arial" panose="020B0604020202020204" pitchFamily="34" charset="0"/>
              </a:rPr>
              <a:t>Year 6 SATs </a:t>
            </a:r>
            <a:r>
              <a:rPr lang="en-US" sz="1200" b="1" dirty="0" smtClean="0">
                <a:solidFill>
                  <a:schemeClr val="bg1"/>
                </a:solidFill>
                <a:latin typeface="Arial" panose="020B0604020202020204" pitchFamily="34" charset="0"/>
                <a:ea typeface="Tahoma"/>
                <a:cs typeface="Arial" panose="020B0604020202020204" pitchFamily="34" charset="0"/>
              </a:rPr>
              <a:t>2022 </a:t>
            </a:r>
            <a:r>
              <a:rPr lang="en-US" sz="1200" b="1" dirty="0">
                <a:solidFill>
                  <a:schemeClr val="bg1"/>
                </a:solidFill>
                <a:latin typeface="Arial" panose="020B0604020202020204" pitchFamily="34" charset="0"/>
                <a:ea typeface="Tahoma"/>
                <a:cs typeface="Arial" panose="020B0604020202020204" pitchFamily="34" charset="0"/>
              </a:rPr>
              <a:t>Presentation for Parents, </a:t>
            </a:r>
            <a:r>
              <a:rPr lang="en-US" sz="1200" b="1" dirty="0" err="1">
                <a:solidFill>
                  <a:schemeClr val="bg1"/>
                </a:solidFill>
                <a:latin typeface="Arial" panose="020B0604020202020204" pitchFamily="34" charset="0"/>
                <a:ea typeface="Tahoma"/>
                <a:cs typeface="Arial" panose="020B0604020202020204" pitchFamily="34" charset="0"/>
              </a:rPr>
              <a:t>Carers</a:t>
            </a:r>
            <a:r>
              <a:rPr lang="en-US" sz="1200" b="1" dirty="0">
                <a:solidFill>
                  <a:schemeClr val="bg1"/>
                </a:solidFill>
                <a:latin typeface="Arial" panose="020B0604020202020204" pitchFamily="34" charset="0"/>
                <a:ea typeface="Tahoma"/>
                <a:cs typeface="Arial" panose="020B0604020202020204" pitchFamily="34" charset="0"/>
              </a:rPr>
              <a:t> &amp; Guardians</a:t>
            </a: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116959" y="587539"/>
            <a:ext cx="8720586" cy="18158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
                <a:cs typeface="Arial" panose="020B0604020202020204" pitchFamily="34" charset="0"/>
              </a:rPr>
              <a:t>We work with hundreds of UK primary schools and understand how important parental engagement is in ensuring good progress and attainment for all pupils. We hope you find our Year 6 SATs presentation for parents a useful tool to encourage discussion and build relationships in the run-up to the end of KS2 assessments.</a:t>
            </a:r>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1" smtClean="0">
                <a:latin typeface="Arial" panose="020B0604020202020204" pitchFamily="34" charset="0"/>
                <a:ea typeface="Source Sans Pro" panose="020B0503030403020204" pitchFamily="34" charset="0"/>
                <a:cs typeface="Arial" panose="020B0604020202020204" pitchFamily="34" charset="0"/>
              </a:rPr>
              <a:pPr/>
              <a:t>19/03/2025</a:t>
            </a:fld>
            <a:endParaRPr lang="en-GB" sz="1200" dirty="0"/>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40123" r="15217" b="277"/>
          <a:stretch/>
        </p:blipFill>
        <p:spPr>
          <a:xfrm>
            <a:off x="226024" y="2539223"/>
            <a:ext cx="2554278" cy="3686562"/>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
        <p:nvSpPr>
          <p:cNvPr id="2" name="Rectangle 1">
            <a:extLst>
              <a:ext uri="{FF2B5EF4-FFF2-40B4-BE49-F238E27FC236}">
                <a16:creationId xmlns:a16="http://schemas.microsoft.com/office/drawing/2014/main" id="{D8E16A17-FC36-436A-82CA-601A0BD4B29D}"/>
              </a:ext>
            </a:extLst>
          </p:cNvPr>
          <p:cNvSpPr/>
          <p:nvPr userDrawn="1"/>
        </p:nvSpPr>
        <p:spPr>
          <a:xfrm>
            <a:off x="3031087" y="2433020"/>
            <a:ext cx="5806458" cy="390876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If you have Year 6 pupils who need additional support this term you can sign up now to join the consolidation phase of our </a:t>
            </a:r>
            <a:r>
              <a:rPr kumimoji="0" lang="en-GB" sz="1600" b="1" i="0" u="none" strike="noStrike" kern="0" cap="none" spc="0" normalizeH="0" baseline="0" noProof="0" dirty="0">
                <a:ln>
                  <a:noFill/>
                </a:ln>
                <a:solidFill>
                  <a:prstClr val="black"/>
                </a:solidFill>
                <a:effectLst/>
                <a:uLnTx/>
                <a:uFillTx/>
                <a:latin typeface="Arial "/>
                <a:ea typeface="+mn-ea"/>
                <a:cs typeface="Arial" panose="020B0604020202020204" pitchFamily="34" charset="0"/>
              </a:rPr>
              <a:t>KS2 SATs intervention</a:t>
            </a: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 - weekly 1-to-1 revision lessons for your Year 6 pupils ahead of May: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Boost confidence;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Improve problem solving;</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Raise attainment.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
                <a:ea typeface="+mn-ea"/>
                <a:cs typeface="Arial" panose="020B0604020202020204" pitchFamily="34" charset="0"/>
              </a:rPr>
              <a:t>Book your free demo</a:t>
            </a:r>
            <a:r>
              <a:rPr kumimoji="0" lang="en-GB" sz="1600" b="0" i="0" u="none" strike="noStrike" kern="0" cap="none" spc="0" normalizeH="0" baseline="0" noProof="0" dirty="0">
                <a:ln>
                  <a:noFill/>
                </a:ln>
                <a:solidFill>
                  <a:prstClr val="black"/>
                </a:solidFill>
                <a:effectLst/>
                <a:uLnTx/>
                <a:uFillTx/>
                <a:latin typeface="Arial "/>
                <a:ea typeface="+mn-ea"/>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tx1"/>
                </a:solidFill>
                <a:effectLst/>
                <a:uLnTx/>
                <a:uFillTx/>
                <a:latin typeface="Arial "/>
                <a:cs typeface="Arial" panose="020B0604020202020204" pitchFamily="34" charset="0"/>
              </a:rPr>
              <a:t>thirdspacelearning.com</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tx1"/>
                </a:solidFill>
                <a:effectLst/>
                <a:uLnTx/>
                <a:uFillTx/>
                <a:latin typeface="Arial "/>
                <a:cs typeface="Arial" panose="020B0604020202020204" pitchFamily="34" charset="0"/>
              </a:rPr>
              <a:t>020 3771 0095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tx1"/>
                </a:solidFill>
                <a:effectLst/>
                <a:uLnTx/>
                <a:uFillTx/>
                <a:latin typeface="Arial "/>
                <a:cs typeface="Arial" panose="020B0604020202020204" pitchFamily="34" charset="0"/>
              </a:rPr>
              <a:t>hello@thirdspacelearning.com</a:t>
            </a:r>
            <a:endParaRPr lang="en-US" sz="1800" b="1" dirty="0">
              <a:solidFill>
                <a:schemeClr val="tx1"/>
              </a:solidFill>
              <a:latin typeface="Arial "/>
              <a:cs typeface="Arial" panose="020B0604020202020204" pitchFamily="34" charset="0"/>
            </a:endParaRPr>
          </a:p>
          <a:p>
            <a:pPr algn="just"/>
            <a:endParaRPr lang="en-US" sz="1800" b="1" dirty="0">
              <a:solidFill>
                <a:schemeClr val="tx1"/>
              </a:solidFill>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Boosting maths progress through 1-to-1 conversations</a:t>
            </a:r>
          </a:p>
        </p:txBody>
      </p:sp>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19/03/2025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19/03/2025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19/03/2025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19/03/2025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19/03/2025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19/03/2025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19/03/2025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95141" y="2451312"/>
            <a:ext cx="8298474" cy="1955376"/>
          </a:xfrm>
        </p:spPr>
        <p:txBody>
          <a:bodyPr>
            <a:normAutofit lnSpcReduction="10000"/>
          </a:bodyPr>
          <a:lstStyle/>
          <a:p>
            <a:r>
              <a:rPr lang="en-GB" sz="4800" dirty="0">
                <a:latin typeface="Arial" panose="020B0604020202020204" pitchFamily="34" charset="0"/>
                <a:cs typeface="Arial" panose="020B0604020202020204" pitchFamily="34" charset="0"/>
              </a:rPr>
              <a:t>Year 6 SATs </a:t>
            </a:r>
            <a:r>
              <a:rPr lang="en-GB" sz="4800" dirty="0" smtClean="0">
                <a:latin typeface="Arial" panose="020B0604020202020204" pitchFamily="34" charset="0"/>
                <a:cs typeface="Arial" panose="020B0604020202020204" pitchFamily="34" charset="0"/>
              </a:rPr>
              <a:t>2025 </a:t>
            </a:r>
            <a:r>
              <a:rPr lang="en-GB" sz="4800" dirty="0">
                <a:latin typeface="Arial" panose="020B0604020202020204" pitchFamily="34" charset="0"/>
                <a:cs typeface="Arial" panose="020B0604020202020204" pitchFamily="34" charset="0"/>
              </a:rPr>
              <a:t>Presentation for Parents, Carers &amp; Guardians</a:t>
            </a:r>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AD22F3B0-BBDC-464D-AF67-4B8B4DBD3A1F}"/>
              </a:ext>
            </a:extLst>
          </p:cNvPr>
          <p:cNvSpPr txBox="1">
            <a:spLocks/>
          </p:cNvSpPr>
          <p:nvPr/>
        </p:nvSpPr>
        <p:spPr>
          <a:xfrm>
            <a:off x="8145438" y="6334311"/>
            <a:ext cx="998562" cy="422646"/>
          </a:xfrm>
          <a:prstGeom prst="rect">
            <a:avLst/>
          </a:prstGeom>
        </p:spPr>
        <p:txBody>
          <a:bodyPr vert="horz" lIns="91440" tIns="45720" rIns="91440" bIns="45720" rtlCol="0">
            <a:normAutofit/>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latin typeface="Arial" panose="020B0604020202020204" pitchFamily="34" charset="0"/>
                <a:cs typeface="Arial" panose="020B0604020202020204" pitchFamily="34" charset="0"/>
              </a:rPr>
              <a:t>2025</a:t>
            </a:r>
            <a:endParaRPr lang="en-GB" sz="2400" dirty="0">
              <a:latin typeface="Arial" panose="020B0604020202020204" pitchFamily="34" charset="0"/>
              <a:cs typeface="Arial" panose="020B0604020202020204" pitchFamily="34" charset="0"/>
            </a:endParaRPr>
          </a:p>
        </p:txBody>
      </p:sp>
      <p:pic>
        <p:nvPicPr>
          <p:cNvPr id="6" name="Picture 7" descr="https://img.cdn.schooljotter2.com/sampled/9397969/106/106/no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28" y="243974"/>
            <a:ext cx="966536" cy="110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0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92510" y="794583"/>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292510" y="1303708"/>
            <a:ext cx="8544366" cy="341632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Year 6 Reading SATs paper will be sat on </a:t>
            </a:r>
            <a:r>
              <a:rPr lang="en-GB" b="1" dirty="0" smtClean="0">
                <a:latin typeface="Arial" panose="020B0604020202020204" pitchFamily="34" charset="0"/>
                <a:cs typeface="Arial" panose="020B0604020202020204" pitchFamily="34" charset="0"/>
              </a:rPr>
              <a:t>Tuesday 13</a:t>
            </a:r>
            <a:r>
              <a:rPr lang="en-GB" b="1" baseline="30000" dirty="0" smtClean="0">
                <a:latin typeface="Arial" panose="020B0604020202020204" pitchFamily="34" charset="0"/>
                <a:cs typeface="Arial" panose="020B0604020202020204" pitchFamily="34" charset="0"/>
              </a:rPr>
              <a:t>th</a:t>
            </a:r>
            <a:r>
              <a:rPr lang="en-GB" b="1" dirty="0" smtClean="0">
                <a:latin typeface="Arial" panose="020B0604020202020204" pitchFamily="34" charset="0"/>
                <a:cs typeface="Arial" panose="020B0604020202020204" pitchFamily="34" charset="0"/>
              </a:rPr>
              <a:t> May 2025</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assessment has been designed to measure whether children’s comprehension of age-appropriate reading material meets the national standard. </a:t>
            </a:r>
          </a:p>
          <a:p>
            <a:r>
              <a:rPr lang="en-GB" dirty="0">
                <a:latin typeface="Arial" panose="020B0604020202020204" pitchFamily="34" charset="0"/>
                <a:cs typeface="Arial" panose="020B0604020202020204" pitchFamily="34" charset="0"/>
              </a:rPr>
              <a:t>It a standard timing of </a:t>
            </a:r>
            <a:r>
              <a:rPr lang="en-GB" b="1" dirty="0">
                <a:latin typeface="Arial" panose="020B0604020202020204" pitchFamily="34" charset="0"/>
                <a:cs typeface="Arial" panose="020B0604020202020204" pitchFamily="34" charset="0"/>
              </a:rPr>
              <a:t>60 minutes</a:t>
            </a:r>
            <a:r>
              <a:rPr lang="en-GB" dirty="0">
                <a:latin typeface="Arial" panose="020B0604020202020204" pitchFamily="34" charset="0"/>
                <a:cs typeface="Arial" panose="020B0604020202020204" pitchFamily="34" charset="0"/>
              </a:rPr>
              <a:t>, including reading the texts and answering questions. There are three different set texts for the children to read, which could be any combination of </a:t>
            </a:r>
            <a:r>
              <a:rPr lang="en-GB" b="1" dirty="0">
                <a:latin typeface="Arial" panose="020B0604020202020204" pitchFamily="34" charset="0"/>
                <a:cs typeface="Arial" panose="020B0604020202020204" pitchFamily="34" charset="0"/>
              </a:rPr>
              <a:t>non-fiction, fiction and/or poetry</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Year 6 Reading SATs paper requires a range of answering styles, including responding to </a:t>
            </a:r>
            <a:r>
              <a:rPr lang="en-US" b="1" dirty="0">
                <a:latin typeface="Arial" panose="020B0604020202020204" pitchFamily="34" charset="0"/>
                <a:cs typeface="Arial" panose="020B0604020202020204" pitchFamily="34" charset="0"/>
              </a:rPr>
              <a:t>multiple choice questions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one-word answers</a:t>
            </a:r>
            <a:r>
              <a:rPr lang="en-US" dirty="0">
                <a:latin typeface="Arial" panose="020B0604020202020204" pitchFamily="34" charset="0"/>
                <a:cs typeface="Arial" panose="020B0604020202020204" pitchFamily="34" charset="0"/>
              </a:rPr>
              <a:t>, and multiple mark questions which require </a:t>
            </a:r>
            <a:r>
              <a:rPr lang="en-US" b="1" dirty="0">
                <a:latin typeface="Arial" panose="020B0604020202020204" pitchFamily="34" charset="0"/>
                <a:cs typeface="Arial" panose="020B0604020202020204" pitchFamily="34" charset="0"/>
              </a:rPr>
              <a:t>more formal paragraph-length answers</a:t>
            </a:r>
            <a:r>
              <a:rPr lang="en-US"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5322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1 – </a:t>
            </a:r>
            <a:r>
              <a:rPr lang="en-GB" i="1" dirty="0">
                <a:latin typeface="Arial" panose="020B0604020202020204" pitchFamily="34" charset="0"/>
                <a:cs typeface="Arial" panose="020B0604020202020204" pitchFamily="34" charset="0"/>
              </a:rPr>
              <a:t>Space Tourism</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7D01AFE-25FC-4D2C-AB80-E798C09977F1}"/>
              </a:ext>
            </a:extLst>
          </p:cNvPr>
          <p:cNvPicPr>
            <a:picLocks noChangeAspect="1"/>
          </p:cNvPicPr>
          <p:nvPr/>
        </p:nvPicPr>
        <p:blipFill>
          <a:blip r:embed="rId2"/>
          <a:stretch>
            <a:fillRect/>
          </a:stretch>
        </p:blipFill>
        <p:spPr>
          <a:xfrm>
            <a:off x="2496879" y="1524009"/>
            <a:ext cx="3810000" cy="2047875"/>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4FA93B2-2FBC-426B-946B-F0281A560A0F}"/>
              </a:ext>
            </a:extLst>
          </p:cNvPr>
          <p:cNvPicPr>
            <a:picLocks noChangeAspect="1"/>
          </p:cNvPicPr>
          <p:nvPr/>
        </p:nvPicPr>
        <p:blipFill>
          <a:blip r:embed="rId3"/>
          <a:stretch>
            <a:fillRect/>
          </a:stretch>
        </p:blipFill>
        <p:spPr>
          <a:xfrm>
            <a:off x="1128712" y="3794396"/>
            <a:ext cx="6886575" cy="158115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474271CC-AAFE-4B67-8B50-09FAB725029F}"/>
              </a:ext>
            </a:extLst>
          </p:cNvPr>
          <p:cNvSpPr/>
          <p:nvPr/>
        </p:nvSpPr>
        <p:spPr>
          <a:xfrm>
            <a:off x="344453" y="6053907"/>
            <a:ext cx="8544366" cy="307777"/>
          </a:xfrm>
          <a:prstGeom prst="rect">
            <a:avLst/>
          </a:prstGeom>
        </p:spPr>
        <p:txBody>
          <a:bodyPr wrap="square">
            <a:spAutoFit/>
          </a:bodyPr>
          <a:lstStyle/>
          <a:p>
            <a:pPr lvl="0" algn="just"/>
            <a:r>
              <a:rPr lang="en-US" sz="1400" i="1" dirty="0">
                <a:solidFill>
                  <a:prstClr val="black"/>
                </a:solidFill>
                <a:latin typeface="Arial "/>
              </a:rPr>
              <a:t>2b) retrieve and record information/identify key details from fiction and non-fiction</a:t>
            </a:r>
            <a:endParaRPr lang="en-US" sz="1400" i="1" dirty="0">
              <a:solidFill>
                <a:prstClr val="black"/>
              </a:solidFill>
              <a:latin typeface="Arial "/>
              <a:ea typeface="Arial" charset="0"/>
              <a:cs typeface="Arial" charset="0"/>
            </a:endParaRPr>
          </a:p>
        </p:txBody>
      </p:sp>
      <p:pic>
        <p:nvPicPr>
          <p:cNvPr id="5" name="Picture 4">
            <a:extLst>
              <a:ext uri="{FF2B5EF4-FFF2-40B4-BE49-F238E27FC236}">
                <a16:creationId xmlns:a16="http://schemas.microsoft.com/office/drawing/2014/main" id="{EBA6871B-1051-423C-AD15-6E1D1C492609}"/>
              </a:ext>
            </a:extLst>
          </p:cNvPr>
          <p:cNvPicPr>
            <a:picLocks noChangeAspect="1"/>
          </p:cNvPicPr>
          <p:nvPr/>
        </p:nvPicPr>
        <p:blipFill>
          <a:blip r:embed="rId4"/>
          <a:stretch>
            <a:fillRect/>
          </a:stretch>
        </p:blipFill>
        <p:spPr>
          <a:xfrm>
            <a:off x="1819162" y="4332327"/>
            <a:ext cx="6030502" cy="252644"/>
          </a:xfrm>
          <a:prstGeom prst="rect">
            <a:avLst/>
          </a:prstGeom>
          <a:effectLst>
            <a:outerShdw blurRad="50800" dist="38100" dir="2700000" algn="tl" rotWithShape="0">
              <a:srgbClr val="C73A43">
                <a:alpha val="40000"/>
              </a:srgbClr>
            </a:outerShdw>
          </a:effectLst>
        </p:spPr>
      </p:pic>
      <p:pic>
        <p:nvPicPr>
          <p:cNvPr id="8" name="Picture 7"/>
          <p:cNvPicPr>
            <a:picLocks noChangeAspect="1"/>
          </p:cNvPicPr>
          <p:nvPr/>
        </p:nvPicPr>
        <p:blipFill>
          <a:blip r:embed="rId5"/>
          <a:stretch>
            <a:fillRect/>
          </a:stretch>
        </p:blipFill>
        <p:spPr>
          <a:xfrm>
            <a:off x="-14612" y="6343048"/>
            <a:ext cx="9158611" cy="606404"/>
          </a:xfrm>
          <a:prstGeom prst="rect">
            <a:avLst/>
          </a:prstGeom>
        </p:spPr>
      </p:pic>
      <p:sp>
        <p:nvSpPr>
          <p:cNvPr id="9" name="Rectangle 8"/>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6257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3 – </a:t>
            </a:r>
            <a:r>
              <a:rPr lang="en-GB" i="1" dirty="0">
                <a:latin typeface="Arial" panose="020B0604020202020204" pitchFamily="34" charset="0"/>
                <a:cs typeface="Arial" panose="020B0604020202020204" pitchFamily="34" charset="0"/>
              </a:rPr>
              <a:t>The Lost World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9A14488-22FA-44A7-B5B3-BDA139BC6D47}"/>
              </a:ext>
            </a:extLst>
          </p:cNvPr>
          <p:cNvPicPr>
            <a:picLocks noChangeAspect="1"/>
          </p:cNvPicPr>
          <p:nvPr/>
        </p:nvPicPr>
        <p:blipFill>
          <a:blip r:embed="rId2"/>
          <a:stretch>
            <a:fillRect/>
          </a:stretch>
        </p:blipFill>
        <p:spPr>
          <a:xfrm>
            <a:off x="477025" y="3905585"/>
            <a:ext cx="7613610" cy="18899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DABF820-4CF2-4609-914A-60CE001DEB9F}"/>
              </a:ext>
            </a:extLst>
          </p:cNvPr>
          <p:cNvPicPr>
            <a:picLocks noChangeAspect="1"/>
          </p:cNvPicPr>
          <p:nvPr/>
        </p:nvPicPr>
        <p:blipFill>
          <a:blip r:embed="rId3"/>
          <a:stretch>
            <a:fillRect/>
          </a:stretch>
        </p:blipFill>
        <p:spPr>
          <a:xfrm>
            <a:off x="477024" y="1582372"/>
            <a:ext cx="7957959" cy="1788152"/>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7154DD7-8167-404E-9998-EE9178F67E3D}"/>
              </a:ext>
            </a:extLst>
          </p:cNvPr>
          <p:cNvSpPr/>
          <p:nvPr/>
        </p:nvSpPr>
        <p:spPr>
          <a:xfrm>
            <a:off x="344453" y="5651234"/>
            <a:ext cx="8544366" cy="738664"/>
          </a:xfrm>
          <a:prstGeom prst="rect">
            <a:avLst/>
          </a:prstGeom>
        </p:spPr>
        <p:txBody>
          <a:bodyPr wrap="square">
            <a:spAutoFit/>
          </a:bodyPr>
          <a:lstStyle/>
          <a:p>
            <a:pPr lvl="0" algn="just"/>
            <a:endParaRPr lang="en-US" sz="1400" i="1" dirty="0">
              <a:solidFill>
                <a:prstClr val="black"/>
              </a:solidFill>
              <a:latin typeface="Arial "/>
            </a:endParaRPr>
          </a:p>
          <a:p>
            <a:pPr lvl="0" algn="just"/>
            <a:endParaRPr lang="en-US" sz="1400" i="1" dirty="0">
              <a:solidFill>
                <a:prstClr val="black"/>
              </a:solidFill>
              <a:latin typeface="Arial "/>
            </a:endParaRPr>
          </a:p>
          <a:p>
            <a:pPr lvl="0" algn="just"/>
            <a:endParaRPr lang="en-US" sz="1400" i="1" dirty="0">
              <a:solidFill>
                <a:prstClr val="black"/>
              </a:solidFill>
              <a:latin typeface="Arial "/>
            </a:endParaRPr>
          </a:p>
        </p:txBody>
      </p:sp>
      <p:sp>
        <p:nvSpPr>
          <p:cNvPr id="12" name="Rectangle 11">
            <a:extLst>
              <a:ext uri="{FF2B5EF4-FFF2-40B4-BE49-F238E27FC236}">
                <a16:creationId xmlns:a16="http://schemas.microsoft.com/office/drawing/2014/main" id="{44E2E188-E981-4EDC-B6E7-1FA4AEF159F5}"/>
              </a:ext>
            </a:extLst>
          </p:cNvPr>
          <p:cNvSpPr/>
          <p:nvPr/>
        </p:nvSpPr>
        <p:spPr>
          <a:xfrm>
            <a:off x="344453" y="6053907"/>
            <a:ext cx="8544366" cy="307777"/>
          </a:xfrm>
          <a:prstGeom prst="rect">
            <a:avLst/>
          </a:prstGeom>
        </p:spPr>
        <p:txBody>
          <a:bodyPr wrap="square">
            <a:spAutoFit/>
          </a:bodyPr>
          <a:lstStyle/>
          <a:p>
            <a:pPr lvl="0" algn="just"/>
            <a:r>
              <a:rPr lang="en-US" sz="1400" i="1" dirty="0">
                <a:latin typeface="Arial" panose="020B0604020202020204" pitchFamily="34" charset="0"/>
                <a:cs typeface="Arial" panose="020B0604020202020204" pitchFamily="34" charset="0"/>
              </a:rPr>
              <a:t>2e) predict what might happen from details stated and implied</a:t>
            </a:r>
            <a:endParaRPr lang="en-US" sz="1400" i="1" dirty="0">
              <a:solidFill>
                <a:prstClr val="black"/>
              </a:solidFill>
              <a:latin typeface="Arial "/>
              <a:ea typeface="Arial" charset="0"/>
              <a:cs typeface="Arial" charset="0"/>
            </a:endParaRPr>
          </a:p>
        </p:txBody>
      </p:sp>
      <p:pic>
        <p:nvPicPr>
          <p:cNvPr id="9" name="Picture 8"/>
          <p:cNvPicPr>
            <a:picLocks noChangeAspect="1"/>
          </p:cNvPicPr>
          <p:nvPr/>
        </p:nvPicPr>
        <p:blipFill>
          <a:blip r:embed="rId4"/>
          <a:stretch>
            <a:fillRect/>
          </a:stretch>
        </p:blipFill>
        <p:spPr>
          <a:xfrm>
            <a:off x="-14612" y="6343048"/>
            <a:ext cx="9158611" cy="606404"/>
          </a:xfrm>
          <a:prstGeom prst="rect">
            <a:avLst/>
          </a:prstGeom>
        </p:spPr>
      </p:pic>
      <p:sp>
        <p:nvSpPr>
          <p:cNvPr id="13" name="Rectangle 12"/>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7856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3 – </a:t>
            </a:r>
            <a:r>
              <a:rPr lang="en-GB" i="1" dirty="0">
                <a:latin typeface="Arial" panose="020B0604020202020204" pitchFamily="34" charset="0"/>
                <a:cs typeface="Arial" panose="020B0604020202020204" pitchFamily="34" charset="0"/>
              </a:rPr>
              <a:t>The Lost World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9A14488-22FA-44A7-B5B3-BDA139BC6D47}"/>
              </a:ext>
            </a:extLst>
          </p:cNvPr>
          <p:cNvPicPr>
            <a:picLocks noChangeAspect="1"/>
          </p:cNvPicPr>
          <p:nvPr/>
        </p:nvPicPr>
        <p:blipFill>
          <a:blip r:embed="rId2"/>
          <a:stretch>
            <a:fillRect/>
          </a:stretch>
        </p:blipFill>
        <p:spPr>
          <a:xfrm>
            <a:off x="477025" y="3905585"/>
            <a:ext cx="7613610" cy="1889903"/>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7154DD7-8167-404E-9998-EE9178F67E3D}"/>
              </a:ext>
            </a:extLst>
          </p:cNvPr>
          <p:cNvSpPr/>
          <p:nvPr/>
        </p:nvSpPr>
        <p:spPr>
          <a:xfrm>
            <a:off x="344453" y="5651234"/>
            <a:ext cx="8544366" cy="738664"/>
          </a:xfrm>
          <a:prstGeom prst="rect">
            <a:avLst/>
          </a:prstGeom>
        </p:spPr>
        <p:txBody>
          <a:bodyPr wrap="square">
            <a:spAutoFit/>
          </a:bodyPr>
          <a:lstStyle/>
          <a:p>
            <a:pPr lvl="0" algn="just"/>
            <a:endParaRPr lang="en-US" sz="1400" i="1" dirty="0">
              <a:solidFill>
                <a:prstClr val="black"/>
              </a:solidFill>
              <a:latin typeface="Arial "/>
            </a:endParaRPr>
          </a:p>
          <a:p>
            <a:pPr lvl="0" algn="just"/>
            <a:endParaRPr lang="en-US" sz="1400" i="1" dirty="0">
              <a:solidFill>
                <a:prstClr val="black"/>
              </a:solidFill>
              <a:latin typeface="Arial "/>
            </a:endParaRPr>
          </a:p>
          <a:p>
            <a:pPr lvl="0" algn="just"/>
            <a:endParaRPr lang="en-US" sz="1400" i="1" dirty="0">
              <a:solidFill>
                <a:prstClr val="black"/>
              </a:solidFill>
              <a:latin typeface="Arial "/>
            </a:endParaRPr>
          </a:p>
        </p:txBody>
      </p:sp>
      <p:sp>
        <p:nvSpPr>
          <p:cNvPr id="12" name="Rectangle 11">
            <a:extLst>
              <a:ext uri="{FF2B5EF4-FFF2-40B4-BE49-F238E27FC236}">
                <a16:creationId xmlns:a16="http://schemas.microsoft.com/office/drawing/2014/main" id="{44E2E188-E981-4EDC-B6E7-1FA4AEF159F5}"/>
              </a:ext>
            </a:extLst>
          </p:cNvPr>
          <p:cNvSpPr/>
          <p:nvPr/>
        </p:nvSpPr>
        <p:spPr>
          <a:xfrm>
            <a:off x="344453" y="6053907"/>
            <a:ext cx="8544366" cy="307777"/>
          </a:xfrm>
          <a:prstGeom prst="rect">
            <a:avLst/>
          </a:prstGeom>
        </p:spPr>
        <p:txBody>
          <a:bodyPr wrap="square">
            <a:spAutoFit/>
          </a:bodyPr>
          <a:lstStyle/>
          <a:p>
            <a:pPr lvl="0" algn="just"/>
            <a:r>
              <a:rPr lang="en-US" sz="1400" i="1" dirty="0">
                <a:latin typeface="Arial" panose="020B0604020202020204" pitchFamily="34" charset="0"/>
                <a:cs typeface="Arial" panose="020B0604020202020204" pitchFamily="34" charset="0"/>
              </a:rPr>
              <a:t>2e) predict what might happen from details stated and implied</a:t>
            </a:r>
            <a:endParaRPr lang="en-US" sz="1400" i="1" dirty="0">
              <a:solidFill>
                <a:prstClr val="black"/>
              </a:solidFill>
              <a:latin typeface="Arial "/>
              <a:ea typeface="Arial" charset="0"/>
              <a:cs typeface="Arial" charset="0"/>
            </a:endParaRPr>
          </a:p>
        </p:txBody>
      </p:sp>
      <p:pic>
        <p:nvPicPr>
          <p:cNvPr id="2" name="Picture 1">
            <a:extLst>
              <a:ext uri="{FF2B5EF4-FFF2-40B4-BE49-F238E27FC236}">
                <a16:creationId xmlns:a16="http://schemas.microsoft.com/office/drawing/2014/main" id="{C4D0C7C5-337F-4EED-A173-BEC9007FC1EF}"/>
              </a:ext>
            </a:extLst>
          </p:cNvPr>
          <p:cNvPicPr>
            <a:picLocks noChangeAspect="1"/>
          </p:cNvPicPr>
          <p:nvPr/>
        </p:nvPicPr>
        <p:blipFill>
          <a:blip r:embed="rId3"/>
          <a:stretch>
            <a:fillRect/>
          </a:stretch>
        </p:blipFill>
        <p:spPr>
          <a:xfrm>
            <a:off x="477025" y="1516800"/>
            <a:ext cx="8269502" cy="2049944"/>
          </a:xfrm>
          <a:prstGeom prst="rect">
            <a:avLst/>
          </a:prstGeom>
          <a:effectLst>
            <a:outerShdw blurRad="50800" dist="38100" dir="2700000" algn="tl" rotWithShape="0">
              <a:srgbClr val="C73A43">
                <a:alpha val="40000"/>
              </a:srgbClr>
            </a:outerShdw>
          </a:effectLst>
        </p:spPr>
      </p:pic>
      <p:pic>
        <p:nvPicPr>
          <p:cNvPr id="8" name="Picture 7"/>
          <p:cNvPicPr>
            <a:picLocks noChangeAspect="1"/>
          </p:cNvPicPr>
          <p:nvPr/>
        </p:nvPicPr>
        <p:blipFill>
          <a:blip r:embed="rId4"/>
          <a:stretch>
            <a:fillRect/>
          </a:stretch>
        </p:blipFill>
        <p:spPr>
          <a:xfrm>
            <a:off x="-14612" y="6343048"/>
            <a:ext cx="9158611" cy="606404"/>
          </a:xfrm>
          <a:prstGeom prst="rect">
            <a:avLst/>
          </a:prstGeom>
        </p:spPr>
      </p:pic>
      <p:sp>
        <p:nvSpPr>
          <p:cNvPr id="9" name="Rectangle 8"/>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4682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smtClean="0">
                <a:latin typeface="Arial" panose="020B0604020202020204" pitchFamily="34" charset="0"/>
                <a:cs typeface="Arial" panose="020B0604020202020204" pitchFamily="34" charset="0"/>
              </a:rPr>
              <a:t>Wednesday 14</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May 2025</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a:t>
            </a:r>
            <a:r>
              <a:rPr lang="en-US" dirty="0">
                <a:solidFill>
                  <a:srgbClr val="388CDA"/>
                </a:solidFill>
                <a:latin typeface="Arial" panose="020B0604020202020204" pitchFamily="34" charset="0"/>
                <a:cs typeface="Arial" panose="020B0604020202020204" pitchFamily="34" charset="0"/>
              </a:rPr>
              <a:t>division</a:t>
            </a:r>
            <a:r>
              <a:rPr lang="en-US" dirty="0">
                <a:latin typeface="Arial" panose="020B0604020202020204" pitchFamily="34" charset="0"/>
                <a:cs typeface="Arial" panose="020B0604020202020204" pitchFamily="34" charset="0"/>
              </a:rPr>
              <a:t>, multiplication, addition, subtraction and mixed operation calculations requiring </a:t>
            </a:r>
            <a:r>
              <a:rPr lang="en-US" b="1" dirty="0" smtClean="0">
                <a:latin typeface="Arial" panose="020B0604020202020204" pitchFamily="34" charset="0"/>
                <a:cs typeface="Arial" panose="020B0604020202020204" pitchFamily="34" charset="0"/>
              </a:rPr>
              <a:t>BODMAS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F6C1E5E-CA45-4492-92F8-1B9755D5E5E6}"/>
              </a:ext>
            </a:extLst>
          </p:cNvPr>
          <p:cNvSpPr txBox="1"/>
          <p:nvPr/>
        </p:nvSpPr>
        <p:spPr>
          <a:xfrm>
            <a:off x="5932967" y="3440715"/>
            <a:ext cx="1031051" cy="2862322"/>
          </a:xfrm>
          <a:prstGeom prst="rect">
            <a:avLst/>
          </a:prstGeom>
          <a:noFill/>
        </p:spPr>
        <p:txBody>
          <a:bodyPr wrap="none" rtlCol="0">
            <a:spAutoFit/>
          </a:bodyPr>
          <a:lstStyle/>
          <a:p>
            <a:r>
              <a:rPr lang="en-GB" dirty="0">
                <a:solidFill>
                  <a:srgbClr val="DA2E41"/>
                </a:solidFill>
                <a:latin typeface="Arial "/>
              </a:rPr>
              <a:t>1 – 13</a:t>
            </a:r>
          </a:p>
          <a:p>
            <a:r>
              <a:rPr lang="en-GB" dirty="0">
                <a:solidFill>
                  <a:srgbClr val="DA2E41"/>
                </a:solidFill>
                <a:latin typeface="Arial "/>
              </a:rPr>
              <a:t>2 – 26</a:t>
            </a:r>
          </a:p>
          <a:p>
            <a:r>
              <a:rPr lang="en-GB" dirty="0">
                <a:solidFill>
                  <a:srgbClr val="DA2E41"/>
                </a:solidFill>
                <a:latin typeface="Arial "/>
              </a:rPr>
              <a:t>3 – 39</a:t>
            </a:r>
          </a:p>
          <a:p>
            <a:r>
              <a:rPr lang="en-GB" dirty="0">
                <a:solidFill>
                  <a:srgbClr val="DA2E41"/>
                </a:solidFill>
                <a:latin typeface="Arial "/>
              </a:rPr>
              <a:t>4 – 52</a:t>
            </a:r>
          </a:p>
          <a:p>
            <a:r>
              <a:rPr lang="en-GB" dirty="0">
                <a:solidFill>
                  <a:srgbClr val="DA2E41"/>
                </a:solidFill>
                <a:latin typeface="Arial "/>
              </a:rPr>
              <a:t>5 – 65</a:t>
            </a:r>
          </a:p>
          <a:p>
            <a:r>
              <a:rPr lang="en-GB" dirty="0">
                <a:solidFill>
                  <a:srgbClr val="DA2E41"/>
                </a:solidFill>
                <a:latin typeface="Arial "/>
              </a:rPr>
              <a:t>6 – 78</a:t>
            </a:r>
          </a:p>
          <a:p>
            <a:r>
              <a:rPr lang="en-GB" dirty="0">
                <a:solidFill>
                  <a:srgbClr val="DA2E41"/>
                </a:solidFill>
                <a:latin typeface="Arial "/>
              </a:rPr>
              <a:t>7 – 91</a:t>
            </a:r>
          </a:p>
          <a:p>
            <a:r>
              <a:rPr lang="en-GB" dirty="0">
                <a:solidFill>
                  <a:srgbClr val="DA2E41"/>
                </a:solidFill>
                <a:latin typeface="Arial "/>
              </a:rPr>
              <a:t>8 – 104</a:t>
            </a:r>
          </a:p>
          <a:p>
            <a:r>
              <a:rPr lang="en-GB" dirty="0">
                <a:solidFill>
                  <a:srgbClr val="DA2E41"/>
                </a:solidFill>
                <a:latin typeface="Arial "/>
              </a:rPr>
              <a:t>9 -  117</a:t>
            </a:r>
          </a:p>
          <a:p>
            <a:r>
              <a:rPr lang="en-GB" dirty="0">
                <a:solidFill>
                  <a:srgbClr val="DA2E41"/>
                </a:solidFill>
                <a:latin typeface="Arial "/>
              </a:rPr>
              <a:t>10 - 130</a:t>
            </a:r>
          </a:p>
        </p:txBody>
      </p:sp>
      <p:pic>
        <p:nvPicPr>
          <p:cNvPr id="24" name="Picture 23">
            <a:extLst>
              <a:ext uri="{FF2B5EF4-FFF2-40B4-BE49-F238E27FC236}">
                <a16:creationId xmlns:a16="http://schemas.microsoft.com/office/drawing/2014/main" id="{1DC1B158-FED1-4E03-9431-1E5B967258B3}"/>
              </a:ext>
            </a:extLst>
          </p:cNvPr>
          <p:cNvPicPr>
            <a:picLocks noChangeAspect="1"/>
          </p:cNvPicPr>
          <p:nvPr/>
        </p:nvPicPr>
        <p:blipFill>
          <a:blip r:embed="rId2"/>
          <a:stretch>
            <a:fillRect/>
          </a:stretch>
        </p:blipFill>
        <p:spPr>
          <a:xfrm>
            <a:off x="344452" y="3935216"/>
            <a:ext cx="5093675" cy="2386659"/>
          </a:xfrm>
          <a:prstGeom prst="rect">
            <a:avLst/>
          </a:prstGeom>
        </p:spPr>
      </p:pic>
      <p:pic>
        <p:nvPicPr>
          <p:cNvPr id="6" name="Picture 5"/>
          <p:cNvPicPr>
            <a:picLocks noChangeAspect="1"/>
          </p:cNvPicPr>
          <p:nvPr/>
        </p:nvPicPr>
        <p:blipFill>
          <a:blip r:embed="rId3"/>
          <a:stretch>
            <a:fillRect/>
          </a:stretch>
        </p:blipFill>
        <p:spPr>
          <a:xfrm>
            <a:off x="-14612" y="6343048"/>
            <a:ext cx="9158611" cy="606404"/>
          </a:xfrm>
          <a:prstGeom prst="rect">
            <a:avLst/>
          </a:prstGeom>
        </p:spPr>
      </p:pic>
      <p:sp>
        <p:nvSpPr>
          <p:cNvPr id="7" name="Rectangle 6"/>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5337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a:t>
            </a:r>
            <a:r>
              <a:rPr lang="en-US" b="1" dirty="0" smtClean="0">
                <a:latin typeface="Arial" panose="020B0604020202020204" pitchFamily="34" charset="0"/>
                <a:cs typeface="Arial" panose="020B0604020202020204" pitchFamily="34" charset="0"/>
              </a:rPr>
              <a:t>14</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May </a:t>
            </a:r>
            <a:r>
              <a:rPr lang="en-US" b="1" dirty="0" smtClean="0">
                <a:latin typeface="Arial" panose="020B0604020202020204" pitchFamily="34" charset="0"/>
                <a:cs typeface="Arial" panose="020B0604020202020204" pitchFamily="34" charset="0"/>
              </a:rPr>
              <a:t>2025</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a:t>
            </a:r>
            <a:r>
              <a:rPr lang="en-US" dirty="0">
                <a:solidFill>
                  <a:srgbClr val="388CDA"/>
                </a:solidFill>
                <a:latin typeface="Arial" panose="020B0604020202020204" pitchFamily="34" charset="0"/>
                <a:cs typeface="Arial" panose="020B0604020202020204" pitchFamily="34" charset="0"/>
              </a:rPr>
              <a:t>multiplication</a:t>
            </a:r>
            <a:r>
              <a:rPr lang="en-US" dirty="0">
                <a:latin typeface="Arial" panose="020B0604020202020204" pitchFamily="34" charset="0"/>
                <a:cs typeface="Arial" panose="020B0604020202020204" pitchFamily="34" charset="0"/>
              </a:rPr>
              <a:t>, addition, subtraction and mixed operation calculations requiring </a:t>
            </a:r>
            <a:r>
              <a:rPr lang="en-US" b="1" dirty="0" smtClean="0">
                <a:latin typeface="Arial" panose="020B0604020202020204" pitchFamily="34" charset="0"/>
                <a:cs typeface="Arial" panose="020B0604020202020204" pitchFamily="34" charset="0"/>
              </a:rPr>
              <a:t>BODMAS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4B6BDCBE-4081-4EB7-BC0F-B74D6AA8E00F}"/>
              </a:ext>
            </a:extLst>
          </p:cNvPr>
          <p:cNvPicPr>
            <a:picLocks noChangeAspect="1"/>
          </p:cNvPicPr>
          <p:nvPr/>
        </p:nvPicPr>
        <p:blipFill>
          <a:blip r:embed="rId2"/>
          <a:stretch>
            <a:fillRect/>
          </a:stretch>
        </p:blipFill>
        <p:spPr>
          <a:xfrm>
            <a:off x="212651" y="3845951"/>
            <a:ext cx="5371085" cy="2554849"/>
          </a:xfrm>
          <a:prstGeom prst="rect">
            <a:avLst/>
          </a:prstGeom>
        </p:spPr>
      </p:pic>
      <p:pic>
        <p:nvPicPr>
          <p:cNvPr id="5" name="Picture 4"/>
          <p:cNvPicPr>
            <a:picLocks noChangeAspect="1"/>
          </p:cNvPicPr>
          <p:nvPr/>
        </p:nvPicPr>
        <p:blipFill>
          <a:blip r:embed="rId3"/>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6200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a:t>
            </a:r>
            <a:r>
              <a:rPr lang="en-US" b="1" dirty="0" smtClean="0">
                <a:latin typeface="Arial" panose="020B0604020202020204" pitchFamily="34" charset="0"/>
                <a:cs typeface="Arial" panose="020B0604020202020204" pitchFamily="34" charset="0"/>
              </a:rPr>
              <a:t>14</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May </a:t>
            </a:r>
            <a:r>
              <a:rPr lang="en-US" b="1" dirty="0" smtClean="0">
                <a:latin typeface="Arial" panose="020B0604020202020204" pitchFamily="34" charset="0"/>
                <a:cs typeface="Arial" panose="020B0604020202020204" pitchFamily="34" charset="0"/>
              </a:rPr>
              <a:t>2025</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smtClean="0">
                <a:solidFill>
                  <a:srgbClr val="388CDA"/>
                </a:solidFill>
                <a:latin typeface="Arial" panose="020B0604020202020204" pitchFamily="34" charset="0"/>
                <a:cs typeface="Arial" panose="020B0604020202020204" pitchFamily="34" charset="0"/>
              </a:rPr>
              <a:t>BODMAS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FD32866-7C24-4A10-A98B-CB7D090B4564}"/>
              </a:ext>
            </a:extLst>
          </p:cNvPr>
          <p:cNvPicPr>
            <a:picLocks noChangeAspect="1"/>
          </p:cNvPicPr>
          <p:nvPr/>
        </p:nvPicPr>
        <p:blipFill>
          <a:blip r:embed="rId2"/>
          <a:stretch>
            <a:fillRect/>
          </a:stretch>
        </p:blipFill>
        <p:spPr>
          <a:xfrm>
            <a:off x="344453" y="3931464"/>
            <a:ext cx="5123043" cy="2199120"/>
          </a:xfrm>
          <a:prstGeom prst="rect">
            <a:avLst/>
          </a:prstGeom>
        </p:spPr>
      </p:pic>
      <p:pic>
        <p:nvPicPr>
          <p:cNvPr id="5" name="Picture 4"/>
          <p:cNvPicPr>
            <a:picLocks noChangeAspect="1"/>
          </p:cNvPicPr>
          <p:nvPr/>
        </p:nvPicPr>
        <p:blipFill>
          <a:blip r:embed="rId3"/>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357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a:t>
            </a:r>
            <a:r>
              <a:rPr lang="en-US" b="1" dirty="0" smtClean="0">
                <a:latin typeface="Arial" panose="020B0604020202020204" pitchFamily="34" charset="0"/>
                <a:cs typeface="Arial" panose="020B0604020202020204" pitchFamily="34" charset="0"/>
              </a:rPr>
              <a:t>14</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May </a:t>
            </a:r>
            <a:r>
              <a:rPr lang="en-US" b="1" dirty="0" smtClean="0">
                <a:latin typeface="Arial" panose="020B0604020202020204" pitchFamily="34" charset="0"/>
                <a:cs typeface="Arial" panose="020B0604020202020204" pitchFamily="34" charset="0"/>
              </a:rPr>
              <a:t>2025</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smtClean="0">
                <a:latin typeface="Arial" panose="020B0604020202020204" pitchFamily="34" charset="0"/>
                <a:cs typeface="Arial" panose="020B0604020202020204" pitchFamily="34" charset="0"/>
              </a:rPr>
              <a:t>BODMAS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solidFill>
                  <a:srgbClr val="388CDA"/>
                </a:solidFill>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B9759A9-2978-4730-8F07-05008FE28D64}"/>
              </a:ext>
            </a:extLst>
          </p:cNvPr>
          <p:cNvPicPr>
            <a:picLocks noChangeAspect="1"/>
          </p:cNvPicPr>
          <p:nvPr/>
        </p:nvPicPr>
        <p:blipFill>
          <a:blip r:embed="rId2"/>
          <a:stretch>
            <a:fillRect/>
          </a:stretch>
        </p:blipFill>
        <p:spPr>
          <a:xfrm>
            <a:off x="344453" y="3905357"/>
            <a:ext cx="5123043" cy="2210911"/>
          </a:xfrm>
          <a:prstGeom prst="rect">
            <a:avLst/>
          </a:prstGeom>
        </p:spPr>
      </p:pic>
      <p:pic>
        <p:nvPicPr>
          <p:cNvPr id="5" name="Picture 4"/>
          <p:cNvPicPr>
            <a:picLocks noChangeAspect="1"/>
          </p:cNvPicPr>
          <p:nvPr/>
        </p:nvPicPr>
        <p:blipFill>
          <a:blip r:embed="rId3"/>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001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69844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Papers 2 &amp;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535531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a:t>
            </a:r>
            <a:r>
              <a:rPr lang="en-US" b="1" dirty="0" smtClean="0">
                <a:latin typeface="Arial" panose="020B0604020202020204" pitchFamily="34" charset="0"/>
                <a:cs typeface="Arial" panose="020B0604020202020204" pitchFamily="34" charset="0"/>
              </a:rPr>
              <a:t>14</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May </a:t>
            </a:r>
            <a:r>
              <a:rPr lang="en-US" b="1" dirty="0" smtClean="0">
                <a:latin typeface="Arial" panose="020B0604020202020204" pitchFamily="34" charset="0"/>
                <a:cs typeface="Arial" panose="020B0604020202020204" pitchFamily="34" charset="0"/>
              </a:rPr>
              <a:t>2025</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Maths Paper 3 (Reasoning) is scheduled for </a:t>
            </a:r>
            <a:r>
              <a:rPr lang="en-US" b="1" dirty="0" smtClean="0">
                <a:latin typeface="Arial" panose="020B0604020202020204" pitchFamily="34" charset="0"/>
                <a:cs typeface="Arial" panose="020B0604020202020204" pitchFamily="34" charset="0"/>
              </a:rPr>
              <a:t>Thursday 15</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May 2025.</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Paper </a:t>
            </a:r>
            <a:r>
              <a:rPr lang="en-US" dirty="0" smtClean="0">
                <a:latin typeface="Arial" panose="020B0604020202020204" pitchFamily="34" charset="0"/>
                <a:cs typeface="Arial" panose="020B0604020202020204" pitchFamily="34" charset="0"/>
              </a:rPr>
              <a:t>2 and 3 require </a:t>
            </a:r>
            <a:r>
              <a:rPr lang="en-US" dirty="0">
                <a:latin typeface="Arial" panose="020B0604020202020204" pitchFamily="34" charset="0"/>
                <a:cs typeface="Arial" panose="020B0604020202020204" pitchFamily="34" charset="0"/>
              </a:rPr>
              <a:t>children to demonstrate their mathematical knowledge and skills, as well as their ability to solve problems and their mathematical reasoning.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Questions focus on the following Mathematical topic areas: </a:t>
            </a:r>
            <a:br>
              <a:rPr lang="en-US" dirty="0">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Number and place value– including Roman Numerals;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Addition, subtraction, multiplication and division (calculations);</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Geometry – properties of shapes;</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Geometry – position and direction;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Statistics;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Measurement – including length, perimeter, mass (weight), volume, time and money;</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Algebra;</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Ratio and proportion;</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Fractions, decimals and percentages.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questions get harder throughout the paper. </a:t>
            </a:r>
          </a:p>
          <a:p>
            <a:r>
              <a:rPr lang="en-GB" dirty="0">
                <a:latin typeface="Arial" panose="020B0604020202020204" pitchFamily="34" charset="0"/>
                <a:cs typeface="Arial" panose="020B0604020202020204" pitchFamily="34" charset="0"/>
              </a:rPr>
              <a:t>It is not unusual for a child to be unable to complete the entire paper in time. </a:t>
            </a: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2851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a:t>
            </a:r>
            <a:r>
              <a:rPr lang="en-US" b="1" dirty="0" smtClean="0">
                <a:latin typeface="Arial" panose="020B0604020202020204" pitchFamily="34" charset="0"/>
                <a:cs typeface="Arial" panose="020B0604020202020204" pitchFamily="34" charset="0"/>
              </a:rPr>
              <a:t>14</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May </a:t>
            </a:r>
            <a:r>
              <a:rPr lang="en-US" b="1" dirty="0" smtClean="0">
                <a:latin typeface="Arial" panose="020B0604020202020204" pitchFamily="34" charset="0"/>
                <a:cs typeface="Arial" panose="020B0604020202020204" pitchFamily="34" charset="0"/>
              </a:rPr>
              <a:t>2025</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a:t>
            </a:r>
            <a:r>
              <a:rPr lang="en-US" b="1" dirty="0" smtClean="0">
                <a:latin typeface="Arial" panose="020B0604020202020204" pitchFamily="34" charset="0"/>
                <a:cs typeface="Arial" panose="020B0604020202020204" pitchFamily="34" charset="0"/>
              </a:rPr>
              <a:t>15</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May </a:t>
            </a:r>
            <a:r>
              <a:rPr lang="en-US" b="1" dirty="0" smtClean="0">
                <a:latin typeface="Arial" panose="020B0604020202020204" pitchFamily="34" charset="0"/>
                <a:cs typeface="Arial" panose="020B0604020202020204" pitchFamily="34" charset="0"/>
              </a:rPr>
              <a:t>2025.</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8759AB82-2F98-4555-B739-81CE9B219654}"/>
              </a:ext>
            </a:extLst>
          </p:cNvPr>
          <p:cNvPicPr>
            <a:picLocks noChangeAspect="1"/>
          </p:cNvPicPr>
          <p:nvPr/>
        </p:nvPicPr>
        <p:blipFill>
          <a:blip r:embed="rId2"/>
          <a:stretch>
            <a:fillRect/>
          </a:stretch>
        </p:blipFill>
        <p:spPr>
          <a:xfrm>
            <a:off x="1228725" y="2835286"/>
            <a:ext cx="6686550" cy="314325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BD93A0B5-675A-48CF-B894-FBF8D5E8DC04}"/>
              </a:ext>
            </a:extLst>
          </p:cNvPr>
          <p:cNvSpPr/>
          <p:nvPr/>
        </p:nvSpPr>
        <p:spPr>
          <a:xfrm>
            <a:off x="5894442" y="5415967"/>
            <a:ext cx="633507" cy="369332"/>
          </a:xfrm>
          <a:prstGeom prst="rect">
            <a:avLst/>
          </a:prstGeom>
        </p:spPr>
        <p:txBody>
          <a:bodyPr wrap="none">
            <a:spAutoFit/>
          </a:bodyPr>
          <a:lstStyle/>
          <a:p>
            <a:r>
              <a:rPr lang="en-US" dirty="0">
                <a:solidFill>
                  <a:srgbClr val="DA2E41"/>
                </a:solidFill>
                <a:latin typeface="Arial "/>
              </a:rPr>
              <a:t>8:53</a:t>
            </a:r>
            <a:endParaRPr lang="en-GB" dirty="0">
              <a:solidFill>
                <a:srgbClr val="DA2E41"/>
              </a:solidFill>
              <a:latin typeface="Arial "/>
            </a:endParaRPr>
          </a:p>
        </p:txBody>
      </p:sp>
      <p:sp>
        <p:nvSpPr>
          <p:cNvPr id="5" name="Rectangle 4">
            <a:extLst>
              <a:ext uri="{FF2B5EF4-FFF2-40B4-BE49-F238E27FC236}">
                <a16:creationId xmlns:a16="http://schemas.microsoft.com/office/drawing/2014/main" id="{021126E0-704A-43CA-A1FA-8C67177A81D2}"/>
              </a:ext>
            </a:extLst>
          </p:cNvPr>
          <p:cNvSpPr/>
          <p:nvPr/>
        </p:nvSpPr>
        <p:spPr>
          <a:xfrm>
            <a:off x="5211611" y="5027431"/>
            <a:ext cx="2031325" cy="369332"/>
          </a:xfrm>
          <a:prstGeom prst="rect">
            <a:avLst/>
          </a:prstGeom>
        </p:spPr>
        <p:txBody>
          <a:bodyPr wrap="none">
            <a:spAutoFit/>
          </a:bodyPr>
          <a:lstStyle/>
          <a:p>
            <a:r>
              <a:rPr lang="en-US" dirty="0">
                <a:solidFill>
                  <a:srgbClr val="DA2E41"/>
                </a:solidFill>
                <a:latin typeface="Arial "/>
              </a:rPr>
              <a:t>7 minutes to 9 or  </a:t>
            </a:r>
            <a:endParaRPr lang="en-GB" dirty="0"/>
          </a:p>
        </p:txBody>
      </p:sp>
      <p:pic>
        <p:nvPicPr>
          <p:cNvPr id="7" name="Picture 6"/>
          <p:cNvPicPr>
            <a:picLocks noChangeAspect="1"/>
          </p:cNvPicPr>
          <p:nvPr/>
        </p:nvPicPr>
        <p:blipFill>
          <a:blip r:embed="rId3"/>
          <a:stretch>
            <a:fillRect/>
          </a:stretch>
        </p:blipFill>
        <p:spPr>
          <a:xfrm>
            <a:off x="-14612" y="6343048"/>
            <a:ext cx="9158611" cy="606404"/>
          </a:xfrm>
          <a:prstGeom prst="rect">
            <a:avLst/>
          </a:prstGeom>
        </p:spPr>
      </p:pic>
      <p:sp>
        <p:nvSpPr>
          <p:cNvPr id="8" name="Rectangle 7"/>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465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554507"/>
            <a:ext cx="2330510"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are the SATs?</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977004"/>
            <a:ext cx="8544366" cy="5386090"/>
          </a:xfrm>
          <a:prstGeom prst="rect">
            <a:avLst/>
          </a:prstGeom>
          <a:noFill/>
        </p:spPr>
        <p:txBody>
          <a:bodyPr wrap="square" rtlCol="0">
            <a:spAutoFit/>
          </a:bodyPr>
          <a:lstStyle/>
          <a:p>
            <a:pPr marL="342900" indent="-342900">
              <a:buFont typeface="Arial" charset="0"/>
              <a:buChar char="•"/>
            </a:pPr>
            <a:r>
              <a:rPr lang="en-GB" dirty="0">
                <a:latin typeface="Arial" charset="0"/>
                <a:ea typeface="Arial" charset="0"/>
                <a:cs typeface="Arial" charset="0"/>
              </a:rPr>
              <a:t>SATs is a term people use to refer to End of Key Stage 2 Assessments; </a:t>
            </a: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It lasts for four days beginning on </a:t>
            </a:r>
            <a:r>
              <a:rPr lang="en-GB" b="1" dirty="0" smtClean="0">
                <a:solidFill>
                  <a:srgbClr val="388CDA"/>
                </a:solidFill>
                <a:latin typeface="Arial" charset="0"/>
                <a:ea typeface="Arial" charset="0"/>
                <a:cs typeface="Arial" charset="0"/>
              </a:rPr>
              <a:t>Monday 12</a:t>
            </a:r>
            <a:r>
              <a:rPr lang="en-GB" b="1" baseline="30000" dirty="0" smtClean="0">
                <a:solidFill>
                  <a:srgbClr val="388CDA"/>
                </a:solidFill>
                <a:latin typeface="Arial" charset="0"/>
                <a:ea typeface="Arial" charset="0"/>
                <a:cs typeface="Arial" charset="0"/>
              </a:rPr>
              <a:t>th</a:t>
            </a:r>
            <a:r>
              <a:rPr lang="en-GB" b="1" dirty="0" smtClean="0">
                <a:solidFill>
                  <a:srgbClr val="388CDA"/>
                </a:solidFill>
                <a:latin typeface="Arial" charset="0"/>
                <a:ea typeface="Arial" charset="0"/>
                <a:cs typeface="Arial" charset="0"/>
              </a:rPr>
              <a:t> May </a:t>
            </a:r>
            <a:r>
              <a:rPr lang="en-GB" dirty="0" smtClean="0">
                <a:latin typeface="Arial" charset="0"/>
                <a:ea typeface="Arial" charset="0"/>
                <a:cs typeface="Arial" charset="0"/>
              </a:rPr>
              <a:t>and </a:t>
            </a:r>
            <a:r>
              <a:rPr lang="en-GB" dirty="0">
                <a:latin typeface="Arial" charset="0"/>
                <a:ea typeface="Arial" charset="0"/>
                <a:cs typeface="Arial" charset="0"/>
              </a:rPr>
              <a:t>ending on </a:t>
            </a:r>
            <a:r>
              <a:rPr lang="en-GB" b="1" dirty="0" smtClean="0">
                <a:solidFill>
                  <a:srgbClr val="388CDA"/>
                </a:solidFill>
                <a:latin typeface="Arial" charset="0"/>
                <a:ea typeface="Arial" charset="0"/>
                <a:cs typeface="Arial" charset="0"/>
              </a:rPr>
              <a:t>Thursday 15</a:t>
            </a:r>
            <a:r>
              <a:rPr lang="en-GB" b="1" baseline="30000" dirty="0" smtClean="0">
                <a:solidFill>
                  <a:srgbClr val="388CDA"/>
                </a:solidFill>
                <a:latin typeface="Arial" charset="0"/>
                <a:ea typeface="Arial" charset="0"/>
                <a:cs typeface="Arial" charset="0"/>
              </a:rPr>
              <a:t>th</a:t>
            </a:r>
            <a:r>
              <a:rPr lang="en-GB" b="1" dirty="0" smtClean="0">
                <a:solidFill>
                  <a:srgbClr val="388CDA"/>
                </a:solidFill>
                <a:latin typeface="Arial" charset="0"/>
                <a:ea typeface="Arial" charset="0"/>
                <a:cs typeface="Arial" charset="0"/>
              </a:rPr>
              <a:t> May</a:t>
            </a:r>
            <a:r>
              <a:rPr lang="en-GB" dirty="0" smtClean="0">
                <a:latin typeface="Arial" charset="0"/>
                <a:ea typeface="Arial" charset="0"/>
                <a:cs typeface="Arial" charset="0"/>
              </a:rPr>
              <a:t>; </a:t>
            </a:r>
            <a:endParaRPr lang="en-GB" dirty="0">
              <a:latin typeface="Arial" charset="0"/>
              <a:ea typeface="Arial" charset="0"/>
              <a:cs typeface="Arial" charset="0"/>
            </a:endParaRP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Children will sit the following SATs papers:</a:t>
            </a:r>
            <a:r>
              <a:rPr lang="en-GB" dirty="0">
                <a:solidFill>
                  <a:srgbClr val="002060"/>
                </a:solidFill>
                <a:latin typeface="Arial" charset="0"/>
                <a:ea typeface="Arial" charset="0"/>
                <a:cs typeface="Arial" charset="0"/>
              </a:rPr>
              <a:t/>
            </a:r>
            <a:br>
              <a:rPr lang="en-GB" dirty="0">
                <a:solidFill>
                  <a:srgbClr val="002060"/>
                </a:solidFill>
                <a:latin typeface="Arial" charset="0"/>
                <a:ea typeface="Arial" charset="0"/>
                <a:cs typeface="Arial" charset="0"/>
              </a:rPr>
            </a:br>
            <a:r>
              <a:rPr lang="en-GB" dirty="0">
                <a:solidFill>
                  <a:srgbClr val="388CDA"/>
                </a:solidFill>
                <a:latin typeface="Arial" charset="0"/>
                <a:ea typeface="Arial" charset="0"/>
                <a:cs typeface="Arial" charset="0"/>
              </a:rPr>
              <a:t>- Grammar, Punctuation and Spelling (Paper 1) – </a:t>
            </a:r>
            <a:r>
              <a:rPr lang="en-GB" dirty="0" smtClean="0">
                <a:solidFill>
                  <a:srgbClr val="388CDA"/>
                </a:solidFill>
                <a:latin typeface="Arial" charset="0"/>
                <a:ea typeface="Arial" charset="0"/>
                <a:cs typeface="Arial" charset="0"/>
              </a:rPr>
              <a:t>Monday 12</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May 2025;</a:t>
            </a:r>
            <a:r>
              <a:rPr lang="en-GB" dirty="0">
                <a:solidFill>
                  <a:srgbClr val="388CDA"/>
                </a:solidFill>
                <a:latin typeface="Arial" charset="0"/>
                <a:ea typeface="Arial" charset="0"/>
                <a:cs typeface="Arial" charset="0"/>
              </a:rPr>
              <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Grammar, Punctuation and Spelling (Paper 2) – Monday </a:t>
            </a:r>
            <a:r>
              <a:rPr lang="en-GB" dirty="0" smtClean="0">
                <a:solidFill>
                  <a:srgbClr val="388CDA"/>
                </a:solidFill>
                <a:latin typeface="Arial" charset="0"/>
                <a:ea typeface="Arial" charset="0"/>
                <a:cs typeface="Arial" charset="0"/>
              </a:rPr>
              <a:t>12</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May 2025;</a:t>
            </a:r>
            <a:r>
              <a:rPr lang="en-GB" dirty="0">
                <a:solidFill>
                  <a:srgbClr val="388CDA"/>
                </a:solidFill>
                <a:latin typeface="Arial" charset="0"/>
                <a:ea typeface="Arial" charset="0"/>
                <a:cs typeface="Arial" charset="0"/>
              </a:rPr>
              <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Reading – </a:t>
            </a:r>
            <a:r>
              <a:rPr lang="en-GB" dirty="0" smtClean="0">
                <a:solidFill>
                  <a:srgbClr val="388CDA"/>
                </a:solidFill>
                <a:latin typeface="Arial" charset="0"/>
                <a:ea typeface="Arial" charset="0"/>
                <a:cs typeface="Arial" charset="0"/>
              </a:rPr>
              <a:t>Tuesday 13</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May 2025;</a:t>
            </a:r>
            <a:r>
              <a:rPr lang="en-GB" dirty="0">
                <a:solidFill>
                  <a:srgbClr val="388CDA"/>
                </a:solidFill>
                <a:latin typeface="Arial" charset="0"/>
                <a:ea typeface="Arial" charset="0"/>
                <a:cs typeface="Arial" charset="0"/>
              </a:rPr>
              <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1 (Arithmetic) – </a:t>
            </a:r>
            <a:r>
              <a:rPr lang="en-GB" dirty="0" smtClean="0">
                <a:solidFill>
                  <a:srgbClr val="388CDA"/>
                </a:solidFill>
                <a:latin typeface="Arial" charset="0"/>
                <a:ea typeface="Arial" charset="0"/>
                <a:cs typeface="Arial" charset="0"/>
              </a:rPr>
              <a:t>Wednesday 14</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May 2025;</a:t>
            </a:r>
            <a:r>
              <a:rPr lang="en-GB" dirty="0">
                <a:solidFill>
                  <a:srgbClr val="388CDA"/>
                </a:solidFill>
                <a:latin typeface="Arial" charset="0"/>
                <a:ea typeface="Arial" charset="0"/>
                <a:cs typeface="Arial" charset="0"/>
              </a:rPr>
              <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2 (Reasoning) – Wednesday </a:t>
            </a:r>
            <a:r>
              <a:rPr lang="en-GB" dirty="0" smtClean="0">
                <a:solidFill>
                  <a:srgbClr val="388CDA"/>
                </a:solidFill>
                <a:latin typeface="Arial" charset="0"/>
                <a:ea typeface="Arial" charset="0"/>
                <a:cs typeface="Arial" charset="0"/>
              </a:rPr>
              <a:t>14</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a:t>
            </a:r>
            <a:r>
              <a:rPr lang="en-GB" dirty="0">
                <a:solidFill>
                  <a:srgbClr val="388CDA"/>
                </a:solidFill>
                <a:latin typeface="Arial" charset="0"/>
                <a:ea typeface="Arial" charset="0"/>
                <a:cs typeface="Arial" charset="0"/>
              </a:rPr>
              <a:t>May </a:t>
            </a:r>
            <a:r>
              <a:rPr lang="en-GB" dirty="0" smtClean="0">
                <a:solidFill>
                  <a:srgbClr val="388CDA"/>
                </a:solidFill>
                <a:latin typeface="Arial" charset="0"/>
                <a:ea typeface="Arial" charset="0"/>
                <a:cs typeface="Arial" charset="0"/>
              </a:rPr>
              <a:t>2025;</a:t>
            </a:r>
            <a:r>
              <a:rPr lang="en-GB" dirty="0">
                <a:solidFill>
                  <a:srgbClr val="388CDA"/>
                </a:solidFill>
                <a:latin typeface="Arial" charset="0"/>
                <a:ea typeface="Arial" charset="0"/>
                <a:cs typeface="Arial" charset="0"/>
              </a:rPr>
              <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3 (Reasoning) – </a:t>
            </a:r>
            <a:r>
              <a:rPr lang="en-GB" dirty="0" smtClean="0">
                <a:solidFill>
                  <a:srgbClr val="388CDA"/>
                </a:solidFill>
                <a:latin typeface="Arial" charset="0"/>
                <a:ea typeface="Arial" charset="0"/>
                <a:cs typeface="Arial" charset="0"/>
              </a:rPr>
              <a:t>Thursday 15</a:t>
            </a:r>
            <a:r>
              <a:rPr lang="en-GB" baseline="30000" dirty="0" smtClean="0">
                <a:solidFill>
                  <a:srgbClr val="388CDA"/>
                </a:solidFill>
                <a:latin typeface="Arial" charset="0"/>
                <a:ea typeface="Arial" charset="0"/>
                <a:cs typeface="Arial" charset="0"/>
              </a:rPr>
              <a:t>th</a:t>
            </a:r>
            <a:r>
              <a:rPr lang="en-GB" dirty="0" smtClean="0">
                <a:solidFill>
                  <a:srgbClr val="388CDA"/>
                </a:solidFill>
                <a:latin typeface="Arial" charset="0"/>
                <a:ea typeface="Arial" charset="0"/>
                <a:cs typeface="Arial" charset="0"/>
              </a:rPr>
              <a:t> May 2025.</a:t>
            </a:r>
            <a:endParaRPr lang="en-GB" dirty="0">
              <a:solidFill>
                <a:srgbClr val="388CDA"/>
              </a:solidFill>
              <a:latin typeface="Arial" charset="0"/>
              <a:ea typeface="Arial" charset="0"/>
              <a:cs typeface="Arial" charset="0"/>
            </a:endParaRPr>
          </a:p>
          <a:p>
            <a:r>
              <a:rPr lang="en-GB" dirty="0">
                <a:solidFill>
                  <a:srgbClr val="388CDA"/>
                </a:solidFill>
                <a:latin typeface="Arial" charset="0"/>
                <a:ea typeface="Arial" charset="0"/>
                <a:cs typeface="Arial" charset="0"/>
              </a:rPr>
              <a:t> </a:t>
            </a:r>
          </a:p>
          <a:p>
            <a:pPr marL="342900" indent="-342900">
              <a:buFont typeface="Arial" charset="0"/>
              <a:buChar char="•"/>
            </a:pPr>
            <a:r>
              <a:rPr lang="en-GB" dirty="0">
                <a:latin typeface="Arial" charset="0"/>
                <a:ea typeface="Arial" charset="0"/>
                <a:cs typeface="Arial" charset="0"/>
              </a:rPr>
              <a:t>Writing is assessed using evidence collected by </a:t>
            </a:r>
            <a:r>
              <a:rPr lang="en-GB" dirty="0" smtClean="0">
                <a:latin typeface="Arial" charset="0"/>
                <a:ea typeface="Arial" charset="0"/>
                <a:cs typeface="Arial" charset="0"/>
              </a:rPr>
              <a:t>our school throughout </a:t>
            </a:r>
            <a:r>
              <a:rPr lang="en-GB" dirty="0">
                <a:latin typeface="Arial" charset="0"/>
                <a:ea typeface="Arial" charset="0"/>
                <a:cs typeface="Arial" charset="0"/>
              </a:rPr>
              <a:t>Year 6, so </a:t>
            </a:r>
            <a:r>
              <a:rPr lang="en-GB" b="1" dirty="0">
                <a:latin typeface="Arial" charset="0"/>
                <a:ea typeface="Arial" charset="0"/>
                <a:cs typeface="Arial" charset="0"/>
              </a:rPr>
              <a:t>there is no Year 6 SATs writing test</a:t>
            </a:r>
            <a:r>
              <a:rPr lang="en-GB" dirty="0">
                <a:latin typeface="Arial" charset="0"/>
                <a:ea typeface="Arial" charset="0"/>
                <a:cs typeface="Arial" charset="0"/>
              </a:rPr>
              <a:t>. </a:t>
            </a:r>
            <a:br>
              <a:rPr lang="en-GB" dirty="0">
                <a:latin typeface="Arial" charset="0"/>
                <a:ea typeface="Arial" charset="0"/>
                <a:cs typeface="Arial" charset="0"/>
              </a:rPr>
            </a:br>
            <a:endParaRPr lang="en-GB" b="1" dirty="0" smtClean="0">
              <a:solidFill>
                <a:srgbClr val="388CDA"/>
              </a:solidFill>
              <a:latin typeface="Arial" charset="0"/>
              <a:ea typeface="Arial" charset="0"/>
              <a:cs typeface="Arial" charset="0"/>
            </a:endParaRPr>
          </a:p>
          <a:p>
            <a:endParaRPr lang="en-US" sz="1400" i="1" dirty="0" smtClean="0">
              <a:latin typeface="Arial "/>
            </a:endParaRPr>
          </a:p>
          <a:p>
            <a:r>
              <a:rPr lang="en-US" sz="1400" i="1" dirty="0" smtClean="0">
                <a:latin typeface="Arial "/>
              </a:rPr>
              <a:t/>
            </a:r>
            <a:br>
              <a:rPr lang="en-US" sz="1400" i="1" dirty="0" smtClean="0">
                <a:latin typeface="Arial "/>
              </a:rPr>
            </a:br>
            <a:r>
              <a:rPr lang="en-US" sz="1400" i="1" dirty="0" smtClean="0">
                <a:latin typeface="Arial "/>
              </a:rPr>
              <a:t>*The key stage 2 tests will be taken on set dates unless your child is absent, in which case they may be able to take them up to 5 school days afterwards. </a:t>
            </a:r>
            <a:endParaRPr lang="en-GB" sz="1400" b="1" i="1" dirty="0">
              <a:solidFill>
                <a:srgbClr val="388CDA"/>
              </a:solidFill>
              <a:latin typeface="Arial "/>
              <a:ea typeface="Arial" charset="0"/>
              <a:cs typeface="Arial" charset="0"/>
            </a:endParaRPr>
          </a:p>
        </p:txBody>
      </p:sp>
      <p:pic>
        <p:nvPicPr>
          <p:cNvPr id="2" name="Picture 1"/>
          <p:cNvPicPr>
            <a:picLocks noChangeAspect="1"/>
          </p:cNvPicPr>
          <p:nvPr/>
        </p:nvPicPr>
        <p:blipFill>
          <a:blip r:embed="rId2"/>
          <a:stretch>
            <a:fillRect/>
          </a:stretch>
        </p:blipFill>
        <p:spPr>
          <a:xfrm>
            <a:off x="-14612" y="6343048"/>
            <a:ext cx="9158611" cy="606404"/>
          </a:xfrm>
          <a:prstGeom prst="rect">
            <a:avLst/>
          </a:prstGeom>
        </p:spPr>
      </p:pic>
      <p:sp>
        <p:nvSpPr>
          <p:cNvPr id="3" name="Rectangle 2"/>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3642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a:t>
            </a:r>
            <a:r>
              <a:rPr lang="en-US" b="1" dirty="0" smtClean="0">
                <a:latin typeface="Arial" panose="020B0604020202020204" pitchFamily="34" charset="0"/>
                <a:cs typeface="Arial" panose="020B0604020202020204" pitchFamily="34" charset="0"/>
              </a:rPr>
              <a:t>14</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a:t>
            </a:r>
            <a:r>
              <a:rPr lang="en-US" b="1" dirty="0" smtClean="0">
                <a:latin typeface="Arial" panose="020B0604020202020204" pitchFamily="34" charset="0"/>
                <a:cs typeface="Arial" panose="020B0604020202020204" pitchFamily="34" charset="0"/>
              </a:rPr>
              <a:t>15</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9" name="Picture 8">
            <a:extLst>
              <a:ext uri="{FF2B5EF4-FFF2-40B4-BE49-F238E27FC236}">
                <a16:creationId xmlns:a16="http://schemas.microsoft.com/office/drawing/2014/main" id="{35714FAC-D083-4D06-AADD-DEDCD083C37A}"/>
              </a:ext>
            </a:extLst>
          </p:cNvPr>
          <p:cNvPicPr>
            <a:picLocks noChangeAspect="1"/>
          </p:cNvPicPr>
          <p:nvPr/>
        </p:nvPicPr>
        <p:blipFill>
          <a:blip r:embed="rId2"/>
          <a:stretch>
            <a:fillRect/>
          </a:stretch>
        </p:blipFill>
        <p:spPr>
          <a:xfrm>
            <a:off x="2144834" y="2550030"/>
            <a:ext cx="4896568" cy="3859160"/>
          </a:xfrm>
          <a:prstGeom prst="rect">
            <a:avLst/>
          </a:prstGeom>
        </p:spPr>
      </p:pic>
      <p:pic>
        <p:nvPicPr>
          <p:cNvPr id="5" name="Picture 4"/>
          <p:cNvPicPr>
            <a:picLocks noChangeAspect="1"/>
          </p:cNvPicPr>
          <p:nvPr/>
        </p:nvPicPr>
        <p:blipFill>
          <a:blip r:embed="rId3"/>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0426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a:t>
            </a:r>
            <a:r>
              <a:rPr lang="en-US" b="1" dirty="0" smtClean="0">
                <a:latin typeface="Arial" panose="020B0604020202020204" pitchFamily="34" charset="0"/>
                <a:cs typeface="Arial" panose="020B0604020202020204" pitchFamily="34" charset="0"/>
              </a:rPr>
              <a:t>14</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a:t>
            </a:r>
            <a:r>
              <a:rPr lang="en-US" b="1" dirty="0" smtClean="0">
                <a:latin typeface="Arial" panose="020B0604020202020204" pitchFamily="34" charset="0"/>
                <a:cs typeface="Arial" panose="020B0604020202020204" pitchFamily="34" charset="0"/>
              </a:rPr>
              <a:t>15</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2D0D3D26-A644-414F-A998-163CA8761D7B}"/>
              </a:ext>
            </a:extLst>
          </p:cNvPr>
          <p:cNvPicPr>
            <a:picLocks noChangeAspect="1"/>
          </p:cNvPicPr>
          <p:nvPr/>
        </p:nvPicPr>
        <p:blipFill>
          <a:blip r:embed="rId2"/>
          <a:stretch>
            <a:fillRect/>
          </a:stretch>
        </p:blipFill>
        <p:spPr>
          <a:xfrm>
            <a:off x="1147762" y="3429000"/>
            <a:ext cx="6848475" cy="160020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8285403-1877-4B21-BDC4-F33ABE5CC19C}"/>
              </a:ext>
            </a:extLst>
          </p:cNvPr>
          <p:cNvSpPr/>
          <p:nvPr/>
        </p:nvSpPr>
        <p:spPr>
          <a:xfrm>
            <a:off x="1828688" y="4339016"/>
            <a:ext cx="5431873" cy="369332"/>
          </a:xfrm>
          <a:prstGeom prst="rect">
            <a:avLst/>
          </a:prstGeom>
        </p:spPr>
        <p:txBody>
          <a:bodyPr wrap="square">
            <a:spAutoFit/>
          </a:bodyPr>
          <a:lstStyle/>
          <a:p>
            <a:r>
              <a:rPr lang="en-US" dirty="0">
                <a:solidFill>
                  <a:srgbClr val="DA2E41"/>
                </a:solidFill>
                <a:latin typeface="Arial" panose="020B0604020202020204" pitchFamily="34" charset="0"/>
                <a:cs typeface="Arial" panose="020B0604020202020204" pitchFamily="34" charset="0"/>
              </a:rPr>
              <a:t>Fifty-three thousand, one hundred and forty-eight</a:t>
            </a:r>
            <a:endParaRPr lang="en-GB" dirty="0">
              <a:solidFill>
                <a:srgbClr val="DA2E4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4612" y="6343048"/>
            <a:ext cx="9158611" cy="606404"/>
          </a:xfrm>
          <a:prstGeom prst="rect">
            <a:avLst/>
          </a:prstGeom>
        </p:spPr>
      </p:pic>
      <p:sp>
        <p:nvSpPr>
          <p:cNvPr id="7" name="Rectangle 6"/>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5627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2 (Reasoning) will take place on </a:t>
            </a:r>
            <a:r>
              <a:rPr lang="en-US" b="1" dirty="0">
                <a:latin typeface="Arial" panose="020B0604020202020204" pitchFamily="34" charset="0"/>
                <a:cs typeface="Arial" panose="020B0604020202020204" pitchFamily="34" charset="0"/>
              </a:rPr>
              <a:t>Wednesday </a:t>
            </a:r>
            <a:r>
              <a:rPr lang="en-US" b="1" dirty="0" smtClean="0">
                <a:latin typeface="Arial" panose="020B0604020202020204" pitchFamily="34" charset="0"/>
                <a:cs typeface="Arial" panose="020B0604020202020204" pitchFamily="34" charset="0"/>
              </a:rPr>
              <a:t>14</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May 2024</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Paper 3 (Reasoning) is scheduled for </a:t>
            </a:r>
            <a:r>
              <a:rPr lang="en-US" b="1" dirty="0">
                <a:latin typeface="Arial" panose="020B0604020202020204" pitchFamily="34" charset="0"/>
                <a:cs typeface="Arial" panose="020B0604020202020204" pitchFamily="34" charset="0"/>
              </a:rPr>
              <a:t>Thursday </a:t>
            </a:r>
            <a:r>
              <a:rPr lang="en-US" b="1" dirty="0" smtClean="0">
                <a:latin typeface="Arial" panose="020B0604020202020204" pitchFamily="34" charset="0"/>
                <a:cs typeface="Arial" panose="020B0604020202020204" pitchFamily="34" charset="0"/>
              </a:rPr>
              <a:t>15</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May 2024.</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10" name="Picture 9">
            <a:extLst>
              <a:ext uri="{FF2B5EF4-FFF2-40B4-BE49-F238E27FC236}">
                <a16:creationId xmlns:a16="http://schemas.microsoft.com/office/drawing/2014/main" id="{52A9597C-64B5-4D0A-BD58-A39A119AC3A3}"/>
              </a:ext>
            </a:extLst>
          </p:cNvPr>
          <p:cNvPicPr>
            <a:picLocks noChangeAspect="1"/>
          </p:cNvPicPr>
          <p:nvPr/>
        </p:nvPicPr>
        <p:blipFill>
          <a:blip r:embed="rId2"/>
          <a:stretch>
            <a:fillRect/>
          </a:stretch>
        </p:blipFill>
        <p:spPr>
          <a:xfrm>
            <a:off x="1851825" y="2550029"/>
            <a:ext cx="5482825" cy="3741714"/>
          </a:xfrm>
          <a:prstGeom prst="rect">
            <a:avLst/>
          </a:prstGeom>
        </p:spPr>
      </p:pic>
      <p:pic>
        <p:nvPicPr>
          <p:cNvPr id="5" name="Picture 4"/>
          <p:cNvPicPr>
            <a:picLocks noChangeAspect="1"/>
          </p:cNvPicPr>
          <p:nvPr/>
        </p:nvPicPr>
        <p:blipFill>
          <a:blip r:embed="rId3"/>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254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6344429"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How can I support my child in preparing for their SATs? </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2400657"/>
          </a:xfrm>
          <a:prstGeom prst="rect">
            <a:avLst/>
          </a:prstGeom>
          <a:noFill/>
        </p:spPr>
        <p:txBody>
          <a:bodyPr wrap="square" rtlCol="0">
            <a:spAutoFit/>
          </a:bodyPr>
          <a:lstStyle/>
          <a:p>
            <a:pPr>
              <a:spcAft>
                <a:spcPts val="600"/>
              </a:spcAft>
            </a:pPr>
            <a:r>
              <a:rPr lang="en-GB" dirty="0" smtClean="0">
                <a:latin typeface="Arial" panose="020B0604020202020204" pitchFamily="34" charset="0"/>
                <a:cs typeface="Arial" panose="020B0604020202020204" pitchFamily="34" charset="0"/>
              </a:rPr>
              <a:t>Some </a:t>
            </a:r>
            <a:r>
              <a:rPr lang="en-GB" dirty="0">
                <a:latin typeface="Arial" panose="020B0604020202020204" pitchFamily="34" charset="0"/>
                <a:cs typeface="Arial" panose="020B0604020202020204" pitchFamily="34" charset="0"/>
              </a:rPr>
              <a:t>further tips:</a:t>
            </a:r>
          </a:p>
          <a:p>
            <a:pPr>
              <a:spcAft>
                <a:spcPts val="600"/>
              </a:spcAft>
            </a:pPr>
            <a:r>
              <a:rPr lang="en-US" sz="1600" dirty="0" smtClean="0">
                <a:solidFill>
                  <a:srgbClr val="388CDA"/>
                </a:solidFill>
                <a:latin typeface="Arial" panose="020B0604020202020204" pitchFamily="34" charset="0"/>
                <a:cs typeface="Arial" panose="020B0604020202020204" pitchFamily="34" charset="0"/>
              </a:rPr>
              <a:t>• </a:t>
            </a:r>
            <a:r>
              <a:rPr lang="en-GB" sz="1600" dirty="0" smtClean="0">
                <a:solidFill>
                  <a:srgbClr val="388CDA"/>
                </a:solidFill>
                <a:latin typeface="Arial" panose="020B0604020202020204" pitchFamily="34" charset="0"/>
                <a:cs typeface="Arial" panose="020B0604020202020204" pitchFamily="34" charset="0"/>
              </a:rPr>
              <a:t>Firstly</a:t>
            </a:r>
            <a:r>
              <a:rPr lang="en-GB" sz="1600" dirty="0">
                <a:solidFill>
                  <a:srgbClr val="388CDA"/>
                </a:solidFill>
                <a:latin typeface="Arial" panose="020B0604020202020204" pitchFamily="34" charset="0"/>
                <a:cs typeface="Arial" panose="020B0604020202020204" pitchFamily="34" charset="0"/>
              </a:rPr>
              <a:t>, </a:t>
            </a:r>
            <a:r>
              <a:rPr lang="en-GB" sz="1600" dirty="0" smtClean="0">
                <a:solidFill>
                  <a:srgbClr val="388CDA"/>
                </a:solidFill>
                <a:latin typeface="Arial" panose="020B0604020202020204" pitchFamily="34" charset="0"/>
                <a:cs typeface="Arial" panose="020B0604020202020204" pitchFamily="34" charset="0"/>
              </a:rPr>
              <a:t>as </a:t>
            </a:r>
            <a:r>
              <a:rPr lang="en-GB" sz="1600" dirty="0">
                <a:solidFill>
                  <a:srgbClr val="388CDA"/>
                </a:solidFill>
                <a:latin typeface="Arial" panose="020B0604020202020204" pitchFamily="34" charset="0"/>
                <a:cs typeface="Arial" panose="020B0604020202020204" pitchFamily="34" charset="0"/>
              </a:rPr>
              <a:t>much encouragement and support as </a:t>
            </a:r>
            <a:r>
              <a:rPr lang="en-GB" sz="1600" dirty="0" smtClean="0">
                <a:solidFill>
                  <a:srgbClr val="388CDA"/>
                </a:solidFill>
                <a:latin typeface="Arial" panose="020B0604020202020204" pitchFamily="34" charset="0"/>
                <a:cs typeface="Arial" panose="020B0604020202020204" pitchFamily="34" charset="0"/>
              </a:rPr>
              <a:t>possible!</a:t>
            </a:r>
          </a:p>
          <a:p>
            <a:r>
              <a:rPr lang="en-US" sz="1600" dirty="0" smtClean="0">
                <a:solidFill>
                  <a:srgbClr val="388CDA"/>
                </a:solidFill>
                <a:latin typeface="Arial" panose="020B0604020202020204" pitchFamily="34" charset="0"/>
                <a:cs typeface="Arial" panose="020B0604020202020204" pitchFamily="34" charset="0"/>
              </a:rPr>
              <a:t>• </a:t>
            </a:r>
            <a:r>
              <a:rPr lang="en-US" sz="1600" dirty="0">
                <a:solidFill>
                  <a:srgbClr val="388CDA"/>
                </a:solidFill>
                <a:latin typeface="Arial" panose="020B0604020202020204" pitchFamily="34" charset="0"/>
                <a:cs typeface="Arial" panose="020B0604020202020204" pitchFamily="34" charset="0"/>
              </a:rPr>
              <a:t>Plan something nice and fun for the weekends before and after SATs – this will help your child start the week well and also give them something to look forward to; </a:t>
            </a:r>
          </a:p>
          <a:p>
            <a:pPr>
              <a:spcAft>
                <a:spcPts val="600"/>
              </a:spcAft>
            </a:pPr>
            <a:r>
              <a:rPr lang="en-US" sz="1600" dirty="0">
                <a:solidFill>
                  <a:srgbClr val="388CDA"/>
                </a:solidFill>
                <a:latin typeface="Arial" panose="020B0604020202020204" pitchFamily="34" charset="0"/>
                <a:cs typeface="Arial" panose="020B0604020202020204" pitchFamily="34" charset="0"/>
              </a:rPr>
              <a:t>• Ensure your child is eating and drinking well, and getting a suitable amount of </a:t>
            </a:r>
            <a:r>
              <a:rPr lang="en-US" sz="1600" dirty="0" smtClean="0">
                <a:solidFill>
                  <a:srgbClr val="388CDA"/>
                </a:solidFill>
                <a:latin typeface="Arial" panose="020B0604020202020204" pitchFamily="34" charset="0"/>
                <a:cs typeface="Arial" panose="020B0604020202020204" pitchFamily="34" charset="0"/>
              </a:rPr>
              <a:t>sleep.</a:t>
            </a:r>
          </a:p>
          <a:p>
            <a:pPr>
              <a:spcAft>
                <a:spcPts val="600"/>
              </a:spcAft>
            </a:pPr>
            <a:r>
              <a:rPr lang="en-US" sz="1600" dirty="0">
                <a:solidFill>
                  <a:srgbClr val="388CDA"/>
                </a:solidFill>
                <a:latin typeface="Arial" panose="020B0604020202020204" pitchFamily="34" charset="0"/>
                <a:cs typeface="Arial" panose="020B0604020202020204" pitchFamily="34" charset="0"/>
              </a:rPr>
              <a:t>• </a:t>
            </a:r>
            <a:r>
              <a:rPr lang="en-GB" sz="1600" dirty="0">
                <a:solidFill>
                  <a:srgbClr val="388CDA"/>
                </a:solidFill>
                <a:latin typeface="Arial" panose="020B0604020202020204" pitchFamily="34" charset="0"/>
                <a:cs typeface="Arial" panose="020B0604020202020204" pitchFamily="34" charset="0"/>
              </a:rPr>
              <a:t>Give y</a:t>
            </a:r>
            <a:r>
              <a:rPr lang="en-US" sz="1600" dirty="0">
                <a:solidFill>
                  <a:srgbClr val="388CDA"/>
                </a:solidFill>
                <a:latin typeface="Arial" panose="020B0604020202020204" pitchFamily="34" charset="0"/>
                <a:cs typeface="Arial" panose="020B0604020202020204" pitchFamily="34" charset="0"/>
              </a:rPr>
              <a:t>our child opportunities to go outside and avoid overuse of screens - this can apply to leisure pursuits as well as how they study; </a:t>
            </a:r>
          </a:p>
          <a:p>
            <a:pPr>
              <a:spcAft>
                <a:spcPts val="600"/>
              </a:spcAft>
            </a:pPr>
            <a:endParaRPr lang="en-GB" sz="1600" dirty="0">
              <a:solidFill>
                <a:srgbClr val="388CDA"/>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4612" y="6343048"/>
            <a:ext cx="9158611" cy="606404"/>
          </a:xfrm>
          <a:prstGeom prst="rect">
            <a:avLst/>
          </a:prstGeom>
        </p:spPr>
      </p:pic>
      <p:sp>
        <p:nvSpPr>
          <p:cNvPr id="5" name="TextBox 4">
            <a:extLst>
              <a:ext uri="{FF2B5EF4-FFF2-40B4-BE49-F238E27FC236}">
                <a16:creationId xmlns:a16="http://schemas.microsoft.com/office/drawing/2014/main" id="{8C05C8AC-D2C7-4ABB-8FA8-7049613918CB}"/>
              </a:ext>
            </a:extLst>
          </p:cNvPr>
          <p:cNvSpPr txBox="1"/>
          <p:nvPr/>
        </p:nvSpPr>
        <p:spPr>
          <a:xfrm>
            <a:off x="344453" y="3081128"/>
            <a:ext cx="3241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Remember this about SATs:</a:t>
            </a:r>
            <a:endParaRPr lang="en-GB" u="sng"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5A22397-22CB-48B1-9847-DF279AAA275F}"/>
              </a:ext>
            </a:extLst>
          </p:cNvPr>
          <p:cNvSpPr txBox="1"/>
          <p:nvPr/>
        </p:nvSpPr>
        <p:spPr>
          <a:xfrm>
            <a:off x="344453" y="3619128"/>
            <a:ext cx="8586896" cy="2308324"/>
          </a:xfrm>
          <a:prstGeom prst="rect">
            <a:avLst/>
          </a:prstGeom>
          <a:noFill/>
        </p:spPr>
        <p:txBody>
          <a:bodyPr wrap="square" rtlCol="0">
            <a:spAutoFit/>
          </a:bodyPr>
          <a:lstStyle/>
          <a:p>
            <a:r>
              <a:rPr lang="en-US" sz="1600" b="1" dirty="0">
                <a:solidFill>
                  <a:srgbClr val="388CDA"/>
                </a:solidFill>
                <a:latin typeface="Arial" panose="020B0604020202020204" pitchFamily="34" charset="0"/>
                <a:cs typeface="Arial" panose="020B0604020202020204" pitchFamily="34" charset="0"/>
              </a:rPr>
              <a:t>SATs focus on what they know about Maths and English </a:t>
            </a:r>
          </a:p>
          <a:p>
            <a:r>
              <a:rPr lang="en-US" sz="1600" dirty="0">
                <a:latin typeface="Arial" panose="020B0604020202020204" pitchFamily="34" charset="0"/>
                <a:cs typeface="Arial" panose="020B0604020202020204" pitchFamily="34" charset="0"/>
              </a:rPr>
              <a:t>They won’t reflect how talented they are at Science, Geography, Art or PE, and they certainly won’t highlight positive personal characteristics such as kindness and integrity. </a:t>
            </a:r>
          </a:p>
          <a:p>
            <a:endParaRPr lang="en-US" sz="1600" dirty="0">
              <a:latin typeface="Arial" panose="020B0604020202020204" pitchFamily="34" charset="0"/>
              <a:cs typeface="Arial" panose="020B0604020202020204" pitchFamily="34" charset="0"/>
            </a:endParaRPr>
          </a:p>
          <a:p>
            <a:r>
              <a:rPr lang="en-US" sz="1600" b="1" dirty="0">
                <a:solidFill>
                  <a:srgbClr val="388CDA"/>
                </a:solidFill>
                <a:latin typeface="Arial" panose="020B0604020202020204" pitchFamily="34" charset="0"/>
                <a:cs typeface="Arial" panose="020B0604020202020204" pitchFamily="34" charset="0"/>
              </a:rPr>
              <a:t>SATs results don’t always tell the whole story </a:t>
            </a:r>
          </a:p>
          <a:p>
            <a:r>
              <a:rPr lang="en-US" sz="1600" dirty="0">
                <a:latin typeface="Arial" panose="020B0604020202020204" pitchFamily="34" charset="0"/>
                <a:cs typeface="Arial" panose="020B0604020202020204" pitchFamily="34" charset="0"/>
              </a:rPr>
              <a:t>The results will say they DID or DIDN’T meet a certain standard, but not necessarily by what margin. Additionally, the thresholds tend to change each year according to overall national performance, so what was classed as ‘did meet the expected standard’ in 2016 may have been considered a ‘did not’ in 2015. </a:t>
            </a:r>
          </a:p>
        </p:txBody>
      </p:sp>
      <p:sp>
        <p:nvSpPr>
          <p:cNvPr id="8" name="Rectangle 7"/>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8196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091616"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Advice for Year 6 children!</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297004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Listen to what your teacher says;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Your teacher is cheering you on and wants you to do your best;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Make sure you get plenty of sleep and stay well fed – sleep and food help keep the brain moving;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Read the questions carefully. This can help to avoid any silly mistakes!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Don’t worry if there’s something you can’t answer. Take a deep breath! You can always move on and go back later but it’s better to write something rather than nothing;</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Keep in mind year 6 SATs are just one week of your entire life!</a:t>
            </a:r>
            <a:endParaRPr lang="en-GB"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260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92510" y="666625"/>
            <a:ext cx="6356484" cy="369332"/>
          </a:xfrm>
          <a:prstGeom prst="rect">
            <a:avLst/>
          </a:prstGeom>
          <a:noFill/>
        </p:spPr>
        <p:txBody>
          <a:bodyPr wrap="square" rtlCol="0">
            <a:spAutoFit/>
          </a:bodyPr>
          <a:lstStyle/>
          <a:p>
            <a:r>
              <a:rPr lang="en-GB" b="1" u="sng" dirty="0" smtClean="0">
                <a:latin typeface="Arial" panose="020B0604020202020204" pitchFamily="34" charset="0"/>
                <a:cs typeface="Arial" panose="020B0604020202020204" pitchFamily="34" charset="0"/>
              </a:rPr>
              <a:t>What preparation for SATS has looked like at Goring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292510" y="1120696"/>
            <a:ext cx="8544366" cy="4524315"/>
          </a:xfrm>
          <a:prstGeom prst="rect">
            <a:avLst/>
          </a:prstGeom>
          <a:noFill/>
        </p:spPr>
        <p:txBody>
          <a:bodyPr wrap="square" rtlCol="0">
            <a:spAutoFit/>
          </a:bodyPr>
          <a:lstStyle/>
          <a:p>
            <a:r>
              <a:rPr lang="en-GB" sz="1600" b="1" i="1" dirty="0" smtClean="0">
                <a:latin typeface="Arial "/>
                <a:ea typeface="Arial" charset="0"/>
                <a:cs typeface="Arial" charset="0"/>
              </a:rPr>
              <a:t>The children have already experienced each of the different SATS papers throughout the year. We have run through past papers in class and will be conducting a ‘Mocks Week’ next week. </a:t>
            </a:r>
          </a:p>
          <a:p>
            <a:endParaRPr lang="en-GB" sz="1600" b="1" i="1" dirty="0" smtClean="0">
              <a:latin typeface="Arial "/>
              <a:ea typeface="Arial" charset="0"/>
              <a:cs typeface="Arial" charset="0"/>
            </a:endParaRPr>
          </a:p>
          <a:p>
            <a:r>
              <a:rPr lang="en-GB" sz="1600" b="1" i="1" dirty="0" smtClean="0">
                <a:latin typeface="Arial "/>
                <a:ea typeface="Arial" charset="0"/>
                <a:cs typeface="Arial" charset="0"/>
              </a:rPr>
              <a:t>The purpose of our ‘Mocks Week’ to:</a:t>
            </a:r>
          </a:p>
          <a:p>
            <a:r>
              <a:rPr lang="en-GB" sz="1600" b="1" i="1" dirty="0" smtClean="0">
                <a:latin typeface="Arial "/>
                <a:ea typeface="Arial" charset="0"/>
                <a:cs typeface="Arial" charset="0"/>
              </a:rPr>
              <a:t>1) To ensure all children were familiar with the experience that they will have and reduce anxiety. This includes:</a:t>
            </a:r>
          </a:p>
          <a:p>
            <a:pPr marL="342900" indent="-342900">
              <a:buFont typeface="Arial" charset="0"/>
              <a:buChar char="•"/>
            </a:pPr>
            <a:r>
              <a:rPr lang="en-GB" sz="1600" b="1" i="1" dirty="0" smtClean="0">
                <a:latin typeface="Arial "/>
                <a:ea typeface="Arial" charset="0"/>
                <a:cs typeface="Arial" charset="0"/>
              </a:rPr>
              <a:t>Seating</a:t>
            </a:r>
          </a:p>
          <a:p>
            <a:pPr marL="342900" indent="-342900">
              <a:buFont typeface="Arial" charset="0"/>
              <a:buChar char="•"/>
            </a:pPr>
            <a:r>
              <a:rPr lang="en-GB" sz="1600" b="1" i="1" dirty="0" smtClean="0">
                <a:latin typeface="Arial "/>
                <a:ea typeface="Arial" charset="0"/>
                <a:cs typeface="Arial" charset="0"/>
              </a:rPr>
              <a:t>Familiarity with supporting adults</a:t>
            </a:r>
          </a:p>
          <a:p>
            <a:pPr marL="342900" indent="-342900">
              <a:buFont typeface="Arial" charset="0"/>
              <a:buChar char="•"/>
            </a:pPr>
            <a:r>
              <a:rPr lang="en-GB" sz="1600" b="1" i="1" dirty="0" smtClean="0">
                <a:latin typeface="Arial "/>
                <a:ea typeface="Arial" charset="0"/>
                <a:cs typeface="Arial" charset="0"/>
              </a:rPr>
              <a:t>Order of the week</a:t>
            </a:r>
          </a:p>
          <a:p>
            <a:pPr marL="342900" indent="-342900">
              <a:buFont typeface="Arial" charset="0"/>
              <a:buChar char="•"/>
            </a:pPr>
            <a:r>
              <a:rPr lang="en-GB" sz="1600" b="1" i="1" dirty="0" smtClean="0">
                <a:latin typeface="Arial "/>
                <a:ea typeface="Arial" charset="0"/>
                <a:cs typeface="Arial" charset="0"/>
              </a:rPr>
              <a:t>Content and layout</a:t>
            </a:r>
          </a:p>
          <a:p>
            <a:pPr marL="342900" indent="-342900">
              <a:buFont typeface="Arial" charset="0"/>
              <a:buChar char="•"/>
            </a:pPr>
            <a:r>
              <a:rPr lang="en-GB" sz="1600" b="1" i="1" dirty="0" smtClean="0">
                <a:latin typeface="Arial "/>
                <a:ea typeface="Arial" charset="0"/>
                <a:cs typeface="Arial" charset="0"/>
              </a:rPr>
              <a:t>Expectations of behaviour</a:t>
            </a:r>
          </a:p>
          <a:p>
            <a:pPr marL="342900" indent="-342900">
              <a:buFont typeface="Arial" charset="0"/>
              <a:buChar char="•"/>
            </a:pPr>
            <a:endParaRPr lang="en-GB" sz="1600" b="1" i="1" dirty="0">
              <a:latin typeface="Arial "/>
              <a:ea typeface="Arial" charset="0"/>
              <a:cs typeface="Arial" charset="0"/>
            </a:endParaRPr>
          </a:p>
          <a:p>
            <a:r>
              <a:rPr lang="en-GB" sz="1600" b="1" i="1" dirty="0" smtClean="0">
                <a:latin typeface="Arial "/>
                <a:ea typeface="Arial" charset="0"/>
                <a:cs typeface="Arial" charset="0"/>
              </a:rPr>
              <a:t>2) To enable them, and us, to identify gaps in their learning and address these through targeted teaching.</a:t>
            </a:r>
          </a:p>
          <a:p>
            <a:endParaRPr lang="en-GB" sz="1600" b="1" i="1" dirty="0">
              <a:latin typeface="Arial "/>
              <a:ea typeface="Arial" charset="0"/>
              <a:cs typeface="Arial" charset="0"/>
            </a:endParaRPr>
          </a:p>
          <a:p>
            <a:r>
              <a:rPr lang="en-GB" sz="1600" b="1" i="1" dirty="0" smtClean="0">
                <a:latin typeface="Arial "/>
                <a:ea typeface="Arial" charset="0"/>
                <a:cs typeface="Arial" charset="0"/>
              </a:rPr>
              <a:t>3) To develop children’s pace and time awareness to allow them to complete as much of each paper as possible.</a:t>
            </a:r>
          </a:p>
        </p:txBody>
      </p:sp>
      <p:pic>
        <p:nvPicPr>
          <p:cNvPr id="2" name="Picture 1"/>
          <p:cNvPicPr>
            <a:picLocks noChangeAspect="1"/>
          </p:cNvPicPr>
          <p:nvPr/>
        </p:nvPicPr>
        <p:blipFill>
          <a:blip r:embed="rId2"/>
          <a:stretch>
            <a:fillRect/>
          </a:stretch>
        </p:blipFill>
        <p:spPr>
          <a:xfrm>
            <a:off x="-14612" y="6343048"/>
            <a:ext cx="9158611" cy="606404"/>
          </a:xfrm>
          <a:prstGeom prst="rect">
            <a:avLst/>
          </a:prstGeom>
        </p:spPr>
      </p:pic>
      <p:sp>
        <p:nvSpPr>
          <p:cNvPr id="5" name="Rectangle 4"/>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6543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465165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When and how are the SATs carried out?</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4801314"/>
          </a:xfrm>
          <a:prstGeom prst="rect">
            <a:avLst/>
          </a:prstGeom>
          <a:noFill/>
        </p:spPr>
        <p:txBody>
          <a:bodyPr wrap="square" rtlCol="0">
            <a:spAutoFit/>
          </a:bodyPr>
          <a:lstStyle/>
          <a:p>
            <a:pPr marL="342900" indent="-342900">
              <a:buFont typeface="Arial" charset="0"/>
              <a:buChar char="•"/>
            </a:pPr>
            <a:r>
              <a:rPr lang="en-US" dirty="0">
                <a:latin typeface="Arial" charset="0"/>
                <a:ea typeface="Arial" charset="0"/>
                <a:cs typeface="Arial" charset="0"/>
              </a:rPr>
              <a:t>The tests will take place during normal school hours, under exam conditions;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Children are not allowed to talk to each other from the moment the assessments are handed out until they are collected after the test has ended;</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Afterwards, the completed papers are sent away to be marked externally;</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children’s results are sent back to school at some point in July;</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standard timings of tests differ but last no more than 60 minutes:</a:t>
            </a:r>
            <a:br>
              <a:rPr lang="en-US" dirty="0">
                <a:latin typeface="Arial" charset="0"/>
                <a:ea typeface="Arial" charset="0"/>
                <a:cs typeface="Arial" charset="0"/>
              </a:rPr>
            </a:br>
            <a:r>
              <a:rPr lang="en-US" dirty="0">
                <a:solidFill>
                  <a:srgbClr val="388CDA"/>
                </a:solidFill>
                <a:latin typeface="Arial" charset="0"/>
                <a:ea typeface="Arial" charset="0"/>
                <a:cs typeface="Arial" charset="0"/>
              </a:rPr>
              <a:t>- </a:t>
            </a:r>
            <a:r>
              <a:rPr lang="en-GB" dirty="0">
                <a:solidFill>
                  <a:srgbClr val="388CDA"/>
                </a:solidFill>
                <a:latin typeface="Arial" charset="0"/>
                <a:ea typeface="Arial" charset="0"/>
                <a:cs typeface="Arial" charset="0"/>
              </a:rPr>
              <a:t>Grammar, Punctuation and Spelling </a:t>
            </a:r>
            <a:r>
              <a:rPr lang="en-US" dirty="0">
                <a:solidFill>
                  <a:srgbClr val="388CDA"/>
                </a:solidFill>
                <a:latin typeface="Arial" charset="0"/>
                <a:ea typeface="Arial" charset="0"/>
                <a:cs typeface="Arial" charset="0"/>
              </a:rPr>
              <a:t>(Paper 1) – 45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a:t>
            </a:r>
            <a:r>
              <a:rPr lang="en-GB" dirty="0">
                <a:solidFill>
                  <a:srgbClr val="388CDA"/>
                </a:solidFill>
                <a:latin typeface="Arial" charset="0"/>
                <a:ea typeface="Arial" charset="0"/>
                <a:cs typeface="Arial" charset="0"/>
              </a:rPr>
              <a:t>Grammar, Punctuation and Spelling </a:t>
            </a:r>
            <a:r>
              <a:rPr lang="en-US" dirty="0">
                <a:solidFill>
                  <a:srgbClr val="388CDA"/>
                </a:solidFill>
                <a:latin typeface="Arial" charset="0"/>
                <a:ea typeface="Arial" charset="0"/>
                <a:cs typeface="Arial" charset="0"/>
              </a:rPr>
              <a:t>(Paper 2) – 15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Reading – 60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1 (Arithmetic) – 30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2 (Reasoning) – 40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3 (Reasoning) – 40 minutes.</a:t>
            </a:r>
          </a:p>
          <a:p>
            <a:pPr marL="342900" indent="-342900">
              <a:buFont typeface="Arial" charset="0"/>
              <a:buChar char="•"/>
            </a:pPr>
            <a:endParaRPr lang="en-US"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0199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715504"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Specific arrangements for SATs:</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5078313"/>
          </a:xfrm>
          <a:prstGeom prst="rect">
            <a:avLst/>
          </a:prstGeom>
          <a:noFill/>
        </p:spPr>
        <p:txBody>
          <a:bodyPr wrap="square" rtlCol="0">
            <a:spAutoFit/>
          </a:bodyPr>
          <a:lstStyle/>
          <a:p>
            <a:r>
              <a:rPr lang="en-US" dirty="0" smtClean="0">
                <a:latin typeface="Arial" charset="0"/>
                <a:ea typeface="Arial" charset="0"/>
                <a:cs typeface="Arial" charset="0"/>
              </a:rPr>
              <a:t>Children, who receive </a:t>
            </a:r>
            <a:r>
              <a:rPr lang="en-US" dirty="0" err="1" smtClean="0">
                <a:latin typeface="Arial" charset="0"/>
                <a:ea typeface="Arial" charset="0"/>
                <a:cs typeface="Arial" charset="0"/>
              </a:rPr>
              <a:t>individualised</a:t>
            </a:r>
            <a:r>
              <a:rPr lang="en-US" dirty="0" smtClean="0">
                <a:latin typeface="Arial" charset="0"/>
                <a:ea typeface="Arial" charset="0"/>
                <a:cs typeface="Arial" charset="0"/>
              </a:rPr>
              <a:t> provision in school, will have </a:t>
            </a:r>
            <a:r>
              <a:rPr lang="en-US" dirty="0">
                <a:latin typeface="Arial" charset="0"/>
                <a:ea typeface="Arial" charset="0"/>
                <a:cs typeface="Arial" charset="0"/>
              </a:rPr>
              <a:t>similar </a:t>
            </a:r>
            <a:r>
              <a:rPr lang="en-US" dirty="0" smtClean="0">
                <a:latin typeface="Arial" charset="0"/>
                <a:ea typeface="Arial" charset="0"/>
                <a:cs typeface="Arial" charset="0"/>
              </a:rPr>
              <a:t>arrangements during their SATs tests. These specific arrangements include the following:</a:t>
            </a:r>
            <a:endParaRPr lang="en-US" dirty="0">
              <a:latin typeface="Arial" charset="0"/>
              <a:ea typeface="Arial" charset="0"/>
              <a:cs typeface="Arial" charset="0"/>
            </a:endParaRPr>
          </a:p>
          <a:p>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Additional (extra) time;</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Tests being opened early to be modified;</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An adult to read for them;</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An adult to scribe (write) for them;</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Written or spoken translations of the mathematics reasoning papers;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use of prompts or rest breaks;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Arrangements for children who are ill or injured at the time of the tests.</a:t>
            </a:r>
            <a:endParaRPr lang="en-US" sz="1400" dirty="0">
              <a:latin typeface="Arial" charset="0"/>
              <a:ea typeface="Arial" charset="0"/>
              <a:cs typeface="Arial" charset="0"/>
            </a:endParaRPr>
          </a:p>
          <a:p>
            <a:endParaRPr lang="en-US"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4417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980577"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sort of results are reported?</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5078313"/>
          </a:xfrm>
          <a:prstGeom prst="rect">
            <a:avLst/>
          </a:prstGeom>
          <a:noFill/>
        </p:spPr>
        <p:txBody>
          <a:bodyPr wrap="square" rtlCol="0">
            <a:spAutoFit/>
          </a:bodyPr>
          <a:lstStyle/>
          <a:p>
            <a:r>
              <a:rPr lang="en-US" dirty="0">
                <a:latin typeface="Arial" charset="0"/>
                <a:ea typeface="Arial" charset="0"/>
                <a:cs typeface="Arial" charset="0"/>
              </a:rPr>
              <a:t>Once marked, the tests will be given the following scores:</a:t>
            </a:r>
          </a:p>
          <a:p>
            <a:pPr marL="285750" indent="-285750">
              <a:buFont typeface="Courier New" panose="02070309020205020404" pitchFamily="49" charset="0"/>
              <a:buChar char="o"/>
            </a:pPr>
            <a:r>
              <a:rPr lang="en-US" dirty="0">
                <a:latin typeface="Arial" charset="0"/>
                <a:ea typeface="Arial" charset="0"/>
                <a:cs typeface="Arial" charset="0"/>
              </a:rPr>
              <a:t>A raw score (the total number of marks achieved for each paper);</a:t>
            </a:r>
          </a:p>
          <a:p>
            <a:pPr marL="285750" indent="-285750">
              <a:buFont typeface="Courier New" panose="02070309020205020404" pitchFamily="49" charset="0"/>
              <a:buChar char="o"/>
            </a:pPr>
            <a:r>
              <a:rPr lang="en-US" dirty="0">
                <a:latin typeface="Arial" charset="0"/>
                <a:ea typeface="Arial" charset="0"/>
                <a:cs typeface="Arial" charset="0"/>
              </a:rPr>
              <a:t>A scaled score (which is explained below);</a:t>
            </a:r>
          </a:p>
          <a:p>
            <a:pPr marL="285750" indent="-285750">
              <a:buFont typeface="Courier New" panose="02070309020205020404" pitchFamily="49" charset="0"/>
              <a:buChar char="o"/>
            </a:pPr>
            <a:r>
              <a:rPr lang="en-US" dirty="0">
                <a:latin typeface="Arial" charset="0"/>
                <a:ea typeface="Arial" charset="0"/>
                <a:cs typeface="Arial" charset="0"/>
              </a:rPr>
              <a:t>A judgement of whether the National Standard has been met. </a:t>
            </a:r>
          </a:p>
          <a:p>
            <a:endParaRPr lang="en-US" dirty="0">
              <a:latin typeface="Arial" charset="0"/>
              <a:ea typeface="Arial" charset="0"/>
              <a:cs typeface="Arial" charset="0"/>
            </a:endParaRPr>
          </a:p>
          <a:p>
            <a:r>
              <a:rPr lang="en-US" dirty="0">
                <a:latin typeface="Arial" charset="0"/>
                <a:ea typeface="Arial" charset="0"/>
                <a:cs typeface="Arial" charset="0"/>
              </a:rPr>
              <a:t>After marking each test, the external markers will convert each raw score into a scaled score to show whether each child is working below, at or above the national standard. </a:t>
            </a:r>
          </a:p>
          <a:p>
            <a:endParaRPr lang="en-US" dirty="0">
              <a:latin typeface="Arial" charset="0"/>
              <a:ea typeface="Arial" charset="0"/>
              <a:cs typeface="Arial" charset="0"/>
            </a:endParaRPr>
          </a:p>
          <a:p>
            <a:r>
              <a:rPr lang="en-US" dirty="0">
                <a:latin typeface="Arial" charset="0"/>
                <a:ea typeface="Arial" charset="0"/>
                <a:cs typeface="Arial" charset="0"/>
              </a:rPr>
              <a:t>When the scaled score is given, it is given in a range from 80 to 120. </a:t>
            </a:r>
          </a:p>
          <a:p>
            <a:r>
              <a:rPr lang="en-US" b="1" dirty="0">
                <a:latin typeface="Arial" charset="0"/>
                <a:ea typeface="Arial" charset="0"/>
                <a:cs typeface="Arial" charset="0"/>
              </a:rPr>
              <a:t>A scaled score of 100 or more is meeting the national standard</a:t>
            </a:r>
            <a:r>
              <a:rPr lang="en-US" dirty="0">
                <a:latin typeface="Arial" charset="0"/>
                <a:ea typeface="Arial" charset="0"/>
                <a:cs typeface="Arial" charset="0"/>
              </a:rPr>
              <a:t>. </a:t>
            </a:r>
          </a:p>
          <a:p>
            <a:endParaRPr lang="en-US" dirty="0">
              <a:latin typeface="Arial" charset="0"/>
              <a:ea typeface="Arial" charset="0"/>
              <a:cs typeface="Arial" charset="0"/>
            </a:endParaRPr>
          </a:p>
          <a:p>
            <a:r>
              <a:rPr lang="en-US" dirty="0">
                <a:latin typeface="Arial" charset="0"/>
                <a:ea typeface="Arial" charset="0"/>
                <a:cs typeface="Arial" charset="0"/>
              </a:rPr>
              <a:t>There are no separate tests for higher achieving pupils; however, </a:t>
            </a:r>
            <a:r>
              <a:rPr lang="en-US" b="1" dirty="0">
                <a:latin typeface="Arial" charset="0"/>
                <a:ea typeface="Arial" charset="0"/>
                <a:cs typeface="Arial" charset="0"/>
              </a:rPr>
              <a:t>a scaled score </a:t>
            </a:r>
            <a:r>
              <a:rPr lang="en-US" b="1" dirty="0" smtClean="0">
                <a:latin typeface="Arial" charset="0"/>
                <a:ea typeface="Arial" charset="0"/>
                <a:cs typeface="Arial" charset="0"/>
              </a:rPr>
              <a:t>of above 110 </a:t>
            </a:r>
            <a:r>
              <a:rPr lang="en-US" b="1" dirty="0">
                <a:latin typeface="Arial" charset="0"/>
                <a:ea typeface="Arial" charset="0"/>
                <a:cs typeface="Arial" charset="0"/>
              </a:rPr>
              <a:t>would show that a child is working above the national </a:t>
            </a:r>
            <a:r>
              <a:rPr lang="en-US" b="1" dirty="0" smtClean="0">
                <a:latin typeface="Arial" charset="0"/>
                <a:ea typeface="Arial" charset="0"/>
                <a:cs typeface="Arial" charset="0"/>
              </a:rPr>
              <a:t>standard</a:t>
            </a:r>
            <a:r>
              <a:rPr lang="en-US" dirty="0">
                <a:latin typeface="Arial" charset="0"/>
                <a:ea typeface="Arial" charset="0"/>
                <a:cs typeface="Arial" charset="0"/>
              </a:rPr>
              <a:t> </a:t>
            </a:r>
            <a:r>
              <a:rPr lang="en-US" dirty="0" smtClean="0">
                <a:latin typeface="Arial" charset="0"/>
                <a:ea typeface="Arial" charset="0"/>
                <a:cs typeface="Arial" charset="0"/>
              </a:rPr>
              <a:t>and has achieved ‘greater depth’.</a:t>
            </a:r>
            <a:endParaRPr lang="en-US" dirty="0">
              <a:latin typeface="Arial" charset="0"/>
              <a:ea typeface="Arial" charset="0"/>
              <a:cs typeface="Arial" charset="0"/>
            </a:endParaRPr>
          </a:p>
          <a:p>
            <a:endParaRPr lang="en-US" dirty="0">
              <a:latin typeface="Arial" charset="0"/>
              <a:ea typeface="Arial" charset="0"/>
              <a:cs typeface="Arial" charset="0"/>
            </a:endParaRPr>
          </a:p>
          <a:p>
            <a:endParaRPr lang="en-US" dirty="0">
              <a:latin typeface="Arial" charset="0"/>
              <a:ea typeface="Arial" charset="0"/>
              <a:cs typeface="Arial" charset="0"/>
            </a:endParaRPr>
          </a:p>
          <a:p>
            <a:endParaRPr lang="en-US"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5960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4172937"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is made up of two papers which will take place on </a:t>
            </a:r>
            <a:r>
              <a:rPr lang="en-GB" b="1" dirty="0" smtClean="0">
                <a:latin typeface="Arial" panose="020B0604020202020204" pitchFamily="34" charset="0"/>
                <a:cs typeface="Arial" panose="020B0604020202020204" pitchFamily="34" charset="0"/>
              </a:rPr>
              <a:t>Monday 12</a:t>
            </a:r>
            <a:r>
              <a:rPr lang="en-GB" b="1" baseline="30000" dirty="0" smtClean="0">
                <a:latin typeface="Arial" panose="020B0604020202020204" pitchFamily="34" charset="0"/>
                <a:cs typeface="Arial" panose="020B0604020202020204" pitchFamily="34" charset="0"/>
              </a:rPr>
              <a:t>th</a:t>
            </a:r>
            <a:r>
              <a:rPr lang="en-GB" b="1" dirty="0" smtClean="0">
                <a:latin typeface="Arial" panose="020B0604020202020204" pitchFamily="34" charset="0"/>
                <a:cs typeface="Arial" panose="020B0604020202020204" pitchFamily="34" charset="0"/>
              </a:rPr>
              <a:t> May 2025</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Paper 1 is the longer paper lasting 45 minutes, </a:t>
            </a:r>
            <a:r>
              <a:rPr lang="en-GB" b="1" dirty="0">
                <a:latin typeface="Arial" panose="020B0604020202020204" pitchFamily="34" charset="0"/>
                <a:cs typeface="Arial" panose="020B0604020202020204" pitchFamily="34" charset="0"/>
              </a:rPr>
              <a:t>children will be tested on grammar, punctuation and spelling generally</a:t>
            </a:r>
            <a:r>
              <a:rPr lang="en-GB"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Paper 2 is a shorter paper lasting 15 minutes, where </a:t>
            </a:r>
            <a:r>
              <a:rPr lang="en-GB" b="1" dirty="0">
                <a:latin typeface="Arial" panose="020B0604020202020204" pitchFamily="34" charset="0"/>
                <a:cs typeface="Arial" panose="020B0604020202020204" pitchFamily="34" charset="0"/>
              </a:rPr>
              <a:t>children will be tested on spelling only</a:t>
            </a:r>
            <a:r>
              <a:rPr lang="en-GB" dirty="0">
                <a:latin typeface="Arial" panose="020B0604020202020204" pitchFamily="34" charset="0"/>
                <a:cs typeface="Arial" panose="020B0604020202020204" pitchFamily="34" charset="0"/>
              </a:rPr>
              <a:t> – they are asked to fill in a blank within a sentence, attempting to spell out the spelling word in context correctly. </a:t>
            </a:r>
          </a:p>
        </p:txBody>
      </p:sp>
      <p:pic>
        <p:nvPicPr>
          <p:cNvPr id="5" name="Picture 4"/>
          <p:cNvPicPr>
            <a:picLocks noChangeAspect="1"/>
          </p:cNvPicPr>
          <p:nvPr/>
        </p:nvPicPr>
        <p:blipFill>
          <a:blip r:embed="rId2"/>
          <a:stretch>
            <a:fillRect/>
          </a:stretch>
        </p:blipFill>
        <p:spPr>
          <a:xfrm>
            <a:off x="-14612" y="6343048"/>
            <a:ext cx="9158611" cy="606404"/>
          </a:xfrm>
          <a:prstGeom prst="rect">
            <a:avLst/>
          </a:prstGeom>
        </p:spPr>
      </p:pic>
      <p:sp>
        <p:nvSpPr>
          <p:cNvPr id="6" name="Rectangle 5"/>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0527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1)</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1897D2A-9E2E-4A9D-9492-4A5A198E4F89}"/>
              </a:ext>
            </a:extLst>
          </p:cNvPr>
          <p:cNvPicPr>
            <a:picLocks noChangeAspect="1"/>
          </p:cNvPicPr>
          <p:nvPr/>
        </p:nvPicPr>
        <p:blipFill>
          <a:blip r:embed="rId2"/>
          <a:stretch>
            <a:fillRect/>
          </a:stretch>
        </p:blipFill>
        <p:spPr>
          <a:xfrm>
            <a:off x="255181" y="1424649"/>
            <a:ext cx="5336628" cy="2275479"/>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734D196-9712-42DD-8613-D6DA4EFF352E}"/>
              </a:ext>
            </a:extLst>
          </p:cNvPr>
          <p:cNvPicPr>
            <a:picLocks noChangeAspect="1"/>
          </p:cNvPicPr>
          <p:nvPr/>
        </p:nvPicPr>
        <p:blipFill>
          <a:blip r:embed="rId3"/>
          <a:stretch>
            <a:fillRect/>
          </a:stretch>
        </p:blipFill>
        <p:spPr>
          <a:xfrm>
            <a:off x="3741191" y="1856730"/>
            <a:ext cx="5286722" cy="138619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1825DAEE-9550-49B4-BBD6-E73043E02B69}"/>
              </a:ext>
            </a:extLst>
          </p:cNvPr>
          <p:cNvPicPr>
            <a:picLocks noChangeAspect="1"/>
          </p:cNvPicPr>
          <p:nvPr/>
        </p:nvPicPr>
        <p:blipFill>
          <a:blip r:embed="rId4"/>
          <a:stretch>
            <a:fillRect/>
          </a:stretch>
        </p:blipFill>
        <p:spPr>
          <a:xfrm>
            <a:off x="2158409" y="3795294"/>
            <a:ext cx="5071732" cy="2503676"/>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14612" y="6343048"/>
            <a:ext cx="9158611" cy="606404"/>
          </a:xfrm>
          <a:prstGeom prst="rect">
            <a:avLst/>
          </a:prstGeom>
        </p:spPr>
      </p:pic>
      <p:sp>
        <p:nvSpPr>
          <p:cNvPr id="8" name="Rectangle 7"/>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8517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2)</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(Paper 2) is the shorter paper lasting 15 minutes, which takes place on </a:t>
            </a:r>
            <a:r>
              <a:rPr lang="en-GB" b="1" dirty="0" smtClean="0">
                <a:latin typeface="Arial" panose="020B0604020202020204" pitchFamily="34" charset="0"/>
                <a:cs typeface="Arial" panose="020B0604020202020204" pitchFamily="34" charset="0"/>
              </a:rPr>
              <a:t>Monday 12</a:t>
            </a:r>
            <a:r>
              <a:rPr lang="en-GB" b="1" baseline="30000" dirty="0" smtClean="0">
                <a:latin typeface="Arial" panose="020B0604020202020204" pitchFamily="34" charset="0"/>
                <a:cs typeface="Arial" panose="020B0604020202020204" pitchFamily="34" charset="0"/>
              </a:rPr>
              <a:t>th</a:t>
            </a:r>
            <a:r>
              <a:rPr lang="en-GB" b="1" dirty="0" smtClean="0">
                <a:latin typeface="Arial" panose="020B0604020202020204" pitchFamily="34" charset="0"/>
                <a:cs typeface="Arial" panose="020B0604020202020204" pitchFamily="34" charset="0"/>
              </a:rPr>
              <a:t> May 2025 </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5DA2086-7D60-4873-A76F-2E123F3FF23A}"/>
              </a:ext>
            </a:extLst>
          </p:cNvPr>
          <p:cNvPicPr>
            <a:picLocks noChangeAspect="1"/>
          </p:cNvPicPr>
          <p:nvPr/>
        </p:nvPicPr>
        <p:blipFill>
          <a:blip r:embed="rId2"/>
          <a:stretch>
            <a:fillRect/>
          </a:stretch>
        </p:blipFill>
        <p:spPr>
          <a:xfrm>
            <a:off x="2414664" y="4339856"/>
            <a:ext cx="4314671" cy="1952625"/>
          </a:xfrm>
          <a:prstGeom prst="rect">
            <a:avLst/>
          </a:prstGeom>
          <a:effectLst>
            <a:outerShdw blurRad="50800" dist="38100" dir="2700000" algn="tl" rotWithShape="0">
              <a:srgbClr val="C73A43">
                <a:alpha val="40000"/>
              </a:srgbClr>
            </a:outerShdw>
          </a:effectLst>
        </p:spPr>
      </p:pic>
      <p:pic>
        <p:nvPicPr>
          <p:cNvPr id="3" name="Picture 2">
            <a:extLst>
              <a:ext uri="{FF2B5EF4-FFF2-40B4-BE49-F238E27FC236}">
                <a16:creationId xmlns:a16="http://schemas.microsoft.com/office/drawing/2014/main" id="{346165F5-9827-442A-80A6-89FBC44B9535}"/>
              </a:ext>
            </a:extLst>
          </p:cNvPr>
          <p:cNvPicPr>
            <a:picLocks noChangeAspect="1"/>
          </p:cNvPicPr>
          <p:nvPr/>
        </p:nvPicPr>
        <p:blipFill>
          <a:blip r:embed="rId3"/>
          <a:stretch>
            <a:fillRect/>
          </a:stretch>
        </p:blipFill>
        <p:spPr>
          <a:xfrm>
            <a:off x="1578161" y="2315904"/>
            <a:ext cx="6076950" cy="195262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C7724A66-22E8-452D-AF63-B9FD68B582B5}"/>
              </a:ext>
            </a:extLst>
          </p:cNvPr>
          <p:cNvSpPr/>
          <p:nvPr/>
        </p:nvSpPr>
        <p:spPr>
          <a:xfrm>
            <a:off x="1778000" y="2315904"/>
            <a:ext cx="4951335" cy="516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stretch>
            <a:fillRect/>
          </a:stretch>
        </p:blipFill>
        <p:spPr>
          <a:xfrm>
            <a:off x="-14612" y="6343048"/>
            <a:ext cx="9158611" cy="606404"/>
          </a:xfrm>
          <a:prstGeom prst="rect">
            <a:avLst/>
          </a:prstGeom>
        </p:spPr>
      </p:pic>
      <p:sp>
        <p:nvSpPr>
          <p:cNvPr id="8" name="Rectangle 7"/>
          <p:cNvSpPr/>
          <p:nvPr/>
        </p:nvSpPr>
        <p:spPr>
          <a:xfrm>
            <a:off x="0" y="0"/>
            <a:ext cx="9144000" cy="554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99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14680</TotalTime>
  <Words>2171</Words>
  <Application>Microsoft Office PowerPoint</Application>
  <PresentationFormat>On-screen Show (4:3)</PresentationFormat>
  <Paragraphs>203</Paragraphs>
  <Slides>24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MS PGothic</vt:lpstr>
      <vt:lpstr>Arial</vt:lpstr>
      <vt:lpstr>Arial </vt:lpstr>
      <vt:lpstr>Bryant Bold</vt:lpstr>
      <vt:lpstr>Bryant Regular</vt:lpstr>
      <vt:lpstr>Calibri</vt:lpstr>
      <vt:lpstr>Calibri Light</vt:lpstr>
      <vt:lpstr>Courier New</vt:lpstr>
      <vt:lpstr>Source Sans Pro</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Sparky Teaching</dc:creator>
  <cp:lastModifiedBy>Dawn Sharp</cp:lastModifiedBy>
  <cp:revision>489</cp:revision>
  <cp:lastPrinted>2025-03-12T17:30:07Z</cp:lastPrinted>
  <dcterms:created xsi:type="dcterms:W3CDTF">2018-09-08T23:27:11Z</dcterms:created>
  <dcterms:modified xsi:type="dcterms:W3CDTF">2025-03-19T13:38:56Z</dcterms:modified>
</cp:coreProperties>
</file>