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8"/>
  </p:notesMasterIdLst>
  <p:handoutMasterIdLst>
    <p:handoutMasterId r:id="rId29"/>
  </p:handoutMasterIdLst>
  <p:sldIdLst>
    <p:sldId id="349" r:id="rId2"/>
    <p:sldId id="285" r:id="rId3"/>
    <p:sldId id="286" r:id="rId4"/>
    <p:sldId id="314" r:id="rId5"/>
    <p:sldId id="356" r:id="rId6"/>
    <p:sldId id="336" r:id="rId7"/>
    <p:sldId id="304" r:id="rId8"/>
    <p:sldId id="288" r:id="rId9"/>
    <p:sldId id="315" r:id="rId10"/>
    <p:sldId id="351" r:id="rId11"/>
    <p:sldId id="317" r:id="rId12"/>
    <p:sldId id="289" r:id="rId13"/>
    <p:sldId id="318" r:id="rId14"/>
    <p:sldId id="364" r:id="rId15"/>
    <p:sldId id="344" r:id="rId16"/>
    <p:sldId id="296" r:id="rId17"/>
    <p:sldId id="298" r:id="rId18"/>
    <p:sldId id="325" r:id="rId19"/>
    <p:sldId id="319" r:id="rId20"/>
    <p:sldId id="295" r:id="rId21"/>
    <p:sldId id="359" r:id="rId22"/>
    <p:sldId id="362" r:id="rId23"/>
    <p:sldId id="360" r:id="rId24"/>
    <p:sldId id="361" r:id="rId25"/>
    <p:sldId id="365" r:id="rId26"/>
    <p:sldId id="363" r:id="rId27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99"/>
    <a:srgbClr val="FF3300"/>
    <a:srgbClr val="0E3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283" autoAdjust="0"/>
  </p:normalViewPr>
  <p:slideViewPr>
    <p:cSldViewPr>
      <p:cViewPr varScale="1">
        <p:scale>
          <a:sx n="106" d="100"/>
          <a:sy n="106" d="100"/>
        </p:scale>
        <p:origin x="180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43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Times New Roman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0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Times New Roman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Times New Roman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Times New Roman" pitchFamily="18" charset="0"/>
              </a:defRPr>
            </a:lvl1pPr>
          </a:lstStyle>
          <a:p>
            <a:fld id="{5DDA0B73-4DD8-4CA4-99A1-2DF0C1FBCAC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4897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Times New Roman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4" y="0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Times New Roman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52" y="4714653"/>
            <a:ext cx="4985772" cy="44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4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Times New Roman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4" y="943084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Times New Roman" pitchFamily="18" charset="0"/>
              </a:defRPr>
            </a:lvl1pPr>
          </a:lstStyle>
          <a:p>
            <a:fld id="{252AD300-F4B3-4D7F-87DE-773AD9240E0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3580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D300-F4B3-4D7F-87DE-773AD9240E05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4763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D300-F4B3-4D7F-87DE-773AD9240E05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699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16EF6-FF84-4004-A9B9-A1D8B2E4F1A1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Children will sleep in same-sex bedrooms</a:t>
            </a:r>
            <a:r>
              <a:rPr lang="en-US" altLang="en-US" baseline="0" dirty="0" smtClean="0"/>
              <a:t> with anything from 2-6 children. Teachers will ask children for 3 named friends and will do their best to place children with at least 1 of them. Usually, Goring take up 2 floors (1 for girls, 1 for boys). Adults rooms are spaced out between the children’s rooms. </a:t>
            </a:r>
            <a:br>
              <a:rPr lang="en-US" altLang="en-US" baseline="0" dirty="0" smtClean="0"/>
            </a:br>
            <a:r>
              <a:rPr lang="en-US" altLang="en-US" baseline="0" dirty="0" smtClean="0"/>
              <a:t>All rooms have access to a nearby bathroom – children needing pull-ups </a:t>
            </a:r>
            <a:r>
              <a:rPr lang="en-US" altLang="en-US" baseline="0" dirty="0" err="1" smtClean="0"/>
              <a:t>etc</a:t>
            </a:r>
            <a:r>
              <a:rPr lang="en-US" altLang="en-US" baseline="0" dirty="0" smtClean="0"/>
              <a:t> can be self sufficient </a:t>
            </a:r>
            <a:br>
              <a:rPr lang="en-US" altLang="en-US" baseline="0" dirty="0" smtClean="0"/>
            </a:br>
            <a:r>
              <a:rPr lang="en-US" altLang="en-US" baseline="0" dirty="0" smtClean="0"/>
              <a:t>Any bed-wetting change be changed but please notify you child’s teacher if your child may wet the bed</a:t>
            </a:r>
          </a:p>
          <a:p>
            <a:r>
              <a:rPr lang="en-US" altLang="en-US" baseline="0" dirty="0" smtClean="0"/>
              <a:t>Teachers will do daily room inspections and keep a note of children for certificates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CB9C7-FF0E-4FD1-BEBB-315BB26FE2DE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CCA2A-A139-4D63-A7B9-E77285ACB866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All children go round in groups with their teacher / TA </a:t>
            </a:r>
          </a:p>
          <a:p>
            <a:r>
              <a:rPr lang="en-US" altLang="en-US" dirty="0" smtClean="0"/>
              <a:t>Lodge</a:t>
            </a:r>
            <a:r>
              <a:rPr lang="en-US" altLang="en-US" baseline="0" dirty="0" smtClean="0"/>
              <a:t> Hill staff are very encouraging – no child is forced to do any activity that they do not want to do, but they are encouraged to come out of their comfort zone</a:t>
            </a:r>
          </a:p>
          <a:p>
            <a:r>
              <a:rPr lang="en-US" altLang="en-US" baseline="0" dirty="0" smtClean="0"/>
              <a:t>5 groups – rotation of activities over 3 days – all children will do every activity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CCA2A-A139-4D63-A7B9-E77285ACB866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All children go round in groups with their teacher / TA </a:t>
            </a:r>
          </a:p>
          <a:p>
            <a:r>
              <a:rPr lang="en-US" altLang="en-US" dirty="0" smtClean="0"/>
              <a:t>Lodge</a:t>
            </a:r>
            <a:r>
              <a:rPr lang="en-US" altLang="en-US" baseline="0" dirty="0" smtClean="0"/>
              <a:t> Hill staff are very encouraging – no child is forced to do any activity that they do not want to do, but they are encouraged to come out of their comfort zone</a:t>
            </a:r>
          </a:p>
          <a:p>
            <a:r>
              <a:rPr lang="en-US" altLang="en-US" baseline="0" dirty="0" smtClean="0"/>
              <a:t>5 groups – rotation of activities over 3 days – all children will do every activity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820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BB1C59-1F1D-46CE-980F-8D5EA29C9C6E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D1EF00-CFE1-4468-AD1C-46268E0980CD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F5CAB9-B531-4431-8339-25ED88CA1E3E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3B2D07-5362-4BC2-93CE-0FC3D9DE6A37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2C112D-568E-4FDC-9ABE-FEAB6CB577DC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AC3C9-1053-4036-AA64-FC5F2D5DEFC0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105A38-3203-46E2-B6EB-4EEE0A6B38EE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D300-F4B3-4D7F-87DE-773AD9240E05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378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D300-F4B3-4D7F-87DE-773AD9240E05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8802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D300-F4B3-4D7F-87DE-773AD9240E05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050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D300-F4B3-4D7F-87DE-773AD9240E05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3171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D300-F4B3-4D7F-87DE-773AD9240E05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0994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43155-D789-4FBD-A2C2-1E75E44AC727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11B1B-256B-45C0-AB18-4DA4F8332082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39C540-C2D7-486A-8101-395E8E1498D9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 the first day, children will be dropped off and meet</a:t>
            </a:r>
            <a:r>
              <a:rPr lang="en-GB" baseline="0" dirty="0" smtClean="0"/>
              <a:t> their teacher(s)  outside the Bradbury meeting hall at approx. 10:30 – details will be confirmed in a letter nearer the 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D300-F4B3-4D7F-87DE-773AD9240E05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2898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63819-60FD-4FB0-9B4D-B33DACEA223A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60EDA-1771-4C7B-9FC6-3CA89C3A131D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During our</a:t>
            </a:r>
            <a:r>
              <a:rPr lang="en-US" altLang="en-US" baseline="0" dirty="0" smtClean="0"/>
              <a:t> stay, the children will also have use of either the Oak Room or library for supervised ‘down time’ </a:t>
            </a:r>
          </a:p>
          <a:p>
            <a:r>
              <a:rPr lang="en-US" altLang="en-US" baseline="0" dirty="0" smtClean="0"/>
              <a:t>Read story before bed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49108-F998-4DC1-8C26-9FE06B21AA81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No</a:t>
            </a:r>
            <a:r>
              <a:rPr lang="en-US" altLang="en-US" baseline="0" dirty="0" smtClean="0"/>
              <a:t> child will be left hungry – Lodge Hill give plenty of food and if child doesn’t like it, they will find an alternative (no food needed)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Breakfast – toast (mountains!), cereal, juice</a:t>
            </a:r>
          </a:p>
          <a:p>
            <a:r>
              <a:rPr lang="en-US" altLang="en-US" baseline="0" dirty="0" smtClean="0"/>
              <a:t>Snack – biscuit/fruit/drink</a:t>
            </a:r>
          </a:p>
          <a:p>
            <a:r>
              <a:rPr lang="en-US" altLang="en-US" baseline="0" dirty="0" smtClean="0"/>
              <a:t>Lunch – warm lunch &amp; dessert</a:t>
            </a:r>
          </a:p>
          <a:p>
            <a:r>
              <a:rPr lang="en-US" altLang="en-US" baseline="0" dirty="0" smtClean="0"/>
              <a:t>Snack – cake/fruit/drink</a:t>
            </a:r>
          </a:p>
          <a:p>
            <a:r>
              <a:rPr lang="en-US" altLang="en-US" baseline="0" dirty="0" smtClean="0"/>
              <a:t>Dinner – warm dinner &amp; dessert</a:t>
            </a:r>
          </a:p>
          <a:p>
            <a:r>
              <a:rPr lang="en-US" altLang="en-US" baseline="0" dirty="0" smtClean="0"/>
              <a:t>Hot chocolate in the evening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D7C9211-610A-414E-AA74-30EADD19686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1606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60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160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A7D8F-1969-4A8A-B5C5-E4810BA83F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857857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03D5A-01AC-4B67-9E49-69BF35BAA5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63202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60EEE-7882-41EE-AD95-8375ACF014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20268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D7950-4AC6-496B-89B6-7C437B27BEA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43871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15022-8F0E-4C8C-A7AA-B2B3CB737D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59231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C592B-A5D7-4991-BA88-45899BD732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3315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E0B84-9020-4555-BA54-9054744CCA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56420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594CD-0564-441B-B5E5-528F3FB1BE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77784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15D7C-6CCD-4911-9CCD-88E4CD8D69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38297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7BF95-ADD4-4005-ABFA-D6C691657A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619887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21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34D048B9-EC71-4038-84AE-2F839184473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  <p:bldP spid="21504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1504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1504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1504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1504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150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/>
          <p:cNvSpPr>
            <a:spLocks noGrp="1" noChangeArrowheads="1"/>
          </p:cNvSpPr>
          <p:nvPr>
            <p:ph type="title"/>
          </p:nvPr>
        </p:nvSpPr>
        <p:spPr>
          <a:xfrm>
            <a:off x="696266" y="188640"/>
            <a:ext cx="7777162" cy="865188"/>
          </a:xfrm>
          <a:noFill/>
          <a:ln/>
        </p:spPr>
        <p:txBody>
          <a:bodyPr anchor="b"/>
          <a:lstStyle/>
          <a:p>
            <a:r>
              <a:rPr lang="en-GB" altLang="en-US" b="1" i="1" dirty="0"/>
              <a:t>www.lodgehill.org.uk</a:t>
            </a:r>
            <a:endParaRPr lang="en-US" altLang="en-US" b="1" i="1" dirty="0"/>
          </a:p>
        </p:txBody>
      </p:sp>
      <p:pic>
        <p:nvPicPr>
          <p:cNvPr id="225284" name="Picture 4" descr="facebook-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32" y="5921086"/>
            <a:ext cx="875951" cy="9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xAQEhIQEA8QFBAOFQ8QFBASFBASEBEPFBUYFxQXExUYHCggGBslGxQXITEiMSkrLy8uGB8zODMtNygtLjcBCgoKDg0OGxAQGiwkICQtNywsNC8wLCwsLi8sOC0sLCwvLCwsLCwsNCwsLCwsLCwsLCwtLCwsLCwsLCwsLCwsLf/AABEIAMEBBQMBEQACEQEDEQH/xAAbAAEAAgMBAQAAAAAAAAAAAAAABQYDBAcCAf/EAEcQAAIBAQIHCQwJAwUBAAAAAAABAgMEEQUSITFhkbEGFjJBUVJxstEHExQiNFNicoGTodIVM0JUc4KDksEjQ6JEwuHw8ST/xAAaAQEAAgMBAAAAAAAAAAAAAAAABAUCAwYB/8QANhEAAgECAQcLBAMBAQEBAAAAAAECAxEEBRITITEyURQzQVJhcZGhsdHwFTSBwSIj4UJi8Qb/2gAMAwEAAhEDEQA/AO4gAAAAAAAAAAAAAAAAAAAAAAAAAAAAAAAAAAAAAAAAAAAAAAAAAAAAAAAAAAAAHxu7K8wBqTwrZ45HaKKfI6kO02KlN7IvwNDxNGO2a8Uefpiy/eaHvIdo0NTqvwPOV4frx8UPpiy/eaHvIdo0NTqvwHK8P14+KH0xZfvND3kO0aGp1X4DleH68fFD6Ysv3mh7yHaNDU6r8ByvD9ePih9MWX7zQ95DtGhqdV+A5Xh+vHxQ+mLL95oe8h2jQ1Oq/Acrw/Xj4ofTFl+80PeQ7RoanVfgOV4frx8UPpiy/eaHvIdo0NTqvwHK8P14+KH0xZfvND3kO0aGp1X4DleH68fFD6Ysv3mh7yHaNDU6r8ByvD9ePih9MWX7zQ95DtGhqdV+A5Xh+vHxQ+mLL95oe8h2jQ1Oq/Acrw/Xj4ofTFl+80PeQ7RoanVfgOV0OvHxRnoW2lPgVacvVlGWxmLhKO1GyFanPdkn3MzmJsAAAAAAAAAAAAAAAAAAAAAABX8P7pY0G6dJKdVZ2+BB6eV6CVRwznrlqRWYzKMaLzIa5eSKpXqV7Q8arUk1yPg+yKyImrMp6oopputXd5v53HyNgjxtvUjx1WeqhE9eAw06zzSSPdDEeAw06xpJDQxHgMNOsaSQ0MR4DDTrGkkNDEeAw06xpJDQxHgMNOsaSQ0MR4DDTrGkkNDEeAw06xpJDQxHgMNOsaSQ0MR4DDTrGkkNDEeAw06xpJDQxHgMNOsaSQ0MR4DDTrGkkNBExzwevsy19pkqvEweHXQzdsGHLTZmlJudPmzbeT0ZZ1/3IYToU6i1amb6ONr0HaWtdv6ZdcF4Sp2iGPTeiUXwovkaK+pTlTdmX+HxEK8c6H/w3DWbwAAAAAAAAAAAAAAAAACE3U4Wdnp4sH/Vq3qL5sVwpfHJ06CRh6WfK72Ir8oYrQ07R3ns9ym2Oz/bllbyq/ayfOfQiipU/wDpnq0WvFyRyvl4keRp31syqVrakaU60nnk/wCNRtUUiM5ye1ngyMQAAAAAAAAAAAAAAAAE2eC5mpWqceO9cj7TFwTNkaskb8JxqLannRpacWSoyjURjsVqnZKqnG9xzNc+HGnpM5RVWNma6VSWGqqUdnqjo1nrRqRjOLvjNKSehlS007M6qE1OKlHYzIeGQAAAAAAAAAAAAAAAAOf7oa3frXNfZp3U10R4X+TZaUVmUk+JzONnpcU10LV4bfM1rZWxVcs7+CPYRuzXWnmrURpIIQAABnsljqVpYtODk9GZLlbzIwlOMVds2UqU6rzYK5PWbcjJ5alWK0QTl8XcRpYtdCLOnkqT35W7jNPchH7NaV+mKa+DMVjH0o2PJMeiXkRGEcA16KcmlOC+1C93L0lnRvp14T1dJBr4GrSV7XXYRZvIQAAAAAAAAAAAB7pVHF3r/wBRjJXVjKMnF3RI2iKnDJyYyNEXmyJk0pw1Fk3EWpyoypv+1LJ6ksq+OMRsZG078S0yTVzqTi+h+T+MsZELUAAAAAAAAAAAAAAAAHN3lr136dXrstXzcTlVz832v1NS3SvndyJL+f5NlNfxNFd3ma5sNIANrBthlXqKnHjyuXNis7/7oMKk1CN2bqFGVaagviOgWKxwowUKcbks745Plk+NlVObm7s6ejRhSjmwRlnUUc7SMUrmbkltPEbRB/aWw9zWeKcX0mUxMip7p8CqCdekro/bgsyv+0lxLlJ+GrN/xl+Ckyhg1H+2C1dK/fuVomFSAAAAAAAAAAAASVhlfHobX8/yR6i/kTaDvAmtwnCrrRT2zNOM2R+cCbkfemu79lvIBegAAAAAAAAAAAAAAAA5x/er+vU67LV7ke45Vc9PvfqzStnDl7NiNsN0jVt9mAzNYALjuNsqjSlV46kmk/Qjk236ivxcryzeBfZLpWpufF+S/wBJy0VcVX8eZdJFSuyxnLNRrQxVll40nnbzGTv0GCzVretnqUoPPFdKyM8SaPW4vaj5ZqmLLEbvT4L/AIPWrq5jB2eabVSmpJxkr4yTi1yp5GYp2d0bZRUk09jOa2mi6c5weeEpR6bncXEXnJM5KpDMm48HYxGRgAAAAAAAAAACQwdwX6z2I0VdpLw+7+Sc3C8O0dFPbM0Yzdj84Fhkjfqfj9lvIBeAAAAAAAAAAAAAAAAA5x/er+vU67LV7ke45Vc9PvfqzStnDl7NiNsN0jVt9mEzNYAL7uaX/wA1L8/XZV4jnGdLgPt4/OlmfCL4PSzXA3VnsNbHM7GrOPmOLDOEZeNDpW0W1BP+SJY0ksqGFsBWipWqThBOM5Xp40Fk6GywpV4Rgk2UWJwNadWUorU+1GpvctXm1++HabOU0+Jp+nYjq+aG9y1ebX74do5TT4j6diOr5o+S3O2pf2l7J0+0cpp8Tx5PxC/580aFpslSk7qlOUelXJ9DzM2xnGWxkapSnTdppowmRrAAAABIYP4L6XsRoq7SXh938k3uG4do6Ke2Roxm7H5wJ+SN+p+P2W8gF6AAAAAAAAAAAAAAAADm6mnXr3NZKlTrstpL+Ee45SLTrVO9+rNS2cN+zYjZT3SPW32YTM1AAvm5vyal+brMq8RzjOnwH28fnSzLhV5I9LMKZsxGxEepm0jXGMBc9UJePH1o7Tx7D2G8icI5YAAAAAA8PNSnGScZJOLzpq9P2HqbTujyUVJWauio7oMA96Tq0r+9/ajncNK5Y7CwoYjO/jLaUWOwOiWkp7Ons/z0IAlFWAAAb+D+C+l7EaKu0mYfdfeTW4WSx7Rc1kVPbM0Yzdj84E/I7/nU/H7LgQC9AAAAAAAAAAAAAAAAByj/AFNp/Eq9eRdy5qPccWvuKve/Vmjba8lUlc+bp4kbqcU4IiV6klUdmeY258aT+B66aMVXfSjLG2x4018THRszVeJ0Xcv41lpNZmp9eRUYnVVZ1mTteGi181syYYyKPS9hjTNmJ2Ii7zbYii8WAvFhc9Rnyt6zyx7cyRa5z1nmsyTXE+tx53xGsauJ4lLS9Z6eNnlVGszetix5nNdJv2G3NtRnx5FLTyM1zh0okUq13aRJSp3ppq9NNNcTTzmu9iS43Vmjm2GacbPWnSbfivJkfBavjl6GXFFupBSORxUVQqypvo9Ogj5W5cSb+BuVNkR110IwytsuJJfEyVNGDry6DfwZUbg7234z2Ij1klIm4WTcHfiWDucfWWr9PbMj5Q3YfOBZZC36v4/ZeisOjAAAAAAAAAAAAAAAAByj/UWn8Sr12Xcuaj3HFr7ir3v1ZG4Q+sl+Xqo30txEHE86zWNhoAB1fcZ5HQ6J9eRRYvnpHc5K+0h86Wet0j8WHS9hjQ2syxuxEDjEixX3PuPpFhcd8fKLDOY74+UWGcx3xiwzmO+PlFj3OYx3yix5nMY4sLnzHFhculKV8U+VJ/AgvaXsXdJnOu6NBK0wfOpRv9kpFvk9/wBb7zk8vJcoT/8AP7ZVScUYAJbBPAfrPYiLX3iywe4+8sfc4+stX6e2ZGx+7D5wLTIW/V/H7LyVh0YAAAAAAAAAAAAAAAAOUPyi0/iVeuy7lzUe44tfcVe9+rI3CH1kvy9VG+luIg4nnWa5sNAAOr7jPI6PRPryKLF89I7jJX2kPnSz5unfi0+mWwxobWZY7dRX8YlFbcYwFxjAXGMBcYwFxjAXGMBcYwFzawbZHWmorgrLJ8ke1mE5KKubqFJ1JW6OkuJBLs5Zu2taq2ud2VUlGknpjll/k2vYXmDhm0l26zissVlUxTt0avfzIElFWACVwVwH6z2Ii194ssHuPvLH3OPrLT+ntmRsfuw+cC0yFv1fx+y8lYdGAAAAAAAAAAAAAAAADlL8otP4lXrsu5c1HuOLj9zV736sjcIfWS/LsRvpbiIOJ51mubCOADq24zyOj0T68iixfPSO5yV9pD50s8bqn4tP1pbDzD7We5Q3YlcxiUVlxjAXMtlipThF5pSjF3Z7m7jyWpNmVNKUkn0ssm96jzqmuPYRNPItOQ0+LG96jzqmuPYNPIchp8WN71HnVNcewaeQ5DT4sb3qPOqa49g08hyGnxZ6jgCis7m9Dkrvghp5HqwNPtJGhQjBYsIpLkRqbbd2SowjBWiiH3U4djZKbUWnXmroR5PSloXxftJGGw7qy7OkgZRx8cLT1bz2e5yyTbd7d7eVt529JenDttu7PgPAASuCuA/WexEWvvFng9x95Yu5zw7T+ntmRsfuw+cCzyDv1fx+y8lYdIAAAAAAAAAAAAAAAADlL8otP4lXrsu5c1HuOLj9zV736sjrf9ZL8uxG+luIg4nnWa5sI4AOq7jfI6PRPryKLF89I7nJX2kPnSzFutfi0/WlsGG2sZR3Y95WsYllVcYwFzYwc/6tL14dZGM91myi/wCyPei+FadEAAAADzUk0r1FyfIrr3raR6keN2V7XKluh3U2ij4sLLOnfkVWqk1+VRbi37X0E/D4SE9blfsRRY/KlajqjTa7X/mrzKHaK86knOpJynLK5N3tlrGKirI5apUlUk5Td2zGemAAABKYL4D9Z7ERa+8WWD3H3lj7nPDtP6e2ZGx+7D5wLTIO/V/H7LwVh0gAAAAAAAAAAAAAAAAOUy8otP4lXrsu5c3HuOKj9zV736sjsIfWS/LsRvpbiIOK51mubDQADqu43yOj0T68iixfPSO5yV9pD50swbsH4tP1pbD3C7WeZS3Y95WMYmWKi4xhYXNjB0v6tL16fWRhNfxfcbaD/sj3o6AVh0gAAAAAB4q0ozTjKKlGWRxkk01pTPU2ndGMoqStJXRz/dduX7ynXoJ96+3DO6elcsdnRmtsJi8/+E9vqcrlTJWi/to7vSuH+endsqZPKEAAAlMF8B+s9iItfeLLB7j7yx9znh2n9PbMjZQ3YfOBaZB36v4/ZeCsOkAAAAAAAAAAAAAAAABymXlFp/Eq9dl3LmodxxUfuave/Vkdb/rJezYiRR3EQcVzrMBsNAAOn7hqmNY6a5kqkX+5vZJFHjVasztcjSvhIrhf1PW6+nfRjLmTV/Q01tuMcK/52NuUo3pJ8GVDGJxR3GMBcYwFzJ4RPny/czzNXAy0kuLHhE+fP9zGauB7pJcWPCJ8+f7mM1cBpJcWPCJ8+f7mM1cBpJcWfYWuosqqTT5VKS/kOCfQFVmtjfiWHAOH5SkqVZ3uWSM8zv4lLtIlagks6JaYTHOUsyp+GWSpBSTi0mpJpp5mnnTIidtaLRpNWZyHDlg8Hr1KXFB+Lpg1fH4M6KhU0lNSOAxuH0FeVPoWzu6DRNpFABJ4L4D9Z7ERK+8WWC3H3+xY+51w7T+ntmRsobsPnAtMg79X8fsvBWHSAAAAAAAAAAAAAAAAA5VLyi0fiVeuy7lzUO44qP3NXvfqyOt/1kvZsRIo7iIOK51/Og1zYRwAXfucW1f1aD0VY6c0Zf7SryjT2T/B03/5+urTpPvXo/0W+32ZVac6b+2mr+R8T13FdCWbJM6GtTVSDg+k51WhKEnCSulFtNaUWyaaujlpJxbjLajxeemNxeBcXgXF4FxeBcXgXF4Fxj3ZVnWW/SLC9jplCeNGMnnkovWinaszrYO8Uzn3dDglaYPnUo3+yUkXGT3/AFvvOSy+rYhP/wA/tlWJxRgAk8GcF+s9iIlfeLPBbj7/AGLH3OuHaf09syNlDdh84FpkHfq/j9l4Kw6QAAAAAAAAAAAAAAAAHKpeUWj8Sr12Xcuah3HFR+5q979WR1u4cvZsRIpbiIOK51/OgwXGwj2FwFjbwTbpWerCtH7DyrnReSS9qNdWmqkHFkjC4iWHqxqLo9Ok65ZLTCrCNSDvhNKSejTpOelFxk4vad/SqxqwU4PUyJ3QYCVf+pTuVVLjzTS4nyPSbqFfM1PYQ8bgtN/KO96lLtFGdOThUi4yXE1d/wCljFqSujn5xlB5slZmPGPTG4xgLjGAuMYC4xgLjGAubuB7BK0VFBJ4quc5cUYdrzI11aipxuSMLQdeoorZ09x0ZIqTqjmG7W1qrap3ZVSUaV+mOWX+Ta9he4KGbSXbrOJyxWVXFO3/ADq9/MgriUVVhcBYk8GcF+s9iIlfeLPBbj7/AGLH3O+Haf09syNlDdh84FpkHfq/j9l3Kw6QAAAAAAAAAAAAAAAAHK6nlFo/Eq9dl3Lmo9y9Dil9zU736s0bdHx3pufwu/g3UX/Ei4mP9jMFxtI9hcBYXAWJ3cxuglZZYk75UJu9pZ4PnR/lETE4ZVVdbS1ydlGWGebLXB+Xav2jo1ltMKsVOnJShLNJZv8AhlNKLi7SWs66nVhUipQd0z7aLNCosWpCMlySSeo8jJx1pns6cJq0lcia25ayyzRnH1ZP+bzesVURClkzDvYmvyYd6Fn59b90PlMuVz4I1/SaPF+XsN6Fn59bXD5RyufBD6TR4vy9hvQs/Pra4fKOVz4IfSaPF+XsN6Fn59bXD5RyufBD6TR4vy9j1DclZk8sqr0OSS+CQeLn2HqyVQW1t/n/AAmbJZadKOJTgoxXEuXlb42R5Scndk+nShTjmwVkRe6bDkbLTui06014keT0paF8dZvw2HdWWvZ0kLKOPjhqdlvPYv382nMHe8rd7eVt529JenFPXrYuB5YXAWJHB8bo9Lb/AI/giVn/ACLHCq0Cw9zvh2nopbZkfKG7H5wLLIO/V/H7LuVh0gAAAAAAAAAAAAAAAAOZ7oKHebZVvzVHjrSp5X/lfqLqi9JQXZ+v8OOxkNDjZcHr8f8ATTttK9XrPHYe0ZWdjXiaecrroNC4lECwuAsLgLC4CxtYPwhWs8sajUcW86zxl60XkZrqUoVFaSN9DEVaEr05W9PAtFi3cvNWoX+lTf8Atl2kGeT+rLxLqll17KsPD2fuSUN2dkefvq6YX7GzQ8BV7CYstYZ7br8HrflY+dU/ZIchrdniZfWsLxfgxvysfOqfskOQ1uzxH1rC8X4Mb8rHzqn7JDkNbs8R9awvF+DG/Kx86p+yQ5DW7PEfWsLxfgz5LdnZOLvr0KD/AJHIavZ4njy1he3wInCO7eUk42eli3/bqXOS6IrJ8X0Eink9LXN+BAxGXJNWoxt2v2/0qderKcnOcnKcsrk8rbLCKUVZFFOUpycpO7Z4uPTGwuAseoQbdy4zxuyuz2MXJ2RI1GoQycSuXSRIrPkWM2qdPUWnue2VxpVKjX1s1FaYwWfW5aiLlCd5qPBepbZCpZtKU+L9P9uWsgF4AAAAAAAAAAAAAAAACtbtcEOtTVaCvqUU70s8qfH7Vn1k3BVsyWa9j9Snyvg3Vp6SC1x81/m3xKbZa16uefaidUhbWiioVc5We08V7Lxx1dhlCr0MxqYfpiarjdnRvTvsIrTW0+XA8FwAuAFwAuAFwAuAFwAuAFwAuAFwAuAPdOk5Zl7eIxlNR2mcacpbDdo0VBaeNkac3Jk2nTVNHmjQnaasaVNZZP2JccnoSNl1Sg5S+dhqUZ4mqqcPnFnULDZY0acKUODTSiuV8relvKUk5ucnJ9J2VGlGlTUI7EZzE2gAAAAAAAAAAAAAAAAAFR3Q7lMZurZklJ5ZUsiTfLB8T0Fjh8ZZZtTx9yhx2Sc5upQ29K9iqyqzpvEqRkpLOpJxkvYyY6cZK8WU+lnTebUWvwZ77/B53rRr0ckbNNB7RjU/R1HubU7TzOpdgx6fo6hap2jOpdgxqfo6hap2jOpdgxqfo6hap2jOpdgxqfo6hap2jOpdgxqfo6hap2jOpdgx6fo6hap2jOpdgxqfo6hap2jOpdgx6fo6hap2jOpdgxqfo6hap2jOpdgxqfo6hap2jOpdgxqfo6hap2jOpdgx6fo6hmzGfSXA+StMVmvYVKT2iVeK2GWw4Pr2p3U4PF45vJTj0y4+hGUp06KvJ6/MUqNfFO0Fq49HiX3AWBKdljcvGqS4dRrK9C5FoKqviJVXr2HTYLAww0dWtva/nQShoJoAAAAAAAAAAAAAAAAAAAABhtVkp1VdUpwmuSUU7ui8yjOUdcXY11KVOorTin3kZPcvY3l7zd0TqRWpSN6xdZdPoQ5ZKwr/AOPNr9nnepYvMv3lb5j3llbj5L2MfpOE6vnL3G9SxeZfvK3zDllbj5L2H0nCdXzl7jepYvMv3lb5hyytx8l7D6ThOr5y9xvUsXmX7yt8w5ZW4+S9h9JwnV85e43qWLzL95W+YcsrcfJew+k4Tq+cvcb1LF5l+8rfMOWVuPkvYfScJ1fOXuN6li8y/eVvmHLK3HyXsPpOE6vnL3G9SxeZfvK3zDllbj5L2H0nCdXzl7jepYvMv3lb5hyytx8l7D6ThOr5y9xvUsXmX7yt8w5ZW4+S9h9JwnV85e43qWLzL95W+YcsrcfJew+k4Tq+cvcb1LF5l+8rfMOWVuPkvYfScJ1fOXuN6li8y/eVvmHLK3HyXsPpOE6vnL3M9Dc7ZIZVQg7udfPrNmEsTVltl+jbDJ2Ghsgvzr9bknGKSuSSS4lmNBMStqR9B6AAAAAAAAAAAAAAAAAAAAAAAAAAAAAAAAAAAAAAAAAAAAAAAAAAAAAAAAAAAAAAAAAAAAAAAAAAAAAAAAAAAAAAAAAAAAAAAAAAAAAAAAAAAAA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Image result for twitter logo"/>
          <p:cNvSpPr>
            <a:spLocks noChangeAspect="1" noChangeArrowheads="1"/>
          </p:cNvSpPr>
          <p:nvPr/>
        </p:nvSpPr>
        <p:spPr bwMode="auto">
          <a:xfrm>
            <a:off x="0" y="-13652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34" y="5968636"/>
            <a:ext cx="795537" cy="7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LodgeHill_Bad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0" y="27087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57" y="1574569"/>
            <a:ext cx="7864391" cy="384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7" name="Picture 5" descr="LodgeHill_Badge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>
          <a:xfrm>
            <a:off x="0" y="0"/>
            <a:ext cx="1373188" cy="137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2987824" y="332656"/>
            <a:ext cx="38395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Dining Room</a:t>
            </a:r>
          </a:p>
        </p:txBody>
      </p: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2570369" y="5877272"/>
            <a:ext cx="45293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4000" dirty="0" smtClean="0">
                <a:solidFill>
                  <a:schemeClr val="tx2"/>
                </a:solidFill>
              </a:rPr>
              <a:t>“I </a:t>
            </a:r>
            <a:r>
              <a:rPr lang="en-GB" altLang="en-US" sz="4000" dirty="0">
                <a:solidFill>
                  <a:schemeClr val="tx2"/>
                </a:solidFill>
              </a:rPr>
              <a:t>loved the food’’</a:t>
            </a:r>
          </a:p>
        </p:txBody>
      </p:sp>
      <p:pic>
        <p:nvPicPr>
          <p:cNvPr id="8" name="Picture 1" descr="P218888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330489"/>
            <a:ext cx="6331630" cy="4318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58838"/>
          </a:xfrm>
        </p:spPr>
        <p:txBody>
          <a:bodyPr/>
          <a:lstStyle/>
          <a:p>
            <a:r>
              <a:rPr lang="en-GB" altLang="en-US" b="1" i="1" dirty="0"/>
              <a:t>Accommodation</a:t>
            </a:r>
            <a:endParaRPr lang="en-US" altLang="en-US" b="1" i="1" dirty="0"/>
          </a:p>
        </p:txBody>
      </p:sp>
      <p:pic>
        <p:nvPicPr>
          <p:cNvPr id="130052" name="Picture 4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7305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2132856"/>
            <a:ext cx="7920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27 bedrooms in the main house</a:t>
            </a:r>
          </a:p>
          <a:p>
            <a:pPr>
              <a:lnSpc>
                <a:spcPct val="15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Maximum occupancy of </a:t>
            </a:r>
            <a:r>
              <a:rPr lang="en-GB" altLang="en-US" sz="2400" dirty="0" smtClean="0">
                <a:solidFill>
                  <a:schemeClr val="tx2"/>
                </a:solidFill>
              </a:rPr>
              <a:t>6</a:t>
            </a:r>
            <a:endParaRPr lang="en-GB" altLang="en-US" sz="24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All rooms have hot &amp; cold basins</a:t>
            </a:r>
          </a:p>
          <a:p>
            <a:pPr>
              <a:lnSpc>
                <a:spcPct val="15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15 shower/bathrooms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3109" y="2303875"/>
            <a:ext cx="3672408" cy="27543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377825"/>
            <a:ext cx="8229600" cy="774700"/>
          </a:xfrm>
        </p:spPr>
        <p:txBody>
          <a:bodyPr/>
          <a:lstStyle/>
          <a:p>
            <a:r>
              <a:rPr lang="en-GB" altLang="en-US" b="1" i="1" dirty="0"/>
              <a:t>Typical bedrooms</a:t>
            </a:r>
          </a:p>
        </p:txBody>
      </p:sp>
      <p:pic>
        <p:nvPicPr>
          <p:cNvPr id="66571" name="Picture 11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7305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6570" name="Picture 10" descr="DSCN33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39145"/>
            <a:ext cx="4176464" cy="31320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2" name="Picture 12" descr="DSCN37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715928" cy="30963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87412" y="476672"/>
            <a:ext cx="7513637" cy="668338"/>
          </a:xfrm>
        </p:spPr>
        <p:txBody>
          <a:bodyPr/>
          <a:lstStyle/>
          <a:p>
            <a:r>
              <a:rPr lang="en-GB" altLang="en-US" b="1" i="1" dirty="0"/>
              <a:t>Activities available</a:t>
            </a:r>
            <a:endParaRPr lang="en-US" altLang="en-US" b="1" i="1" dirty="0"/>
          </a:p>
        </p:txBody>
      </p:sp>
      <p:sp>
        <p:nvSpPr>
          <p:cNvPr id="131079" name="Rectangle 7"/>
          <p:cNvSpPr>
            <a:spLocks noChangeArrowheads="1"/>
          </p:cNvSpPr>
          <p:nvPr/>
        </p:nvSpPr>
        <p:spPr bwMode="auto">
          <a:xfrm>
            <a:off x="2358231" y="5272950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altLang="en-US" sz="1600" i="1" dirty="0"/>
          </a:p>
          <a:p>
            <a:pPr algn="ctr"/>
            <a:r>
              <a:rPr lang="en-GB" altLang="en-US" sz="2400" b="1" i="1" dirty="0">
                <a:solidFill>
                  <a:schemeClr val="tx2"/>
                </a:solidFill>
              </a:rPr>
              <a:t>  </a:t>
            </a:r>
            <a:r>
              <a:rPr lang="en-GB" altLang="en-US" sz="2400" b="1" dirty="0">
                <a:solidFill>
                  <a:schemeClr val="tx2"/>
                </a:solidFill>
              </a:rPr>
              <a:t>QUALIFIED INSTRUCTORS  </a:t>
            </a:r>
          </a:p>
          <a:p>
            <a:pPr algn="ctr"/>
            <a:r>
              <a:rPr lang="en-GB" altLang="en-US" sz="2400" dirty="0">
                <a:solidFill>
                  <a:schemeClr val="tx2"/>
                </a:solidFill>
              </a:rPr>
              <a:t>‘CHALLENGE BY CHOICE’</a:t>
            </a:r>
          </a:p>
        </p:txBody>
      </p:sp>
      <p:sp>
        <p:nvSpPr>
          <p:cNvPr id="131080" name="Rectangle 8"/>
          <p:cNvSpPr>
            <a:spLocks noChangeArrowheads="1"/>
          </p:cNvSpPr>
          <p:nvPr/>
        </p:nvSpPr>
        <p:spPr bwMode="auto">
          <a:xfrm>
            <a:off x="4716463" y="1268413"/>
            <a:ext cx="4427537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None/>
            </a:pPr>
            <a:endParaRPr lang="en-GB" altLang="en-US" sz="1500" dirty="0">
              <a:latin typeface="+mj-lt"/>
            </a:endParaRP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None/>
            </a:pPr>
            <a:endParaRPr lang="en-GB" altLang="en-US" sz="2000" i="1" dirty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endParaRPr lang="en-US" altLang="en-US" sz="1600" b="1" dirty="0"/>
          </a:p>
        </p:txBody>
      </p:sp>
      <p:pic>
        <p:nvPicPr>
          <p:cNvPr id="131081" name="Picture 9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7305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487" y="1336676"/>
            <a:ext cx="46085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endParaRPr lang="en-GB" altLang="en-US" sz="28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rgbClr val="0E3BB8"/>
              </a:buClr>
            </a:pPr>
            <a:r>
              <a:rPr lang="en-GB" altLang="en-US" sz="2800" dirty="0" smtClean="0">
                <a:solidFill>
                  <a:schemeClr val="tx2"/>
                </a:solidFill>
              </a:rPr>
              <a:t>Instructors lead:</a:t>
            </a: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800" dirty="0" smtClean="0">
                <a:solidFill>
                  <a:schemeClr val="tx2"/>
                </a:solidFill>
              </a:rPr>
              <a:t>Archery</a:t>
            </a: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800" dirty="0" err="1" smtClean="0">
                <a:solidFill>
                  <a:schemeClr val="tx2"/>
                </a:solidFill>
              </a:rPr>
              <a:t>Sno</a:t>
            </a:r>
            <a:r>
              <a:rPr lang="en-GB" altLang="en-US" sz="2800" dirty="0" smtClean="0">
                <a:solidFill>
                  <a:schemeClr val="tx2"/>
                </a:solidFill>
              </a:rPr>
              <a:t>-tubing</a:t>
            </a: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800" dirty="0" smtClean="0">
                <a:solidFill>
                  <a:schemeClr val="tx2"/>
                </a:solidFill>
              </a:rPr>
              <a:t>Low ropes</a:t>
            </a: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800" dirty="0" smtClean="0">
                <a:solidFill>
                  <a:schemeClr val="tx2"/>
                </a:solidFill>
              </a:rPr>
              <a:t>Abseiling</a:t>
            </a: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800" dirty="0" smtClean="0">
                <a:solidFill>
                  <a:schemeClr val="tx2"/>
                </a:solidFill>
              </a:rPr>
              <a:t>Tunnelling</a:t>
            </a: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endParaRPr lang="en-GB" altLang="en-US" sz="28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rgbClr val="0E3BB8"/>
              </a:buClr>
            </a:pPr>
            <a:r>
              <a:rPr lang="en-GB" altLang="en-US" sz="2800" dirty="0" smtClean="0">
                <a:solidFill>
                  <a:schemeClr val="tx2"/>
                </a:solidFill>
              </a:rPr>
              <a:t>Goring CE staff lead:</a:t>
            </a: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800" dirty="0" smtClean="0">
                <a:solidFill>
                  <a:schemeClr val="tx2"/>
                </a:solidFill>
              </a:rPr>
              <a:t>Orienteering</a:t>
            </a: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endParaRPr lang="en-GB" altLang="en-US" sz="20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87412" y="476672"/>
            <a:ext cx="7513637" cy="668338"/>
          </a:xfrm>
        </p:spPr>
        <p:txBody>
          <a:bodyPr/>
          <a:lstStyle/>
          <a:p>
            <a:r>
              <a:rPr lang="en-GB" altLang="en-US" b="1" i="1" dirty="0" smtClean="0"/>
              <a:t>Orienteering</a:t>
            </a:r>
            <a:endParaRPr lang="en-US" altLang="en-US" b="1" i="1" dirty="0"/>
          </a:p>
        </p:txBody>
      </p:sp>
      <p:sp>
        <p:nvSpPr>
          <p:cNvPr id="131080" name="Rectangle 8"/>
          <p:cNvSpPr>
            <a:spLocks noChangeArrowheads="1"/>
          </p:cNvSpPr>
          <p:nvPr/>
        </p:nvSpPr>
        <p:spPr bwMode="auto">
          <a:xfrm>
            <a:off x="4716463" y="1268413"/>
            <a:ext cx="4427537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None/>
            </a:pPr>
            <a:endParaRPr lang="en-GB" altLang="en-US" sz="1500" dirty="0">
              <a:latin typeface="+mj-lt"/>
            </a:endParaRP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None/>
            </a:pPr>
            <a:endParaRPr lang="en-GB" altLang="en-US" sz="2000" i="1" dirty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endParaRPr lang="en-US" altLang="en-US" sz="1600" b="1" dirty="0"/>
          </a:p>
        </p:txBody>
      </p:sp>
      <p:pic>
        <p:nvPicPr>
          <p:cNvPr id="131081" name="Picture 9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7305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487" y="1336676"/>
            <a:ext cx="4608512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endParaRPr lang="en-GB" altLang="en-US" sz="28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rgbClr val="0E3BB8"/>
              </a:buClr>
              <a:buFont typeface="Wingdings" pitchFamily="2" charset="2"/>
              <a:buChar char="Ø"/>
            </a:pPr>
            <a:endParaRPr lang="en-GB" altLang="en-US" sz="20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4104001" cy="307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88141"/>
            <a:ext cx="3405616" cy="25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2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87388"/>
          </a:xfrm>
        </p:spPr>
        <p:txBody>
          <a:bodyPr/>
          <a:lstStyle/>
          <a:p>
            <a:r>
              <a:rPr lang="en-GB" altLang="en-US" b="1" i="1" dirty="0"/>
              <a:t>Abseiling</a:t>
            </a:r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2411413" y="6308725"/>
            <a:ext cx="410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3203575" y="6034088"/>
            <a:ext cx="2559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3600" i="1" dirty="0">
                <a:solidFill>
                  <a:schemeClr val="tx2"/>
                </a:solidFill>
              </a:rPr>
              <a:t>    </a:t>
            </a:r>
            <a:r>
              <a:rPr lang="en-GB" altLang="en-US" sz="3600" i="1" dirty="0">
                <a:solidFill>
                  <a:schemeClr val="tx2"/>
                </a:solidFill>
                <a:latin typeface="+mj-lt"/>
              </a:rPr>
              <a:t>‘</a:t>
            </a:r>
            <a:r>
              <a:rPr lang="en-GB" altLang="en-US" sz="3600" dirty="0">
                <a:solidFill>
                  <a:schemeClr val="tx2"/>
                </a:solidFill>
              </a:rPr>
              <a:t>For all’</a:t>
            </a:r>
          </a:p>
        </p:txBody>
      </p:sp>
      <p:pic>
        <p:nvPicPr>
          <p:cNvPr id="7" name="Picture 7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0" y="27087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09912"/>
            <a:ext cx="3419872" cy="256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576" y="1720173"/>
            <a:ext cx="4608512" cy="34563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38969" y="404664"/>
            <a:ext cx="7723187" cy="820737"/>
          </a:xfrm>
        </p:spPr>
        <p:txBody>
          <a:bodyPr/>
          <a:lstStyle/>
          <a:p>
            <a:r>
              <a:rPr lang="en-GB" altLang="en-US" b="1" i="1" dirty="0" smtClean="0"/>
              <a:t>Low Ropes</a:t>
            </a:r>
            <a:endParaRPr lang="en-GB" altLang="en-US" b="1" i="1" dirty="0"/>
          </a:p>
        </p:txBody>
      </p:sp>
      <p:pic>
        <p:nvPicPr>
          <p:cNvPr id="88073" name="Picture 9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107504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73" y="2068265"/>
            <a:ext cx="4667845" cy="3500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4499991" cy="33749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7825"/>
            <a:ext cx="8229600" cy="690563"/>
          </a:xfrm>
        </p:spPr>
        <p:txBody>
          <a:bodyPr/>
          <a:lstStyle/>
          <a:p>
            <a:r>
              <a:rPr lang="en-GB" altLang="en-US" b="1" i="1" dirty="0" smtClean="0"/>
              <a:t>Archery</a:t>
            </a:r>
            <a:endParaRPr lang="en-GB" altLang="en-US" b="1" i="1" dirty="0"/>
          </a:p>
        </p:txBody>
      </p:sp>
      <p:pic>
        <p:nvPicPr>
          <p:cNvPr id="94223" name="Picture 15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7305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54" y="2102430"/>
            <a:ext cx="4365104" cy="3273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5393" y="2144362"/>
            <a:ext cx="4437112" cy="33278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415925"/>
            <a:ext cx="7513637" cy="708819"/>
          </a:xfrm>
        </p:spPr>
        <p:txBody>
          <a:bodyPr/>
          <a:lstStyle/>
          <a:p>
            <a:r>
              <a:rPr lang="en-GB" altLang="en-US" b="1" i="1" dirty="0"/>
              <a:t>Tunnelling</a:t>
            </a:r>
          </a:p>
        </p:txBody>
      </p:sp>
      <p:pic>
        <p:nvPicPr>
          <p:cNvPr id="150539" name="Picture 11" descr="tunne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11" y="1052736"/>
            <a:ext cx="3240041" cy="21617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50541" name="Picture 13" descr="LodgeHill_Bad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7305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943" y="3633267"/>
            <a:ext cx="3212976" cy="2409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168" y="4151616"/>
            <a:ext cx="2520280" cy="22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0325" y="1452083"/>
            <a:ext cx="2618713" cy="19640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31801"/>
            <a:ext cx="7513637" cy="893762"/>
          </a:xfrm>
        </p:spPr>
        <p:txBody>
          <a:bodyPr/>
          <a:lstStyle/>
          <a:p>
            <a:r>
              <a:rPr lang="en-GB" altLang="en-US" b="1" i="1" dirty="0" err="1" smtClean="0"/>
              <a:t>Sno</a:t>
            </a:r>
            <a:r>
              <a:rPr lang="en-GB" altLang="en-US" b="1" i="1" dirty="0" smtClean="0"/>
              <a:t>-tubing</a:t>
            </a:r>
            <a:endParaRPr lang="en-US" altLang="en-US" b="1" i="1" dirty="0"/>
          </a:p>
        </p:txBody>
      </p:sp>
      <p:pic>
        <p:nvPicPr>
          <p:cNvPr id="132104" name="Picture 8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3101" y="-1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4732" y="1723030"/>
            <a:ext cx="3140966" cy="2346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6752" y="3360661"/>
            <a:ext cx="3671598" cy="2742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524" y="1943104"/>
            <a:ext cx="3621845" cy="27052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260350"/>
            <a:ext cx="7513637" cy="936625"/>
          </a:xfrm>
        </p:spPr>
        <p:txBody>
          <a:bodyPr/>
          <a:lstStyle/>
          <a:p>
            <a:r>
              <a:rPr lang="en-GB" altLang="en-US" b="1" i="1" dirty="0"/>
              <a:t>Lodge Hill Centre</a:t>
            </a:r>
          </a:p>
        </p:txBody>
      </p:sp>
      <p:pic>
        <p:nvPicPr>
          <p:cNvPr id="62473" name="Picture 9" descr="ae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315269"/>
            <a:ext cx="7416800" cy="460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2474" name="Picture 10" descr="LodgeHill_Bad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0241" y="-10294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763191" y="6021288"/>
            <a:ext cx="8172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 dirty="0">
                <a:solidFill>
                  <a:schemeClr val="tx2"/>
                </a:solidFill>
              </a:rPr>
              <a:t>Tranquil setting in over 30 acres of private woodland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15106"/>
            <a:ext cx="7513637" cy="895350"/>
          </a:xfrm>
        </p:spPr>
        <p:txBody>
          <a:bodyPr/>
          <a:lstStyle/>
          <a:p>
            <a:r>
              <a:rPr lang="en-GB" altLang="en-US" b="1" i="1" dirty="0" smtClean="0"/>
              <a:t>Other spaces</a:t>
            </a:r>
            <a:endParaRPr lang="en-US" altLang="en-US" b="1" i="1" dirty="0"/>
          </a:p>
        </p:txBody>
      </p:sp>
      <p:pic>
        <p:nvPicPr>
          <p:cNvPr id="81927" name="Picture 7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0" y="27087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7" y="1253747"/>
            <a:ext cx="3538322" cy="2653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46" y="3789040"/>
            <a:ext cx="3611893" cy="270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42" y="980728"/>
            <a:ext cx="3611893" cy="2708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5150" y="3991372"/>
            <a:ext cx="3072341" cy="2304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835" y="30498"/>
            <a:ext cx="8229600" cy="1371600"/>
          </a:xfrm>
        </p:spPr>
        <p:txBody>
          <a:bodyPr/>
          <a:lstStyle/>
          <a:p>
            <a:r>
              <a:rPr lang="en-GB" dirty="0" smtClean="0"/>
              <a:t>Drama workshop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896" y="1071322"/>
            <a:ext cx="8229600" cy="4114800"/>
          </a:xfrm>
        </p:spPr>
        <p:txBody>
          <a:bodyPr/>
          <a:lstStyle/>
          <a:p>
            <a:r>
              <a:rPr lang="en-GB" dirty="0" smtClean="0"/>
              <a:t>Wednesday evening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8002" y="1350448"/>
            <a:ext cx="2913263" cy="2184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3678" y="2144091"/>
            <a:ext cx="3826214" cy="285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8294" y="3908393"/>
            <a:ext cx="2946168" cy="2209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817" y="1991033"/>
            <a:ext cx="3046373" cy="2275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9681" y="3959753"/>
            <a:ext cx="3511519" cy="26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5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87" y="-86478"/>
            <a:ext cx="8229600" cy="1371600"/>
          </a:xfrm>
        </p:spPr>
        <p:txBody>
          <a:bodyPr/>
          <a:lstStyle/>
          <a:p>
            <a:r>
              <a:rPr lang="en-GB" dirty="0" smtClean="0"/>
              <a:t>Den building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93671"/>
            <a:ext cx="3103240" cy="232743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4" y="3861048"/>
            <a:ext cx="3485693" cy="2614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2067" y="1929253"/>
            <a:ext cx="4511594" cy="33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798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Campfire / Disco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Thursday evening</a:t>
            </a:r>
          </a:p>
          <a:p>
            <a:r>
              <a:rPr lang="en-GB" dirty="0" smtClean="0"/>
              <a:t>If dry – campfire &amp; songs</a:t>
            </a:r>
          </a:p>
          <a:p>
            <a:r>
              <a:rPr lang="en-GB" dirty="0" smtClean="0"/>
              <a:t>If wet – disco or film night!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50684"/>
            <a:ext cx="4266626" cy="2399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2078476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435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Emergencies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Fire practice on arrival</a:t>
            </a:r>
          </a:p>
          <a:p>
            <a:r>
              <a:rPr lang="en-GB" dirty="0" smtClean="0"/>
              <a:t>Lodge Hill contact on call throughout visit &amp; evenings</a:t>
            </a:r>
          </a:p>
          <a:p>
            <a:r>
              <a:rPr lang="en-GB" dirty="0" smtClean="0"/>
              <a:t>School mobile to contact if needed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47494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Payment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Total cost of trip, accommodation and all activities: </a:t>
            </a:r>
            <a:r>
              <a:rPr lang="en-GB" dirty="0" err="1" smtClean="0"/>
              <a:t>approx</a:t>
            </a:r>
            <a:r>
              <a:rPr lang="en-GB" dirty="0" smtClean="0"/>
              <a:t> £190 (tbc)</a:t>
            </a:r>
          </a:p>
          <a:p>
            <a:r>
              <a:rPr lang="en-GB" dirty="0" smtClean="0"/>
              <a:t>Can be paid in full or in </a:t>
            </a:r>
            <a:r>
              <a:rPr lang="en-GB" dirty="0" err="1" smtClean="0"/>
              <a:t>installments</a:t>
            </a:r>
            <a:r>
              <a:rPr lang="en-GB" dirty="0" smtClean="0"/>
              <a:t> via </a:t>
            </a:r>
            <a:r>
              <a:rPr lang="en-GB" dirty="0" smtClean="0"/>
              <a:t>MCAS</a:t>
            </a:r>
            <a:endParaRPr lang="en-GB" dirty="0" smtClean="0"/>
          </a:p>
          <a:p>
            <a:r>
              <a:rPr lang="en-GB" dirty="0" smtClean="0"/>
              <a:t>Full details will be in a letter sent home on </a:t>
            </a:r>
            <a:r>
              <a:rPr lang="en-GB" dirty="0" smtClean="0"/>
              <a:t>Friday</a:t>
            </a:r>
          </a:p>
          <a:p>
            <a:r>
              <a:rPr lang="en-GB" dirty="0" smtClean="0"/>
              <a:t>This PowerPoint will be available on the school website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49564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Questions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4763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32656"/>
            <a:ext cx="6336704" cy="1080120"/>
          </a:xfrm>
        </p:spPr>
        <p:txBody>
          <a:bodyPr/>
          <a:lstStyle/>
          <a:p>
            <a:r>
              <a:rPr lang="en-GB" altLang="en-US" b="1" i="1" dirty="0" smtClean="0">
                <a:effectLst/>
              </a:rPr>
              <a:t>View </a:t>
            </a:r>
            <a:r>
              <a:rPr lang="en-GB" altLang="en-US" b="1" i="1" dirty="0">
                <a:effectLst/>
              </a:rPr>
              <a:t>from the front terrace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0" y="1981200"/>
            <a:ext cx="6048375" cy="3608388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3492" name="Picture 4" descr="New viewpoint board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6731"/>
            <a:ext cx="4725950" cy="2705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LodgeHill_Bad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0" y="-1488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331640" y="6165304"/>
            <a:ext cx="75848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chemeClr val="tx2"/>
                </a:solidFill>
              </a:rPr>
              <a:t>Stunning views across the South Downs National Park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32" y="2591011"/>
            <a:ext cx="4381913" cy="3286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48680"/>
            <a:ext cx="7357442" cy="1143000"/>
          </a:xfrm>
        </p:spPr>
        <p:txBody>
          <a:bodyPr/>
          <a:lstStyle/>
          <a:p>
            <a:r>
              <a:rPr lang="en-GB" altLang="en-US" b="1" i="1" dirty="0"/>
              <a:t>     Lodge Hill information</a:t>
            </a:r>
            <a:endParaRPr lang="en-US" altLang="en-US" b="1" i="1" dirty="0"/>
          </a:p>
        </p:txBody>
      </p:sp>
      <p:pic>
        <p:nvPicPr>
          <p:cNvPr id="126981" name="Picture 5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0" y="188913"/>
            <a:ext cx="148590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844824"/>
            <a:ext cx="8856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Lodge Hill is set in over 30 acres of woodland</a:t>
            </a:r>
          </a:p>
          <a:p>
            <a:pPr>
              <a:lnSpc>
                <a:spcPct val="20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CCTV cameras in operation</a:t>
            </a:r>
          </a:p>
          <a:p>
            <a:pPr>
              <a:lnSpc>
                <a:spcPct val="20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Each residential group carry out a fire drill </a:t>
            </a:r>
          </a:p>
          <a:p>
            <a:pPr>
              <a:lnSpc>
                <a:spcPct val="20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All Lodge Hill staff are DBS checked</a:t>
            </a:r>
            <a:endParaRPr lang="en-US" altLang="en-US" sz="2400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Access to bedrooms through secure doors</a:t>
            </a:r>
          </a:p>
          <a:p>
            <a:pPr>
              <a:lnSpc>
                <a:spcPct val="200000"/>
              </a:lnSpc>
              <a:buClr>
                <a:srgbClr val="0E3BB8"/>
              </a:buClr>
              <a:buFont typeface="Wingdings" pitchFamily="2" charset="2"/>
              <a:buChar char="Ø"/>
            </a:pPr>
            <a:r>
              <a:rPr lang="en-US" altLang="en-US" sz="2400" dirty="0">
                <a:solidFill>
                  <a:schemeClr val="tx2"/>
                </a:solidFill>
              </a:rPr>
              <a:t>BAPA accredited </a:t>
            </a:r>
            <a:r>
              <a:rPr lang="en-US" altLang="en-US" sz="2400" dirty="0" err="1">
                <a:solidFill>
                  <a:schemeClr val="tx2"/>
                </a:solidFill>
              </a:rPr>
              <a:t>centre</a:t>
            </a:r>
            <a:endParaRPr lang="en-US" altLang="en-US" sz="24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3" name="Picture 9" descr="adventuremark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30500"/>
            <a:ext cx="27066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4396" name="Picture 12" descr="LodgeHill_Bad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439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010047"/>
            <a:ext cx="3657180" cy="517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26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1692275" y="2060575"/>
            <a:ext cx="5543550" cy="73025"/>
          </a:xfrm>
        </p:spPr>
        <p:txBody>
          <a:bodyPr/>
          <a:lstStyle/>
          <a:p>
            <a:endParaRPr lang="en-US" altLang="en-US" sz="4000" dirty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8613" y="1981200"/>
            <a:ext cx="6175375" cy="3678238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73061" name="Picture 5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0" y="-1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1331963" y="404663"/>
            <a:ext cx="71283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4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Bradbury Meeting Hall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40" y="1325562"/>
            <a:ext cx="6638048" cy="49785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66725"/>
            <a:ext cx="6851104" cy="858838"/>
          </a:xfrm>
        </p:spPr>
        <p:txBody>
          <a:bodyPr/>
          <a:lstStyle/>
          <a:p>
            <a:r>
              <a:rPr lang="en-GB" altLang="en-US" b="1" i="1" dirty="0" smtClean="0"/>
              <a:t>Front of main house</a:t>
            </a:r>
            <a:endParaRPr lang="en-GB" altLang="en-US" b="1" i="1" dirty="0"/>
          </a:p>
        </p:txBody>
      </p:sp>
      <p:pic>
        <p:nvPicPr>
          <p:cNvPr id="102405" name="Picture 5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107504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21710"/>
            <a:ext cx="6480720" cy="50644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476250"/>
            <a:ext cx="7513637" cy="865188"/>
          </a:xfrm>
        </p:spPr>
        <p:txBody>
          <a:bodyPr/>
          <a:lstStyle/>
          <a:p>
            <a:r>
              <a:rPr lang="en-GB" altLang="en-US" b="1" i="1" dirty="0" smtClean="0"/>
              <a:t>Oak room &amp; library</a:t>
            </a:r>
            <a:endParaRPr lang="en-GB" altLang="en-US" b="1" i="1" dirty="0"/>
          </a:p>
        </p:txBody>
      </p:sp>
      <p:pic>
        <p:nvPicPr>
          <p:cNvPr id="65548" name="Picture 12" descr="LodgeHill_Ba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7305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4582723" cy="2934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42" y="1325563"/>
            <a:ext cx="3491880" cy="2516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277" y="2201495"/>
            <a:ext cx="4392488" cy="32808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25" y="254905"/>
            <a:ext cx="8229600" cy="815752"/>
          </a:xfrm>
        </p:spPr>
        <p:txBody>
          <a:bodyPr/>
          <a:lstStyle/>
          <a:p>
            <a:r>
              <a:rPr lang="en-GB" altLang="en-US" b="1" i="1" dirty="0"/>
              <a:t>Dining</a:t>
            </a:r>
            <a:endParaRPr lang="en-US" altLang="en-US" b="1" i="1" dirty="0"/>
          </a:p>
        </p:txBody>
      </p:sp>
      <p:pic>
        <p:nvPicPr>
          <p:cNvPr id="128005" name="Picture 5" descr="buff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66490"/>
            <a:ext cx="2623564" cy="19698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28006" name="Picture 6" descr="LodgeHill_Bad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73050" y="0"/>
            <a:ext cx="14859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8008" name="Picture 8" descr="http://media.foodnetwork.ca/recipetracker/dmm/S/H/Shepherd_s_Pie_with__Squashed__Potatoes_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27" y="4540433"/>
            <a:ext cx="3191841" cy="15959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28010" name="Picture 10" descr="http://www.thegilbertscott.co.uk/wordpress/wp-content/themes/GilbertScottTemplate/img/the-restaurant/sticky-toffee-pudd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67" y="4355030"/>
            <a:ext cx="2927206" cy="1781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23528" y="1476287"/>
            <a:ext cx="5976664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ct val="30000"/>
              </a:spcBef>
              <a:buClr>
                <a:srgbClr val="0E3BB8"/>
              </a:buClr>
              <a:buSzTx/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Family dining </a:t>
            </a:r>
          </a:p>
          <a:p>
            <a:pPr>
              <a:lnSpc>
                <a:spcPct val="200000"/>
              </a:lnSpc>
              <a:spcBef>
                <a:spcPct val="30000"/>
              </a:spcBef>
              <a:buClr>
                <a:srgbClr val="0E3BB8"/>
              </a:buClr>
              <a:buSzTx/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Home cooked food</a:t>
            </a:r>
          </a:p>
          <a:p>
            <a:pPr>
              <a:lnSpc>
                <a:spcPct val="200000"/>
              </a:lnSpc>
              <a:spcBef>
                <a:spcPct val="30000"/>
              </a:spcBef>
              <a:buClr>
                <a:srgbClr val="0E3BB8"/>
              </a:buClr>
              <a:buSzTx/>
              <a:buFont typeface="Wingdings" pitchFamily="2" charset="2"/>
              <a:buChar char="Ø"/>
            </a:pPr>
            <a:r>
              <a:rPr lang="en-GB" altLang="en-US" sz="2400" dirty="0">
                <a:solidFill>
                  <a:schemeClr val="tx2"/>
                </a:solidFill>
              </a:rPr>
              <a:t>Dietary requirements catered for</a:t>
            </a:r>
            <a:endParaRPr lang="en-US" altLang="en-US" sz="24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3024" y="1304764"/>
            <a:ext cx="3168353" cy="2376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2906</TotalTime>
  <Words>634</Words>
  <Application>Microsoft Office PowerPoint</Application>
  <PresentationFormat>On-screen Show (4:3)</PresentationFormat>
  <Paragraphs>113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Tahoma</vt:lpstr>
      <vt:lpstr>Times New Roman</vt:lpstr>
      <vt:lpstr>Wingdings</vt:lpstr>
      <vt:lpstr>Textured</vt:lpstr>
      <vt:lpstr>www.lodgehill.org.uk</vt:lpstr>
      <vt:lpstr>Lodge Hill Centre</vt:lpstr>
      <vt:lpstr>View from the front terrace</vt:lpstr>
      <vt:lpstr>     Lodge Hill information</vt:lpstr>
      <vt:lpstr>PowerPoint Presentation</vt:lpstr>
      <vt:lpstr>PowerPoint Presentation</vt:lpstr>
      <vt:lpstr>Front of main house</vt:lpstr>
      <vt:lpstr>Oak room &amp; library</vt:lpstr>
      <vt:lpstr>Dining</vt:lpstr>
      <vt:lpstr>PowerPoint Presentation</vt:lpstr>
      <vt:lpstr>Accommodation</vt:lpstr>
      <vt:lpstr>Typical bedrooms</vt:lpstr>
      <vt:lpstr>Activities available</vt:lpstr>
      <vt:lpstr>Orienteering</vt:lpstr>
      <vt:lpstr>Abseiling</vt:lpstr>
      <vt:lpstr>Low Ropes</vt:lpstr>
      <vt:lpstr>Archery</vt:lpstr>
      <vt:lpstr>Tunnelling</vt:lpstr>
      <vt:lpstr>Sno-tubing</vt:lpstr>
      <vt:lpstr>Other spaces</vt:lpstr>
      <vt:lpstr>Drama workshop</vt:lpstr>
      <vt:lpstr>Den building</vt:lpstr>
      <vt:lpstr>Campfire / Disco</vt:lpstr>
      <vt:lpstr>Emergencies</vt:lpstr>
      <vt:lpstr>Payment</vt:lpstr>
      <vt:lpstr>Questions</vt:lpstr>
    </vt:vector>
  </TitlesOfParts>
  <Company>LH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MEETING HALL</dc:title>
  <dc:creator>User1</dc:creator>
  <cp:lastModifiedBy>Fiona Whittaker</cp:lastModifiedBy>
  <cp:revision>254</cp:revision>
  <cp:lastPrinted>2021-07-13T15:28:52Z</cp:lastPrinted>
  <dcterms:created xsi:type="dcterms:W3CDTF">2005-04-30T08:46:32Z</dcterms:created>
  <dcterms:modified xsi:type="dcterms:W3CDTF">2024-05-08T07:32:49Z</dcterms:modified>
</cp:coreProperties>
</file>