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1"/>
  </p:handoutMasterIdLst>
  <p:sldIdLst>
    <p:sldId id="256" r:id="rId2"/>
    <p:sldId id="257" r:id="rId3"/>
    <p:sldId id="265" r:id="rId4"/>
    <p:sldId id="271" r:id="rId5"/>
    <p:sldId id="262" r:id="rId6"/>
    <p:sldId id="266" r:id="rId7"/>
    <p:sldId id="267" r:id="rId8"/>
    <p:sldId id="260" r:id="rId9"/>
    <p:sldId id="273" r:id="rId10"/>
    <p:sldId id="279" r:id="rId11"/>
    <p:sldId id="274" r:id="rId12"/>
    <p:sldId id="283" r:id="rId13"/>
    <p:sldId id="275" r:id="rId14"/>
    <p:sldId id="280" r:id="rId15"/>
    <p:sldId id="276" r:id="rId16"/>
    <p:sldId id="282" r:id="rId17"/>
    <p:sldId id="277" r:id="rId18"/>
    <p:sldId id="284" r:id="rId19"/>
    <p:sldId id="278" r:id="rId20"/>
    <p:sldId id="285" r:id="rId21"/>
    <p:sldId id="286" r:id="rId22"/>
    <p:sldId id="288" r:id="rId23"/>
    <p:sldId id="289" r:id="rId24"/>
    <p:sldId id="269" r:id="rId25"/>
    <p:sldId id="287" r:id="rId26"/>
    <p:sldId id="290" r:id="rId27"/>
    <p:sldId id="270" r:id="rId28"/>
    <p:sldId id="272" r:id="rId29"/>
    <p:sldId id="268" r:id="rId3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7CF3B-192F-43B8-BE48-EF565533AEF4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3EDE1-0923-4FC9-ABBE-76A97A20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827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881E99C-59DE-4F6C-8985-86CFCF871E77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F6D7BCB-051C-4A2F-B608-0EED6F0E8A4F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E99C-59DE-4F6C-8985-86CFCF871E77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7BCB-051C-4A2F-B608-0EED6F0E8A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E99C-59DE-4F6C-8985-86CFCF871E77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7BCB-051C-4A2F-B608-0EED6F0E8A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E99C-59DE-4F6C-8985-86CFCF871E77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7BCB-051C-4A2F-B608-0EED6F0E8A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E99C-59DE-4F6C-8985-86CFCF871E77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7BCB-051C-4A2F-B608-0EED6F0E8A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E99C-59DE-4F6C-8985-86CFCF871E77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7BCB-051C-4A2F-B608-0EED6F0E8A4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E99C-59DE-4F6C-8985-86CFCF871E77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7BCB-051C-4A2F-B608-0EED6F0E8A4F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E99C-59DE-4F6C-8985-86CFCF871E77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7BCB-051C-4A2F-B608-0EED6F0E8A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E99C-59DE-4F6C-8985-86CFCF871E77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7BCB-051C-4A2F-B608-0EED6F0E8A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E99C-59DE-4F6C-8985-86CFCF871E77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7BCB-051C-4A2F-B608-0EED6F0E8A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E99C-59DE-4F6C-8985-86CFCF871E77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7BCB-051C-4A2F-B608-0EED6F0E8A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881E99C-59DE-4F6C-8985-86CFCF871E77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F6D7BCB-051C-4A2F-B608-0EED6F0E8A4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SFIaiIDjl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QM7sN4NPz8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274179" y="3821960"/>
            <a:ext cx="4847038" cy="1599722"/>
          </a:xfrm>
        </p:spPr>
        <p:txBody>
          <a:bodyPr/>
          <a:lstStyle/>
          <a:p>
            <a:r>
              <a:rPr lang="en-GB" dirty="0" smtClean="0"/>
              <a:t>Fluency in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4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Bingo Rules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Each player number the squares 1 -16 </a:t>
            </a:r>
          </a:p>
          <a:p>
            <a:r>
              <a:rPr lang="en-GB" dirty="0" smtClean="0"/>
              <a:t>Roll 2 dice</a:t>
            </a:r>
          </a:p>
          <a:p>
            <a:r>
              <a:rPr lang="en-GB" dirty="0" smtClean="0"/>
              <a:t>Work out a way to make one of the available numbers on your bingo card by using any operation </a:t>
            </a:r>
          </a:p>
          <a:p>
            <a:r>
              <a:rPr lang="en-GB" dirty="0" smtClean="0"/>
              <a:t>e.g. 2 x 6 = 12            5 + 4 = 9              6 – 3 = 3       </a:t>
            </a:r>
          </a:p>
          <a:p>
            <a:r>
              <a:rPr lang="en-GB" dirty="0" smtClean="0"/>
              <a:t>Cross off each number as you’ve calculated it </a:t>
            </a:r>
          </a:p>
          <a:p>
            <a:r>
              <a:rPr lang="en-GB" b="1" u="sng" dirty="0" smtClean="0"/>
              <a:t>Adaptations for older children:</a:t>
            </a:r>
            <a:r>
              <a:rPr lang="en-GB" dirty="0" smtClean="0"/>
              <a:t> change the numbers in the squares to larger numbers e.g. 16 – 32 etc. </a:t>
            </a:r>
          </a:p>
          <a:p>
            <a:r>
              <a:rPr lang="en-GB" dirty="0" smtClean="0"/>
              <a:t>Use multiple operations, use more dice </a:t>
            </a:r>
          </a:p>
          <a:p>
            <a:r>
              <a:rPr lang="en-GB" dirty="0" smtClean="0"/>
              <a:t> e.g. 5 x 3 x 2 = 30    or      (6 + 4) ÷ 2 x 5 = 25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0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5145222" cy="6497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573016"/>
            <a:ext cx="396112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Matterhorn / Over the Hill Rules Adaptations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younger children: you do not have to climb the mountain in order</a:t>
            </a:r>
          </a:p>
          <a:p>
            <a:r>
              <a:rPr lang="en-GB" dirty="0" smtClean="0"/>
              <a:t>Use two dice rather than three </a:t>
            </a:r>
          </a:p>
          <a:p>
            <a:endParaRPr lang="en-GB" dirty="0"/>
          </a:p>
          <a:p>
            <a:r>
              <a:rPr lang="en-GB" dirty="0" smtClean="0"/>
              <a:t>For reception – you could focus on number recognition (roll the dice, count and cross off)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7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88840"/>
            <a:ext cx="875224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Numbertrack</a:t>
            </a:r>
            <a:r>
              <a:rPr lang="en-GB" dirty="0" smtClean="0"/>
              <a:t>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Working in partners </a:t>
            </a:r>
            <a:endParaRPr lang="en-GB" dirty="0"/>
          </a:p>
          <a:p>
            <a:r>
              <a:rPr lang="en-GB" dirty="0" smtClean="0"/>
              <a:t>Roll two dice, try to calculate one of the available numbers on your grid e.g. 4 x 2 = 8 </a:t>
            </a:r>
          </a:p>
          <a:p>
            <a:r>
              <a:rPr lang="en-GB" dirty="0" smtClean="0"/>
              <a:t>Write your initials underneath the number e.g. 8 </a:t>
            </a:r>
          </a:p>
          <a:p>
            <a:r>
              <a:rPr lang="en-GB" dirty="0" smtClean="0"/>
              <a:t>The first person to get their initials on all 10 numbers WINS!</a:t>
            </a:r>
          </a:p>
          <a:p>
            <a:r>
              <a:rPr lang="en-GB" b="1" u="sng" dirty="0" smtClean="0"/>
              <a:t>Adaptations</a:t>
            </a:r>
            <a:r>
              <a:rPr lang="en-GB" dirty="0" smtClean="0"/>
              <a:t>: change the number track to larger numbers, use multiple dice, use multiple operations, cannot skip to any number, have to go in specific order e.g. 1 -10. For Y1/R – one/ten more/less</a:t>
            </a:r>
          </a:p>
        </p:txBody>
      </p:sp>
    </p:spTree>
    <p:extLst>
      <p:ext uri="{BB962C8B-B14F-4D97-AF65-F5344CB8AC3E}">
        <p14:creationId xmlns:p14="http://schemas.microsoft.com/office/powerpoint/2010/main" val="10221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843087"/>
            <a:ext cx="65913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PIG Rules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 smtClean="0"/>
              <a:t>There are 3 rounds P I and G </a:t>
            </a:r>
          </a:p>
          <a:p>
            <a:r>
              <a:rPr lang="en-GB" sz="1600" dirty="0" smtClean="0"/>
              <a:t>The leader rolls one dice and everyone writes down that number </a:t>
            </a:r>
            <a:r>
              <a:rPr lang="en-GB" sz="1600" dirty="0" err="1" smtClean="0"/>
              <a:t>e.g</a:t>
            </a:r>
            <a:r>
              <a:rPr lang="en-GB" sz="1600" dirty="0" smtClean="0"/>
              <a:t> 4 </a:t>
            </a:r>
          </a:p>
          <a:p>
            <a:r>
              <a:rPr lang="en-GB" sz="1600" dirty="0" smtClean="0"/>
              <a:t>Then everyone chooses whether to sit down and ‘bank’ their points or to continue playing for more points</a:t>
            </a:r>
          </a:p>
          <a:p>
            <a:r>
              <a:rPr lang="en-GB" sz="1600" dirty="0" smtClean="0"/>
              <a:t>The leader then rolls the dice again and then players to add that number onto their initial score </a:t>
            </a:r>
            <a:br>
              <a:rPr lang="en-GB" sz="1600" dirty="0" smtClean="0"/>
            </a:br>
            <a:r>
              <a:rPr lang="en-GB" sz="1600" dirty="0" smtClean="0"/>
              <a:t>e.g. </a:t>
            </a:r>
            <a:br>
              <a:rPr lang="en-GB" sz="1600" dirty="0" smtClean="0"/>
            </a:br>
            <a:r>
              <a:rPr lang="en-GB" sz="1600" dirty="0" smtClean="0"/>
              <a:t>4     + 4</a:t>
            </a:r>
            <a:br>
              <a:rPr lang="en-GB" sz="1600" dirty="0" smtClean="0"/>
            </a:br>
            <a:r>
              <a:rPr lang="en-GB" sz="1600" dirty="0" smtClean="0"/>
              <a:t>8   + 5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>13   + 2</a:t>
            </a:r>
          </a:p>
          <a:p>
            <a:pPr marL="0" indent="0">
              <a:buNone/>
            </a:pPr>
            <a:r>
              <a:rPr lang="en-GB" sz="1600" dirty="0" smtClean="0"/>
              <a:t>     15</a:t>
            </a:r>
          </a:p>
          <a:p>
            <a:pPr marL="0" indent="0">
              <a:buNone/>
            </a:pPr>
            <a:r>
              <a:rPr lang="en-GB" sz="1600" dirty="0" smtClean="0"/>
              <a:t>When the leader rolls a 6 anyone who is still standing looses all their points from that round they are being a ‘greedy pig’! </a:t>
            </a:r>
          </a:p>
          <a:p>
            <a:pPr marL="0" indent="0">
              <a:buNone/>
            </a:pPr>
            <a:r>
              <a:rPr lang="en-GB" sz="1600" dirty="0" smtClean="0"/>
              <a:t>Then repeat for rounds I and G </a:t>
            </a:r>
          </a:p>
        </p:txBody>
      </p:sp>
      <p:sp>
        <p:nvSpPr>
          <p:cNvPr id="4" name="TextBox 3"/>
          <p:cNvSpPr txBox="1"/>
          <p:nvPr/>
        </p:nvSpPr>
        <p:spPr>
          <a:xfrm rot="224455">
            <a:off x="5796136" y="4797152"/>
            <a:ext cx="2880320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u="sng" dirty="0" smtClean="0"/>
              <a:t>Adaptations</a:t>
            </a:r>
            <a:r>
              <a:rPr lang="en-GB" sz="1600" dirty="0" smtClean="0"/>
              <a:t>: </a:t>
            </a:r>
          </a:p>
          <a:p>
            <a:r>
              <a:rPr lang="en-GB" sz="1600" dirty="0" smtClean="0"/>
              <a:t>Count backwards, roll two dice and combine the numbers, set a time limit to encourage fluency and pace, multiply rather than add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0406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5225792" cy="3528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556792"/>
            <a:ext cx="5056609" cy="491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Dicey operations adaptations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can change the operation to subtraction (and possibly division/multiplication with some thought!)</a:t>
            </a:r>
          </a:p>
          <a:p>
            <a:r>
              <a:rPr lang="en-GB" dirty="0" smtClean="0"/>
              <a:t>You can only use 2 numbers to target number rather than 3</a:t>
            </a:r>
          </a:p>
          <a:p>
            <a:r>
              <a:rPr lang="en-GB" dirty="0" smtClean="0"/>
              <a:t>Choose different target numbers – e.g. 100 / 500</a:t>
            </a:r>
          </a:p>
          <a:p>
            <a:endParaRPr lang="en-GB" dirty="0"/>
          </a:p>
          <a:p>
            <a:r>
              <a:rPr lang="en-GB" dirty="0" smtClean="0"/>
              <a:t>For children below year 4, do not use column methods – instead use lines to encourage mental calculation</a:t>
            </a:r>
          </a:p>
          <a:p>
            <a:pPr marL="0" indent="0">
              <a:buNone/>
            </a:pPr>
            <a:r>
              <a:rPr lang="en-GB" dirty="0" err="1" smtClean="0"/>
              <a:t>e.g</a:t>
            </a:r>
            <a:r>
              <a:rPr lang="en-GB" dirty="0" smtClean="0"/>
              <a:t>… ( __ __ + __ __ = __ __ __)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the session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know what fluency is and why it is so important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To model some games </a:t>
            </a:r>
            <a:r>
              <a:rPr lang="en-GB" dirty="0"/>
              <a:t>to play to increase your child’s fluency of number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To give you the chance to play some of these fluency games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To ask any questions – we are here to help! 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08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cards –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You will need 3 people to play this game (or 2 where the adult knows their own number but stays quiet!)</a:t>
            </a:r>
          </a:p>
          <a:p>
            <a:r>
              <a:rPr lang="en-GB" dirty="0" smtClean="0"/>
              <a:t>Use 3 number cards/post-its/whiteboards.</a:t>
            </a:r>
          </a:p>
          <a:p>
            <a:r>
              <a:rPr lang="en-GB" dirty="0" smtClean="0"/>
              <a:t>Player 3 thinks of 2 numbers – these will be your main calculation – e.g. 4/5.</a:t>
            </a:r>
          </a:p>
          <a:p>
            <a:r>
              <a:rPr lang="en-GB" dirty="0" smtClean="0"/>
              <a:t>Player 3 places these on player 1 and 2’s foreheads without.</a:t>
            </a:r>
          </a:p>
          <a:p>
            <a:r>
              <a:rPr lang="en-GB" dirty="0" smtClean="0"/>
              <a:t>Player 3 tells the other players the total of these two numbers – e.g. 9</a:t>
            </a:r>
          </a:p>
          <a:p>
            <a:r>
              <a:rPr lang="en-GB" dirty="0" smtClean="0"/>
              <a:t>Player 1 and 2 must work out their total using the inverse fact (e.g. player 1 would calculate 9-5=4 / player 2 would calculate 9-4=5)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5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cards </a:t>
            </a:r>
            <a:r>
              <a:rPr lang="en-GB" dirty="0" smtClean="0"/>
              <a:t>– </a:t>
            </a:r>
            <a:r>
              <a:rPr lang="en-GB" dirty="0"/>
              <a:t>adaptations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can do any operation for these – e.g. 4x5 so player 3 says 20. Or player 3 says 1 for subtraction (5-4=1). </a:t>
            </a:r>
          </a:p>
          <a:p>
            <a:r>
              <a:rPr lang="en-GB" dirty="0" smtClean="0"/>
              <a:t>For division you would need to have one of the players with the total so that they had to divide – e.g. player 1 has 20, player 2 has 4, player 3 says “5” so player 1 has to multiply and player 2  has to divide.</a:t>
            </a:r>
          </a:p>
          <a:p>
            <a:r>
              <a:rPr lang="en-GB" dirty="0" smtClean="0"/>
              <a:t>You can change the ‘largeness’ of the numbers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Totality (</a:t>
            </a:r>
            <a:r>
              <a:rPr lang="en-GB" dirty="0" err="1" smtClean="0"/>
              <a:t>Nrich</a:t>
            </a:r>
            <a:r>
              <a:rPr lang="en-GB" dirty="0" smtClean="0"/>
              <a:t> Game)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45" y="2038350"/>
            <a:ext cx="3937709" cy="3951288"/>
          </a:xfrm>
        </p:spPr>
      </p:pic>
    </p:spTree>
    <p:extLst>
      <p:ext uri="{BB962C8B-B14F-4D97-AF65-F5344CB8AC3E}">
        <p14:creationId xmlns:p14="http://schemas.microsoft.com/office/powerpoint/2010/main" val="1916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Totality: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b="1" dirty="0">
                <a:hlinkClick r:id="rId2"/>
              </a:rPr>
              <a:t>https://</a:t>
            </a:r>
            <a:r>
              <a:rPr lang="en-GB" b="1" dirty="0" smtClean="0">
                <a:hlinkClick r:id="rId2"/>
              </a:rPr>
              <a:t>youtu.be/aSFIaiIDjlM</a:t>
            </a:r>
            <a:r>
              <a:rPr lang="en-GB" b="1" dirty="0" smtClean="0"/>
              <a:t> - Online tutorial!</a:t>
            </a:r>
            <a:endParaRPr lang="en-GB" b="1" dirty="0"/>
          </a:p>
          <a:p>
            <a:endParaRPr lang="en-GB" b="1" dirty="0"/>
          </a:p>
          <a:p>
            <a:r>
              <a:rPr lang="en-GB" b="1" dirty="0" smtClean="0"/>
              <a:t>The </a:t>
            </a:r>
            <a:r>
              <a:rPr lang="en-GB" b="1" dirty="0"/>
              <a:t>aim of the game: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Slide the shared counter across several adjacent numbers, adding them up as you go to make a 'running' total. Be the player to make the final slide so that the chosen target is reached exactly. Making the total go above the target loses you the game. 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How to play: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1. Player 1 chooses a target to reach. This is the total both players try to make. 2. Player 2 places their counter on the game board over one of the numbers and says that number.</a:t>
            </a:r>
          </a:p>
          <a:p>
            <a:r>
              <a:rPr lang="en-GB" dirty="0"/>
              <a:t>3. Player 1 moves the same counter in any direction along a line segment to a neighbouring number and announces the total of the two numbers.</a:t>
            </a:r>
          </a:p>
          <a:p>
            <a:r>
              <a:rPr lang="en-GB" dirty="0"/>
              <a:t>4. Player 2 moves the same counter to cover a neighbouring number, adds on that number, and announces the 'running' total of the three numbers.</a:t>
            </a:r>
          </a:p>
          <a:p>
            <a:r>
              <a:rPr lang="en-GB" dirty="0"/>
              <a:t>5. Players take it in turns to slide the counter to cover a neighbouring number and to add that number to the 'running' total.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6. Players must move when it is their turn.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7. No 'jumping' is allowed.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241391">
            <a:off x="5863993" y="2626650"/>
            <a:ext cx="2801095" cy="369331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Adaptations:</a:t>
            </a:r>
          </a:p>
          <a:p>
            <a:r>
              <a:rPr lang="en-GB" dirty="0" smtClean="0"/>
              <a:t>Choose a larger target number</a:t>
            </a:r>
          </a:p>
          <a:p>
            <a:endParaRPr lang="en-GB" dirty="0"/>
          </a:p>
          <a:p>
            <a:r>
              <a:rPr lang="en-GB" dirty="0" smtClean="0"/>
              <a:t>Subtract instead</a:t>
            </a:r>
          </a:p>
          <a:p>
            <a:endParaRPr lang="en-GB" dirty="0"/>
          </a:p>
          <a:p>
            <a:r>
              <a:rPr lang="en-GB" dirty="0" smtClean="0"/>
              <a:t>Is this the least amount of ways to create target number?</a:t>
            </a:r>
          </a:p>
          <a:p>
            <a:endParaRPr lang="en-GB" dirty="0"/>
          </a:p>
          <a:p>
            <a:r>
              <a:rPr lang="en-GB" dirty="0" smtClean="0"/>
              <a:t>What is the most?</a:t>
            </a:r>
          </a:p>
          <a:p>
            <a:endParaRPr lang="en-GB" dirty="0"/>
          </a:p>
          <a:p>
            <a:r>
              <a:rPr lang="en-GB" b="1" u="sng" dirty="0" smtClean="0"/>
              <a:t>How do you know?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57172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88640"/>
            <a:ext cx="5091573" cy="61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close to 100? Rules…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Roll 2 dice.</a:t>
            </a:r>
          </a:p>
          <a:p>
            <a:r>
              <a:rPr lang="en-GB" dirty="0" smtClean="0"/>
              <a:t>Multiply the 2 dice together.</a:t>
            </a:r>
          </a:p>
          <a:p>
            <a:r>
              <a:rPr lang="en-GB" dirty="0" smtClean="0"/>
              <a:t>Shade/colour in the array for this multiplication.</a:t>
            </a:r>
          </a:p>
          <a:p>
            <a:endParaRPr lang="en-GB" dirty="0"/>
          </a:p>
          <a:p>
            <a:r>
              <a:rPr lang="en-GB" dirty="0" smtClean="0"/>
              <a:t>E.g. 3 x 4 = 12 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You can shade in an array of 12 like this                   or: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48701"/>
            <a:ext cx="1028700" cy="140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91271" y="4900488"/>
            <a:ext cx="10287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close to 100? Adaptations…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You can subtract from 100 by crossing off starting from 100. Write facts down as you go – e.g. 100 – 6 – 4 = 90. 90 – 5 – 2 = 83</a:t>
            </a:r>
          </a:p>
          <a:p>
            <a:r>
              <a:rPr lang="en-GB" dirty="0" smtClean="0"/>
              <a:t>You can add to 100 starting from 0.</a:t>
            </a:r>
          </a:p>
          <a:p>
            <a:r>
              <a:rPr lang="en-GB" dirty="0" smtClean="0"/>
              <a:t>You could make the number square larger – 144 squares for example</a:t>
            </a:r>
          </a:p>
          <a:p>
            <a:r>
              <a:rPr lang="en-GB" dirty="0" smtClean="0"/>
              <a:t>Division would also work – using knowledge of factors – </a:t>
            </a:r>
            <a:r>
              <a:rPr lang="en-GB" dirty="0" err="1" smtClean="0"/>
              <a:t>e.g</a:t>
            </a:r>
            <a:r>
              <a:rPr lang="en-GB" dirty="0" smtClean="0"/>
              <a:t> “you can shade in 20 – what multiplication facts have a product of 20?  (2x10 / 10x2 , 4x5 / 5x4) Which array will you choose to shade in?</a:t>
            </a:r>
          </a:p>
          <a:p>
            <a:r>
              <a:rPr lang="en-GB" dirty="0" smtClean="0"/>
              <a:t>For the youngest children use a tens frame – roll the dice, colour in the amount and ask “How many more until 10?” etc… </a:t>
            </a:r>
            <a:r>
              <a:rPr lang="en-GB" dirty="0" err="1" smtClean="0"/>
              <a:t>e.g</a:t>
            </a:r>
            <a:r>
              <a:rPr lang="en-GB" dirty="0" smtClean="0"/>
              <a:t>: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650525"/>
            <a:ext cx="1993404" cy="99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095" y="133762"/>
            <a:ext cx="4323809" cy="6590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077072"/>
            <a:ext cx="1656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Adaptations:</a:t>
            </a:r>
          </a:p>
          <a:p>
            <a:r>
              <a:rPr lang="en-GB" dirty="0" smtClean="0"/>
              <a:t>Change the target number</a:t>
            </a:r>
          </a:p>
          <a:p>
            <a:endParaRPr lang="en-GB" dirty="0"/>
          </a:p>
          <a:p>
            <a:r>
              <a:rPr lang="en-GB" dirty="0" smtClean="0"/>
              <a:t>Change the operation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5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741592" cy="6264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332656"/>
            <a:ext cx="3611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How to play </a:t>
            </a:r>
            <a:r>
              <a:rPr lang="en-GB" b="1" u="sng" dirty="0" smtClean="0"/>
              <a:t>Yahtzee – YouTube tutorial</a:t>
            </a:r>
            <a:endParaRPr lang="en-GB" b="1" u="sng" dirty="0"/>
          </a:p>
          <a:p>
            <a:endParaRPr lang="en-GB" dirty="0" smtClean="0">
              <a:hlinkClick r:id="rId3"/>
            </a:endParaRPr>
          </a:p>
          <a:p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www.youtube.com/watch?v=sQM7sN4NPz8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2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7092280" cy="517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1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fluency?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“Students exhibit computational fluency when they demonstrate flexibility in the computational methods they choose, understand and can explain these methods, and produce accurate answers efficiently</a:t>
            </a:r>
            <a:r>
              <a:rPr lang="en-GB" b="1" dirty="0" smtClean="0"/>
              <a:t>.”</a:t>
            </a:r>
          </a:p>
          <a:p>
            <a:pPr marL="0" indent="0">
              <a:buNone/>
            </a:pPr>
            <a:endParaRPr lang="en-GB" sz="3200" b="1" dirty="0" smtClean="0"/>
          </a:p>
          <a:p>
            <a:pPr marL="0" indent="0">
              <a:buNone/>
            </a:pPr>
            <a:r>
              <a:rPr lang="en-GB" sz="1800" b="1" dirty="0" smtClean="0"/>
              <a:t>Russell </a:t>
            </a:r>
            <a:r>
              <a:rPr lang="en-GB" sz="1800" b="1" dirty="0"/>
              <a:t>(2000)</a:t>
            </a:r>
          </a:p>
        </p:txBody>
      </p:sp>
    </p:spTree>
    <p:extLst>
      <p:ext uri="{BB962C8B-B14F-4D97-AF65-F5344CB8AC3E}">
        <p14:creationId xmlns:p14="http://schemas.microsoft.com/office/powerpoint/2010/main" val="42396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8964488" cy="504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1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would you solve these?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398127">
            <a:off x="4970817" y="2319793"/>
            <a:ext cx="3290881" cy="95410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True or false?</a:t>
            </a:r>
          </a:p>
          <a:p>
            <a:pPr algn="ctr"/>
            <a:r>
              <a:rPr lang="en-GB" sz="2800" dirty="0" smtClean="0"/>
              <a:t>173 – 35 + 35 = 173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63729" y="4236313"/>
            <a:ext cx="4752528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89,994 + 7643 =  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(from KS2 SATs paper)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 rot="21222269">
            <a:off x="966845" y="1926549"/>
            <a:ext cx="288032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99 - ? = </a:t>
            </a:r>
            <a:r>
              <a:rPr lang="en-GB" sz="2800" dirty="0" smtClean="0"/>
              <a:t>90-59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? + 17 = 15 + </a:t>
            </a:r>
            <a:r>
              <a:rPr lang="en-GB" sz="2800" dirty="0" smtClean="0"/>
              <a:t>24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63629" y="3556188"/>
            <a:ext cx="18002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5 x 80 =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926714" y="3556188"/>
            <a:ext cx="144548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18 x 5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 rot="21222269">
            <a:off x="6465502" y="4364726"/>
            <a:ext cx="245210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5001 – 4999 =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2873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Panic!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children are confident with Maths fluency, they will find efficient strategies to solve problems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When children are fluent with number knowledge, they create space in their working brain, helping to solve more complex Maths problems with greater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213469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Fluency Games need to be…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 rot="20727362">
            <a:off x="608057" y="2328037"/>
            <a:ext cx="3692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SNAPPY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411195">
            <a:off x="4614447" y="3060762"/>
            <a:ext cx="3538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ENGAGING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989469">
            <a:off x="1833420" y="4290078"/>
            <a:ext cx="1503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FUN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1112194">
            <a:off x="3900975" y="4588890"/>
            <a:ext cx="3230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EXCITING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826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Fluency games to play at home…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38388"/>
            <a:ext cx="8424936" cy="43429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Bingo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Matterhorn dice game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err="1" smtClean="0"/>
              <a:t>Numbertrack</a:t>
            </a:r>
            <a:r>
              <a:rPr lang="en-GB" dirty="0" smtClean="0"/>
              <a:t> 1-10 game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“PIG”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Dicey operations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Number Cards – whiteboards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Totality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Make 100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Yahtzee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584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762000"/>
            <a:ext cx="79438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TM01790492[[fn=Sketchbook]]</Template>
  <TotalTime>297</TotalTime>
  <Words>1016</Words>
  <Application>Microsoft Office PowerPoint</Application>
  <PresentationFormat>On-screen Show (4:3)</PresentationFormat>
  <Paragraphs>127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Bradley Hand ITC TT-Bold</vt:lpstr>
      <vt:lpstr>Calibri</vt:lpstr>
      <vt:lpstr>Cambria</vt:lpstr>
      <vt:lpstr>Rage Italic</vt:lpstr>
      <vt:lpstr>Sketchbook</vt:lpstr>
      <vt:lpstr>Fluency in maths</vt:lpstr>
      <vt:lpstr>Aims of the session </vt:lpstr>
      <vt:lpstr>What is fluency?</vt:lpstr>
      <vt:lpstr>PowerPoint Presentation</vt:lpstr>
      <vt:lpstr>How would you solve these?</vt:lpstr>
      <vt:lpstr>Don’t Panic!</vt:lpstr>
      <vt:lpstr>Fluency Games need to be…</vt:lpstr>
      <vt:lpstr>Fluency games to play at home…</vt:lpstr>
      <vt:lpstr>PowerPoint Presentation</vt:lpstr>
      <vt:lpstr>Bingo Rules </vt:lpstr>
      <vt:lpstr>PowerPoint Presentation</vt:lpstr>
      <vt:lpstr>Matterhorn / Over the Hill Rules Adaptations </vt:lpstr>
      <vt:lpstr>PowerPoint Presentation</vt:lpstr>
      <vt:lpstr>Numbertrack Rules</vt:lpstr>
      <vt:lpstr>PowerPoint Presentation</vt:lpstr>
      <vt:lpstr>PIG Rules </vt:lpstr>
      <vt:lpstr>PowerPoint Presentation</vt:lpstr>
      <vt:lpstr>Dicey operations adaptations</vt:lpstr>
      <vt:lpstr>PowerPoint Presentation</vt:lpstr>
      <vt:lpstr>Number cards – rules</vt:lpstr>
      <vt:lpstr>Number cards – adaptations</vt:lpstr>
      <vt:lpstr>Totality (Nrich Game)</vt:lpstr>
      <vt:lpstr>Totality: Rules</vt:lpstr>
      <vt:lpstr>PowerPoint Presentation</vt:lpstr>
      <vt:lpstr>How close to 100? Rules…</vt:lpstr>
      <vt:lpstr>How close to 100? Adaptations…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vocabulary and resources…</dc:title>
  <dc:creator>Charlotte Hancocks</dc:creator>
  <cp:lastModifiedBy>Dawn Sharp</cp:lastModifiedBy>
  <cp:revision>33</cp:revision>
  <cp:lastPrinted>2017-11-16T12:30:56Z</cp:lastPrinted>
  <dcterms:created xsi:type="dcterms:W3CDTF">2017-10-25T09:29:47Z</dcterms:created>
  <dcterms:modified xsi:type="dcterms:W3CDTF">2020-01-24T09:35:27Z</dcterms:modified>
</cp:coreProperties>
</file>