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8" r:id="rId4"/>
  </p:sldMasterIdLst>
  <p:sldIdLst>
    <p:sldId id="256" r:id="rId5"/>
    <p:sldId id="257" r:id="rId6"/>
    <p:sldId id="278" r:id="rId7"/>
    <p:sldId id="283" r:id="rId8"/>
    <p:sldId id="290" r:id="rId9"/>
    <p:sldId id="291" r:id="rId10"/>
    <p:sldId id="297" r:id="rId11"/>
    <p:sldId id="307" r:id="rId12"/>
    <p:sldId id="308" r:id="rId13"/>
    <p:sldId id="309" r:id="rId14"/>
    <p:sldId id="292" r:id="rId15"/>
    <p:sldId id="293" r:id="rId16"/>
    <p:sldId id="294" r:id="rId17"/>
    <p:sldId id="295" r:id="rId18"/>
    <p:sldId id="298" r:id="rId19"/>
    <p:sldId id="299" r:id="rId20"/>
    <p:sldId id="300" r:id="rId21"/>
    <p:sldId id="301" r:id="rId22"/>
    <p:sldId id="302" r:id="rId23"/>
    <p:sldId id="303" r:id="rId24"/>
    <p:sldId id="304" r:id="rId25"/>
    <p:sldId id="305" r:id="rId26"/>
    <p:sldId id="259" r:id="rId27"/>
    <p:sldId id="288" r:id="rId28"/>
    <p:sldId id="261" r:id="rId29"/>
    <p:sldId id="271" r:id="rId30"/>
    <p:sldId id="306" r:id="rId31"/>
    <p:sldId id="273"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4797AF-9D98-42E4-A22C-4103059DD4C5}" v="3" dt="2026-09-08T10:12:04.0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1" d="100"/>
          <a:sy n="111" d="100"/>
        </p:scale>
        <p:origin x="59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38285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77376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117040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444136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55355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84796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8579836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70074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23225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91267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9/8/2026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1022233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77545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52040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24198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9/8/2026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1766227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9/8/2026</a:t>
            </a:fld>
            <a:endParaRPr lang="en-US" dirty="0"/>
          </a:p>
        </p:txBody>
      </p:sp>
    </p:spTree>
    <p:extLst>
      <p:ext uri="{BB962C8B-B14F-4D97-AF65-F5344CB8AC3E}">
        <p14:creationId xmlns:p14="http://schemas.microsoft.com/office/powerpoint/2010/main" val="1655373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9/8/2026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01311673"/>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littlewandlelettersandsounds.org.uk/resources/for-parent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beststartinlife.gov.uk/toddler/"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s://www.nhs.uk/best-start-in-life/toddler/help-your-toddler-with-their-emotions/" TargetMode="External"/><Relationship Id="rId4" Type="http://schemas.openxmlformats.org/officeDocument/2006/relationships/hyperlink" Target="https://www.nhs.uk/best-start-in-life/toddler/learning-to-talk/learning-conversations-and-telling-stories-3-to-5-year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8.png"/><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ADEE7-3042-4AE6-B25C-2A1D328EC954}"/>
              </a:ext>
            </a:extLst>
          </p:cNvPr>
          <p:cNvSpPr>
            <a:spLocks noGrp="1"/>
          </p:cNvSpPr>
          <p:nvPr>
            <p:ph type="ctrTitle"/>
          </p:nvPr>
        </p:nvSpPr>
        <p:spPr>
          <a:xfrm>
            <a:off x="840523" y="2802771"/>
            <a:ext cx="9982568" cy="1646302"/>
          </a:xfrm>
        </p:spPr>
        <p:txBody>
          <a:bodyPr/>
          <a:lstStyle/>
          <a:p>
            <a:pPr algn="ctr"/>
            <a:r>
              <a:rPr lang="en-GB" sz="6600" dirty="0">
                <a:solidFill>
                  <a:schemeClr val="tx1"/>
                </a:solidFill>
                <a:latin typeface="SassoonPrimaryType" panose="00000400000000000000" pitchFamily="2" charset="0"/>
              </a:rPr>
              <a:t>Nursery Induction</a:t>
            </a:r>
          </a:p>
        </p:txBody>
      </p:sp>
      <p:pic>
        <p:nvPicPr>
          <p:cNvPr id="5" name="Picture 4">
            <a:extLst>
              <a:ext uri="{FF2B5EF4-FFF2-40B4-BE49-F238E27FC236}">
                <a16:creationId xmlns:a16="http://schemas.microsoft.com/office/drawing/2014/main" id="{4968FB0C-DCEC-425C-AF9A-CD583B952CDF}"/>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997773" y="455018"/>
            <a:ext cx="1668069" cy="1953910"/>
          </a:xfrm>
          <a:prstGeom prst="rect">
            <a:avLst/>
          </a:prstGeom>
          <a:noFill/>
        </p:spPr>
      </p:pic>
    </p:spTree>
    <p:extLst>
      <p:ext uri="{BB962C8B-B14F-4D97-AF65-F5344CB8AC3E}">
        <p14:creationId xmlns:p14="http://schemas.microsoft.com/office/powerpoint/2010/main" val="1096795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hool Attendance Posters - Etsy UK">
            <a:extLst>
              <a:ext uri="{FF2B5EF4-FFF2-40B4-BE49-F238E27FC236}">
                <a16:creationId xmlns:a16="http://schemas.microsoft.com/office/drawing/2014/main" id="{88ABE047-B6EC-EB9E-97D9-3C4E55FDB58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78603" y="516924"/>
            <a:ext cx="2936927" cy="3796456"/>
          </a:xfrm>
          <a:prstGeom prst="rect">
            <a:avLst/>
          </a:prstGeom>
        </p:spPr>
      </p:pic>
      <p:pic>
        <p:nvPicPr>
          <p:cNvPr id="3" name="Picture 2" descr="This chart illustrates the impact of absence on a child's learning">
            <a:extLst>
              <a:ext uri="{FF2B5EF4-FFF2-40B4-BE49-F238E27FC236}">
                <a16:creationId xmlns:a16="http://schemas.microsoft.com/office/drawing/2014/main" id="{1D3F7783-463F-4505-4648-E779918E915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510367" y="149055"/>
            <a:ext cx="4209704" cy="5063177"/>
          </a:xfrm>
          <a:prstGeom prst="rect">
            <a:avLst/>
          </a:prstGeom>
        </p:spPr>
      </p:pic>
      <p:pic>
        <p:nvPicPr>
          <p:cNvPr id="4" name="Picture 3" descr="A poster with numbers and text&#10;&#10;AI-generated content may be incorrect.">
            <a:extLst>
              <a:ext uri="{FF2B5EF4-FFF2-40B4-BE49-F238E27FC236}">
                <a16:creationId xmlns:a16="http://schemas.microsoft.com/office/drawing/2014/main" id="{907C6B5D-E05C-CC58-8C4B-5A9C4AD697A2}"/>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723373" y="154983"/>
            <a:ext cx="4429830" cy="5824780"/>
          </a:xfrm>
          <a:prstGeom prst="rect">
            <a:avLst/>
          </a:prstGeom>
        </p:spPr>
      </p:pic>
    </p:spTree>
    <p:extLst>
      <p:ext uri="{BB962C8B-B14F-4D97-AF65-F5344CB8AC3E}">
        <p14:creationId xmlns:p14="http://schemas.microsoft.com/office/powerpoint/2010/main" val="1532263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CD5C-5712-41B3-9776-95A14E15EB5C}"/>
              </a:ext>
            </a:extLst>
          </p:cNvPr>
          <p:cNvSpPr>
            <a:spLocks noGrp="1"/>
          </p:cNvSpPr>
          <p:nvPr>
            <p:ph type="title"/>
          </p:nvPr>
        </p:nvSpPr>
        <p:spPr>
          <a:xfrm>
            <a:off x="168008" y="264253"/>
            <a:ext cx="8596668" cy="1849307"/>
          </a:xfrm>
        </p:spPr>
        <p:txBody>
          <a:bodyPr>
            <a:noAutofit/>
          </a:bodyPr>
          <a:lstStyle/>
          <a:p>
            <a:r>
              <a:rPr lang="en-GB" sz="5400" dirty="0">
                <a:solidFill>
                  <a:schemeClr val="tx1"/>
                </a:solidFill>
                <a:latin typeface="SassoonPrimaryType" panose="00000400000000000000" pitchFamily="2" charset="0"/>
              </a:rPr>
              <a:t>The Early Years Foundation Stage </a:t>
            </a:r>
          </a:p>
        </p:txBody>
      </p:sp>
      <p:sp>
        <p:nvSpPr>
          <p:cNvPr id="3" name="Content Placeholder 2">
            <a:extLst>
              <a:ext uri="{FF2B5EF4-FFF2-40B4-BE49-F238E27FC236}">
                <a16:creationId xmlns:a16="http://schemas.microsoft.com/office/drawing/2014/main" id="{2B9DD341-B357-41A6-A03F-047BE507870A}"/>
              </a:ext>
            </a:extLst>
          </p:cNvPr>
          <p:cNvSpPr>
            <a:spLocks noGrp="1"/>
          </p:cNvSpPr>
          <p:nvPr>
            <p:ph idx="1"/>
          </p:nvPr>
        </p:nvSpPr>
        <p:spPr>
          <a:xfrm>
            <a:off x="304354" y="2113560"/>
            <a:ext cx="9326663" cy="3880773"/>
          </a:xfrm>
        </p:spPr>
        <p:txBody>
          <a:bodyPr>
            <a:normAutofit fontScale="92500" lnSpcReduction="10000"/>
          </a:bodyPr>
          <a:lstStyle/>
          <a:p>
            <a:pPr marL="0" indent="0">
              <a:buNone/>
            </a:pPr>
            <a:r>
              <a:rPr lang="en-GB" sz="3600" b="1" dirty="0">
                <a:latin typeface="SassoonPrimaryInfant" panose="00000400000000000000" pitchFamily="2" charset="0"/>
              </a:rPr>
              <a:t>Why is it so special?</a:t>
            </a:r>
          </a:p>
          <a:p>
            <a:pPr marL="0" indent="0">
              <a:buNone/>
            </a:pPr>
            <a:r>
              <a:rPr lang="en-GB" sz="3600" dirty="0">
                <a:latin typeface="SassoonPrimaryInfant" panose="00000400000000000000" pitchFamily="2" charset="0"/>
              </a:rPr>
              <a:t>We provide our children with the strong foundations of learning. We introduce them to numbers and letters and help them to develop their social skills. The children will learn the routines of school and will develop their language and vocabulary. In reception, the children will learn through play and through guided group work.  </a:t>
            </a:r>
          </a:p>
        </p:txBody>
      </p:sp>
      <p:pic>
        <p:nvPicPr>
          <p:cNvPr id="5" name="Picture 4">
            <a:extLst>
              <a:ext uri="{FF2B5EF4-FFF2-40B4-BE49-F238E27FC236}">
                <a16:creationId xmlns:a16="http://schemas.microsoft.com/office/drawing/2014/main" id="{4D84FDF4-29EE-4DE6-A0A2-53C3CA1972C4}"/>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spTree>
    <p:extLst>
      <p:ext uri="{BB962C8B-B14F-4D97-AF65-F5344CB8AC3E}">
        <p14:creationId xmlns:p14="http://schemas.microsoft.com/office/powerpoint/2010/main" val="990252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BC76B-2F9E-DDA1-2E8F-672894E40F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812F1A-9376-39B0-69AC-953E974CB1DA}"/>
              </a:ext>
            </a:extLst>
          </p:cNvPr>
          <p:cNvSpPr>
            <a:spLocks noGrp="1"/>
          </p:cNvSpPr>
          <p:nvPr>
            <p:ph type="title"/>
          </p:nvPr>
        </p:nvSpPr>
        <p:spPr>
          <a:xfrm>
            <a:off x="168008" y="264253"/>
            <a:ext cx="8596668" cy="1849307"/>
          </a:xfrm>
        </p:spPr>
        <p:txBody>
          <a:bodyPr>
            <a:noAutofit/>
          </a:bodyPr>
          <a:lstStyle/>
          <a:p>
            <a:r>
              <a:rPr lang="en-GB" sz="5400" dirty="0">
                <a:solidFill>
                  <a:schemeClr val="tx1"/>
                </a:solidFill>
                <a:latin typeface="SassoonPrimaryType" panose="00000400000000000000" pitchFamily="2" charset="0"/>
              </a:rPr>
              <a:t>The Early Years Foundation Stage </a:t>
            </a:r>
          </a:p>
        </p:txBody>
      </p:sp>
      <p:sp>
        <p:nvSpPr>
          <p:cNvPr id="3" name="Content Placeholder 2">
            <a:extLst>
              <a:ext uri="{FF2B5EF4-FFF2-40B4-BE49-F238E27FC236}">
                <a16:creationId xmlns:a16="http://schemas.microsoft.com/office/drawing/2014/main" id="{90EBEF6F-D569-A7FE-AE16-4F2A23C2D035}"/>
              </a:ext>
            </a:extLst>
          </p:cNvPr>
          <p:cNvSpPr>
            <a:spLocks noGrp="1"/>
          </p:cNvSpPr>
          <p:nvPr>
            <p:ph idx="1"/>
          </p:nvPr>
        </p:nvSpPr>
        <p:spPr>
          <a:xfrm>
            <a:off x="532954" y="2113560"/>
            <a:ext cx="9326663" cy="4480187"/>
          </a:xfrm>
        </p:spPr>
        <p:txBody>
          <a:bodyPr>
            <a:normAutofit fontScale="70000" lnSpcReduction="20000"/>
          </a:bodyPr>
          <a:lstStyle/>
          <a:p>
            <a:pPr marL="0" indent="0">
              <a:buNone/>
            </a:pPr>
            <a:r>
              <a:rPr lang="en-GB" sz="3600" b="1" dirty="0">
                <a:latin typeface="SassoonPrimaryInfant" panose="00000400000000000000" pitchFamily="2" charset="0"/>
              </a:rPr>
              <a:t>The 7 Areas of Learning</a:t>
            </a:r>
          </a:p>
          <a:p>
            <a:pPr marL="0" indent="0">
              <a:buNone/>
            </a:pPr>
            <a:r>
              <a:rPr lang="en-GB" sz="3600" b="1" dirty="0">
                <a:latin typeface="SassoonPrimaryInfant" panose="00000400000000000000" pitchFamily="2" charset="0"/>
              </a:rPr>
              <a:t>Prime Areas</a:t>
            </a:r>
          </a:p>
          <a:p>
            <a:r>
              <a:rPr lang="en-GB" sz="3600" dirty="0">
                <a:latin typeface="SassoonPrimaryInfant" panose="00000400000000000000" pitchFamily="2" charset="0"/>
              </a:rPr>
              <a:t>Communication and Language</a:t>
            </a:r>
          </a:p>
          <a:p>
            <a:r>
              <a:rPr lang="en-GB" sz="3600" dirty="0">
                <a:latin typeface="SassoonPrimaryInfant" panose="00000400000000000000" pitchFamily="2" charset="0"/>
              </a:rPr>
              <a:t>Personal, Social and Emotional Development</a:t>
            </a:r>
          </a:p>
          <a:p>
            <a:r>
              <a:rPr lang="en-GB" sz="3600" dirty="0">
                <a:latin typeface="SassoonPrimaryInfant" panose="00000400000000000000" pitchFamily="2" charset="0"/>
              </a:rPr>
              <a:t>Physical Development</a:t>
            </a:r>
          </a:p>
          <a:p>
            <a:pPr marL="0" indent="0">
              <a:buNone/>
            </a:pPr>
            <a:r>
              <a:rPr lang="en-GB" sz="3600" b="1" dirty="0">
                <a:latin typeface="SassoonPrimaryInfant" panose="00000400000000000000" pitchFamily="2" charset="0"/>
              </a:rPr>
              <a:t>Specific Areas</a:t>
            </a:r>
          </a:p>
          <a:p>
            <a:r>
              <a:rPr lang="en-GB" sz="3600" dirty="0">
                <a:latin typeface="SassoonPrimaryInfant" panose="00000400000000000000" pitchFamily="2" charset="0"/>
              </a:rPr>
              <a:t>Literacy</a:t>
            </a:r>
          </a:p>
          <a:p>
            <a:r>
              <a:rPr lang="en-GB" sz="3600" dirty="0">
                <a:latin typeface="SassoonPrimaryInfant" panose="00000400000000000000" pitchFamily="2" charset="0"/>
              </a:rPr>
              <a:t>Maths</a:t>
            </a:r>
          </a:p>
          <a:p>
            <a:r>
              <a:rPr lang="en-GB" sz="3600" dirty="0">
                <a:latin typeface="SassoonPrimaryInfant" panose="00000400000000000000" pitchFamily="2" charset="0"/>
              </a:rPr>
              <a:t>Understanding the World</a:t>
            </a:r>
          </a:p>
          <a:p>
            <a:r>
              <a:rPr lang="en-GB" sz="3600" dirty="0">
                <a:latin typeface="SassoonPrimaryInfant" panose="00000400000000000000" pitchFamily="2" charset="0"/>
              </a:rPr>
              <a:t>Expressive Arts and Design</a:t>
            </a:r>
          </a:p>
        </p:txBody>
      </p:sp>
      <p:pic>
        <p:nvPicPr>
          <p:cNvPr id="5" name="Picture 4">
            <a:extLst>
              <a:ext uri="{FF2B5EF4-FFF2-40B4-BE49-F238E27FC236}">
                <a16:creationId xmlns:a16="http://schemas.microsoft.com/office/drawing/2014/main" id="{437A5CC0-177A-D1CC-1E78-876E817D63C9}"/>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spTree>
    <p:extLst>
      <p:ext uri="{BB962C8B-B14F-4D97-AF65-F5344CB8AC3E}">
        <p14:creationId xmlns:p14="http://schemas.microsoft.com/office/powerpoint/2010/main" val="3661190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CC788-E0DE-44C8-8AA2-19C3388FBA69}"/>
              </a:ext>
            </a:extLst>
          </p:cNvPr>
          <p:cNvSpPr>
            <a:spLocks noGrp="1"/>
          </p:cNvSpPr>
          <p:nvPr>
            <p:ph type="title"/>
          </p:nvPr>
        </p:nvSpPr>
        <p:spPr>
          <a:xfrm>
            <a:off x="194734" y="13298"/>
            <a:ext cx="9825566" cy="2108200"/>
          </a:xfrm>
        </p:spPr>
        <p:txBody>
          <a:bodyPr>
            <a:normAutofit/>
          </a:bodyPr>
          <a:lstStyle/>
          <a:p>
            <a:r>
              <a:rPr lang="en-GB" sz="5400" dirty="0">
                <a:solidFill>
                  <a:schemeClr val="tx1"/>
                </a:solidFill>
                <a:latin typeface="SassoonPrimaryType" panose="00000400000000000000" pitchFamily="2" charset="0"/>
              </a:rPr>
              <a:t>A Typical Day</a:t>
            </a:r>
          </a:p>
        </p:txBody>
      </p:sp>
      <p:sp>
        <p:nvSpPr>
          <p:cNvPr id="3" name="Content Placeholder 2">
            <a:extLst>
              <a:ext uri="{FF2B5EF4-FFF2-40B4-BE49-F238E27FC236}">
                <a16:creationId xmlns:a16="http://schemas.microsoft.com/office/drawing/2014/main" id="{8E26C6B7-8109-4D85-9B82-DDE4994A9C7A}"/>
              </a:ext>
            </a:extLst>
          </p:cNvPr>
          <p:cNvSpPr>
            <a:spLocks noGrp="1"/>
          </p:cNvSpPr>
          <p:nvPr>
            <p:ph idx="1"/>
          </p:nvPr>
        </p:nvSpPr>
        <p:spPr>
          <a:xfrm>
            <a:off x="1496249" y="1002715"/>
            <a:ext cx="7222066" cy="5681523"/>
          </a:xfrm>
        </p:spPr>
        <p:txBody>
          <a:bodyPr>
            <a:normAutofit lnSpcReduction="10000"/>
          </a:bodyPr>
          <a:lstStyle/>
          <a:p>
            <a:pPr marL="0" indent="0">
              <a:lnSpc>
                <a:spcPct val="150000"/>
              </a:lnSpc>
              <a:buNone/>
            </a:pPr>
            <a:r>
              <a:rPr lang="en-GB" sz="2400" dirty="0">
                <a:latin typeface="Sassoon Penpals" panose="02000400000000000000" pitchFamily="50" charset="0"/>
              </a:rPr>
              <a:t>Morning Welcome &amp; Register</a:t>
            </a:r>
          </a:p>
          <a:p>
            <a:pPr marL="0" indent="0">
              <a:lnSpc>
                <a:spcPct val="150000"/>
              </a:lnSpc>
              <a:buNone/>
            </a:pPr>
            <a:r>
              <a:rPr lang="en-GB" sz="2400" dirty="0">
                <a:latin typeface="Sassoon Penpals" panose="02000400000000000000" pitchFamily="50" charset="0"/>
              </a:rPr>
              <a:t>Phonics &amp; Rhyme Time</a:t>
            </a:r>
          </a:p>
          <a:p>
            <a:pPr marL="0" indent="0">
              <a:lnSpc>
                <a:spcPct val="150000"/>
              </a:lnSpc>
              <a:buNone/>
            </a:pPr>
            <a:r>
              <a:rPr lang="en-GB" sz="2400" dirty="0">
                <a:latin typeface="Sassoon Penpals" panose="02000400000000000000" pitchFamily="50" charset="0"/>
              </a:rPr>
              <a:t>Indoor and Outdoor Exploration Time</a:t>
            </a:r>
          </a:p>
          <a:p>
            <a:pPr marL="0" indent="0">
              <a:lnSpc>
                <a:spcPct val="150000"/>
              </a:lnSpc>
              <a:buNone/>
            </a:pPr>
            <a:r>
              <a:rPr lang="en-GB" sz="2400" dirty="0">
                <a:latin typeface="Sassoon Penpals" panose="02000400000000000000" pitchFamily="50" charset="0"/>
              </a:rPr>
              <a:t>Literacy</a:t>
            </a:r>
          </a:p>
          <a:p>
            <a:pPr marL="0" indent="0">
              <a:lnSpc>
                <a:spcPct val="150000"/>
              </a:lnSpc>
              <a:buNone/>
            </a:pPr>
            <a:r>
              <a:rPr lang="en-GB" sz="2400" dirty="0">
                <a:latin typeface="Sassoon Penpals" panose="02000400000000000000" pitchFamily="50" charset="0"/>
              </a:rPr>
              <a:t>Physical, Maths and Snack time group sessions</a:t>
            </a:r>
          </a:p>
          <a:p>
            <a:pPr marL="0" indent="0">
              <a:lnSpc>
                <a:spcPct val="150000"/>
              </a:lnSpc>
              <a:buNone/>
            </a:pPr>
            <a:r>
              <a:rPr lang="en-GB" sz="2400" dirty="0">
                <a:latin typeface="Sassoon Penpals" panose="02000400000000000000" pitchFamily="50" charset="0"/>
              </a:rPr>
              <a:t>Maths</a:t>
            </a:r>
          </a:p>
          <a:p>
            <a:pPr marL="0" indent="0">
              <a:lnSpc>
                <a:spcPct val="150000"/>
              </a:lnSpc>
              <a:buNone/>
            </a:pPr>
            <a:r>
              <a:rPr lang="en-GB" sz="2400" dirty="0">
                <a:latin typeface="Sassoon Penpals" panose="02000400000000000000" pitchFamily="50" charset="0"/>
              </a:rPr>
              <a:t>Wiggle Me Into A Squiggle/ Squiggle While You Wiggle</a:t>
            </a:r>
          </a:p>
          <a:p>
            <a:pPr marL="0" indent="0">
              <a:lnSpc>
                <a:spcPct val="150000"/>
              </a:lnSpc>
              <a:buNone/>
            </a:pPr>
            <a:r>
              <a:rPr lang="en-GB" sz="2400" dirty="0">
                <a:latin typeface="Sassoon Penpals" panose="02000400000000000000" pitchFamily="50" charset="0"/>
              </a:rPr>
              <a:t>Story time</a:t>
            </a:r>
          </a:p>
          <a:p>
            <a:pPr marL="0" indent="0">
              <a:lnSpc>
                <a:spcPct val="150000"/>
              </a:lnSpc>
              <a:buNone/>
            </a:pPr>
            <a:r>
              <a:rPr lang="en-GB" sz="2400" dirty="0">
                <a:latin typeface="Sassoon Penpals" panose="02000400000000000000" pitchFamily="50" charset="0"/>
              </a:rPr>
              <a:t>PSHE, RE, Music, Art, Understanding the World</a:t>
            </a:r>
          </a:p>
        </p:txBody>
      </p:sp>
      <p:pic>
        <p:nvPicPr>
          <p:cNvPr id="6" name="Picture 5">
            <a:extLst>
              <a:ext uri="{FF2B5EF4-FFF2-40B4-BE49-F238E27FC236}">
                <a16:creationId xmlns:a16="http://schemas.microsoft.com/office/drawing/2014/main" id="{B5C946EC-19EC-403B-AA7C-90D0A47CB35B}"/>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pic>
        <p:nvPicPr>
          <p:cNvPr id="5" name="Picture 4">
            <a:extLst>
              <a:ext uri="{FF2B5EF4-FFF2-40B4-BE49-F238E27FC236}">
                <a16:creationId xmlns:a16="http://schemas.microsoft.com/office/drawing/2014/main" id="{CC240D83-52B0-DB82-57C3-636357E272ED}"/>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618395" y="917470"/>
            <a:ext cx="925453" cy="720000"/>
          </a:xfrm>
          <a:prstGeom prst="rect">
            <a:avLst/>
          </a:prstGeom>
        </p:spPr>
      </p:pic>
      <p:pic>
        <p:nvPicPr>
          <p:cNvPr id="8" name="Picture 7">
            <a:extLst>
              <a:ext uri="{FF2B5EF4-FFF2-40B4-BE49-F238E27FC236}">
                <a16:creationId xmlns:a16="http://schemas.microsoft.com/office/drawing/2014/main" id="{075BB4D2-A419-83C5-D7A1-9972D09DFDE3}"/>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974304" y="1550937"/>
            <a:ext cx="771185" cy="720000"/>
          </a:xfrm>
          <a:prstGeom prst="rect">
            <a:avLst/>
          </a:prstGeom>
        </p:spPr>
      </p:pic>
      <p:pic>
        <p:nvPicPr>
          <p:cNvPr id="12" name="Picture 11">
            <a:extLst>
              <a:ext uri="{FF2B5EF4-FFF2-40B4-BE49-F238E27FC236}">
                <a16:creationId xmlns:a16="http://schemas.microsoft.com/office/drawing/2014/main" id="{F2B3D678-064A-7BFA-AD25-4D19C4F78D9D}"/>
              </a:ext>
            </a:extLst>
          </p:cNvPr>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a:xfrm>
            <a:off x="604373" y="2155165"/>
            <a:ext cx="871957" cy="765174"/>
          </a:xfrm>
          <a:prstGeom prst="rect">
            <a:avLst/>
          </a:prstGeom>
        </p:spPr>
      </p:pic>
      <p:pic>
        <p:nvPicPr>
          <p:cNvPr id="13" name="Picture 12">
            <a:extLst>
              <a:ext uri="{FF2B5EF4-FFF2-40B4-BE49-F238E27FC236}">
                <a16:creationId xmlns:a16="http://schemas.microsoft.com/office/drawing/2014/main" id="{0C886553-6993-6BE5-6377-BBAFF8F7AA1E}"/>
              </a:ext>
            </a:extLst>
          </p:cNvPr>
          <p:cNvPicPr>
            <a:picLocks noChangeAspect="1"/>
          </p:cNvPicPr>
          <p:nvPr/>
        </p:nvPicPr>
        <p:blipFill>
          <a:blip r:embed="rId6" cstate="email">
            <a:extLst>
              <a:ext uri="{28A0092B-C50C-407E-A947-70E740481C1C}">
                <a14:useLocalDpi xmlns:a14="http://schemas.microsoft.com/office/drawing/2010/main" val="0"/>
              </a:ext>
            </a:extLst>
          </a:blip>
          <a:srcRect t="-1995"/>
          <a:stretch>
            <a:fillRect/>
          </a:stretch>
        </p:blipFill>
        <p:spPr>
          <a:xfrm>
            <a:off x="2415570" y="2866004"/>
            <a:ext cx="820479" cy="720000"/>
          </a:xfrm>
          <a:prstGeom prst="rect">
            <a:avLst/>
          </a:prstGeom>
        </p:spPr>
      </p:pic>
      <p:pic>
        <p:nvPicPr>
          <p:cNvPr id="14" name="Picture 13">
            <a:extLst>
              <a:ext uri="{FF2B5EF4-FFF2-40B4-BE49-F238E27FC236}">
                <a16:creationId xmlns:a16="http://schemas.microsoft.com/office/drawing/2014/main" id="{4D76BE0F-2A55-25AA-876E-F2D8B6F71BD3}"/>
              </a:ext>
            </a:extLst>
          </p:cNvPr>
          <p:cNvPicPr>
            <a:picLocks noChangeAspect="1"/>
          </p:cNvPicPr>
          <p:nvPr/>
        </p:nvPicPr>
        <p:blipFill>
          <a:blip r:embed="rId7" cstate="email">
            <a:extLst>
              <a:ext uri="{28A0092B-C50C-407E-A947-70E740481C1C}">
                <a14:useLocalDpi xmlns:a14="http://schemas.microsoft.com/office/drawing/2010/main" val="0"/>
              </a:ext>
            </a:extLst>
          </a:blip>
          <a:srcRect t="-1936" r="-2869"/>
          <a:stretch>
            <a:fillRect/>
          </a:stretch>
        </p:blipFill>
        <p:spPr>
          <a:xfrm>
            <a:off x="604373" y="4119276"/>
            <a:ext cx="820479" cy="720000"/>
          </a:xfrm>
          <a:prstGeom prst="rect">
            <a:avLst/>
          </a:prstGeom>
        </p:spPr>
      </p:pic>
      <p:pic>
        <p:nvPicPr>
          <p:cNvPr id="15" name="Picture 14">
            <a:extLst>
              <a:ext uri="{FF2B5EF4-FFF2-40B4-BE49-F238E27FC236}">
                <a16:creationId xmlns:a16="http://schemas.microsoft.com/office/drawing/2014/main" id="{BB376060-708D-116A-2F2E-63A0097161B6}"/>
              </a:ext>
            </a:extLst>
          </p:cNvPr>
          <p:cNvPicPr>
            <a:picLocks noChangeAspect="1"/>
          </p:cNvPicPr>
          <p:nvPr/>
        </p:nvPicPr>
        <p:blipFill>
          <a:blip r:embed="rId8" cstate="email">
            <a:extLst>
              <a:ext uri="{28A0092B-C50C-407E-A947-70E740481C1C}">
                <a14:useLocalDpi xmlns:a14="http://schemas.microsoft.com/office/drawing/2010/main" val="0"/>
              </a:ext>
            </a:extLst>
          </a:blip>
          <a:srcRect l="-1403"/>
          <a:stretch>
            <a:fillRect/>
          </a:stretch>
        </p:blipFill>
        <p:spPr>
          <a:xfrm>
            <a:off x="7336448" y="4736503"/>
            <a:ext cx="820479" cy="720000"/>
          </a:xfrm>
          <a:prstGeom prst="rect">
            <a:avLst/>
          </a:prstGeom>
        </p:spPr>
      </p:pic>
      <p:pic>
        <p:nvPicPr>
          <p:cNvPr id="17" name="Picture 16">
            <a:extLst>
              <a:ext uri="{FF2B5EF4-FFF2-40B4-BE49-F238E27FC236}">
                <a16:creationId xmlns:a16="http://schemas.microsoft.com/office/drawing/2014/main" id="{DEFB585F-960C-5A4A-50D2-547FD08BCCA6}"/>
              </a:ext>
            </a:extLst>
          </p:cNvPr>
          <p:cNvPicPr>
            <a:picLocks noChangeAspect="1"/>
          </p:cNvPicPr>
          <p:nvPr/>
        </p:nvPicPr>
        <p:blipFill>
          <a:blip r:embed="rId9" cstate="email">
            <a:extLst>
              <a:ext uri="{28A0092B-C50C-407E-A947-70E740481C1C}">
                <a14:useLocalDpi xmlns:a14="http://schemas.microsoft.com/office/drawing/2010/main" val="0"/>
              </a:ext>
            </a:extLst>
          </a:blip>
          <a:srcRect r="-6405"/>
          <a:stretch>
            <a:fillRect/>
          </a:stretch>
        </p:blipFill>
        <p:spPr>
          <a:xfrm>
            <a:off x="668112" y="5402145"/>
            <a:ext cx="820479" cy="720000"/>
          </a:xfrm>
          <a:prstGeom prst="rect">
            <a:avLst/>
          </a:prstGeom>
        </p:spPr>
      </p:pic>
      <p:pic>
        <p:nvPicPr>
          <p:cNvPr id="18" name="Picture 17">
            <a:extLst>
              <a:ext uri="{FF2B5EF4-FFF2-40B4-BE49-F238E27FC236}">
                <a16:creationId xmlns:a16="http://schemas.microsoft.com/office/drawing/2014/main" id="{82DEA691-1E92-C131-5A5D-ADF6B670953C}"/>
              </a:ext>
            </a:extLst>
          </p:cNvPr>
          <p:cNvPicPr>
            <a:picLocks noChangeAspect="1"/>
          </p:cNvPicPr>
          <p:nvPr/>
        </p:nvPicPr>
        <p:blipFill>
          <a:blip r:embed="rId10" cstate="email">
            <a:extLst>
              <a:ext uri="{28A0092B-C50C-407E-A947-70E740481C1C}">
                <a14:useLocalDpi xmlns:a14="http://schemas.microsoft.com/office/drawing/2010/main" val="0"/>
              </a:ext>
            </a:extLst>
          </a:blip>
          <a:srcRect b="-14725"/>
          <a:stretch>
            <a:fillRect/>
          </a:stretch>
        </p:blipFill>
        <p:spPr>
          <a:xfrm>
            <a:off x="6553680" y="6049483"/>
            <a:ext cx="820479" cy="720000"/>
          </a:xfrm>
          <a:prstGeom prst="rect">
            <a:avLst/>
          </a:prstGeom>
        </p:spPr>
      </p:pic>
      <p:pic>
        <p:nvPicPr>
          <p:cNvPr id="19" name="Picture 18">
            <a:extLst>
              <a:ext uri="{FF2B5EF4-FFF2-40B4-BE49-F238E27FC236}">
                <a16:creationId xmlns:a16="http://schemas.microsoft.com/office/drawing/2014/main" id="{0FD58FDD-8B53-2ED1-77C6-6CC4EBC71EEA}"/>
              </a:ext>
            </a:extLst>
          </p:cNvPr>
          <p:cNvPicPr>
            <a:picLocks noChangeAspect="1"/>
          </p:cNvPicPr>
          <p:nvPr/>
        </p:nvPicPr>
        <p:blipFill>
          <a:blip r:embed="rId11" cstate="email">
            <a:extLst>
              <a:ext uri="{28A0092B-C50C-407E-A947-70E740481C1C}">
                <a14:useLocalDpi xmlns:a14="http://schemas.microsoft.com/office/drawing/2010/main" val="0"/>
              </a:ext>
            </a:extLst>
          </a:blip>
          <a:srcRect b="-10716"/>
          <a:stretch>
            <a:fillRect/>
          </a:stretch>
        </p:blipFill>
        <p:spPr>
          <a:xfrm>
            <a:off x="7533667" y="6049483"/>
            <a:ext cx="820479" cy="720000"/>
          </a:xfrm>
          <a:prstGeom prst="rect">
            <a:avLst/>
          </a:prstGeom>
        </p:spPr>
      </p:pic>
    </p:spTree>
    <p:extLst>
      <p:ext uri="{BB962C8B-B14F-4D97-AF65-F5344CB8AC3E}">
        <p14:creationId xmlns:p14="http://schemas.microsoft.com/office/powerpoint/2010/main" val="3001315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C4A75-6A6B-4CBE-AD3B-7DD46F26DDC0}"/>
              </a:ext>
            </a:extLst>
          </p:cNvPr>
          <p:cNvSpPr>
            <a:spLocks noGrp="1"/>
          </p:cNvSpPr>
          <p:nvPr>
            <p:ph type="title"/>
          </p:nvPr>
        </p:nvSpPr>
        <p:spPr>
          <a:xfrm>
            <a:off x="136581" y="172064"/>
            <a:ext cx="8596668" cy="1086853"/>
          </a:xfrm>
        </p:spPr>
        <p:txBody>
          <a:bodyPr>
            <a:normAutofit/>
          </a:bodyPr>
          <a:lstStyle/>
          <a:p>
            <a:r>
              <a:rPr lang="en-GB" sz="5400" dirty="0">
                <a:solidFill>
                  <a:schemeClr val="tx1"/>
                </a:solidFill>
                <a:latin typeface="SassoonPrimaryType" panose="00000400000000000000" pitchFamily="2" charset="0"/>
              </a:rPr>
              <a:t>Little </a:t>
            </a:r>
            <a:r>
              <a:rPr lang="en-GB" sz="5400" dirty="0" err="1">
                <a:solidFill>
                  <a:schemeClr val="tx1"/>
                </a:solidFill>
                <a:latin typeface="SassoonPrimaryType" panose="00000400000000000000" pitchFamily="2" charset="0"/>
              </a:rPr>
              <a:t>Wandle</a:t>
            </a:r>
            <a:r>
              <a:rPr lang="en-GB" sz="5400" dirty="0">
                <a:solidFill>
                  <a:schemeClr val="tx1"/>
                </a:solidFill>
                <a:latin typeface="SassoonPrimaryType" panose="00000400000000000000" pitchFamily="2" charset="0"/>
              </a:rPr>
              <a:t> Phonics</a:t>
            </a:r>
          </a:p>
        </p:txBody>
      </p:sp>
      <p:sp>
        <p:nvSpPr>
          <p:cNvPr id="3" name="Content Placeholder 2">
            <a:extLst>
              <a:ext uri="{FF2B5EF4-FFF2-40B4-BE49-F238E27FC236}">
                <a16:creationId xmlns:a16="http://schemas.microsoft.com/office/drawing/2014/main" id="{54FE0A61-3224-46AB-84E7-0E01FA6FADED}"/>
              </a:ext>
            </a:extLst>
          </p:cNvPr>
          <p:cNvSpPr>
            <a:spLocks noGrp="1"/>
          </p:cNvSpPr>
          <p:nvPr>
            <p:ph idx="1"/>
          </p:nvPr>
        </p:nvSpPr>
        <p:spPr>
          <a:xfrm>
            <a:off x="497305" y="1980172"/>
            <a:ext cx="9272337" cy="3987491"/>
          </a:xfrm>
        </p:spPr>
        <p:txBody>
          <a:bodyPr>
            <a:normAutofit fontScale="32500" lnSpcReduction="20000"/>
          </a:bodyPr>
          <a:lstStyle/>
          <a:p>
            <a:pPr marL="0" indent="0">
              <a:buNone/>
            </a:pPr>
            <a:r>
              <a:rPr lang="en-GB" sz="8000" dirty="0">
                <a:latin typeface="SassoonPrimaryType" panose="00000400000000000000" pitchFamily="2" charset="0"/>
              </a:rPr>
              <a:t>We follow the Little Wandle phonic scheme in school.</a:t>
            </a:r>
          </a:p>
          <a:p>
            <a:pPr marL="0" indent="0">
              <a:buNone/>
            </a:pPr>
            <a:r>
              <a:rPr lang="en-GB" sz="8000" dirty="0">
                <a:latin typeface="SassoonPrimaryType" panose="00000400000000000000" pitchFamily="2" charset="0"/>
              </a:rPr>
              <a:t>This is important for laying the foundations for early reading and writing. </a:t>
            </a:r>
          </a:p>
          <a:p>
            <a:pPr marL="0" indent="0">
              <a:buNone/>
            </a:pPr>
            <a:r>
              <a:rPr lang="en-GB" sz="8000" dirty="0">
                <a:latin typeface="SassoonPrimaryType" panose="00000400000000000000" pitchFamily="2" charset="0"/>
              </a:rPr>
              <a:t>For parents, Little Wandle offer some videos on the nursery rhymes we focus on in Nursery</a:t>
            </a:r>
          </a:p>
          <a:p>
            <a:pPr marL="0" indent="0">
              <a:buNone/>
            </a:pPr>
            <a:r>
              <a:rPr lang="en-GB" sz="8000" dirty="0">
                <a:latin typeface="SassoonPrimaryType" panose="00000400000000000000" pitchFamily="2" charset="0"/>
                <a:hlinkClick r:id="rId2"/>
              </a:rPr>
              <a:t>https://www.littlewandlelettersandsounds.org.uk/resources/for-parents/</a:t>
            </a:r>
            <a:r>
              <a:rPr lang="en-GB" sz="8000" dirty="0">
                <a:latin typeface="SassoonPrimaryType" panose="00000400000000000000" pitchFamily="2" charset="0"/>
              </a:rPr>
              <a:t> </a:t>
            </a:r>
          </a:p>
          <a:p>
            <a:pPr marL="0" indent="0">
              <a:buNone/>
            </a:pPr>
            <a:r>
              <a:rPr lang="en-GB" sz="8000" dirty="0">
                <a:latin typeface="SassoonPrimaryType" panose="00000400000000000000" pitchFamily="2" charset="0"/>
              </a:rPr>
              <a:t>Please avoid teaching letter names and sounds to children focussing on letter patterns in their name instead to support in name recognition.</a:t>
            </a:r>
          </a:p>
        </p:txBody>
      </p:sp>
      <p:pic>
        <p:nvPicPr>
          <p:cNvPr id="6" name="Picture 5">
            <a:extLst>
              <a:ext uri="{FF2B5EF4-FFF2-40B4-BE49-F238E27FC236}">
                <a16:creationId xmlns:a16="http://schemas.microsoft.com/office/drawing/2014/main" id="{9AC990C0-570A-4351-9EBC-9A95386304A4}"/>
              </a:ext>
            </a:extLst>
          </p:cNvPr>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spTree>
    <p:extLst>
      <p:ext uri="{BB962C8B-B14F-4D97-AF65-F5344CB8AC3E}">
        <p14:creationId xmlns:p14="http://schemas.microsoft.com/office/powerpoint/2010/main" val="2662873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9ADBC-396D-F32F-0BBA-E853D7F08A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115230-0761-17CE-3CE9-2D29641120FD}"/>
              </a:ext>
            </a:extLst>
          </p:cNvPr>
          <p:cNvSpPr>
            <a:spLocks noGrp="1"/>
          </p:cNvSpPr>
          <p:nvPr>
            <p:ph type="title"/>
          </p:nvPr>
        </p:nvSpPr>
        <p:spPr>
          <a:xfrm>
            <a:off x="359164" y="616285"/>
            <a:ext cx="7335699" cy="1022016"/>
          </a:xfrm>
        </p:spPr>
        <p:txBody>
          <a:bodyPr>
            <a:noAutofit/>
          </a:bodyPr>
          <a:lstStyle/>
          <a:p>
            <a:r>
              <a:rPr lang="en-GB" sz="5400" dirty="0">
                <a:solidFill>
                  <a:schemeClr val="tx1"/>
                </a:solidFill>
                <a:latin typeface="SassoonPrimaryType" panose="00000400000000000000" pitchFamily="2" charset="0"/>
              </a:rPr>
              <a:t>Learning Journal</a:t>
            </a:r>
          </a:p>
        </p:txBody>
      </p:sp>
      <p:sp>
        <p:nvSpPr>
          <p:cNvPr id="3" name="Content Placeholder 2">
            <a:extLst>
              <a:ext uri="{FF2B5EF4-FFF2-40B4-BE49-F238E27FC236}">
                <a16:creationId xmlns:a16="http://schemas.microsoft.com/office/drawing/2014/main" id="{A7A15362-40C3-2376-5B95-F75F3D286FBD}"/>
              </a:ext>
            </a:extLst>
          </p:cNvPr>
          <p:cNvSpPr>
            <a:spLocks noGrp="1"/>
          </p:cNvSpPr>
          <p:nvPr>
            <p:ph idx="1"/>
          </p:nvPr>
        </p:nvSpPr>
        <p:spPr>
          <a:xfrm>
            <a:off x="359164" y="1903833"/>
            <a:ext cx="9838266" cy="2930105"/>
          </a:xfrm>
        </p:spPr>
        <p:txBody>
          <a:bodyPr>
            <a:normAutofit/>
          </a:bodyPr>
          <a:lstStyle/>
          <a:p>
            <a:pPr marL="0" indent="0">
              <a:buNone/>
            </a:pPr>
            <a:r>
              <a:rPr lang="en-GB" sz="3600" dirty="0">
                <a:latin typeface="SassoonPrimaryType" panose="00000400000000000000" pitchFamily="2" charset="0"/>
              </a:rPr>
              <a:t>Your child’s learning journal tells the story of their learning. Overtime it will become a celebration of their achievements and progress, recording the activities that your child has completed both at school and at home. </a:t>
            </a:r>
          </a:p>
        </p:txBody>
      </p:sp>
      <p:pic>
        <p:nvPicPr>
          <p:cNvPr id="5" name="Picture 4">
            <a:extLst>
              <a:ext uri="{FF2B5EF4-FFF2-40B4-BE49-F238E27FC236}">
                <a16:creationId xmlns:a16="http://schemas.microsoft.com/office/drawing/2014/main" id="{F24588A2-91E4-A694-95D4-0E59F04C99A0}"/>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pic>
        <p:nvPicPr>
          <p:cNvPr id="1026" name="Picture 2" descr="Potton Primary School - Seesaw">
            <a:extLst>
              <a:ext uri="{FF2B5EF4-FFF2-40B4-BE49-F238E27FC236}">
                <a16:creationId xmlns:a16="http://schemas.microsoft.com/office/drawing/2014/main" id="{D72AE6BE-EA5A-C577-57A6-7A706E2CBA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1538" y="4491038"/>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18865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66676-9BB0-86F4-0E24-F25EB0E572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568679-6D99-659F-CA17-A33F1D007980}"/>
              </a:ext>
            </a:extLst>
          </p:cNvPr>
          <p:cNvSpPr>
            <a:spLocks noGrp="1"/>
          </p:cNvSpPr>
          <p:nvPr>
            <p:ph type="title"/>
          </p:nvPr>
        </p:nvSpPr>
        <p:spPr>
          <a:xfrm>
            <a:off x="232164" y="272715"/>
            <a:ext cx="7335699" cy="1688431"/>
          </a:xfrm>
        </p:spPr>
        <p:txBody>
          <a:bodyPr>
            <a:noAutofit/>
          </a:bodyPr>
          <a:lstStyle/>
          <a:p>
            <a:r>
              <a:rPr lang="en-GB" sz="5400" dirty="0">
                <a:solidFill>
                  <a:schemeClr val="tx1"/>
                </a:solidFill>
                <a:latin typeface="SassoonPrimaryType" panose="00000400000000000000" pitchFamily="2" charset="0"/>
              </a:rPr>
              <a:t>What will be in my child’s learning journal?</a:t>
            </a:r>
          </a:p>
        </p:txBody>
      </p:sp>
      <p:sp>
        <p:nvSpPr>
          <p:cNvPr id="3" name="Content Placeholder 2">
            <a:extLst>
              <a:ext uri="{FF2B5EF4-FFF2-40B4-BE49-F238E27FC236}">
                <a16:creationId xmlns:a16="http://schemas.microsoft.com/office/drawing/2014/main" id="{536EF13B-38F5-30D9-AB2F-A4C739D009B0}"/>
              </a:ext>
            </a:extLst>
          </p:cNvPr>
          <p:cNvSpPr>
            <a:spLocks noGrp="1"/>
          </p:cNvSpPr>
          <p:nvPr>
            <p:ph idx="1"/>
          </p:nvPr>
        </p:nvSpPr>
        <p:spPr>
          <a:xfrm>
            <a:off x="359164" y="2060994"/>
            <a:ext cx="9838266" cy="4559743"/>
          </a:xfrm>
        </p:spPr>
        <p:txBody>
          <a:bodyPr>
            <a:normAutofit/>
          </a:bodyPr>
          <a:lstStyle/>
          <a:p>
            <a:pPr>
              <a:lnSpc>
                <a:spcPct val="150000"/>
              </a:lnSpc>
            </a:pPr>
            <a:r>
              <a:rPr lang="en-GB" sz="3600" dirty="0">
                <a:latin typeface="SassoonPrimaryType" panose="00000400000000000000" pitchFamily="2" charset="0"/>
              </a:rPr>
              <a:t>Annotated photographs and videos showing your child’s significant learning and achievements.</a:t>
            </a:r>
          </a:p>
          <a:p>
            <a:pPr>
              <a:lnSpc>
                <a:spcPct val="150000"/>
              </a:lnSpc>
            </a:pPr>
            <a:r>
              <a:rPr lang="en-GB" sz="3600" dirty="0">
                <a:latin typeface="SassoonPrimaryType" panose="00000400000000000000" pitchFamily="2" charset="0"/>
              </a:rPr>
              <a:t>Examples of your child’s learning </a:t>
            </a:r>
          </a:p>
          <a:p>
            <a:pPr>
              <a:lnSpc>
                <a:spcPct val="150000"/>
              </a:lnSpc>
            </a:pPr>
            <a:r>
              <a:rPr lang="en-GB" sz="3600" dirty="0">
                <a:latin typeface="SassoonPrimaryType" panose="00000400000000000000" pitchFamily="2" charset="0"/>
              </a:rPr>
              <a:t>Class blogs</a:t>
            </a:r>
          </a:p>
          <a:p>
            <a:pPr>
              <a:lnSpc>
                <a:spcPct val="150000"/>
              </a:lnSpc>
            </a:pPr>
            <a:r>
              <a:rPr lang="en-GB" sz="3600" dirty="0">
                <a:latin typeface="SassoonPrimaryType" panose="00000400000000000000" pitchFamily="2" charset="0"/>
              </a:rPr>
              <a:t>Letters sharing information about your class </a:t>
            </a:r>
          </a:p>
        </p:txBody>
      </p:sp>
      <p:pic>
        <p:nvPicPr>
          <p:cNvPr id="5" name="Picture 4">
            <a:extLst>
              <a:ext uri="{FF2B5EF4-FFF2-40B4-BE49-F238E27FC236}">
                <a16:creationId xmlns:a16="http://schemas.microsoft.com/office/drawing/2014/main" id="{1072F617-AE2C-1A09-136C-D9354A611691}"/>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spTree>
    <p:extLst>
      <p:ext uri="{BB962C8B-B14F-4D97-AF65-F5344CB8AC3E}">
        <p14:creationId xmlns:p14="http://schemas.microsoft.com/office/powerpoint/2010/main" val="126162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9BF59-90E1-104F-A194-EA4EBEF5F5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CC3772-9718-E67D-1FE9-15CCEFD31DDF}"/>
              </a:ext>
            </a:extLst>
          </p:cNvPr>
          <p:cNvSpPr>
            <a:spLocks noGrp="1"/>
          </p:cNvSpPr>
          <p:nvPr>
            <p:ph type="title"/>
          </p:nvPr>
        </p:nvSpPr>
        <p:spPr>
          <a:xfrm>
            <a:off x="232164" y="272715"/>
            <a:ext cx="8518136" cy="1688431"/>
          </a:xfrm>
        </p:spPr>
        <p:txBody>
          <a:bodyPr>
            <a:noAutofit/>
          </a:bodyPr>
          <a:lstStyle/>
          <a:p>
            <a:r>
              <a:rPr lang="en-GB" sz="5400" dirty="0">
                <a:solidFill>
                  <a:schemeClr val="tx1"/>
                </a:solidFill>
                <a:latin typeface="SassoonPrimaryType" panose="00000400000000000000" pitchFamily="2" charset="0"/>
              </a:rPr>
              <a:t>Staying in Touch</a:t>
            </a:r>
          </a:p>
        </p:txBody>
      </p:sp>
      <p:pic>
        <p:nvPicPr>
          <p:cNvPr id="5" name="Picture 4">
            <a:extLst>
              <a:ext uri="{FF2B5EF4-FFF2-40B4-BE49-F238E27FC236}">
                <a16:creationId xmlns:a16="http://schemas.microsoft.com/office/drawing/2014/main" id="{BF5D8CD7-9A98-E3C2-E108-172531A76190}"/>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sp>
        <p:nvSpPr>
          <p:cNvPr id="4" name="Content Placeholder 2">
            <a:extLst>
              <a:ext uri="{FF2B5EF4-FFF2-40B4-BE49-F238E27FC236}">
                <a16:creationId xmlns:a16="http://schemas.microsoft.com/office/drawing/2014/main" id="{BC16D3F4-AEF1-76E3-766F-2DC6494CE73B}"/>
              </a:ext>
            </a:extLst>
          </p:cNvPr>
          <p:cNvSpPr>
            <a:spLocks noGrp="1"/>
          </p:cNvSpPr>
          <p:nvPr>
            <p:ph idx="1"/>
          </p:nvPr>
        </p:nvSpPr>
        <p:spPr>
          <a:xfrm>
            <a:off x="231775" y="1397001"/>
            <a:ext cx="9839325" cy="5188284"/>
          </a:xfrm>
        </p:spPr>
        <p:txBody>
          <a:bodyPr>
            <a:normAutofit lnSpcReduction="10000"/>
          </a:bodyPr>
          <a:lstStyle/>
          <a:p>
            <a:r>
              <a:rPr lang="en-GB" sz="3600" dirty="0">
                <a:latin typeface="SassoonPrimaryType" panose="00000400000000000000" pitchFamily="2" charset="0"/>
              </a:rPr>
              <a:t>The EYFS team will upload regular updates, through Seesaw, to share what the children have been learning in school.</a:t>
            </a:r>
          </a:p>
          <a:p>
            <a:r>
              <a:rPr lang="en-GB" sz="3600" dirty="0">
                <a:latin typeface="SassoonPrimaryType" panose="00000400000000000000" pitchFamily="2" charset="0"/>
              </a:rPr>
              <a:t>You will have opportunities across the year to attend parent meetings with your child’s class teacher. </a:t>
            </a:r>
          </a:p>
          <a:p>
            <a:r>
              <a:rPr lang="en-GB" sz="3600" dirty="0">
                <a:latin typeface="SassoonPrimaryType" panose="00000400000000000000" pitchFamily="2" charset="0"/>
              </a:rPr>
              <a:t>Regular communication via the school office to keep you up to date with upcoming events and important dates. </a:t>
            </a:r>
          </a:p>
          <a:p>
            <a:endParaRPr lang="en-GB" dirty="0"/>
          </a:p>
        </p:txBody>
      </p:sp>
    </p:spTree>
    <p:extLst>
      <p:ext uri="{BB962C8B-B14F-4D97-AF65-F5344CB8AC3E}">
        <p14:creationId xmlns:p14="http://schemas.microsoft.com/office/powerpoint/2010/main" val="2484979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832B0-2E4F-0C0C-CF0D-51283DEF58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4592DE-579D-8E72-0598-413C6ED5A40A}"/>
              </a:ext>
            </a:extLst>
          </p:cNvPr>
          <p:cNvSpPr>
            <a:spLocks noGrp="1"/>
          </p:cNvSpPr>
          <p:nvPr>
            <p:ph type="title"/>
          </p:nvPr>
        </p:nvSpPr>
        <p:spPr>
          <a:xfrm>
            <a:off x="232164" y="272715"/>
            <a:ext cx="8518136" cy="1688431"/>
          </a:xfrm>
        </p:spPr>
        <p:txBody>
          <a:bodyPr>
            <a:noAutofit/>
          </a:bodyPr>
          <a:lstStyle/>
          <a:p>
            <a:r>
              <a:rPr lang="en-GB" sz="5400" dirty="0">
                <a:solidFill>
                  <a:schemeClr val="tx1"/>
                </a:solidFill>
                <a:latin typeface="SassoonPrimaryType" panose="00000400000000000000" pitchFamily="2" charset="0"/>
              </a:rPr>
              <a:t>How You Can Help at Home</a:t>
            </a:r>
          </a:p>
        </p:txBody>
      </p:sp>
      <p:sp>
        <p:nvSpPr>
          <p:cNvPr id="3" name="Content Placeholder 2">
            <a:extLst>
              <a:ext uri="{FF2B5EF4-FFF2-40B4-BE49-F238E27FC236}">
                <a16:creationId xmlns:a16="http://schemas.microsoft.com/office/drawing/2014/main" id="{7E5CC535-BE93-6279-D5AC-2DC730914201}"/>
              </a:ext>
            </a:extLst>
          </p:cNvPr>
          <p:cNvSpPr>
            <a:spLocks noGrp="1"/>
          </p:cNvSpPr>
          <p:nvPr>
            <p:ph idx="1"/>
          </p:nvPr>
        </p:nvSpPr>
        <p:spPr>
          <a:xfrm>
            <a:off x="1420728" y="1218852"/>
            <a:ext cx="8518136" cy="5048478"/>
          </a:xfrm>
        </p:spPr>
        <p:txBody>
          <a:bodyPr>
            <a:normAutofit/>
          </a:bodyPr>
          <a:lstStyle/>
          <a:p>
            <a:pPr>
              <a:lnSpc>
                <a:spcPct val="200000"/>
              </a:lnSpc>
            </a:pPr>
            <a:r>
              <a:rPr lang="en-GB" sz="3600" dirty="0">
                <a:latin typeface="SassoonPrimaryType" panose="00000400000000000000" pitchFamily="2" charset="0"/>
              </a:rPr>
              <a:t>Growing independence</a:t>
            </a:r>
            <a:endParaRPr lang="en-GB" sz="2800" dirty="0">
              <a:latin typeface="SassoonPrimaryType" panose="00000400000000000000" pitchFamily="2" charset="0"/>
            </a:endParaRPr>
          </a:p>
          <a:p>
            <a:pPr>
              <a:lnSpc>
                <a:spcPct val="200000"/>
              </a:lnSpc>
            </a:pPr>
            <a:r>
              <a:rPr lang="en-GB" sz="3600" dirty="0">
                <a:latin typeface="SassoonPrimaryType" panose="00000400000000000000" pitchFamily="2" charset="0"/>
              </a:rPr>
              <a:t>Building relationships and communicating</a:t>
            </a:r>
            <a:endParaRPr lang="en-GB" sz="2800" dirty="0">
              <a:latin typeface="SassoonPrimaryType" panose="00000400000000000000" pitchFamily="2" charset="0"/>
            </a:endParaRPr>
          </a:p>
          <a:p>
            <a:pPr>
              <a:lnSpc>
                <a:spcPct val="200000"/>
              </a:lnSpc>
            </a:pPr>
            <a:r>
              <a:rPr lang="en-GB" sz="3600" dirty="0">
                <a:latin typeface="SassoonPrimaryType" panose="00000400000000000000" pitchFamily="2" charset="0"/>
              </a:rPr>
              <a:t>Physical Development</a:t>
            </a:r>
            <a:endParaRPr lang="en-GB" sz="2800" dirty="0">
              <a:latin typeface="SassoonPrimaryType" panose="00000400000000000000" pitchFamily="2" charset="0"/>
            </a:endParaRPr>
          </a:p>
          <a:p>
            <a:pPr>
              <a:lnSpc>
                <a:spcPct val="200000"/>
              </a:lnSpc>
            </a:pPr>
            <a:r>
              <a:rPr lang="en-GB" sz="3600" dirty="0">
                <a:latin typeface="SassoonPrimaryType" panose="00000400000000000000" pitchFamily="2" charset="0"/>
              </a:rPr>
              <a:t>Healthy Routines</a:t>
            </a:r>
          </a:p>
        </p:txBody>
      </p:sp>
      <p:pic>
        <p:nvPicPr>
          <p:cNvPr id="5" name="Picture 4">
            <a:extLst>
              <a:ext uri="{FF2B5EF4-FFF2-40B4-BE49-F238E27FC236}">
                <a16:creationId xmlns:a16="http://schemas.microsoft.com/office/drawing/2014/main" id="{06B03019-F886-2CEE-40A4-33B883B85D34}"/>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pic>
        <p:nvPicPr>
          <p:cNvPr id="6" name="Picture 5">
            <a:extLst>
              <a:ext uri="{FF2B5EF4-FFF2-40B4-BE49-F238E27FC236}">
                <a16:creationId xmlns:a16="http://schemas.microsoft.com/office/drawing/2014/main" id="{E5D7DD4C-D46C-DBC4-EDB2-623C012B34F2}"/>
              </a:ext>
            </a:extLst>
          </p:cNvPr>
          <p:cNvPicPr>
            <a:picLocks noChangeAspect="1"/>
          </p:cNvPicPr>
          <p:nvPr/>
        </p:nvPicPr>
        <p:blipFill>
          <a:blip r:embed="rId3">
            <a:extLst>
              <a:ext uri="{28A0092B-C50C-407E-A947-70E740481C1C}">
                <a14:useLocalDpi xmlns:a14="http://schemas.microsoft.com/office/drawing/2010/main" val="0"/>
              </a:ext>
            </a:extLst>
          </a:blip>
          <a:stretch/>
        </p:blipFill>
        <p:spPr>
          <a:xfrm>
            <a:off x="248206" y="1199922"/>
            <a:ext cx="1274122" cy="5258281"/>
          </a:xfrm>
          <a:prstGeom prst="rect">
            <a:avLst/>
          </a:prstGeom>
        </p:spPr>
      </p:pic>
      <p:sp>
        <p:nvSpPr>
          <p:cNvPr id="7" name="TextBox 6">
            <a:extLst>
              <a:ext uri="{FF2B5EF4-FFF2-40B4-BE49-F238E27FC236}">
                <a16:creationId xmlns:a16="http://schemas.microsoft.com/office/drawing/2014/main" id="{067D5E0F-ECC9-C74C-3E76-6953242F25EF}"/>
              </a:ext>
            </a:extLst>
          </p:cNvPr>
          <p:cNvSpPr txBox="1"/>
          <p:nvPr/>
        </p:nvSpPr>
        <p:spPr>
          <a:xfrm>
            <a:off x="1411482" y="6267330"/>
            <a:ext cx="6159500" cy="369332"/>
          </a:xfrm>
          <a:prstGeom prst="rect">
            <a:avLst/>
          </a:prstGeom>
          <a:noFill/>
        </p:spPr>
        <p:txBody>
          <a:bodyPr wrap="square">
            <a:spAutoFit/>
          </a:bodyPr>
          <a:lstStyle/>
          <a:p>
            <a:r>
              <a:rPr lang="en-GB" dirty="0">
                <a:hlinkClick r:id="rId4"/>
              </a:rPr>
              <a:t>Toddler (2-4 years) - Best Start in Life</a:t>
            </a:r>
            <a:endParaRPr lang="en-GB" dirty="0"/>
          </a:p>
        </p:txBody>
      </p:sp>
    </p:spTree>
    <p:extLst>
      <p:ext uri="{BB962C8B-B14F-4D97-AF65-F5344CB8AC3E}">
        <p14:creationId xmlns:p14="http://schemas.microsoft.com/office/powerpoint/2010/main" val="41340615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8A65C-F449-6672-AF42-A61ADB2C01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A9F824-3E09-686D-09A3-9763A16596AA}"/>
              </a:ext>
            </a:extLst>
          </p:cNvPr>
          <p:cNvSpPr>
            <a:spLocks noGrp="1"/>
          </p:cNvSpPr>
          <p:nvPr>
            <p:ph type="title"/>
          </p:nvPr>
        </p:nvSpPr>
        <p:spPr>
          <a:xfrm>
            <a:off x="232164" y="272716"/>
            <a:ext cx="8518136" cy="870284"/>
          </a:xfrm>
        </p:spPr>
        <p:txBody>
          <a:bodyPr>
            <a:noAutofit/>
          </a:bodyPr>
          <a:lstStyle/>
          <a:p>
            <a:r>
              <a:rPr lang="en-GB" sz="4400" dirty="0">
                <a:solidFill>
                  <a:schemeClr val="tx1"/>
                </a:solidFill>
                <a:latin typeface="SassoonPrimaryType" panose="00000400000000000000" pitchFamily="2" charset="0"/>
              </a:rPr>
              <a:t>Growing Independence</a:t>
            </a:r>
          </a:p>
        </p:txBody>
      </p:sp>
      <p:pic>
        <p:nvPicPr>
          <p:cNvPr id="5" name="Picture 4">
            <a:extLst>
              <a:ext uri="{FF2B5EF4-FFF2-40B4-BE49-F238E27FC236}">
                <a16:creationId xmlns:a16="http://schemas.microsoft.com/office/drawing/2014/main" id="{BA5E1826-B159-A609-C621-7F703203C71C}"/>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pic>
        <p:nvPicPr>
          <p:cNvPr id="8" name="Picture 7">
            <a:extLst>
              <a:ext uri="{FF2B5EF4-FFF2-40B4-BE49-F238E27FC236}">
                <a16:creationId xmlns:a16="http://schemas.microsoft.com/office/drawing/2014/main" id="{93E76EC4-4A55-3A0C-8657-086C6ACC751D}"/>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4343400" y="3073399"/>
            <a:ext cx="3505199" cy="3605349"/>
          </a:xfrm>
          <a:prstGeom prst="rect">
            <a:avLst/>
          </a:prstGeom>
        </p:spPr>
      </p:pic>
      <p:sp>
        <p:nvSpPr>
          <p:cNvPr id="11" name="Rectangle: Rounded Corners 10">
            <a:extLst>
              <a:ext uri="{FF2B5EF4-FFF2-40B4-BE49-F238E27FC236}">
                <a16:creationId xmlns:a16="http://schemas.microsoft.com/office/drawing/2014/main" id="{40288704-2395-0EBA-8ACE-F50D245ABAF2}"/>
              </a:ext>
            </a:extLst>
          </p:cNvPr>
          <p:cNvSpPr/>
          <p:nvPr/>
        </p:nvSpPr>
        <p:spPr>
          <a:xfrm>
            <a:off x="571500" y="5359400"/>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Put on and take off my coat</a:t>
            </a:r>
          </a:p>
        </p:txBody>
      </p:sp>
      <p:sp>
        <p:nvSpPr>
          <p:cNvPr id="12" name="Rectangle: Rounded Corners 11">
            <a:extLst>
              <a:ext uri="{FF2B5EF4-FFF2-40B4-BE49-F238E27FC236}">
                <a16:creationId xmlns:a16="http://schemas.microsoft.com/office/drawing/2014/main" id="{149C9C6E-411A-3873-0F85-94338F649E67}"/>
              </a:ext>
            </a:extLst>
          </p:cNvPr>
          <p:cNvSpPr/>
          <p:nvPr/>
        </p:nvSpPr>
        <p:spPr>
          <a:xfrm>
            <a:off x="863600" y="3657600"/>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Wash my hands</a:t>
            </a:r>
          </a:p>
        </p:txBody>
      </p:sp>
      <p:sp>
        <p:nvSpPr>
          <p:cNvPr id="13" name="Rectangle: Rounded Corners 12">
            <a:extLst>
              <a:ext uri="{FF2B5EF4-FFF2-40B4-BE49-F238E27FC236}">
                <a16:creationId xmlns:a16="http://schemas.microsoft.com/office/drawing/2014/main" id="{0A01EE41-AD51-2283-133F-7B635EEA6105}"/>
              </a:ext>
            </a:extLst>
          </p:cNvPr>
          <p:cNvSpPr/>
          <p:nvPr/>
        </p:nvSpPr>
        <p:spPr>
          <a:xfrm>
            <a:off x="571500" y="2203115"/>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Begin to use the toilet</a:t>
            </a:r>
          </a:p>
        </p:txBody>
      </p:sp>
      <p:sp>
        <p:nvSpPr>
          <p:cNvPr id="14" name="Rectangle: Rounded Corners 13">
            <a:extLst>
              <a:ext uri="{FF2B5EF4-FFF2-40B4-BE49-F238E27FC236}">
                <a16:creationId xmlns:a16="http://schemas.microsoft.com/office/drawing/2014/main" id="{8AEF026E-9FB5-D14D-9F7C-821CF11FEDF8}"/>
              </a:ext>
            </a:extLst>
          </p:cNvPr>
          <p:cNvSpPr/>
          <p:nvPr/>
        </p:nvSpPr>
        <p:spPr>
          <a:xfrm>
            <a:off x="2897382" y="1078831"/>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Begin to get myself dressed</a:t>
            </a:r>
          </a:p>
        </p:txBody>
      </p:sp>
      <p:sp>
        <p:nvSpPr>
          <p:cNvPr id="15" name="Rectangle: Rounded Corners 14">
            <a:extLst>
              <a:ext uri="{FF2B5EF4-FFF2-40B4-BE49-F238E27FC236}">
                <a16:creationId xmlns:a16="http://schemas.microsoft.com/office/drawing/2014/main" id="{CDC9A60B-B12E-C3EC-13F0-D5D45FF51332}"/>
              </a:ext>
            </a:extLst>
          </p:cNvPr>
          <p:cNvSpPr/>
          <p:nvPr/>
        </p:nvSpPr>
        <p:spPr>
          <a:xfrm>
            <a:off x="6424418" y="1673057"/>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Begin to spend time away from parents for short periods of time</a:t>
            </a:r>
          </a:p>
        </p:txBody>
      </p:sp>
      <p:sp>
        <p:nvSpPr>
          <p:cNvPr id="16" name="Rectangle: Rounded Corners 15">
            <a:extLst>
              <a:ext uri="{FF2B5EF4-FFF2-40B4-BE49-F238E27FC236}">
                <a16:creationId xmlns:a16="http://schemas.microsoft.com/office/drawing/2014/main" id="{9796D51F-A396-9122-C2F1-3FB5AD68A4F3}"/>
              </a:ext>
            </a:extLst>
          </p:cNvPr>
          <p:cNvSpPr/>
          <p:nvPr/>
        </p:nvSpPr>
        <p:spPr>
          <a:xfrm>
            <a:off x="8140700" y="3181015"/>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Exploring the world around them</a:t>
            </a:r>
          </a:p>
        </p:txBody>
      </p:sp>
      <p:sp>
        <p:nvSpPr>
          <p:cNvPr id="17" name="Rectangle: Rounded Corners 16">
            <a:extLst>
              <a:ext uri="{FF2B5EF4-FFF2-40B4-BE49-F238E27FC236}">
                <a16:creationId xmlns:a16="http://schemas.microsoft.com/office/drawing/2014/main" id="{CC1D1016-5CA8-F4BB-94DF-3190F0F9DD6A}"/>
              </a:ext>
            </a:extLst>
          </p:cNvPr>
          <p:cNvSpPr/>
          <p:nvPr/>
        </p:nvSpPr>
        <p:spPr>
          <a:xfrm>
            <a:off x="8420100" y="5022515"/>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Feeding myself</a:t>
            </a:r>
          </a:p>
        </p:txBody>
      </p:sp>
    </p:spTree>
    <p:extLst>
      <p:ext uri="{BB962C8B-B14F-4D97-AF65-F5344CB8AC3E}">
        <p14:creationId xmlns:p14="http://schemas.microsoft.com/office/powerpoint/2010/main" val="4061895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DC1C4-BB12-4902-A8A3-36AC37632C8C}"/>
              </a:ext>
            </a:extLst>
          </p:cNvPr>
          <p:cNvSpPr>
            <a:spLocks noGrp="1"/>
          </p:cNvSpPr>
          <p:nvPr>
            <p:ph type="title"/>
          </p:nvPr>
        </p:nvSpPr>
        <p:spPr>
          <a:xfrm>
            <a:off x="149771" y="176904"/>
            <a:ext cx="10043675" cy="1320800"/>
          </a:xfrm>
        </p:spPr>
        <p:txBody>
          <a:bodyPr>
            <a:normAutofit/>
          </a:bodyPr>
          <a:lstStyle/>
          <a:p>
            <a:r>
              <a:rPr lang="en-GB" sz="5400" dirty="0">
                <a:solidFill>
                  <a:schemeClr val="tx1"/>
                </a:solidFill>
                <a:latin typeface="SassoonPrimaryType" panose="00000400000000000000" pitchFamily="2" charset="0"/>
              </a:rPr>
              <a:t>Welcome to Gorse Hill School</a:t>
            </a:r>
          </a:p>
        </p:txBody>
      </p:sp>
      <p:sp>
        <p:nvSpPr>
          <p:cNvPr id="3" name="Content Placeholder 2">
            <a:extLst>
              <a:ext uri="{FF2B5EF4-FFF2-40B4-BE49-F238E27FC236}">
                <a16:creationId xmlns:a16="http://schemas.microsoft.com/office/drawing/2014/main" id="{550B6584-B047-42F1-8AFB-FD08FE185665}"/>
              </a:ext>
            </a:extLst>
          </p:cNvPr>
          <p:cNvSpPr>
            <a:spLocks noGrp="1"/>
          </p:cNvSpPr>
          <p:nvPr>
            <p:ph idx="1"/>
          </p:nvPr>
        </p:nvSpPr>
        <p:spPr>
          <a:xfrm>
            <a:off x="60266" y="987258"/>
            <a:ext cx="11170109" cy="5579538"/>
          </a:xfrm>
        </p:spPr>
        <p:txBody>
          <a:bodyPr>
            <a:normAutofit/>
          </a:bodyPr>
          <a:lstStyle/>
          <a:p>
            <a:pPr marL="0" indent="0" algn="ctr">
              <a:buNone/>
            </a:pPr>
            <a:r>
              <a:rPr lang="en-GB" sz="4400" b="1" dirty="0">
                <a:solidFill>
                  <a:schemeClr val="tx1"/>
                </a:solidFill>
                <a:latin typeface="SassoonPrimaryInfant" panose="00000400000000000000" pitchFamily="2" charset="0"/>
              </a:rPr>
              <a:t>Key Staff</a:t>
            </a:r>
          </a:p>
          <a:p>
            <a:pPr marL="0" indent="0" algn="ctr">
              <a:buNone/>
            </a:pPr>
            <a:r>
              <a:rPr lang="en-GB" sz="4400" u="sng" dirty="0">
                <a:solidFill>
                  <a:schemeClr val="tx1"/>
                </a:solidFill>
                <a:latin typeface="SassoonPrimaryInfant" panose="00000400000000000000" pitchFamily="2" charset="0"/>
              </a:rPr>
              <a:t>Nursery Class Teacher </a:t>
            </a:r>
          </a:p>
          <a:p>
            <a:pPr marL="0" indent="0" algn="ctr">
              <a:buNone/>
            </a:pPr>
            <a:r>
              <a:rPr lang="en-GB" sz="4400" dirty="0">
                <a:solidFill>
                  <a:schemeClr val="tx1"/>
                </a:solidFill>
                <a:latin typeface="SassoonPrimaryInfant" panose="00000400000000000000" pitchFamily="2" charset="0"/>
              </a:rPr>
              <a:t>Mrs Woodhouse</a:t>
            </a:r>
          </a:p>
          <a:p>
            <a:pPr marL="0" indent="0" algn="ctr">
              <a:buNone/>
            </a:pPr>
            <a:endParaRPr lang="en-GB" sz="4400" dirty="0">
              <a:solidFill>
                <a:schemeClr val="tx1"/>
              </a:solidFill>
              <a:latin typeface="SassoonPrimaryInfant" panose="00000400000000000000" pitchFamily="2" charset="0"/>
            </a:endParaRPr>
          </a:p>
          <a:p>
            <a:pPr marL="0" indent="0" algn="ctr">
              <a:buNone/>
            </a:pPr>
            <a:r>
              <a:rPr lang="en-GB" sz="4400" u="sng" dirty="0">
                <a:solidFill>
                  <a:schemeClr val="tx1"/>
                </a:solidFill>
                <a:latin typeface="SassoonPrimaryInfant" panose="00000400000000000000" pitchFamily="2" charset="0"/>
              </a:rPr>
              <a:t>Nursery practitioners</a:t>
            </a:r>
          </a:p>
          <a:p>
            <a:pPr marL="0" indent="0" algn="ctr">
              <a:buNone/>
            </a:pPr>
            <a:r>
              <a:rPr lang="en-GB" sz="4400" dirty="0">
                <a:solidFill>
                  <a:schemeClr val="tx1"/>
                </a:solidFill>
                <a:latin typeface="SassoonPrimaryInfant" panose="00000400000000000000" pitchFamily="2" charset="0"/>
              </a:rPr>
              <a:t>Mrs Bano			Miss Nightingale</a:t>
            </a:r>
          </a:p>
        </p:txBody>
      </p:sp>
      <p:pic>
        <p:nvPicPr>
          <p:cNvPr id="5" name="Picture 4">
            <a:extLst>
              <a:ext uri="{FF2B5EF4-FFF2-40B4-BE49-F238E27FC236}">
                <a16:creationId xmlns:a16="http://schemas.microsoft.com/office/drawing/2014/main" id="{A4E21D60-EF7D-4026-8581-0BA0EAD6B05F}"/>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spTree>
    <p:extLst>
      <p:ext uri="{BB962C8B-B14F-4D97-AF65-F5344CB8AC3E}">
        <p14:creationId xmlns:p14="http://schemas.microsoft.com/office/powerpoint/2010/main" val="4110489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40DC3-30C9-440B-A7C4-E8C51BAF51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8590D-F5B0-2C31-B72C-B65F3BF41FA8}"/>
              </a:ext>
            </a:extLst>
          </p:cNvPr>
          <p:cNvSpPr>
            <a:spLocks noGrp="1"/>
          </p:cNvSpPr>
          <p:nvPr>
            <p:ph type="title"/>
          </p:nvPr>
        </p:nvSpPr>
        <p:spPr>
          <a:xfrm>
            <a:off x="232164" y="272715"/>
            <a:ext cx="8962636" cy="1688431"/>
          </a:xfrm>
        </p:spPr>
        <p:txBody>
          <a:bodyPr>
            <a:noAutofit/>
          </a:bodyPr>
          <a:lstStyle/>
          <a:p>
            <a:r>
              <a:rPr lang="en-GB" sz="4000" dirty="0">
                <a:solidFill>
                  <a:schemeClr val="tx1"/>
                </a:solidFill>
                <a:latin typeface="SassoonPrimaryType" panose="00000400000000000000" pitchFamily="2" charset="0"/>
              </a:rPr>
              <a:t>Building Relationships &amp; Communicating</a:t>
            </a:r>
          </a:p>
        </p:txBody>
      </p:sp>
      <p:pic>
        <p:nvPicPr>
          <p:cNvPr id="5" name="Picture 4">
            <a:extLst>
              <a:ext uri="{FF2B5EF4-FFF2-40B4-BE49-F238E27FC236}">
                <a16:creationId xmlns:a16="http://schemas.microsoft.com/office/drawing/2014/main" id="{F4429B4F-DD0B-8690-98C6-FE0559E4BCFD}"/>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pic>
        <p:nvPicPr>
          <p:cNvPr id="10" name="Picture 9">
            <a:extLst>
              <a:ext uri="{FF2B5EF4-FFF2-40B4-BE49-F238E27FC236}">
                <a16:creationId xmlns:a16="http://schemas.microsoft.com/office/drawing/2014/main" id="{FE9261A2-15BC-D7A3-B11E-E25338768930}"/>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3547804" y="3448384"/>
            <a:ext cx="5061857" cy="3149600"/>
          </a:xfrm>
          <a:prstGeom prst="rect">
            <a:avLst/>
          </a:prstGeom>
        </p:spPr>
      </p:pic>
      <p:sp>
        <p:nvSpPr>
          <p:cNvPr id="3" name="Rectangle: Rounded Corners 2">
            <a:extLst>
              <a:ext uri="{FF2B5EF4-FFF2-40B4-BE49-F238E27FC236}">
                <a16:creationId xmlns:a16="http://schemas.microsoft.com/office/drawing/2014/main" id="{C3CD764C-2B9F-4562-9493-ECFDA1C869B8}"/>
              </a:ext>
            </a:extLst>
          </p:cNvPr>
          <p:cNvSpPr/>
          <p:nvPr/>
        </p:nvSpPr>
        <p:spPr>
          <a:xfrm>
            <a:off x="360104" y="5000464"/>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Using words and sentences to ask for things I want or need</a:t>
            </a:r>
          </a:p>
        </p:txBody>
      </p:sp>
      <p:sp>
        <p:nvSpPr>
          <p:cNvPr id="4" name="Rectangle: Rounded Corners 3">
            <a:extLst>
              <a:ext uri="{FF2B5EF4-FFF2-40B4-BE49-F238E27FC236}">
                <a16:creationId xmlns:a16="http://schemas.microsoft.com/office/drawing/2014/main" id="{648AD200-B140-87D7-6880-DF34A043BBD0}"/>
              </a:ext>
            </a:extLst>
          </p:cNvPr>
          <p:cNvSpPr/>
          <p:nvPr/>
        </p:nvSpPr>
        <p:spPr>
          <a:xfrm>
            <a:off x="685800" y="3639220"/>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Take an interest in stories, songs and rhymes</a:t>
            </a:r>
          </a:p>
        </p:txBody>
      </p:sp>
      <p:sp>
        <p:nvSpPr>
          <p:cNvPr id="6" name="Rectangle: Rounded Corners 5">
            <a:extLst>
              <a:ext uri="{FF2B5EF4-FFF2-40B4-BE49-F238E27FC236}">
                <a16:creationId xmlns:a16="http://schemas.microsoft.com/office/drawing/2014/main" id="{00AD065E-CC5F-D491-9D84-49F89D29192D}"/>
              </a:ext>
            </a:extLst>
          </p:cNvPr>
          <p:cNvSpPr/>
          <p:nvPr/>
        </p:nvSpPr>
        <p:spPr>
          <a:xfrm>
            <a:off x="584200" y="1678910"/>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Listen to adults and follow directions with some support</a:t>
            </a:r>
          </a:p>
        </p:txBody>
      </p:sp>
      <p:sp>
        <p:nvSpPr>
          <p:cNvPr id="7" name="Rectangle: Rounded Corners 6">
            <a:extLst>
              <a:ext uri="{FF2B5EF4-FFF2-40B4-BE49-F238E27FC236}">
                <a16:creationId xmlns:a16="http://schemas.microsoft.com/office/drawing/2014/main" id="{CF5354DF-2B7D-C11F-326F-8BC3A87D8BB3}"/>
              </a:ext>
            </a:extLst>
          </p:cNvPr>
          <p:cNvSpPr/>
          <p:nvPr/>
        </p:nvSpPr>
        <p:spPr>
          <a:xfrm>
            <a:off x="3534698" y="2653840"/>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Name simple feelings and sometimes share how I feel</a:t>
            </a:r>
          </a:p>
        </p:txBody>
      </p:sp>
      <p:sp>
        <p:nvSpPr>
          <p:cNvPr id="9" name="Rectangle: Rounded Corners 8">
            <a:extLst>
              <a:ext uri="{FF2B5EF4-FFF2-40B4-BE49-F238E27FC236}">
                <a16:creationId xmlns:a16="http://schemas.microsoft.com/office/drawing/2014/main" id="{2AAF475E-9670-1C12-10B8-E08CBDF544FB}"/>
              </a:ext>
            </a:extLst>
          </p:cNvPr>
          <p:cNvSpPr/>
          <p:nvPr/>
        </p:nvSpPr>
        <p:spPr>
          <a:xfrm>
            <a:off x="6826250" y="1793373"/>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Link 4 or more words to form a spoken sentence</a:t>
            </a:r>
          </a:p>
        </p:txBody>
      </p:sp>
      <p:sp>
        <p:nvSpPr>
          <p:cNvPr id="11" name="Rectangle: Rounded Corners 10">
            <a:extLst>
              <a:ext uri="{FF2B5EF4-FFF2-40B4-BE49-F238E27FC236}">
                <a16:creationId xmlns:a16="http://schemas.microsoft.com/office/drawing/2014/main" id="{7F55DA08-4E0D-7EB5-420A-716E2C665B47}"/>
              </a:ext>
            </a:extLst>
          </p:cNvPr>
          <p:cNvSpPr/>
          <p:nvPr/>
        </p:nvSpPr>
        <p:spPr>
          <a:xfrm>
            <a:off x="8153400" y="3481804"/>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Join others in play</a:t>
            </a:r>
          </a:p>
        </p:txBody>
      </p:sp>
      <p:sp>
        <p:nvSpPr>
          <p:cNvPr id="12" name="Rectangle: Rounded Corners 11">
            <a:extLst>
              <a:ext uri="{FF2B5EF4-FFF2-40B4-BE49-F238E27FC236}">
                <a16:creationId xmlns:a16="http://schemas.microsoft.com/office/drawing/2014/main" id="{ECE88BE6-60D3-DBE6-CF37-0CD790776568}"/>
              </a:ext>
            </a:extLst>
          </p:cNvPr>
          <p:cNvSpPr/>
          <p:nvPr/>
        </p:nvSpPr>
        <p:spPr>
          <a:xfrm>
            <a:off x="8420100" y="5022515"/>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Take an interest in what others are playing/doing</a:t>
            </a:r>
          </a:p>
        </p:txBody>
      </p:sp>
      <p:sp>
        <p:nvSpPr>
          <p:cNvPr id="14" name="TextBox 13">
            <a:extLst>
              <a:ext uri="{FF2B5EF4-FFF2-40B4-BE49-F238E27FC236}">
                <a16:creationId xmlns:a16="http://schemas.microsoft.com/office/drawing/2014/main" id="{5A758B6C-7B17-5A70-E6E4-ABB4BA27882C}"/>
              </a:ext>
            </a:extLst>
          </p:cNvPr>
          <p:cNvSpPr txBox="1"/>
          <p:nvPr/>
        </p:nvSpPr>
        <p:spPr>
          <a:xfrm>
            <a:off x="484382" y="848231"/>
            <a:ext cx="7783318" cy="369332"/>
          </a:xfrm>
          <a:prstGeom prst="rect">
            <a:avLst/>
          </a:prstGeom>
          <a:noFill/>
        </p:spPr>
        <p:txBody>
          <a:bodyPr wrap="square">
            <a:spAutoFit/>
          </a:bodyPr>
          <a:lstStyle/>
          <a:p>
            <a:r>
              <a:rPr lang="en-GB" dirty="0">
                <a:hlinkClick r:id="rId4"/>
              </a:rPr>
              <a:t>Learning conversations: 3 to 5 years - Best Start in Life - NHS</a:t>
            </a:r>
            <a:endParaRPr lang="en-GB" dirty="0"/>
          </a:p>
        </p:txBody>
      </p:sp>
      <p:sp>
        <p:nvSpPr>
          <p:cNvPr id="16" name="TextBox 15">
            <a:extLst>
              <a:ext uri="{FF2B5EF4-FFF2-40B4-BE49-F238E27FC236}">
                <a16:creationId xmlns:a16="http://schemas.microsoft.com/office/drawing/2014/main" id="{A2F730FC-1167-A10A-88AA-4E50F0B0322F}"/>
              </a:ext>
            </a:extLst>
          </p:cNvPr>
          <p:cNvSpPr txBox="1"/>
          <p:nvPr/>
        </p:nvSpPr>
        <p:spPr>
          <a:xfrm>
            <a:off x="492124" y="1154042"/>
            <a:ext cx="7712075" cy="369332"/>
          </a:xfrm>
          <a:prstGeom prst="rect">
            <a:avLst/>
          </a:prstGeom>
          <a:noFill/>
        </p:spPr>
        <p:txBody>
          <a:bodyPr wrap="square">
            <a:spAutoFit/>
          </a:bodyPr>
          <a:lstStyle/>
          <a:p>
            <a:r>
              <a:rPr lang="en-GB" dirty="0">
                <a:hlinkClick r:id="rId5"/>
              </a:rPr>
              <a:t>Help your toddler manage emotions - Best Start in Life - NHS</a:t>
            </a:r>
            <a:endParaRPr lang="en-GB" dirty="0"/>
          </a:p>
        </p:txBody>
      </p:sp>
    </p:spTree>
    <p:extLst>
      <p:ext uri="{BB962C8B-B14F-4D97-AF65-F5344CB8AC3E}">
        <p14:creationId xmlns:p14="http://schemas.microsoft.com/office/powerpoint/2010/main" val="42059531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2EB7C-8D15-2250-672D-E741239C66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F4EFE5-BF40-0975-FFDD-B71906FD8CA8}"/>
              </a:ext>
            </a:extLst>
          </p:cNvPr>
          <p:cNvSpPr>
            <a:spLocks noGrp="1"/>
          </p:cNvSpPr>
          <p:nvPr>
            <p:ph type="title"/>
          </p:nvPr>
        </p:nvSpPr>
        <p:spPr>
          <a:xfrm>
            <a:off x="232164" y="272715"/>
            <a:ext cx="8962636" cy="755985"/>
          </a:xfrm>
        </p:spPr>
        <p:txBody>
          <a:bodyPr>
            <a:noAutofit/>
          </a:bodyPr>
          <a:lstStyle/>
          <a:p>
            <a:r>
              <a:rPr lang="en-GB" sz="4000" dirty="0">
                <a:solidFill>
                  <a:schemeClr val="tx1"/>
                </a:solidFill>
                <a:latin typeface="SassoonPrimaryType" panose="00000400000000000000" pitchFamily="2" charset="0"/>
              </a:rPr>
              <a:t>Physical Development</a:t>
            </a:r>
          </a:p>
        </p:txBody>
      </p:sp>
      <p:pic>
        <p:nvPicPr>
          <p:cNvPr id="5" name="Picture 4">
            <a:extLst>
              <a:ext uri="{FF2B5EF4-FFF2-40B4-BE49-F238E27FC236}">
                <a16:creationId xmlns:a16="http://schemas.microsoft.com/office/drawing/2014/main" id="{7775508E-70C1-371F-56A2-0EB8764EBF84}"/>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pic>
        <p:nvPicPr>
          <p:cNvPr id="10" name="Picture 9">
            <a:extLst>
              <a:ext uri="{FF2B5EF4-FFF2-40B4-BE49-F238E27FC236}">
                <a16:creationId xmlns:a16="http://schemas.microsoft.com/office/drawing/2014/main" id="{A9B5F6D6-2EDD-CBFB-D8FA-5B37C7F919D4}"/>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3132743" y="3939672"/>
            <a:ext cx="5710615" cy="2717800"/>
          </a:xfrm>
          <a:prstGeom prst="rect">
            <a:avLst/>
          </a:prstGeom>
        </p:spPr>
      </p:pic>
      <p:sp>
        <p:nvSpPr>
          <p:cNvPr id="3" name="Rectangle: Rounded Corners 2">
            <a:extLst>
              <a:ext uri="{FF2B5EF4-FFF2-40B4-BE49-F238E27FC236}">
                <a16:creationId xmlns:a16="http://schemas.microsoft.com/office/drawing/2014/main" id="{00F9C88A-A86A-2481-80AA-CB959E69EC50}"/>
              </a:ext>
            </a:extLst>
          </p:cNvPr>
          <p:cNvSpPr/>
          <p:nvPr/>
        </p:nvSpPr>
        <p:spPr>
          <a:xfrm>
            <a:off x="232164" y="4960016"/>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I can run</a:t>
            </a:r>
          </a:p>
        </p:txBody>
      </p:sp>
      <p:sp>
        <p:nvSpPr>
          <p:cNvPr id="4" name="Rectangle: Rounded Corners 3">
            <a:extLst>
              <a:ext uri="{FF2B5EF4-FFF2-40B4-BE49-F238E27FC236}">
                <a16:creationId xmlns:a16="http://schemas.microsoft.com/office/drawing/2014/main" id="{0CF92FA8-5BC6-278D-DB63-D1A29AE7FF70}"/>
              </a:ext>
            </a:extLst>
          </p:cNvPr>
          <p:cNvSpPr/>
          <p:nvPr/>
        </p:nvSpPr>
        <p:spPr>
          <a:xfrm>
            <a:off x="7600950" y="3454400"/>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Use simple tools, like a spoon or fork to eat</a:t>
            </a:r>
          </a:p>
        </p:txBody>
      </p:sp>
      <p:sp>
        <p:nvSpPr>
          <p:cNvPr id="6" name="Rectangle: Rounded Corners 5">
            <a:extLst>
              <a:ext uri="{FF2B5EF4-FFF2-40B4-BE49-F238E27FC236}">
                <a16:creationId xmlns:a16="http://schemas.microsoft.com/office/drawing/2014/main" id="{1EBA21D7-3F69-2F6C-C119-781F35D80F70}"/>
              </a:ext>
            </a:extLst>
          </p:cNvPr>
          <p:cNvSpPr/>
          <p:nvPr/>
        </p:nvSpPr>
        <p:spPr>
          <a:xfrm>
            <a:off x="469900" y="3069388"/>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Sit comfortably and safely on chair independently</a:t>
            </a:r>
          </a:p>
        </p:txBody>
      </p:sp>
      <p:sp>
        <p:nvSpPr>
          <p:cNvPr id="7" name="Rectangle: Rounded Corners 6">
            <a:extLst>
              <a:ext uri="{FF2B5EF4-FFF2-40B4-BE49-F238E27FC236}">
                <a16:creationId xmlns:a16="http://schemas.microsoft.com/office/drawing/2014/main" id="{74336673-083A-AAD8-A800-593D311FA8C9}"/>
              </a:ext>
            </a:extLst>
          </p:cNvPr>
          <p:cNvSpPr/>
          <p:nvPr/>
        </p:nvSpPr>
        <p:spPr>
          <a:xfrm>
            <a:off x="2800350" y="1763962"/>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I can jump and climb safely </a:t>
            </a:r>
          </a:p>
        </p:txBody>
      </p:sp>
      <p:sp>
        <p:nvSpPr>
          <p:cNvPr id="8" name="Rectangle: Rounded Corners 7">
            <a:extLst>
              <a:ext uri="{FF2B5EF4-FFF2-40B4-BE49-F238E27FC236}">
                <a16:creationId xmlns:a16="http://schemas.microsoft.com/office/drawing/2014/main" id="{5C5B1D79-EE64-6281-073A-BFB7DC362AC7}"/>
              </a:ext>
            </a:extLst>
          </p:cNvPr>
          <p:cNvSpPr/>
          <p:nvPr/>
        </p:nvSpPr>
        <p:spPr>
          <a:xfrm>
            <a:off x="6794500" y="1898984"/>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Show some balancing skills e.g. standing on one leg or walking along a line</a:t>
            </a:r>
          </a:p>
        </p:txBody>
      </p:sp>
      <p:sp>
        <p:nvSpPr>
          <p:cNvPr id="11" name="Rectangle: Rounded Corners 10">
            <a:extLst>
              <a:ext uri="{FF2B5EF4-FFF2-40B4-BE49-F238E27FC236}">
                <a16:creationId xmlns:a16="http://schemas.microsoft.com/office/drawing/2014/main" id="{ADE1EC9B-6A58-3DD0-95C8-9F3E6269EA41}"/>
              </a:ext>
            </a:extLst>
          </p:cNvPr>
          <p:cNvSpPr/>
          <p:nvPr/>
        </p:nvSpPr>
        <p:spPr>
          <a:xfrm>
            <a:off x="8772138" y="4759826"/>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Take an interest in mark making, and some development of a pencil grip</a:t>
            </a:r>
          </a:p>
        </p:txBody>
      </p:sp>
    </p:spTree>
    <p:extLst>
      <p:ext uri="{BB962C8B-B14F-4D97-AF65-F5344CB8AC3E}">
        <p14:creationId xmlns:p14="http://schemas.microsoft.com/office/powerpoint/2010/main" val="2893350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CAAE7-935C-14B2-9476-60410689BC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6EBF38-91D8-3BB0-1DD1-87AAC097C1F9}"/>
              </a:ext>
            </a:extLst>
          </p:cNvPr>
          <p:cNvSpPr>
            <a:spLocks noGrp="1"/>
          </p:cNvSpPr>
          <p:nvPr>
            <p:ph type="title"/>
          </p:nvPr>
        </p:nvSpPr>
        <p:spPr>
          <a:xfrm>
            <a:off x="232164" y="272715"/>
            <a:ext cx="8962636" cy="781385"/>
          </a:xfrm>
        </p:spPr>
        <p:txBody>
          <a:bodyPr>
            <a:noAutofit/>
          </a:bodyPr>
          <a:lstStyle/>
          <a:p>
            <a:r>
              <a:rPr lang="en-GB" sz="4000" dirty="0">
                <a:solidFill>
                  <a:schemeClr val="tx1"/>
                </a:solidFill>
                <a:latin typeface="SassoonPrimaryType" panose="00000400000000000000" pitchFamily="2" charset="0"/>
              </a:rPr>
              <a:t>Healthy Routines</a:t>
            </a:r>
          </a:p>
        </p:txBody>
      </p:sp>
      <p:pic>
        <p:nvPicPr>
          <p:cNvPr id="5" name="Picture 4">
            <a:extLst>
              <a:ext uri="{FF2B5EF4-FFF2-40B4-BE49-F238E27FC236}">
                <a16:creationId xmlns:a16="http://schemas.microsoft.com/office/drawing/2014/main" id="{E103C708-2055-85C8-3691-41F096D9F73C}"/>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pic>
        <p:nvPicPr>
          <p:cNvPr id="10" name="Picture 9">
            <a:extLst>
              <a:ext uri="{FF2B5EF4-FFF2-40B4-BE49-F238E27FC236}">
                <a16:creationId xmlns:a16="http://schemas.microsoft.com/office/drawing/2014/main" id="{A0DF9488-2324-A3F1-3645-DF738B1F3C95}"/>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3166687" y="3715085"/>
            <a:ext cx="5710615" cy="2793999"/>
          </a:xfrm>
          <a:prstGeom prst="rect">
            <a:avLst/>
          </a:prstGeom>
        </p:spPr>
      </p:pic>
      <p:sp>
        <p:nvSpPr>
          <p:cNvPr id="3" name="Rectangle: Rounded Corners 2">
            <a:extLst>
              <a:ext uri="{FF2B5EF4-FFF2-40B4-BE49-F238E27FC236}">
                <a16:creationId xmlns:a16="http://schemas.microsoft.com/office/drawing/2014/main" id="{F66564A1-CE65-9917-C614-11C613ACFF5F}"/>
              </a:ext>
            </a:extLst>
          </p:cNvPr>
          <p:cNvSpPr/>
          <p:nvPr/>
        </p:nvSpPr>
        <p:spPr>
          <a:xfrm>
            <a:off x="342900" y="4997784"/>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Brush my teeth twice a day with some support</a:t>
            </a:r>
          </a:p>
        </p:txBody>
      </p:sp>
      <p:sp>
        <p:nvSpPr>
          <p:cNvPr id="4" name="Rectangle: Rounded Corners 3">
            <a:extLst>
              <a:ext uri="{FF2B5EF4-FFF2-40B4-BE49-F238E27FC236}">
                <a16:creationId xmlns:a16="http://schemas.microsoft.com/office/drawing/2014/main" id="{6E6E648F-2887-E906-DD19-ADA766BD63E9}"/>
              </a:ext>
            </a:extLst>
          </p:cNvPr>
          <p:cNvSpPr/>
          <p:nvPr/>
        </p:nvSpPr>
        <p:spPr>
          <a:xfrm>
            <a:off x="4051301" y="2997198"/>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Wash my hands and regular bath times</a:t>
            </a:r>
          </a:p>
        </p:txBody>
      </p:sp>
      <p:sp>
        <p:nvSpPr>
          <p:cNvPr id="6" name="Rectangle: Rounded Corners 5">
            <a:extLst>
              <a:ext uri="{FF2B5EF4-FFF2-40B4-BE49-F238E27FC236}">
                <a16:creationId xmlns:a16="http://schemas.microsoft.com/office/drawing/2014/main" id="{BFD07D31-B066-22A2-B174-CB5655C3D153}"/>
              </a:ext>
            </a:extLst>
          </p:cNvPr>
          <p:cNvSpPr/>
          <p:nvPr/>
        </p:nvSpPr>
        <p:spPr>
          <a:xfrm>
            <a:off x="436189" y="3161965"/>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Begin to use the toilet</a:t>
            </a:r>
          </a:p>
        </p:txBody>
      </p:sp>
      <p:sp>
        <p:nvSpPr>
          <p:cNvPr id="7" name="Rectangle: Rounded Corners 6">
            <a:extLst>
              <a:ext uri="{FF2B5EF4-FFF2-40B4-BE49-F238E27FC236}">
                <a16:creationId xmlns:a16="http://schemas.microsoft.com/office/drawing/2014/main" id="{B5A3F63D-C431-5DA4-BBFC-D46A4260D399}"/>
              </a:ext>
            </a:extLst>
          </p:cNvPr>
          <p:cNvSpPr/>
          <p:nvPr/>
        </p:nvSpPr>
        <p:spPr>
          <a:xfrm>
            <a:off x="1936750" y="1579979"/>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Eat a healthy balanced diet and trying new foods</a:t>
            </a:r>
          </a:p>
        </p:txBody>
      </p:sp>
      <p:sp>
        <p:nvSpPr>
          <p:cNvPr id="8" name="Rectangle: Rounded Corners 7">
            <a:extLst>
              <a:ext uri="{FF2B5EF4-FFF2-40B4-BE49-F238E27FC236}">
                <a16:creationId xmlns:a16="http://schemas.microsoft.com/office/drawing/2014/main" id="{97755B43-97EB-D9A8-866D-C9789313F90F}"/>
              </a:ext>
            </a:extLst>
          </p:cNvPr>
          <p:cNvSpPr/>
          <p:nvPr/>
        </p:nvSpPr>
        <p:spPr>
          <a:xfrm>
            <a:off x="6096000" y="1570620"/>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Limiting screen time to recommended daily amounts</a:t>
            </a:r>
          </a:p>
        </p:txBody>
      </p:sp>
      <p:sp>
        <p:nvSpPr>
          <p:cNvPr id="9" name="Rectangle: Rounded Corners 8">
            <a:extLst>
              <a:ext uri="{FF2B5EF4-FFF2-40B4-BE49-F238E27FC236}">
                <a16:creationId xmlns:a16="http://schemas.microsoft.com/office/drawing/2014/main" id="{8413D0EC-663D-3CF7-B973-7EB87C290E29}"/>
              </a:ext>
            </a:extLst>
          </p:cNvPr>
          <p:cNvSpPr/>
          <p:nvPr/>
        </p:nvSpPr>
        <p:spPr>
          <a:xfrm>
            <a:off x="8140700" y="3015915"/>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Lots of play both inside and outside</a:t>
            </a:r>
          </a:p>
        </p:txBody>
      </p:sp>
      <p:sp>
        <p:nvSpPr>
          <p:cNvPr id="11" name="Rectangle: Rounded Corners 10">
            <a:extLst>
              <a:ext uri="{FF2B5EF4-FFF2-40B4-BE49-F238E27FC236}">
                <a16:creationId xmlns:a16="http://schemas.microsoft.com/office/drawing/2014/main" id="{7061900D-67F6-B528-269F-AB1A1A542F96}"/>
              </a:ext>
            </a:extLst>
          </p:cNvPr>
          <p:cNvSpPr/>
          <p:nvPr/>
        </p:nvSpPr>
        <p:spPr>
          <a:xfrm>
            <a:off x="8420100" y="4857415"/>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Go to bed between 7 - 8pm every night</a:t>
            </a:r>
          </a:p>
        </p:txBody>
      </p:sp>
    </p:spTree>
    <p:extLst>
      <p:ext uri="{BB962C8B-B14F-4D97-AF65-F5344CB8AC3E}">
        <p14:creationId xmlns:p14="http://schemas.microsoft.com/office/powerpoint/2010/main" val="2428397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EF588-C866-466D-9DC8-5815C10E72A3}"/>
              </a:ext>
            </a:extLst>
          </p:cNvPr>
          <p:cNvSpPr>
            <a:spLocks noGrp="1"/>
          </p:cNvSpPr>
          <p:nvPr>
            <p:ph type="title"/>
          </p:nvPr>
        </p:nvSpPr>
        <p:spPr>
          <a:xfrm>
            <a:off x="240012" y="265044"/>
            <a:ext cx="8596668" cy="1020417"/>
          </a:xfrm>
        </p:spPr>
        <p:txBody>
          <a:bodyPr>
            <a:normAutofit/>
          </a:bodyPr>
          <a:lstStyle/>
          <a:p>
            <a:r>
              <a:rPr lang="en-GB" sz="5400" dirty="0">
                <a:solidFill>
                  <a:schemeClr val="tx1"/>
                </a:solidFill>
                <a:latin typeface="SassoonPrimaryType" panose="00000400000000000000" pitchFamily="2" charset="0"/>
              </a:rPr>
              <a:t>School day timings </a:t>
            </a:r>
          </a:p>
        </p:txBody>
      </p:sp>
      <p:sp>
        <p:nvSpPr>
          <p:cNvPr id="3" name="Content Placeholder 2">
            <a:extLst>
              <a:ext uri="{FF2B5EF4-FFF2-40B4-BE49-F238E27FC236}">
                <a16:creationId xmlns:a16="http://schemas.microsoft.com/office/drawing/2014/main" id="{D3E0D906-06AD-488C-A9EB-D9444B3E8F12}"/>
              </a:ext>
            </a:extLst>
          </p:cNvPr>
          <p:cNvSpPr>
            <a:spLocks noGrp="1"/>
          </p:cNvSpPr>
          <p:nvPr>
            <p:ph idx="1"/>
          </p:nvPr>
        </p:nvSpPr>
        <p:spPr>
          <a:xfrm>
            <a:off x="380343" y="1494562"/>
            <a:ext cx="8890657" cy="4743648"/>
          </a:xfrm>
        </p:spPr>
        <p:txBody>
          <a:bodyPr>
            <a:normAutofit fontScale="70000" lnSpcReduction="20000"/>
          </a:bodyPr>
          <a:lstStyle/>
          <a:p>
            <a:pPr marL="0" indent="0">
              <a:buNone/>
            </a:pPr>
            <a:r>
              <a:rPr lang="en-GB" sz="3600" b="1" u="sng" dirty="0">
                <a:solidFill>
                  <a:schemeClr val="tx1"/>
                </a:solidFill>
                <a:latin typeface="SassoonPrimaryInfant" panose="00000400000000000000" pitchFamily="2" charset="0"/>
              </a:rPr>
              <a:t>Morning sessions</a:t>
            </a:r>
          </a:p>
          <a:p>
            <a:pPr>
              <a:buFontTx/>
              <a:buChar char="-"/>
            </a:pPr>
            <a:r>
              <a:rPr lang="en-GB" sz="3600" dirty="0">
                <a:solidFill>
                  <a:schemeClr val="tx1"/>
                </a:solidFill>
                <a:latin typeface="SassoonPrimaryInfant" panose="00000400000000000000" pitchFamily="2" charset="0"/>
              </a:rPr>
              <a:t>Monday – Friday: 8:30am – 11:30am</a:t>
            </a:r>
          </a:p>
          <a:p>
            <a:pPr marL="0" indent="0">
              <a:buNone/>
            </a:pPr>
            <a:r>
              <a:rPr lang="en-GB" sz="3600" b="1" u="sng" dirty="0">
                <a:solidFill>
                  <a:schemeClr val="tx1"/>
                </a:solidFill>
                <a:latin typeface="SassoonPrimaryInfant" panose="00000400000000000000" pitchFamily="2" charset="0"/>
              </a:rPr>
              <a:t>Afternoon Sessions</a:t>
            </a:r>
          </a:p>
          <a:p>
            <a:pPr>
              <a:buFontTx/>
              <a:buChar char="-"/>
            </a:pPr>
            <a:r>
              <a:rPr lang="en-GB" sz="3600" dirty="0">
                <a:solidFill>
                  <a:schemeClr val="tx1"/>
                </a:solidFill>
                <a:latin typeface="SassoonPrimaryInfant" panose="00000400000000000000" pitchFamily="2" charset="0"/>
              </a:rPr>
              <a:t>Monday – Thursday: 12:15pm – 3:30pm </a:t>
            </a:r>
          </a:p>
          <a:p>
            <a:pPr>
              <a:buFontTx/>
              <a:buChar char="-"/>
            </a:pPr>
            <a:r>
              <a:rPr lang="en-GB" sz="3600" dirty="0">
                <a:solidFill>
                  <a:schemeClr val="tx1"/>
                </a:solidFill>
                <a:latin typeface="SassoonPrimaryInfant" panose="00000400000000000000" pitchFamily="2" charset="0"/>
              </a:rPr>
              <a:t>Friday: 12:15pm – 2:15pm</a:t>
            </a:r>
          </a:p>
          <a:p>
            <a:pPr marL="0" indent="0">
              <a:buNone/>
            </a:pPr>
            <a:r>
              <a:rPr lang="en-GB" sz="3600" b="1" u="sng" dirty="0">
                <a:solidFill>
                  <a:schemeClr val="tx1"/>
                </a:solidFill>
                <a:latin typeface="SassoonPrimaryInfant" panose="00000400000000000000" pitchFamily="2" charset="0"/>
              </a:rPr>
              <a:t>30 Hour Sessions</a:t>
            </a:r>
          </a:p>
          <a:p>
            <a:pPr>
              <a:buFontTx/>
              <a:buChar char="-"/>
            </a:pPr>
            <a:r>
              <a:rPr lang="en-GB" sz="3600" dirty="0">
                <a:solidFill>
                  <a:schemeClr val="tx1"/>
                </a:solidFill>
                <a:latin typeface="SassoonPrimaryInfant" panose="00000400000000000000" pitchFamily="2" charset="0"/>
              </a:rPr>
              <a:t>Monday – Thursday: 8:30am – 3:30pm</a:t>
            </a:r>
          </a:p>
          <a:p>
            <a:pPr>
              <a:buFontTx/>
              <a:buChar char="-"/>
            </a:pPr>
            <a:r>
              <a:rPr lang="en-GB" sz="3600" dirty="0">
                <a:solidFill>
                  <a:schemeClr val="tx1"/>
                </a:solidFill>
                <a:latin typeface="SassoonPrimaryInfant" panose="00000400000000000000" pitchFamily="2" charset="0"/>
              </a:rPr>
              <a:t>Friday: 8:30am – 10:30am</a:t>
            </a:r>
          </a:p>
          <a:p>
            <a:pPr marL="0" indent="0">
              <a:buNone/>
            </a:pPr>
            <a:r>
              <a:rPr lang="en-GB" sz="3600" dirty="0">
                <a:solidFill>
                  <a:schemeClr val="tx1"/>
                </a:solidFill>
                <a:latin typeface="SassoonPrimaryInfant" panose="00000400000000000000" pitchFamily="2" charset="0"/>
              </a:rPr>
              <a:t>(Should you wish for your child to remain in school until 1pm on Fridays, past your allocated 30 hours funding, you will have to contact and plan for additional payments on Arbor Pay)</a:t>
            </a:r>
          </a:p>
          <a:p>
            <a:endParaRPr lang="en-GB" sz="3600" dirty="0">
              <a:solidFill>
                <a:schemeClr val="tx1"/>
              </a:solidFill>
              <a:latin typeface="SassoonPrimaryInfant" panose="00000400000000000000" pitchFamily="2" charset="0"/>
            </a:endParaRPr>
          </a:p>
        </p:txBody>
      </p:sp>
      <p:pic>
        <p:nvPicPr>
          <p:cNvPr id="5" name="Picture 4">
            <a:extLst>
              <a:ext uri="{FF2B5EF4-FFF2-40B4-BE49-F238E27FC236}">
                <a16:creationId xmlns:a16="http://schemas.microsoft.com/office/drawing/2014/main" id="{0A42EBE9-E73D-4642-BDBE-E804C82452B0}"/>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spTree>
    <p:extLst>
      <p:ext uri="{BB962C8B-B14F-4D97-AF65-F5344CB8AC3E}">
        <p14:creationId xmlns:p14="http://schemas.microsoft.com/office/powerpoint/2010/main" val="28389302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A977F-8FA2-4B3D-BB37-FAD7FB6CBB4B}"/>
              </a:ext>
            </a:extLst>
          </p:cNvPr>
          <p:cNvSpPr>
            <a:spLocks noGrp="1"/>
          </p:cNvSpPr>
          <p:nvPr>
            <p:ph type="title"/>
          </p:nvPr>
        </p:nvSpPr>
        <p:spPr>
          <a:xfrm>
            <a:off x="388575" y="173150"/>
            <a:ext cx="8596668" cy="1073426"/>
          </a:xfrm>
        </p:spPr>
        <p:txBody>
          <a:bodyPr>
            <a:normAutofit/>
          </a:bodyPr>
          <a:lstStyle/>
          <a:p>
            <a:r>
              <a:rPr lang="en-GB" sz="5400" dirty="0">
                <a:solidFill>
                  <a:schemeClr val="tx1"/>
                </a:solidFill>
                <a:latin typeface="SassoonPrimaryType" panose="00000400000000000000" pitchFamily="2" charset="0"/>
              </a:rPr>
              <a:t>Uniform </a:t>
            </a:r>
          </a:p>
        </p:txBody>
      </p:sp>
      <p:sp>
        <p:nvSpPr>
          <p:cNvPr id="3" name="Content Placeholder 2">
            <a:extLst>
              <a:ext uri="{FF2B5EF4-FFF2-40B4-BE49-F238E27FC236}">
                <a16:creationId xmlns:a16="http://schemas.microsoft.com/office/drawing/2014/main" id="{C10731BE-528E-47C5-8CD2-5D77D4423F09}"/>
              </a:ext>
            </a:extLst>
          </p:cNvPr>
          <p:cNvSpPr>
            <a:spLocks noGrp="1"/>
          </p:cNvSpPr>
          <p:nvPr>
            <p:ph idx="1"/>
          </p:nvPr>
        </p:nvSpPr>
        <p:spPr>
          <a:xfrm>
            <a:off x="302850" y="1050462"/>
            <a:ext cx="9427559" cy="4064481"/>
          </a:xfrm>
        </p:spPr>
        <p:txBody>
          <a:bodyPr>
            <a:normAutofit fontScale="32500" lnSpcReduction="20000"/>
          </a:bodyPr>
          <a:lstStyle/>
          <a:p>
            <a:r>
              <a:rPr lang="en-GB" sz="5800" dirty="0">
                <a:latin typeface="SassoonPrimaryType" panose="00000400000000000000" pitchFamily="2" charset="0"/>
              </a:rPr>
              <a:t>Grey/black trousers or skirt,</a:t>
            </a:r>
          </a:p>
          <a:p>
            <a:r>
              <a:rPr lang="en-GB" sz="5800" dirty="0">
                <a:latin typeface="SassoonPrimaryType" panose="00000400000000000000" pitchFamily="2" charset="0"/>
              </a:rPr>
              <a:t>A white polo shirt or blouse.</a:t>
            </a:r>
          </a:p>
          <a:p>
            <a:r>
              <a:rPr lang="en-GB" sz="5800" dirty="0">
                <a:latin typeface="SassoonPrimaryType" panose="00000400000000000000" pitchFamily="2" charset="0"/>
              </a:rPr>
              <a:t>A royal blue school sweatshirt or cardigan with school logo (optional).</a:t>
            </a:r>
          </a:p>
          <a:p>
            <a:r>
              <a:rPr lang="en-GB" sz="5800" dirty="0">
                <a:latin typeface="SassoonPrimaryType" panose="00000400000000000000" pitchFamily="2" charset="0"/>
              </a:rPr>
              <a:t>A school bookbag </a:t>
            </a:r>
          </a:p>
          <a:p>
            <a:r>
              <a:rPr lang="en-GB" sz="5800" dirty="0">
                <a:latin typeface="SassoonPrimaryType" panose="00000400000000000000" pitchFamily="2" charset="0"/>
              </a:rPr>
              <a:t>School fleeces are also available but not essential.</a:t>
            </a:r>
          </a:p>
          <a:p>
            <a:r>
              <a:rPr lang="en-GB" sz="5800" dirty="0">
                <a:latin typeface="SassoonPrimaryType" panose="00000400000000000000" pitchFamily="2" charset="0"/>
              </a:rPr>
              <a:t>School sweatshirts/cardigans and polo shirts can be bought via our school website.</a:t>
            </a:r>
          </a:p>
          <a:p>
            <a:pPr marL="0" indent="0">
              <a:buNone/>
            </a:pPr>
            <a:endParaRPr lang="en-GB" sz="5800" dirty="0">
              <a:latin typeface="SassoonPrimaryType" panose="00000400000000000000" pitchFamily="2" charset="0"/>
            </a:endParaRPr>
          </a:p>
          <a:p>
            <a:pPr marL="0" indent="0">
              <a:buNone/>
            </a:pPr>
            <a:r>
              <a:rPr lang="en-GB" sz="5800" dirty="0">
                <a:latin typeface="SassoonPrimaryType" panose="00000400000000000000" pitchFamily="2" charset="0"/>
              </a:rPr>
              <a:t>In addition to this, please ensure child brings a spare change of clothes and some wellington boots in a bag. All bags are to be a simple drawstring bag to support pupils in keeping all their items neatly on their peg.</a:t>
            </a:r>
          </a:p>
          <a:p>
            <a:pPr marL="0" indent="0" algn="ctr">
              <a:buNone/>
            </a:pPr>
            <a:r>
              <a:rPr lang="en-GB" sz="7100" b="1" u="sng" dirty="0">
                <a:solidFill>
                  <a:schemeClr val="tx1"/>
                </a:solidFill>
                <a:latin typeface="SassoonPrimaryInfant" panose="00000400000000000000" pitchFamily="2" charset="0"/>
              </a:rPr>
              <a:t>Please ensure ALL of your child’s belongings are named</a:t>
            </a:r>
          </a:p>
        </p:txBody>
      </p:sp>
      <p:pic>
        <p:nvPicPr>
          <p:cNvPr id="5" name="Picture 4">
            <a:extLst>
              <a:ext uri="{FF2B5EF4-FFF2-40B4-BE49-F238E27FC236}">
                <a16:creationId xmlns:a16="http://schemas.microsoft.com/office/drawing/2014/main" id="{9FF961BA-8D78-40E8-AFB0-9861AB30BC9F}"/>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pic>
        <p:nvPicPr>
          <p:cNvPr id="1026" name="Picture 2" descr="Drawstring Bag">
            <a:extLst>
              <a:ext uri="{FF2B5EF4-FFF2-40B4-BE49-F238E27FC236}">
                <a16:creationId xmlns:a16="http://schemas.microsoft.com/office/drawing/2014/main" id="{B5775D0A-F33F-444E-9282-B684D08BA8DA}"/>
              </a:ext>
            </a:extLst>
          </p:cNvPr>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93765" y="5274761"/>
            <a:ext cx="1336644" cy="133664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oys Karl School Trousers - Grey">
            <a:extLst>
              <a:ext uri="{FF2B5EF4-FFF2-40B4-BE49-F238E27FC236}">
                <a16:creationId xmlns:a16="http://schemas.microsoft.com/office/drawing/2014/main" id="{5E6732D9-3AA3-49B7-9875-DEAC40C21237}"/>
              </a:ext>
            </a:extLst>
          </p:cNvPr>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401406">
            <a:off x="5005949" y="5167894"/>
            <a:ext cx="996375" cy="149456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White Polo Shirt">
            <a:extLst>
              <a:ext uri="{FF2B5EF4-FFF2-40B4-BE49-F238E27FC236}">
                <a16:creationId xmlns:a16="http://schemas.microsoft.com/office/drawing/2014/main" id="{DF8899AF-31A7-4D29-AC3C-5530CBE1334E}"/>
              </a:ext>
            </a:extLst>
          </p:cNvPr>
          <p:cNvPicPr>
            <a:picLocks noChangeAspect="1" noChangeArrowheads="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0877265">
            <a:off x="3278819" y="5313753"/>
            <a:ext cx="1272598" cy="113634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ichmond Hill Primary Academy Royal Blue Book Bag – Quicksteps Doncaster">
            <a:extLst>
              <a:ext uri="{FF2B5EF4-FFF2-40B4-BE49-F238E27FC236}">
                <a16:creationId xmlns:a16="http://schemas.microsoft.com/office/drawing/2014/main" id="{E0307156-CFC8-4799-B76C-D28BDA6A1208}"/>
              </a:ext>
            </a:extLst>
          </p:cNvPr>
          <p:cNvPicPr>
            <a:picLocks noChangeAspect="1" noChangeArrowheads="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1208700">
            <a:off x="6433824" y="5305491"/>
            <a:ext cx="1336875" cy="104941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lack Leather School Shoes">
            <a:extLst>
              <a:ext uri="{FF2B5EF4-FFF2-40B4-BE49-F238E27FC236}">
                <a16:creationId xmlns:a16="http://schemas.microsoft.com/office/drawing/2014/main" id="{789DB507-8A65-4638-B0A6-9AB3B4588B92}"/>
              </a:ext>
            </a:extLst>
          </p:cNvPr>
          <p:cNvPicPr>
            <a:picLocks noChangeAspect="1" noChangeArrowheads="1"/>
          </p:cNvPicPr>
          <p:nvPr/>
        </p:nvPicPr>
        <p:blipFill rotWithShape="1">
          <a:blip r:embed="rId7" cstate="email">
            <a:clrChange>
              <a:clrFrom>
                <a:srgbClr val="EBEBE9"/>
              </a:clrFrom>
              <a:clrTo>
                <a:srgbClr val="EBEBE9">
                  <a:alpha val="0"/>
                </a:srgbClr>
              </a:clrTo>
            </a:clrChange>
            <a:extLst>
              <a:ext uri="{28A0092B-C50C-407E-A947-70E740481C1C}">
                <a14:useLocalDpi xmlns:a14="http://schemas.microsoft.com/office/drawing/2010/main" val="0"/>
              </a:ext>
            </a:extLst>
          </a:blip>
          <a:srcRect/>
          <a:stretch/>
        </p:blipFill>
        <p:spPr bwMode="auto">
          <a:xfrm>
            <a:off x="1218743" y="5196059"/>
            <a:ext cx="981874" cy="69491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vamo Girls Black Mary Jane Flats - School Shoes, Dress Shoes, Comfortable  and Cute">
            <a:extLst>
              <a:ext uri="{FF2B5EF4-FFF2-40B4-BE49-F238E27FC236}">
                <a16:creationId xmlns:a16="http://schemas.microsoft.com/office/drawing/2014/main" id="{63BB7743-40DE-4397-BFA9-AC28DA388B41}"/>
              </a:ext>
            </a:extLst>
          </p:cNvPr>
          <p:cNvPicPr>
            <a:picLocks noChangeAspect="1" noChangeArrowheads="1"/>
          </p:cNvPicPr>
          <p:nvPr/>
        </p:nvPicPr>
        <p:blipFill rotWithShape="1">
          <a:blip r:embed="rId8"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1955158" y="5783301"/>
            <a:ext cx="1147488" cy="714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37448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28584-16BA-49B2-A4D4-6D57DF0C0356}"/>
              </a:ext>
            </a:extLst>
          </p:cNvPr>
          <p:cNvSpPr>
            <a:spLocks noGrp="1"/>
          </p:cNvSpPr>
          <p:nvPr>
            <p:ph type="title"/>
          </p:nvPr>
        </p:nvSpPr>
        <p:spPr/>
        <p:txBody>
          <a:bodyPr>
            <a:normAutofit/>
          </a:bodyPr>
          <a:lstStyle/>
          <a:p>
            <a:r>
              <a:rPr lang="en-GB" sz="5400" dirty="0">
                <a:solidFill>
                  <a:schemeClr val="tx1"/>
                </a:solidFill>
                <a:latin typeface="SassoonPrimaryType" panose="00000400000000000000" pitchFamily="2" charset="0"/>
              </a:rPr>
              <a:t>General information </a:t>
            </a:r>
          </a:p>
        </p:txBody>
      </p:sp>
      <p:sp>
        <p:nvSpPr>
          <p:cNvPr id="3" name="Content Placeholder 2">
            <a:extLst>
              <a:ext uri="{FF2B5EF4-FFF2-40B4-BE49-F238E27FC236}">
                <a16:creationId xmlns:a16="http://schemas.microsoft.com/office/drawing/2014/main" id="{EA1566EF-DF31-4D1A-8B30-24EF12EA05FD}"/>
              </a:ext>
            </a:extLst>
          </p:cNvPr>
          <p:cNvSpPr>
            <a:spLocks noGrp="1"/>
          </p:cNvSpPr>
          <p:nvPr>
            <p:ph idx="1"/>
          </p:nvPr>
        </p:nvSpPr>
        <p:spPr>
          <a:xfrm>
            <a:off x="280292" y="2124494"/>
            <a:ext cx="9380544" cy="3880773"/>
          </a:xfrm>
        </p:spPr>
        <p:txBody>
          <a:bodyPr>
            <a:normAutofit fontScale="85000" lnSpcReduction="10000"/>
          </a:bodyPr>
          <a:lstStyle/>
          <a:p>
            <a:r>
              <a:rPr lang="en-GB" sz="3600" dirty="0">
                <a:latin typeface="SassoonPrimaryType" panose="00000400000000000000" pitchFamily="2" charset="0"/>
              </a:rPr>
              <a:t>The Nursery will provide snack for your child while they attend school, however this is not part of your fees so voluntary contributions are appreciated</a:t>
            </a:r>
          </a:p>
          <a:p>
            <a:r>
              <a:rPr lang="en-GB" sz="3600" dirty="0">
                <a:latin typeface="SassoonPrimaryType" panose="00000400000000000000" pitchFamily="2" charset="0"/>
              </a:rPr>
              <a:t>All payments into school must be made via Arbor Pay. </a:t>
            </a:r>
          </a:p>
          <a:p>
            <a:r>
              <a:rPr lang="en-GB" sz="3600" dirty="0">
                <a:latin typeface="SassoonPrimaryType" panose="00000400000000000000" pitchFamily="2" charset="0"/>
              </a:rPr>
              <a:t>If you are from a low-income family, receiving certain benefits, you may be eligible for Early Years Pupil Premium (additional funding) which can support your child in Nursery.</a:t>
            </a:r>
          </a:p>
          <a:p>
            <a:endParaRPr lang="en-GB" sz="3600" dirty="0">
              <a:latin typeface="SassoonPrimaryType" panose="00000400000000000000" pitchFamily="2" charset="0"/>
            </a:endParaRPr>
          </a:p>
        </p:txBody>
      </p:sp>
      <p:pic>
        <p:nvPicPr>
          <p:cNvPr id="5" name="Picture 4">
            <a:extLst>
              <a:ext uri="{FF2B5EF4-FFF2-40B4-BE49-F238E27FC236}">
                <a16:creationId xmlns:a16="http://schemas.microsoft.com/office/drawing/2014/main" id="{3A1202A7-BBAC-4A29-90C9-B2DF6DB5E0A6}"/>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spTree>
    <p:extLst>
      <p:ext uri="{BB962C8B-B14F-4D97-AF65-F5344CB8AC3E}">
        <p14:creationId xmlns:p14="http://schemas.microsoft.com/office/powerpoint/2010/main" val="2516127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467FC-A2CB-4551-89ED-7D0C3FC91E36}"/>
              </a:ext>
            </a:extLst>
          </p:cNvPr>
          <p:cNvSpPr>
            <a:spLocks noGrp="1"/>
          </p:cNvSpPr>
          <p:nvPr>
            <p:ph type="title"/>
          </p:nvPr>
        </p:nvSpPr>
        <p:spPr>
          <a:xfrm>
            <a:off x="283634" y="264254"/>
            <a:ext cx="8596668" cy="1320800"/>
          </a:xfrm>
        </p:spPr>
        <p:txBody>
          <a:bodyPr>
            <a:normAutofit/>
          </a:bodyPr>
          <a:lstStyle/>
          <a:p>
            <a:r>
              <a:rPr lang="en-GB" sz="5400" dirty="0">
                <a:solidFill>
                  <a:schemeClr val="tx1"/>
                </a:solidFill>
                <a:latin typeface="SassoonPrimaryType" panose="00000400000000000000" pitchFamily="2" charset="0"/>
              </a:rPr>
              <a:t>And finally…</a:t>
            </a:r>
          </a:p>
        </p:txBody>
      </p:sp>
      <p:sp>
        <p:nvSpPr>
          <p:cNvPr id="3" name="Content Placeholder 2">
            <a:extLst>
              <a:ext uri="{FF2B5EF4-FFF2-40B4-BE49-F238E27FC236}">
                <a16:creationId xmlns:a16="http://schemas.microsoft.com/office/drawing/2014/main" id="{2F042A29-6708-4824-A40D-919CD81A59A7}"/>
              </a:ext>
            </a:extLst>
          </p:cNvPr>
          <p:cNvSpPr>
            <a:spLocks noGrp="1"/>
          </p:cNvSpPr>
          <p:nvPr>
            <p:ph idx="1"/>
          </p:nvPr>
        </p:nvSpPr>
        <p:spPr>
          <a:xfrm>
            <a:off x="283634" y="1854670"/>
            <a:ext cx="11413066" cy="3880773"/>
          </a:xfrm>
        </p:spPr>
        <p:txBody>
          <a:bodyPr>
            <a:noAutofit/>
          </a:bodyPr>
          <a:lstStyle/>
          <a:p>
            <a:r>
              <a:rPr lang="en-GB" sz="3600" dirty="0">
                <a:latin typeface="SassoonPrimaryType" panose="00000400000000000000" pitchFamily="2" charset="0"/>
              </a:rPr>
              <a:t>As parents and carers, you are the most influential teachers in your child’s life. You are their first teachers!</a:t>
            </a:r>
          </a:p>
          <a:p>
            <a:r>
              <a:rPr lang="en-GB" sz="3600" dirty="0">
                <a:latin typeface="SassoonPrimaryType" panose="00000400000000000000" pitchFamily="2" charset="0"/>
              </a:rPr>
              <a:t>We recognise this and value any information you can share which will help us to build up a detailed picture of your child. </a:t>
            </a:r>
          </a:p>
          <a:p>
            <a:r>
              <a:rPr lang="en-GB" sz="3600" dirty="0">
                <a:latin typeface="SassoonPrimaryType" panose="00000400000000000000" pitchFamily="2" charset="0"/>
              </a:rPr>
              <a:t>Please speak to a member of staff if you have anything you wish to discuss about your child. </a:t>
            </a:r>
          </a:p>
        </p:txBody>
      </p:sp>
      <p:pic>
        <p:nvPicPr>
          <p:cNvPr id="5" name="Picture 4">
            <a:extLst>
              <a:ext uri="{FF2B5EF4-FFF2-40B4-BE49-F238E27FC236}">
                <a16:creationId xmlns:a16="http://schemas.microsoft.com/office/drawing/2014/main" id="{0AFA0637-AC39-42A7-8000-B1C94B2007F8}"/>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spTree>
    <p:extLst>
      <p:ext uri="{BB962C8B-B14F-4D97-AF65-F5344CB8AC3E}">
        <p14:creationId xmlns:p14="http://schemas.microsoft.com/office/powerpoint/2010/main" val="25972090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850C0-C5BD-8CA4-E728-0EE6757798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2794CC-9319-5B55-86C5-29A6A1F01FC1}"/>
              </a:ext>
            </a:extLst>
          </p:cNvPr>
          <p:cNvSpPr>
            <a:spLocks noGrp="1"/>
          </p:cNvSpPr>
          <p:nvPr>
            <p:ph type="title"/>
          </p:nvPr>
        </p:nvSpPr>
        <p:spPr>
          <a:xfrm>
            <a:off x="283634" y="264254"/>
            <a:ext cx="8596668" cy="1320800"/>
          </a:xfrm>
        </p:spPr>
        <p:txBody>
          <a:bodyPr>
            <a:normAutofit/>
          </a:bodyPr>
          <a:lstStyle/>
          <a:p>
            <a:r>
              <a:rPr lang="en-GB" sz="5400" dirty="0">
                <a:solidFill>
                  <a:schemeClr val="tx1"/>
                </a:solidFill>
                <a:latin typeface="SassoonPrimaryType" panose="00000400000000000000" pitchFamily="2" charset="0"/>
              </a:rPr>
              <a:t>And finally…</a:t>
            </a:r>
          </a:p>
        </p:txBody>
      </p:sp>
      <p:pic>
        <p:nvPicPr>
          <p:cNvPr id="5" name="Picture 4">
            <a:extLst>
              <a:ext uri="{FF2B5EF4-FFF2-40B4-BE49-F238E27FC236}">
                <a16:creationId xmlns:a16="http://schemas.microsoft.com/office/drawing/2014/main" id="{80C00AEA-15F3-D377-2072-D4A090FD5159}"/>
              </a:ext>
            </a:extLst>
          </p:cNvPr>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pic>
        <p:nvPicPr>
          <p:cNvPr id="7" name="Story of You">
            <a:hlinkClick r:id="" action="ppaction://media"/>
            <a:extLst>
              <a:ext uri="{FF2B5EF4-FFF2-40B4-BE49-F238E27FC236}">
                <a16:creationId xmlns:a16="http://schemas.microsoft.com/office/drawing/2014/main" id="{8FB2AFD1-5355-FD76-CD5F-7FA419B46EA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22283" y="1585054"/>
            <a:ext cx="8988517" cy="5056041"/>
          </a:xfrm>
          <a:prstGeom prst="rect">
            <a:avLst/>
          </a:prstGeom>
        </p:spPr>
      </p:pic>
    </p:spTree>
    <p:extLst>
      <p:ext uri="{BB962C8B-B14F-4D97-AF65-F5344CB8AC3E}">
        <p14:creationId xmlns:p14="http://schemas.microsoft.com/office/powerpoint/2010/main" val="2858949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187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9FE81-7C81-46AC-9396-A24D69992090}"/>
              </a:ext>
            </a:extLst>
          </p:cNvPr>
          <p:cNvSpPr>
            <a:spLocks noGrp="1"/>
          </p:cNvSpPr>
          <p:nvPr>
            <p:ph type="title"/>
          </p:nvPr>
        </p:nvSpPr>
        <p:spPr>
          <a:xfrm>
            <a:off x="3964628" y="2768600"/>
            <a:ext cx="3795072" cy="1320800"/>
          </a:xfrm>
        </p:spPr>
        <p:txBody>
          <a:bodyPr>
            <a:noAutofit/>
          </a:bodyPr>
          <a:lstStyle/>
          <a:p>
            <a:r>
              <a:rPr lang="en-GB" sz="5400" dirty="0">
                <a:solidFill>
                  <a:schemeClr val="tx1"/>
                </a:solidFill>
                <a:latin typeface="SassoonPrimaryType" panose="00000400000000000000" pitchFamily="2" charset="0"/>
              </a:rPr>
              <a:t>Thank you!</a:t>
            </a:r>
          </a:p>
        </p:txBody>
      </p:sp>
      <p:pic>
        <p:nvPicPr>
          <p:cNvPr id="5" name="Picture 4">
            <a:extLst>
              <a:ext uri="{FF2B5EF4-FFF2-40B4-BE49-F238E27FC236}">
                <a16:creationId xmlns:a16="http://schemas.microsoft.com/office/drawing/2014/main" id="{D3F56990-576B-4D56-B922-C726549F197E}"/>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787066" y="717102"/>
            <a:ext cx="1653490" cy="1867072"/>
          </a:xfrm>
          <a:prstGeom prst="rect">
            <a:avLst/>
          </a:prstGeom>
          <a:noFill/>
        </p:spPr>
      </p:pic>
    </p:spTree>
    <p:extLst>
      <p:ext uri="{BB962C8B-B14F-4D97-AF65-F5344CB8AC3E}">
        <p14:creationId xmlns:p14="http://schemas.microsoft.com/office/powerpoint/2010/main" val="2005506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DC1C4-BB12-4902-A8A3-36AC37632C8C}"/>
              </a:ext>
            </a:extLst>
          </p:cNvPr>
          <p:cNvSpPr>
            <a:spLocks noGrp="1"/>
          </p:cNvSpPr>
          <p:nvPr>
            <p:ph type="title"/>
          </p:nvPr>
        </p:nvSpPr>
        <p:spPr>
          <a:xfrm>
            <a:off x="149771" y="176904"/>
            <a:ext cx="10043675" cy="1320800"/>
          </a:xfrm>
        </p:spPr>
        <p:txBody>
          <a:bodyPr>
            <a:normAutofit/>
          </a:bodyPr>
          <a:lstStyle/>
          <a:p>
            <a:r>
              <a:rPr lang="en-GB" sz="5400" dirty="0">
                <a:solidFill>
                  <a:schemeClr val="tx1"/>
                </a:solidFill>
                <a:latin typeface="SassoonPrimaryType" panose="00000400000000000000" pitchFamily="2" charset="0"/>
              </a:rPr>
              <a:t>Welcome to Gorse Hill School</a:t>
            </a:r>
          </a:p>
        </p:txBody>
      </p:sp>
      <p:pic>
        <p:nvPicPr>
          <p:cNvPr id="5" name="Picture 4">
            <a:extLst>
              <a:ext uri="{FF2B5EF4-FFF2-40B4-BE49-F238E27FC236}">
                <a16:creationId xmlns:a16="http://schemas.microsoft.com/office/drawing/2014/main" id="{A4E21D60-EF7D-4026-8581-0BA0EAD6B05F}"/>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012068" y="215816"/>
            <a:ext cx="1167863" cy="1320800"/>
          </a:xfrm>
          <a:prstGeom prst="rect">
            <a:avLst/>
          </a:prstGeom>
          <a:noFill/>
        </p:spPr>
      </p:pic>
      <p:pic>
        <p:nvPicPr>
          <p:cNvPr id="26" name="Picture 25">
            <a:extLst>
              <a:ext uri="{FF2B5EF4-FFF2-40B4-BE49-F238E27FC236}">
                <a16:creationId xmlns:a16="http://schemas.microsoft.com/office/drawing/2014/main" id="{A24A0B03-6D2E-217B-FDE1-22B33AC146C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96000" y="1254120"/>
            <a:ext cx="7200000" cy="5400000"/>
          </a:xfrm>
          <a:prstGeom prst="rect">
            <a:avLst/>
          </a:prstGeom>
        </p:spPr>
      </p:pic>
      <p:pic>
        <p:nvPicPr>
          <p:cNvPr id="28" name="Picture 27">
            <a:extLst>
              <a:ext uri="{FF2B5EF4-FFF2-40B4-BE49-F238E27FC236}">
                <a16:creationId xmlns:a16="http://schemas.microsoft.com/office/drawing/2014/main" id="{239BD188-2FBD-DCC3-407E-D76DCCF5F8C8}"/>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485840" y="1254120"/>
            <a:ext cx="7200000" cy="5400000"/>
          </a:xfrm>
          <a:prstGeom prst="rect">
            <a:avLst/>
          </a:prstGeom>
        </p:spPr>
      </p:pic>
      <p:pic>
        <p:nvPicPr>
          <p:cNvPr id="30" name="Picture 29">
            <a:extLst>
              <a:ext uri="{FF2B5EF4-FFF2-40B4-BE49-F238E27FC236}">
                <a16:creationId xmlns:a16="http://schemas.microsoft.com/office/drawing/2014/main" id="{545DCC6F-23B3-2835-4A22-A08F1D7B3F7B}"/>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2485840" y="1254120"/>
            <a:ext cx="7200000" cy="5400000"/>
          </a:xfrm>
          <a:prstGeom prst="rect">
            <a:avLst/>
          </a:prstGeom>
        </p:spPr>
      </p:pic>
      <p:pic>
        <p:nvPicPr>
          <p:cNvPr id="34" name="Picture 33">
            <a:extLst>
              <a:ext uri="{FF2B5EF4-FFF2-40B4-BE49-F238E27FC236}">
                <a16:creationId xmlns:a16="http://schemas.microsoft.com/office/drawing/2014/main" id="{A5476A40-915D-C256-4D57-56742FBCDD68}"/>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2496000" y="1254120"/>
            <a:ext cx="7200000" cy="5400000"/>
          </a:xfrm>
          <a:prstGeom prst="rect">
            <a:avLst/>
          </a:prstGeom>
        </p:spPr>
      </p:pic>
      <p:pic>
        <p:nvPicPr>
          <p:cNvPr id="36" name="Picture 35">
            <a:extLst>
              <a:ext uri="{FF2B5EF4-FFF2-40B4-BE49-F238E27FC236}">
                <a16:creationId xmlns:a16="http://schemas.microsoft.com/office/drawing/2014/main" id="{BC3707DF-598B-BDAE-7C0B-74FAF16818E3}"/>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2485840" y="1264280"/>
            <a:ext cx="7200000" cy="5400000"/>
          </a:xfrm>
          <a:prstGeom prst="rect">
            <a:avLst/>
          </a:prstGeom>
        </p:spPr>
      </p:pic>
      <p:pic>
        <p:nvPicPr>
          <p:cNvPr id="38" name="Picture 37">
            <a:extLst>
              <a:ext uri="{FF2B5EF4-FFF2-40B4-BE49-F238E27FC236}">
                <a16:creationId xmlns:a16="http://schemas.microsoft.com/office/drawing/2014/main" id="{A947DDCC-CBB5-5858-0EB4-BD5098A991C8}"/>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2485840" y="1254120"/>
            <a:ext cx="7200000" cy="5400000"/>
          </a:xfrm>
          <a:prstGeom prst="rect">
            <a:avLst/>
          </a:prstGeom>
        </p:spPr>
      </p:pic>
      <p:pic>
        <p:nvPicPr>
          <p:cNvPr id="40" name="Picture 39">
            <a:extLst>
              <a:ext uri="{FF2B5EF4-FFF2-40B4-BE49-F238E27FC236}">
                <a16:creationId xmlns:a16="http://schemas.microsoft.com/office/drawing/2014/main" id="{F8E0EC88-B866-26A1-E420-BEDDE384C04B}"/>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2496000" y="1264280"/>
            <a:ext cx="7200000" cy="5400000"/>
          </a:xfrm>
          <a:prstGeom prst="rect">
            <a:avLst/>
          </a:prstGeom>
        </p:spPr>
      </p:pic>
      <p:pic>
        <p:nvPicPr>
          <p:cNvPr id="44" name="Picture 43">
            <a:extLst>
              <a:ext uri="{FF2B5EF4-FFF2-40B4-BE49-F238E27FC236}">
                <a16:creationId xmlns:a16="http://schemas.microsoft.com/office/drawing/2014/main" id="{E8216036-2926-DA7D-F817-5469364974D0}"/>
              </a:ext>
            </a:extLst>
          </p:cNvPr>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2485840" y="1257320"/>
            <a:ext cx="7200000" cy="5400000"/>
          </a:xfrm>
          <a:prstGeom prst="rect">
            <a:avLst/>
          </a:prstGeom>
        </p:spPr>
      </p:pic>
    </p:spTree>
    <p:extLst>
      <p:ext uri="{BB962C8B-B14F-4D97-AF65-F5344CB8AC3E}">
        <p14:creationId xmlns:p14="http://schemas.microsoft.com/office/powerpoint/2010/main" val="838843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500"/>
                                  </p:stCondLst>
                                  <p:childTnLst>
                                    <p:set>
                                      <p:cBhvr>
                                        <p:cTn id="6" dur="1" fill="hold">
                                          <p:stCondLst>
                                            <p:cond delay="0"/>
                                          </p:stCondLst>
                                        </p:cTn>
                                        <p:tgtEl>
                                          <p:spTgt spid="26"/>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nodeType="afterEffect">
                                  <p:stCondLst>
                                    <p:cond delay="1500"/>
                                  </p:stCondLst>
                                  <p:childTnLst>
                                    <p:set>
                                      <p:cBhvr>
                                        <p:cTn id="9" dur="1" fill="hold">
                                          <p:stCondLst>
                                            <p:cond delay="0"/>
                                          </p:stCondLst>
                                        </p:cTn>
                                        <p:tgtEl>
                                          <p:spTgt spid="28"/>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nodeType="afterEffect">
                                  <p:stCondLst>
                                    <p:cond delay="1500"/>
                                  </p:stCondLst>
                                  <p:childTnLst>
                                    <p:set>
                                      <p:cBhvr>
                                        <p:cTn id="12" dur="1" fill="hold">
                                          <p:stCondLst>
                                            <p:cond delay="0"/>
                                          </p:stCondLst>
                                        </p:cTn>
                                        <p:tgtEl>
                                          <p:spTgt spid="30"/>
                                        </p:tgtEl>
                                        <p:attrNameLst>
                                          <p:attrName>style.visibility</p:attrName>
                                        </p:attrNameLst>
                                      </p:cBhvr>
                                      <p:to>
                                        <p:strVal val="visible"/>
                                      </p:to>
                                    </p:set>
                                  </p:childTnLst>
                                </p:cTn>
                              </p:par>
                            </p:childTnLst>
                          </p:cTn>
                        </p:par>
                        <p:par>
                          <p:cTn id="13" fill="hold">
                            <p:stCondLst>
                              <p:cond delay="4500"/>
                            </p:stCondLst>
                            <p:childTnLst>
                              <p:par>
                                <p:cTn id="14" presetID="1" presetClass="entr" presetSubtype="0" fill="hold" nodeType="afterEffect">
                                  <p:stCondLst>
                                    <p:cond delay="1500"/>
                                  </p:stCondLst>
                                  <p:childTnLst>
                                    <p:set>
                                      <p:cBhvr>
                                        <p:cTn id="15" dur="1" fill="hold">
                                          <p:stCondLst>
                                            <p:cond delay="0"/>
                                          </p:stCondLst>
                                        </p:cTn>
                                        <p:tgtEl>
                                          <p:spTgt spid="34"/>
                                        </p:tgtEl>
                                        <p:attrNameLst>
                                          <p:attrName>style.visibility</p:attrName>
                                        </p:attrNameLst>
                                      </p:cBhvr>
                                      <p:to>
                                        <p:strVal val="visible"/>
                                      </p:to>
                                    </p:set>
                                  </p:childTnLst>
                                </p:cTn>
                              </p:par>
                            </p:childTnLst>
                          </p:cTn>
                        </p:par>
                        <p:par>
                          <p:cTn id="16" fill="hold">
                            <p:stCondLst>
                              <p:cond delay="6000"/>
                            </p:stCondLst>
                            <p:childTnLst>
                              <p:par>
                                <p:cTn id="17" presetID="1" presetClass="entr" presetSubtype="0" fill="hold" nodeType="afterEffect">
                                  <p:stCondLst>
                                    <p:cond delay="1500"/>
                                  </p:stCondLst>
                                  <p:childTnLst>
                                    <p:set>
                                      <p:cBhvr>
                                        <p:cTn id="18" dur="1" fill="hold">
                                          <p:stCondLst>
                                            <p:cond delay="0"/>
                                          </p:stCondLst>
                                        </p:cTn>
                                        <p:tgtEl>
                                          <p:spTgt spid="36"/>
                                        </p:tgtEl>
                                        <p:attrNameLst>
                                          <p:attrName>style.visibility</p:attrName>
                                        </p:attrNameLst>
                                      </p:cBhvr>
                                      <p:to>
                                        <p:strVal val="visible"/>
                                      </p:to>
                                    </p:set>
                                  </p:childTnLst>
                                </p:cTn>
                              </p:par>
                            </p:childTnLst>
                          </p:cTn>
                        </p:par>
                        <p:par>
                          <p:cTn id="19" fill="hold">
                            <p:stCondLst>
                              <p:cond delay="7500"/>
                            </p:stCondLst>
                            <p:childTnLst>
                              <p:par>
                                <p:cTn id="20" presetID="1" presetClass="entr" presetSubtype="0" fill="hold" nodeType="afterEffect">
                                  <p:stCondLst>
                                    <p:cond delay="1500"/>
                                  </p:stCondLst>
                                  <p:childTnLst>
                                    <p:set>
                                      <p:cBhvr>
                                        <p:cTn id="21" dur="1" fill="hold">
                                          <p:stCondLst>
                                            <p:cond delay="0"/>
                                          </p:stCondLst>
                                        </p:cTn>
                                        <p:tgtEl>
                                          <p:spTgt spid="38"/>
                                        </p:tgtEl>
                                        <p:attrNameLst>
                                          <p:attrName>style.visibility</p:attrName>
                                        </p:attrNameLst>
                                      </p:cBhvr>
                                      <p:to>
                                        <p:strVal val="visible"/>
                                      </p:to>
                                    </p:set>
                                  </p:childTnLst>
                                </p:cTn>
                              </p:par>
                            </p:childTnLst>
                          </p:cTn>
                        </p:par>
                        <p:par>
                          <p:cTn id="22" fill="hold">
                            <p:stCondLst>
                              <p:cond delay="9000"/>
                            </p:stCondLst>
                            <p:childTnLst>
                              <p:par>
                                <p:cTn id="23" presetID="1" presetClass="entr" presetSubtype="0" fill="hold" nodeType="afterEffect">
                                  <p:stCondLst>
                                    <p:cond delay="1500"/>
                                  </p:stCondLst>
                                  <p:childTnLst>
                                    <p:set>
                                      <p:cBhvr>
                                        <p:cTn id="24" dur="1" fill="hold">
                                          <p:stCondLst>
                                            <p:cond delay="0"/>
                                          </p:stCondLst>
                                        </p:cTn>
                                        <p:tgtEl>
                                          <p:spTgt spid="40"/>
                                        </p:tgtEl>
                                        <p:attrNameLst>
                                          <p:attrName>style.visibility</p:attrName>
                                        </p:attrNameLst>
                                      </p:cBhvr>
                                      <p:to>
                                        <p:strVal val="visible"/>
                                      </p:to>
                                    </p:set>
                                  </p:childTnLst>
                                </p:cTn>
                              </p:par>
                            </p:childTnLst>
                          </p:cTn>
                        </p:par>
                        <p:par>
                          <p:cTn id="25" fill="hold">
                            <p:stCondLst>
                              <p:cond delay="10500"/>
                            </p:stCondLst>
                            <p:childTnLst>
                              <p:par>
                                <p:cTn id="26" presetID="1" presetClass="entr" presetSubtype="0" fill="hold" nodeType="afterEffect">
                                  <p:stCondLst>
                                    <p:cond delay="1500"/>
                                  </p:stCondLst>
                                  <p:childTnLst>
                                    <p:set>
                                      <p:cBhvr>
                                        <p:cTn id="27"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DC1C4-BB12-4902-A8A3-36AC37632C8C}"/>
              </a:ext>
            </a:extLst>
          </p:cNvPr>
          <p:cNvSpPr>
            <a:spLocks noGrp="1"/>
          </p:cNvSpPr>
          <p:nvPr>
            <p:ph type="title"/>
          </p:nvPr>
        </p:nvSpPr>
        <p:spPr>
          <a:xfrm>
            <a:off x="149771" y="176904"/>
            <a:ext cx="10043675" cy="1320800"/>
          </a:xfrm>
        </p:spPr>
        <p:txBody>
          <a:bodyPr>
            <a:normAutofit/>
          </a:bodyPr>
          <a:lstStyle/>
          <a:p>
            <a:r>
              <a:rPr lang="en-GB" sz="5400" dirty="0">
                <a:solidFill>
                  <a:schemeClr val="tx1"/>
                </a:solidFill>
                <a:latin typeface="SassoonPrimaryType" panose="00000400000000000000" pitchFamily="2" charset="0"/>
              </a:rPr>
              <a:t>Welcome to Gorse Hill School</a:t>
            </a:r>
          </a:p>
        </p:txBody>
      </p:sp>
      <p:sp>
        <p:nvSpPr>
          <p:cNvPr id="3" name="Content Placeholder 2">
            <a:extLst>
              <a:ext uri="{FF2B5EF4-FFF2-40B4-BE49-F238E27FC236}">
                <a16:creationId xmlns:a16="http://schemas.microsoft.com/office/drawing/2014/main" id="{550B6584-B047-42F1-8AFB-FD08FE185665}"/>
              </a:ext>
            </a:extLst>
          </p:cNvPr>
          <p:cNvSpPr>
            <a:spLocks noGrp="1"/>
          </p:cNvSpPr>
          <p:nvPr>
            <p:ph idx="1"/>
          </p:nvPr>
        </p:nvSpPr>
        <p:spPr>
          <a:xfrm>
            <a:off x="60266" y="1101558"/>
            <a:ext cx="11170109" cy="870117"/>
          </a:xfrm>
        </p:spPr>
        <p:txBody>
          <a:bodyPr>
            <a:normAutofit/>
          </a:bodyPr>
          <a:lstStyle/>
          <a:p>
            <a:pPr marL="0" indent="0" algn="ctr">
              <a:buNone/>
            </a:pPr>
            <a:r>
              <a:rPr lang="en-GB" sz="4400" b="1" dirty="0">
                <a:solidFill>
                  <a:schemeClr val="tx1"/>
                </a:solidFill>
                <a:latin typeface="SassoonPrimaryInfant" panose="00000400000000000000" pitchFamily="2" charset="0"/>
              </a:rPr>
              <a:t>Our Outside Area</a:t>
            </a:r>
          </a:p>
          <a:p>
            <a:pPr marL="0" indent="0" algn="ctr">
              <a:buNone/>
            </a:pPr>
            <a:endParaRPr lang="en-GB" sz="4400" b="1" dirty="0">
              <a:solidFill>
                <a:schemeClr val="tx1"/>
              </a:solidFill>
              <a:latin typeface="SassoonPrimaryInfant" panose="00000400000000000000" pitchFamily="2" charset="0"/>
            </a:endParaRPr>
          </a:p>
        </p:txBody>
      </p:sp>
      <p:pic>
        <p:nvPicPr>
          <p:cNvPr id="5" name="Picture 4">
            <a:extLst>
              <a:ext uri="{FF2B5EF4-FFF2-40B4-BE49-F238E27FC236}">
                <a16:creationId xmlns:a16="http://schemas.microsoft.com/office/drawing/2014/main" id="{A4E21D60-EF7D-4026-8581-0BA0EAD6B05F}"/>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pic>
        <p:nvPicPr>
          <p:cNvPr id="6" name="Picture 5">
            <a:extLst>
              <a:ext uri="{FF2B5EF4-FFF2-40B4-BE49-F238E27FC236}">
                <a16:creationId xmlns:a16="http://schemas.microsoft.com/office/drawing/2014/main" id="{17A18393-4BC3-4DBA-BCEB-F0088636779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07695" y="1971675"/>
            <a:ext cx="6093106" cy="3429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63B5811A-BDCA-497B-942A-1937E23324DA}"/>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893295" y="3252096"/>
            <a:ext cx="6093106" cy="3429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57109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7F882-32E6-85D4-DFD9-0B9E9C71112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966CCFE-2280-7D7A-9355-7772289260E0}"/>
              </a:ext>
            </a:extLst>
          </p:cNvPr>
          <p:cNvSpPr>
            <a:spLocks noGrp="1"/>
          </p:cNvSpPr>
          <p:nvPr>
            <p:ph type="title"/>
          </p:nvPr>
        </p:nvSpPr>
        <p:spPr>
          <a:xfrm>
            <a:off x="601663" y="173762"/>
            <a:ext cx="8596312" cy="1320800"/>
          </a:xfrm>
        </p:spPr>
        <p:txBody>
          <a:bodyPr>
            <a:normAutofit/>
          </a:bodyPr>
          <a:lstStyle/>
          <a:p>
            <a:r>
              <a:rPr lang="en-GB" sz="5400" dirty="0">
                <a:solidFill>
                  <a:schemeClr val="tx1"/>
                </a:solidFill>
                <a:latin typeface="SassoonPrimaryType" panose="00000400000000000000" pitchFamily="2" charset="0"/>
              </a:rPr>
              <a:t>Our Aim</a:t>
            </a:r>
          </a:p>
        </p:txBody>
      </p:sp>
      <p:pic>
        <p:nvPicPr>
          <p:cNvPr id="7" name="Picture 6">
            <a:extLst>
              <a:ext uri="{FF2B5EF4-FFF2-40B4-BE49-F238E27FC236}">
                <a16:creationId xmlns:a16="http://schemas.microsoft.com/office/drawing/2014/main" id="{582ACB77-D9EA-A285-DDEE-D727522B4614}"/>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pic>
        <p:nvPicPr>
          <p:cNvPr id="11" name="Picture 10">
            <a:extLst>
              <a:ext uri="{FF2B5EF4-FFF2-40B4-BE49-F238E27FC236}">
                <a16:creationId xmlns:a16="http://schemas.microsoft.com/office/drawing/2014/main" id="{653DB15C-CF2C-BC9D-FEFD-A33CCCDEF852}"/>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3733800" y="939800"/>
            <a:ext cx="3860800" cy="6045200"/>
          </a:xfrm>
          <a:prstGeom prst="rect">
            <a:avLst/>
          </a:prstGeom>
        </p:spPr>
      </p:pic>
      <p:sp>
        <p:nvSpPr>
          <p:cNvPr id="12" name="Speech Bubble: Rectangle with Corners Rounded 11">
            <a:extLst>
              <a:ext uri="{FF2B5EF4-FFF2-40B4-BE49-F238E27FC236}">
                <a16:creationId xmlns:a16="http://schemas.microsoft.com/office/drawing/2014/main" id="{07BEE7B7-D41E-9047-632E-EE4FF3A56290}"/>
              </a:ext>
            </a:extLst>
          </p:cNvPr>
          <p:cNvSpPr/>
          <p:nvPr/>
        </p:nvSpPr>
        <p:spPr>
          <a:xfrm>
            <a:off x="516732" y="1143000"/>
            <a:ext cx="3302000" cy="1587500"/>
          </a:xfrm>
          <a:prstGeom prst="wedgeRoundRectCallout">
            <a:avLst>
              <a:gd name="adj1" fmla="val 56090"/>
              <a:gd name="adj2" fmla="val 68100"/>
              <a:gd name="adj3" fmla="val 16667"/>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Sassoon Penpals" panose="02000400000000000000" pitchFamily="50" charset="0"/>
              </a:rPr>
              <a:t>I am happy and confident child with a willingness to learn and grow.</a:t>
            </a:r>
          </a:p>
        </p:txBody>
      </p:sp>
      <p:sp>
        <p:nvSpPr>
          <p:cNvPr id="13" name="Speech Bubble: Rectangle with Corners Rounded 12">
            <a:extLst>
              <a:ext uri="{FF2B5EF4-FFF2-40B4-BE49-F238E27FC236}">
                <a16:creationId xmlns:a16="http://schemas.microsoft.com/office/drawing/2014/main" id="{C18E355B-58AF-90AC-00BB-0586E5BBC901}"/>
              </a:ext>
            </a:extLst>
          </p:cNvPr>
          <p:cNvSpPr/>
          <p:nvPr/>
        </p:nvSpPr>
        <p:spPr>
          <a:xfrm>
            <a:off x="516732" y="3797300"/>
            <a:ext cx="3302000" cy="1587500"/>
          </a:xfrm>
          <a:prstGeom prst="wedgeRoundRectCallout">
            <a:avLst>
              <a:gd name="adj1" fmla="val 68013"/>
              <a:gd name="adj2" fmla="val -88700"/>
              <a:gd name="adj3" fmla="val 16667"/>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Sassoon Penpals" panose="02000400000000000000" pitchFamily="50" charset="0"/>
              </a:rPr>
              <a:t>I am curious about the world around me, and the people in it.</a:t>
            </a:r>
          </a:p>
        </p:txBody>
      </p:sp>
      <p:sp>
        <p:nvSpPr>
          <p:cNvPr id="14" name="Speech Bubble: Rectangle with Corners Rounded 13">
            <a:extLst>
              <a:ext uri="{FF2B5EF4-FFF2-40B4-BE49-F238E27FC236}">
                <a16:creationId xmlns:a16="http://schemas.microsoft.com/office/drawing/2014/main" id="{AF268665-6FF2-7C66-42C4-9C4F9F846DBB}"/>
              </a:ext>
            </a:extLst>
          </p:cNvPr>
          <p:cNvSpPr/>
          <p:nvPr/>
        </p:nvSpPr>
        <p:spPr>
          <a:xfrm>
            <a:off x="7594600" y="1841500"/>
            <a:ext cx="3302000" cy="1587500"/>
          </a:xfrm>
          <a:prstGeom prst="wedgeRoundRectCallout">
            <a:avLst>
              <a:gd name="adj1" fmla="val -61218"/>
              <a:gd name="adj2" fmla="val 68900"/>
              <a:gd name="adj3" fmla="val 16667"/>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Sassoon Penpals" panose="02000400000000000000" pitchFamily="50" charset="0"/>
              </a:rPr>
              <a:t>I can show courage when faced with a challenge and try my best in everything I do.</a:t>
            </a:r>
          </a:p>
        </p:txBody>
      </p:sp>
      <p:sp>
        <p:nvSpPr>
          <p:cNvPr id="15" name="Speech Bubble: Rectangle with Corners Rounded 14">
            <a:extLst>
              <a:ext uri="{FF2B5EF4-FFF2-40B4-BE49-F238E27FC236}">
                <a16:creationId xmlns:a16="http://schemas.microsoft.com/office/drawing/2014/main" id="{D575C6E1-3573-CEFE-CA05-F63688810759}"/>
              </a:ext>
            </a:extLst>
          </p:cNvPr>
          <p:cNvSpPr/>
          <p:nvPr/>
        </p:nvSpPr>
        <p:spPr>
          <a:xfrm>
            <a:off x="8373268" y="4591050"/>
            <a:ext cx="3302000" cy="1587500"/>
          </a:xfrm>
          <a:prstGeom prst="wedgeRoundRectCallout">
            <a:avLst>
              <a:gd name="adj1" fmla="val -73525"/>
              <a:gd name="adj2" fmla="val -84700"/>
              <a:gd name="adj3" fmla="val 16667"/>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Sassoon Penpals" panose="02000400000000000000" pitchFamily="50" charset="0"/>
              </a:rPr>
              <a:t>I am responsible, independent and considerate.</a:t>
            </a:r>
          </a:p>
        </p:txBody>
      </p:sp>
    </p:spTree>
    <p:extLst>
      <p:ext uri="{BB962C8B-B14F-4D97-AF65-F5344CB8AC3E}">
        <p14:creationId xmlns:p14="http://schemas.microsoft.com/office/powerpoint/2010/main" val="576921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ED096-90C1-D65F-37A7-D68BC7CEAD9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6F09A33-6D34-7497-2D54-8473B9FF94A1}"/>
              </a:ext>
            </a:extLst>
          </p:cNvPr>
          <p:cNvSpPr>
            <a:spLocks noGrp="1"/>
          </p:cNvSpPr>
          <p:nvPr>
            <p:ph type="title"/>
          </p:nvPr>
        </p:nvSpPr>
        <p:spPr>
          <a:xfrm>
            <a:off x="677863" y="609600"/>
            <a:ext cx="8596312" cy="1320800"/>
          </a:xfrm>
        </p:spPr>
        <p:txBody>
          <a:bodyPr>
            <a:normAutofit/>
          </a:bodyPr>
          <a:lstStyle/>
          <a:p>
            <a:r>
              <a:rPr lang="en-GB" sz="5400" dirty="0">
                <a:solidFill>
                  <a:schemeClr val="tx1"/>
                </a:solidFill>
                <a:latin typeface="SassoonPrimaryType" panose="00000400000000000000" pitchFamily="2" charset="0"/>
              </a:rPr>
              <a:t>Our Vision</a:t>
            </a:r>
          </a:p>
        </p:txBody>
      </p:sp>
      <p:pic>
        <p:nvPicPr>
          <p:cNvPr id="7" name="Picture 6">
            <a:extLst>
              <a:ext uri="{FF2B5EF4-FFF2-40B4-BE49-F238E27FC236}">
                <a16:creationId xmlns:a16="http://schemas.microsoft.com/office/drawing/2014/main" id="{6784E14D-430E-BB1D-897B-3B910957788B}"/>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sp>
        <p:nvSpPr>
          <p:cNvPr id="2" name="Rectangle 1">
            <a:extLst>
              <a:ext uri="{FF2B5EF4-FFF2-40B4-BE49-F238E27FC236}">
                <a16:creationId xmlns:a16="http://schemas.microsoft.com/office/drawing/2014/main" id="{845598EC-67B5-FD4C-6089-2152193646E8}"/>
              </a:ext>
            </a:extLst>
          </p:cNvPr>
          <p:cNvSpPr/>
          <p:nvPr/>
        </p:nvSpPr>
        <p:spPr>
          <a:xfrm>
            <a:off x="2757246" y="2372667"/>
            <a:ext cx="5763116" cy="923330"/>
          </a:xfrm>
          <a:prstGeom prst="rect">
            <a:avLst/>
          </a:prstGeom>
          <a:noFill/>
        </p:spPr>
        <p:txBody>
          <a:bodyPr wrap="none" lIns="91440" tIns="45720" rIns="91440" bIns="45720">
            <a:spAutoFit/>
          </a:bodyPr>
          <a:lstStyle/>
          <a:p>
            <a:pPr algn="ctr"/>
            <a:r>
              <a:rPr lang="en-GB" sz="5400" b="0" cap="none" spc="0" dirty="0">
                <a:ln w="0"/>
                <a:solidFill>
                  <a:schemeClr val="tx1"/>
                </a:solidFill>
                <a:effectLst>
                  <a:outerShdw blurRad="38100" dist="19050" dir="2700000" algn="tl" rotWithShape="0">
                    <a:schemeClr val="dk1">
                      <a:alpha val="40000"/>
                    </a:schemeClr>
                  </a:outerShdw>
                </a:effectLst>
              </a:rPr>
              <a:t>“Every Child Can”</a:t>
            </a:r>
          </a:p>
        </p:txBody>
      </p:sp>
      <p:sp>
        <p:nvSpPr>
          <p:cNvPr id="5" name="TextBox 4">
            <a:extLst>
              <a:ext uri="{FF2B5EF4-FFF2-40B4-BE49-F238E27FC236}">
                <a16:creationId xmlns:a16="http://schemas.microsoft.com/office/drawing/2014/main" id="{F9BEF6AE-E617-8A1F-860C-D2B2AFF20B6C}"/>
              </a:ext>
            </a:extLst>
          </p:cNvPr>
          <p:cNvSpPr txBox="1"/>
          <p:nvPr/>
        </p:nvSpPr>
        <p:spPr>
          <a:xfrm>
            <a:off x="803381" y="3712865"/>
            <a:ext cx="9951250" cy="923330"/>
          </a:xfrm>
          <a:prstGeom prst="rect">
            <a:avLst/>
          </a:prstGeom>
          <a:noFill/>
        </p:spPr>
        <p:txBody>
          <a:bodyPr wrap="none" rtlCol="0">
            <a:spAutoFit/>
          </a:bodyPr>
          <a:lstStyle/>
          <a:p>
            <a:r>
              <a:rPr lang="en-GB" dirty="0"/>
              <a:t>At Gorse Hill Primary School and Nursery, we believe in the unlimited potential of every child.</a:t>
            </a:r>
          </a:p>
          <a:p>
            <a:endParaRPr lang="en-GB" dirty="0"/>
          </a:p>
          <a:p>
            <a:endParaRPr lang="en-GB" dirty="0"/>
          </a:p>
        </p:txBody>
      </p:sp>
    </p:spTree>
    <p:extLst>
      <p:ext uri="{BB962C8B-B14F-4D97-AF65-F5344CB8AC3E}">
        <p14:creationId xmlns:p14="http://schemas.microsoft.com/office/powerpoint/2010/main" val="4256295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47A8000-56BE-41A8-8A48-A618C8624B33}"/>
              </a:ext>
            </a:extLst>
          </p:cNvPr>
          <p:cNvSpPr>
            <a:spLocks noGrp="1"/>
          </p:cNvSpPr>
          <p:nvPr>
            <p:ph type="title"/>
          </p:nvPr>
        </p:nvSpPr>
        <p:spPr>
          <a:xfrm>
            <a:off x="677863" y="609600"/>
            <a:ext cx="8596312" cy="1320800"/>
          </a:xfrm>
        </p:spPr>
        <p:txBody>
          <a:bodyPr>
            <a:normAutofit/>
          </a:bodyPr>
          <a:lstStyle/>
          <a:p>
            <a:r>
              <a:rPr lang="en-GB" sz="5400" dirty="0">
                <a:solidFill>
                  <a:schemeClr val="tx1"/>
                </a:solidFill>
                <a:latin typeface="SassoonPrimaryType" panose="00000400000000000000" pitchFamily="2" charset="0"/>
              </a:rPr>
              <a:t>School CARE values </a:t>
            </a:r>
          </a:p>
        </p:txBody>
      </p:sp>
      <p:pic>
        <p:nvPicPr>
          <p:cNvPr id="5" name="Content Placeholder 4">
            <a:extLst>
              <a:ext uri="{FF2B5EF4-FFF2-40B4-BE49-F238E27FC236}">
                <a16:creationId xmlns:a16="http://schemas.microsoft.com/office/drawing/2014/main" id="{79983F1A-5BB8-4167-AD96-14B039789AEC}"/>
              </a:ext>
            </a:extLst>
          </p:cNvPr>
          <p:cNvPicPr>
            <a:picLocks noGrp="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7038906" y="1797499"/>
            <a:ext cx="3867633" cy="4422189"/>
          </a:xfrm>
          <a:prstGeom prst="rect">
            <a:avLst/>
          </a:prstGeom>
          <a:noFill/>
          <a:ln>
            <a:noFill/>
          </a:ln>
        </p:spPr>
      </p:pic>
      <p:sp>
        <p:nvSpPr>
          <p:cNvPr id="6" name="TextBox 5">
            <a:extLst>
              <a:ext uri="{FF2B5EF4-FFF2-40B4-BE49-F238E27FC236}">
                <a16:creationId xmlns:a16="http://schemas.microsoft.com/office/drawing/2014/main" id="{08F622F8-0CCD-4DB8-842F-553C2B0871C3}"/>
              </a:ext>
            </a:extLst>
          </p:cNvPr>
          <p:cNvSpPr txBox="1"/>
          <p:nvPr/>
        </p:nvSpPr>
        <p:spPr>
          <a:xfrm>
            <a:off x="677863" y="1797499"/>
            <a:ext cx="5139841" cy="3970318"/>
          </a:xfrm>
          <a:prstGeom prst="rect">
            <a:avLst/>
          </a:prstGeom>
          <a:noFill/>
        </p:spPr>
        <p:txBody>
          <a:bodyPr wrap="square" rtlCol="0">
            <a:spAutoFit/>
          </a:bodyPr>
          <a:lstStyle/>
          <a:p>
            <a:r>
              <a:rPr lang="en-GB" sz="3600" dirty="0">
                <a:latin typeface="SassoonPrimaryType" panose="00000400000000000000" pitchFamily="2" charset="0"/>
              </a:rPr>
              <a:t>All members of our school community are encouraged to be the best version of themselves, all of the time, and this ethos is underpinned by our CARE values</a:t>
            </a:r>
          </a:p>
        </p:txBody>
      </p:sp>
      <p:pic>
        <p:nvPicPr>
          <p:cNvPr id="7" name="Picture 6">
            <a:extLst>
              <a:ext uri="{FF2B5EF4-FFF2-40B4-BE49-F238E27FC236}">
                <a16:creationId xmlns:a16="http://schemas.microsoft.com/office/drawing/2014/main" id="{1A0EE11A-1538-46FC-90C8-348DB393DE64}"/>
              </a:ext>
            </a:extLst>
          </p:cNvPr>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spTree>
    <p:extLst>
      <p:ext uri="{BB962C8B-B14F-4D97-AF65-F5344CB8AC3E}">
        <p14:creationId xmlns:p14="http://schemas.microsoft.com/office/powerpoint/2010/main" val="894937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25065-B2DB-4C15-880A-E78BBDA2EE74}"/>
              </a:ext>
            </a:extLst>
          </p:cNvPr>
          <p:cNvSpPr>
            <a:spLocks noGrp="1"/>
          </p:cNvSpPr>
          <p:nvPr>
            <p:ph type="title"/>
          </p:nvPr>
        </p:nvSpPr>
        <p:spPr>
          <a:xfrm>
            <a:off x="431545" y="393463"/>
            <a:ext cx="8596668" cy="1320800"/>
          </a:xfrm>
        </p:spPr>
        <p:txBody>
          <a:bodyPr>
            <a:normAutofit/>
          </a:bodyPr>
          <a:lstStyle/>
          <a:p>
            <a:r>
              <a:rPr lang="en-GB" sz="5400" dirty="0">
                <a:solidFill>
                  <a:schemeClr val="tx1"/>
                </a:solidFill>
                <a:latin typeface="SassoonPrimaryType" panose="00000400000000000000" pitchFamily="2" charset="0"/>
              </a:rPr>
              <a:t>Safeguarding &amp; Concerns</a:t>
            </a:r>
          </a:p>
        </p:txBody>
      </p:sp>
      <p:sp>
        <p:nvSpPr>
          <p:cNvPr id="3" name="Content Placeholder 2">
            <a:extLst>
              <a:ext uri="{FF2B5EF4-FFF2-40B4-BE49-F238E27FC236}">
                <a16:creationId xmlns:a16="http://schemas.microsoft.com/office/drawing/2014/main" id="{825369B4-D932-4AEE-9D6B-DF53D8DD067A}"/>
              </a:ext>
            </a:extLst>
          </p:cNvPr>
          <p:cNvSpPr>
            <a:spLocks noGrp="1"/>
          </p:cNvSpPr>
          <p:nvPr>
            <p:ph idx="1"/>
          </p:nvPr>
        </p:nvSpPr>
        <p:spPr>
          <a:xfrm>
            <a:off x="334434" y="2939186"/>
            <a:ext cx="4637061" cy="3880773"/>
          </a:xfrm>
        </p:spPr>
        <p:txBody>
          <a:bodyPr>
            <a:normAutofit/>
          </a:bodyPr>
          <a:lstStyle/>
          <a:p>
            <a:r>
              <a:rPr lang="en-GB" dirty="0"/>
              <a:t>Meet our Safeguarding team:</a:t>
            </a:r>
          </a:p>
          <a:p>
            <a:pPr marL="0" indent="0">
              <a:buNone/>
            </a:pPr>
            <a:endParaRPr lang="en-GB" dirty="0"/>
          </a:p>
          <a:p>
            <a:pPr marL="0" indent="0">
              <a:buNone/>
            </a:pPr>
            <a:r>
              <a:rPr lang="en-GB" dirty="0"/>
              <a:t>Mrs Hutchinson (Principal &amp; Designated Safeguarding Lead)</a:t>
            </a:r>
          </a:p>
          <a:p>
            <a:pPr marL="0" indent="0">
              <a:buNone/>
            </a:pPr>
            <a:endParaRPr lang="en-GB" dirty="0"/>
          </a:p>
          <a:p>
            <a:pPr marL="0" indent="0">
              <a:buNone/>
            </a:pPr>
            <a:endParaRPr lang="en-GB" dirty="0"/>
          </a:p>
          <a:p>
            <a:pPr marL="0" indent="0">
              <a:buNone/>
            </a:pPr>
            <a:endParaRPr lang="en-GB" dirty="0"/>
          </a:p>
          <a:p>
            <a:pPr marL="0" indent="0">
              <a:buNone/>
            </a:pPr>
            <a:r>
              <a:rPr lang="en-GB" dirty="0"/>
              <a:t>Mrs Thompson (SENDCo, Deputy Headteacher &amp; Deputy Safeguarding Lead)</a:t>
            </a:r>
          </a:p>
        </p:txBody>
      </p:sp>
      <p:pic>
        <p:nvPicPr>
          <p:cNvPr id="5" name="Picture 4">
            <a:extLst>
              <a:ext uri="{FF2B5EF4-FFF2-40B4-BE49-F238E27FC236}">
                <a16:creationId xmlns:a16="http://schemas.microsoft.com/office/drawing/2014/main" id="{1C426DE3-3DB3-4087-AB38-7EF6061D738A}"/>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sp>
        <p:nvSpPr>
          <p:cNvPr id="6" name="Content Placeholder 2">
            <a:extLst>
              <a:ext uri="{FF2B5EF4-FFF2-40B4-BE49-F238E27FC236}">
                <a16:creationId xmlns:a16="http://schemas.microsoft.com/office/drawing/2014/main" id="{D3E851C6-AA22-4F18-849C-B9400DEB5228}"/>
              </a:ext>
            </a:extLst>
          </p:cNvPr>
          <p:cNvSpPr txBox="1">
            <a:spLocks/>
          </p:cNvSpPr>
          <p:nvPr/>
        </p:nvSpPr>
        <p:spPr>
          <a:xfrm>
            <a:off x="5183121" y="2939186"/>
            <a:ext cx="4637061" cy="388077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endParaRPr lang="en-GB" dirty="0"/>
          </a:p>
          <a:p>
            <a:pPr marL="0" indent="0">
              <a:buFont typeface="Wingdings 3" charset="2"/>
              <a:buNone/>
            </a:pPr>
            <a:endParaRPr lang="en-GB" dirty="0"/>
          </a:p>
          <a:p>
            <a:pPr marL="0" indent="0">
              <a:buFont typeface="Wingdings 3" charset="2"/>
              <a:buNone/>
            </a:pPr>
            <a:r>
              <a:rPr lang="en-GB" dirty="0"/>
              <a:t>Mrs Francis (Deputy Headteacher &amp; Deputy Safeguarding Lead)</a:t>
            </a:r>
          </a:p>
          <a:p>
            <a:pPr marL="0" indent="0">
              <a:buFont typeface="Wingdings 3" charset="2"/>
              <a:buNone/>
            </a:pPr>
            <a:endParaRPr lang="en-GB" dirty="0"/>
          </a:p>
          <a:p>
            <a:pPr marL="0" indent="0">
              <a:buFont typeface="Wingdings 3" charset="2"/>
              <a:buNone/>
            </a:pPr>
            <a:endParaRPr lang="en-GB" dirty="0"/>
          </a:p>
          <a:p>
            <a:pPr marL="0" indent="0">
              <a:buFont typeface="Wingdings 3" charset="2"/>
              <a:buNone/>
            </a:pPr>
            <a:endParaRPr lang="en-GB" dirty="0"/>
          </a:p>
          <a:p>
            <a:pPr marL="0" indent="0">
              <a:buFont typeface="Wingdings 3" charset="2"/>
              <a:buNone/>
            </a:pPr>
            <a:r>
              <a:rPr lang="en-GB" dirty="0"/>
              <a:t>Mrs Ginger (Inclusion Manager &amp; Deputy Safeguarding Lead)</a:t>
            </a:r>
          </a:p>
        </p:txBody>
      </p:sp>
      <p:sp>
        <p:nvSpPr>
          <p:cNvPr id="7" name="Content Placeholder 2">
            <a:extLst>
              <a:ext uri="{FF2B5EF4-FFF2-40B4-BE49-F238E27FC236}">
                <a16:creationId xmlns:a16="http://schemas.microsoft.com/office/drawing/2014/main" id="{068550EF-7D8A-42EE-8E4F-45A2BF2FB761}"/>
              </a:ext>
            </a:extLst>
          </p:cNvPr>
          <p:cNvSpPr txBox="1">
            <a:spLocks/>
          </p:cNvSpPr>
          <p:nvPr/>
        </p:nvSpPr>
        <p:spPr>
          <a:xfrm>
            <a:off x="334434" y="1770447"/>
            <a:ext cx="9794987" cy="149965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GB" dirty="0"/>
              <a:t>Any concerns will be shared and discussed with parents</a:t>
            </a:r>
          </a:p>
          <a:p>
            <a:r>
              <a:rPr lang="en-GB" dirty="0"/>
              <a:t>Should parents have any concerns of their own and require support please speak to class teacher or any of our Safeguarding team</a:t>
            </a:r>
          </a:p>
        </p:txBody>
      </p:sp>
    </p:spTree>
    <p:extLst>
      <p:ext uri="{BB962C8B-B14F-4D97-AF65-F5344CB8AC3E}">
        <p14:creationId xmlns:p14="http://schemas.microsoft.com/office/powerpoint/2010/main" val="4088129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25065-B2DB-4C15-880A-E78BBDA2EE74}"/>
              </a:ext>
            </a:extLst>
          </p:cNvPr>
          <p:cNvSpPr>
            <a:spLocks noGrp="1"/>
          </p:cNvSpPr>
          <p:nvPr>
            <p:ph type="title"/>
          </p:nvPr>
        </p:nvSpPr>
        <p:spPr>
          <a:xfrm>
            <a:off x="334434" y="304010"/>
            <a:ext cx="8596668" cy="1320800"/>
          </a:xfrm>
        </p:spPr>
        <p:txBody>
          <a:bodyPr>
            <a:normAutofit/>
          </a:bodyPr>
          <a:lstStyle/>
          <a:p>
            <a:r>
              <a:rPr lang="en-GB" sz="5400" dirty="0">
                <a:solidFill>
                  <a:schemeClr val="tx1"/>
                </a:solidFill>
                <a:latin typeface="SassoonPrimaryType" panose="00000400000000000000" pitchFamily="2" charset="0"/>
              </a:rPr>
              <a:t>Absence</a:t>
            </a:r>
          </a:p>
        </p:txBody>
      </p:sp>
      <p:sp>
        <p:nvSpPr>
          <p:cNvPr id="3" name="Content Placeholder 2">
            <a:extLst>
              <a:ext uri="{FF2B5EF4-FFF2-40B4-BE49-F238E27FC236}">
                <a16:creationId xmlns:a16="http://schemas.microsoft.com/office/drawing/2014/main" id="{825369B4-D932-4AEE-9D6B-DF53D8DD067A}"/>
              </a:ext>
            </a:extLst>
          </p:cNvPr>
          <p:cNvSpPr>
            <a:spLocks noGrp="1"/>
          </p:cNvSpPr>
          <p:nvPr>
            <p:ph idx="1"/>
          </p:nvPr>
        </p:nvSpPr>
        <p:spPr>
          <a:xfrm>
            <a:off x="334434" y="1624810"/>
            <a:ext cx="10866966" cy="4929179"/>
          </a:xfrm>
        </p:spPr>
        <p:txBody>
          <a:bodyPr>
            <a:normAutofit fontScale="92500" lnSpcReduction="10000"/>
          </a:bodyPr>
          <a:lstStyle/>
          <a:p>
            <a:r>
              <a:rPr lang="en-GB" sz="2400" dirty="0">
                <a:latin typeface="SassoonPrimaryType" panose="00000400000000000000" pitchFamily="2" charset="0"/>
              </a:rPr>
              <a:t>A child who misses one day a fortnight, will have missed two and a half terms of work by the time they are 11. </a:t>
            </a:r>
          </a:p>
          <a:p>
            <a:r>
              <a:rPr lang="en-GB" sz="2400" dirty="0">
                <a:latin typeface="SassoonPrimaryType" panose="00000400000000000000" pitchFamily="2" charset="0"/>
              </a:rPr>
              <a:t>A child who is late by just 5 minutes a day, will have missed a week of work by the end of the year. </a:t>
            </a:r>
          </a:p>
          <a:p>
            <a:r>
              <a:rPr lang="en-GB" sz="2400" dirty="0">
                <a:latin typeface="SassoonPrimaryType" panose="00000400000000000000" pitchFamily="2" charset="0"/>
              </a:rPr>
              <a:t>Please encourage your child to come to school everyday, even if they have a slight cold. </a:t>
            </a:r>
          </a:p>
          <a:p>
            <a:r>
              <a:rPr lang="en-GB" sz="2400" dirty="0">
                <a:latin typeface="SassoonPrimaryType" panose="00000400000000000000" pitchFamily="2" charset="0"/>
              </a:rPr>
              <a:t>If your child has vomited or had diarrhoea they must stay at home for 48 hours before returning to school.</a:t>
            </a:r>
          </a:p>
          <a:p>
            <a:r>
              <a:rPr lang="en-GB" sz="2400" dirty="0">
                <a:latin typeface="SassoonPrimaryType" panose="00000400000000000000" pitchFamily="2" charset="0"/>
              </a:rPr>
              <a:t>Holidays should not be taken during term time. Unauthorised absences will result in a penalty fine. </a:t>
            </a:r>
          </a:p>
          <a:p>
            <a:r>
              <a:rPr lang="en-GB" sz="2400" dirty="0">
                <a:latin typeface="SassoonPrimaryType" panose="00000400000000000000" pitchFamily="2" charset="0"/>
              </a:rPr>
              <a:t>We need to know who is collecting your child. They must be on your child’s contact list. </a:t>
            </a:r>
          </a:p>
          <a:p>
            <a:r>
              <a:rPr lang="en-GB" sz="2400" dirty="0">
                <a:latin typeface="SassoonPrimaryType" panose="00000400000000000000" pitchFamily="2" charset="0"/>
              </a:rPr>
              <a:t>100% Attendance is celebrated as school on a termly basis</a:t>
            </a:r>
          </a:p>
          <a:p>
            <a:r>
              <a:rPr lang="en-GB" sz="2400" dirty="0">
                <a:latin typeface="SassoonPrimaryType" panose="00000400000000000000" pitchFamily="2" charset="0"/>
              </a:rPr>
              <a:t>Classes with the highest attendance will receive a weekly award</a:t>
            </a:r>
          </a:p>
        </p:txBody>
      </p:sp>
      <p:pic>
        <p:nvPicPr>
          <p:cNvPr id="5" name="Picture 4">
            <a:extLst>
              <a:ext uri="{FF2B5EF4-FFF2-40B4-BE49-F238E27FC236}">
                <a16:creationId xmlns:a16="http://schemas.microsoft.com/office/drawing/2014/main" id="{1C426DE3-3DB3-4087-AB38-7EF6061D738A}"/>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01809" y="173762"/>
            <a:ext cx="1167863" cy="1320800"/>
          </a:xfrm>
          <a:prstGeom prst="rect">
            <a:avLst/>
          </a:prstGeom>
          <a:noFill/>
        </p:spPr>
      </p:pic>
    </p:spTree>
    <p:extLst>
      <p:ext uri="{BB962C8B-B14F-4D97-AF65-F5344CB8AC3E}">
        <p14:creationId xmlns:p14="http://schemas.microsoft.com/office/powerpoint/2010/main" val="420329341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2FAA9197796624BA1F7AB82ADB3ACD5" ma:contentTypeVersion="13" ma:contentTypeDescription="Create a new document." ma:contentTypeScope="" ma:versionID="057f2b1a3c76310e859d2fa1c1046188">
  <xsd:schema xmlns:xsd="http://www.w3.org/2001/XMLSchema" xmlns:xs="http://www.w3.org/2001/XMLSchema" xmlns:p="http://schemas.microsoft.com/office/2006/metadata/properties" xmlns:ns3="3617a3ae-7066-46f3-83f2-e94bef33f5be" xmlns:ns4="ac5583e6-1cf2-4c86-b856-ef9c408e71be" targetNamespace="http://schemas.microsoft.com/office/2006/metadata/properties" ma:root="true" ma:fieldsID="28e122d5eda6f3470400872ea17a368a" ns3:_="" ns4:_="">
    <xsd:import namespace="3617a3ae-7066-46f3-83f2-e94bef33f5be"/>
    <xsd:import namespace="ac5583e6-1cf2-4c86-b856-ef9c408e71be"/>
    <xsd:element name="properties">
      <xsd:complexType>
        <xsd:sequence>
          <xsd:element name="documentManagement">
            <xsd:complexType>
              <xsd:all>
                <xsd:element ref="ns3:MediaServiceMetadata" minOccurs="0"/>
                <xsd:element ref="ns3:MediaServiceFastMetadata" minOccurs="0"/>
                <xsd:element ref="ns3:MediaServiceDateTaken"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17a3ae-7066-46f3-83f2-e94bef33f5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c5583e6-1cf2-4c86-b856-ef9c408e71b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A7DCBA1-F4F1-4DE9-A5B5-5B9857BE780E}">
  <ds:schemaRefs>
    <ds:schemaRef ds:uri="3617a3ae-7066-46f3-83f2-e94bef33f5be"/>
    <ds:schemaRef ds:uri="http://purl.org/dc/terms/"/>
    <ds:schemaRef ds:uri="http://www.w3.org/XML/1998/namespace"/>
    <ds:schemaRef ds:uri="http://purl.org/dc/elements/1.1/"/>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ac5583e6-1cf2-4c86-b856-ef9c408e71be"/>
    <ds:schemaRef ds:uri="http://schemas.microsoft.com/office/2006/metadata/properties"/>
  </ds:schemaRefs>
</ds:datastoreItem>
</file>

<file path=customXml/itemProps2.xml><?xml version="1.0" encoding="utf-8"?>
<ds:datastoreItem xmlns:ds="http://schemas.openxmlformats.org/officeDocument/2006/customXml" ds:itemID="{F9049512-0764-4CD0-96E0-102D650560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617a3ae-7066-46f3-83f2-e94bef33f5be"/>
    <ds:schemaRef ds:uri="ac5583e6-1cf2-4c86-b856-ef9c408e71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FA1619D-69F5-4FBB-9AB3-BA1ED7CC5F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TotalTime>5966</TotalTime>
  <Words>1355</Words>
  <Application>Microsoft Office PowerPoint</Application>
  <PresentationFormat>Widescreen</PresentationFormat>
  <Paragraphs>157</Paragraphs>
  <Slides>28</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Sassoon Penpals</vt:lpstr>
      <vt:lpstr>SassoonPrimaryInfant</vt:lpstr>
      <vt:lpstr>SassoonPrimaryType</vt:lpstr>
      <vt:lpstr>Trebuchet MS</vt:lpstr>
      <vt:lpstr>Wingdings 3</vt:lpstr>
      <vt:lpstr>Facet</vt:lpstr>
      <vt:lpstr>Nursery Induction</vt:lpstr>
      <vt:lpstr>Welcome to Gorse Hill School</vt:lpstr>
      <vt:lpstr>Welcome to Gorse Hill School</vt:lpstr>
      <vt:lpstr>Welcome to Gorse Hill School</vt:lpstr>
      <vt:lpstr>Our Aim</vt:lpstr>
      <vt:lpstr>Our Vision</vt:lpstr>
      <vt:lpstr>School CARE values </vt:lpstr>
      <vt:lpstr>Safeguarding &amp; Concerns</vt:lpstr>
      <vt:lpstr>Absence</vt:lpstr>
      <vt:lpstr>PowerPoint Presentation</vt:lpstr>
      <vt:lpstr>The Early Years Foundation Stage </vt:lpstr>
      <vt:lpstr>The Early Years Foundation Stage </vt:lpstr>
      <vt:lpstr>A Typical Day</vt:lpstr>
      <vt:lpstr>Little Wandle Phonics</vt:lpstr>
      <vt:lpstr>Learning Journal</vt:lpstr>
      <vt:lpstr>What will be in my child’s learning journal?</vt:lpstr>
      <vt:lpstr>Staying in Touch</vt:lpstr>
      <vt:lpstr>How You Can Help at Home</vt:lpstr>
      <vt:lpstr>Growing Independence</vt:lpstr>
      <vt:lpstr>Building Relationships &amp; Communicating</vt:lpstr>
      <vt:lpstr>Physical Development</vt:lpstr>
      <vt:lpstr>Healthy Routines</vt:lpstr>
      <vt:lpstr>School day timings </vt:lpstr>
      <vt:lpstr>Uniform </vt:lpstr>
      <vt:lpstr>General information </vt:lpstr>
      <vt:lpstr>And finally…</vt:lpstr>
      <vt:lpstr>And finally…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Reception induction meeting</dc:title>
  <dc:creator>Amy Edwards</dc:creator>
  <cp:lastModifiedBy>Joshua Wynn</cp:lastModifiedBy>
  <cp:revision>16</cp:revision>
  <dcterms:created xsi:type="dcterms:W3CDTF">2022-06-28T11:08:30Z</dcterms:created>
  <dcterms:modified xsi:type="dcterms:W3CDTF">2026-09-08T10:12:12Z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0x010100D2FAA9197796624BA1F7AB82ADB3ACD5</vt:lpwstr>
  </property>
</Properties>
</file>