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280" r:id="rId3"/>
    <p:sldId id="318" r:id="rId4"/>
    <p:sldId id="321" r:id="rId5"/>
    <p:sldId id="322" r:id="rId6"/>
    <p:sldId id="323" r:id="rId7"/>
    <p:sldId id="329" r:id="rId8"/>
    <p:sldId id="306" r:id="rId9"/>
    <p:sldId id="308" r:id="rId10"/>
    <p:sldId id="268" r:id="rId11"/>
    <p:sldId id="269" r:id="rId12"/>
    <p:sldId id="290" r:id="rId13"/>
    <p:sldId id="291" r:id="rId14"/>
    <p:sldId id="267" r:id="rId15"/>
    <p:sldId id="288" r:id="rId16"/>
    <p:sldId id="266" r:id="rId17"/>
    <p:sldId id="287" r:id="rId18"/>
    <p:sldId id="328" r:id="rId19"/>
    <p:sldId id="276" r:id="rId20"/>
    <p:sldId id="293" r:id="rId21"/>
    <p:sldId id="312" r:id="rId22"/>
    <p:sldId id="27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16" autoAdjust="0"/>
  </p:normalViewPr>
  <p:slideViewPr>
    <p:cSldViewPr snapToGrid="0">
      <p:cViewPr varScale="1">
        <p:scale>
          <a:sx n="93" d="100"/>
          <a:sy n="93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 Ambrose" userId="59e7546e-f14d-43ea-8cfb-df3dd3368af4" providerId="ADAL" clId="{E76E581C-C3A6-4D6A-81FC-6C831D6FC26D}"/>
    <pc:docChg chg="modSld">
      <pc:chgData name="Frances Ambrose" userId="59e7546e-f14d-43ea-8cfb-df3dd3368af4" providerId="ADAL" clId="{E76E581C-C3A6-4D6A-81FC-6C831D6FC26D}" dt="2022-11-22T09:57:29.138" v="0" actId="1076"/>
      <pc:docMkLst>
        <pc:docMk/>
      </pc:docMkLst>
      <pc:sldChg chg="modSp mod">
        <pc:chgData name="Frances Ambrose" userId="59e7546e-f14d-43ea-8cfb-df3dd3368af4" providerId="ADAL" clId="{E76E581C-C3A6-4D6A-81FC-6C831D6FC26D}" dt="2022-11-22T09:57:29.138" v="0" actId="1076"/>
        <pc:sldMkLst>
          <pc:docMk/>
          <pc:sldMk cId="2478508159" sldId="329"/>
        </pc:sldMkLst>
        <pc:picChg chg="mod">
          <ac:chgData name="Frances Ambrose" userId="59e7546e-f14d-43ea-8cfb-df3dd3368af4" providerId="ADAL" clId="{E76E581C-C3A6-4D6A-81FC-6C831D6FC26D}" dt="2022-11-22T09:57:29.138" v="0" actId="1076"/>
          <ac:picMkLst>
            <pc:docMk/>
            <pc:sldMk cId="2478508159" sldId="329"/>
            <ac:picMk id="3" creationId="{D98D6030-6A74-45D6-B7F7-7C231895A4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554FA-B3D6-4F2B-A8C6-CFE04A1CACAB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59FF7-3A4A-4BC0-A77D-08CD6218D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9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Discrete lesson or warm-up.</a:t>
            </a:r>
            <a:r>
              <a:rPr lang="en-US" b="1" baseline="0" dirty="0"/>
              <a:t>     </a:t>
            </a:r>
            <a:r>
              <a:rPr lang="en-US" dirty="0"/>
              <a:t>Julie                          Fractions, weight, length, volume, addition, subtraction, place value, time, shape.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8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the importance of number sense – not just saying numbers, but understanding numbers </a:t>
            </a:r>
            <a:r>
              <a:rPr lang="en-GB" dirty="0" err="1"/>
              <a:t>e.g</a:t>
            </a:r>
            <a:r>
              <a:rPr lang="en-GB" dirty="0"/>
              <a:t> ‘the twoness of two’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9FF7-3A4A-4BC0-A77D-08CD6218D3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9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playing with numbers – how many different ways can you make …. 6, 7 etc. (number bonds up to 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9FF7-3A4A-4BC0-A77D-08CD6218D3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0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 – Interactive teaching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 Open up conversation about concrete objects or pictorial representations that we have in school to support </a:t>
            </a:r>
            <a:r>
              <a:rPr lang="en-US" dirty="0" err="1"/>
              <a:t>maths</a:t>
            </a:r>
            <a:r>
              <a:rPr lang="en-US" dirty="0"/>
              <a:t> learning?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9FF7-3A4A-4BC0-A77D-08CD6218D3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7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 Inverse is important in EYFS. End</a:t>
            </a:r>
            <a:r>
              <a:rPr lang="en-US" baseline="0" dirty="0"/>
              <a:t> of year for Year 1 some not getting statement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Julie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9E349-1E77-40AD-8357-634D9CE4C9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7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5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4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3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8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3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3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96532-BDC3-4634-B7FC-01A9235BCBC1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9C9D-7744-469E-BD29-29A7224CB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2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tmp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8U_zZ-rW1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umberblock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064" y="215893"/>
            <a:ext cx="8003384" cy="9761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+mn-lt"/>
              </a:rPr>
              <a:t>Mathematics in the EYFS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358" y="7119769"/>
            <a:ext cx="6564281" cy="262321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ey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703" y="1334173"/>
            <a:ext cx="6037377" cy="23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0" y="4284287"/>
            <a:ext cx="3420207" cy="226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mage result for maths eyfs numb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08" y="2926926"/>
            <a:ext cx="2252812" cy="33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age result for maths eyfs numb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32" y="4289701"/>
            <a:ext cx="2988782" cy="22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Image result for maths eyfs numb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6" y="1549840"/>
            <a:ext cx="1850411" cy="24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4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001000" cy="1020762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Concrete and pictorial resources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33" b="69377"/>
          <a:stretch/>
        </p:blipFill>
        <p:spPr>
          <a:xfrm>
            <a:off x="4545884" y="1655023"/>
            <a:ext cx="3745445" cy="22675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66" y="5333481"/>
            <a:ext cx="1278128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31" y="4461968"/>
            <a:ext cx="2010749" cy="1773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80" y="4437115"/>
            <a:ext cx="1672862" cy="2027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1" y="1851190"/>
            <a:ext cx="1676400" cy="1087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40" y="1851190"/>
            <a:ext cx="1939944" cy="1454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459" y="4273062"/>
            <a:ext cx="2371657" cy="2355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18" y="1310453"/>
            <a:ext cx="2051538" cy="2003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42" y="2938755"/>
            <a:ext cx="914400" cy="1067562"/>
          </a:xfrm>
          <a:prstGeom prst="rect">
            <a:avLst/>
          </a:prstGeom>
        </p:spPr>
      </p:pic>
      <p:pic>
        <p:nvPicPr>
          <p:cNvPr id="15" name="Picture 2" descr="Image result for tens frame maths year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3" t="3688" r="3151" b="51954"/>
          <a:stretch/>
        </p:blipFill>
        <p:spPr bwMode="auto">
          <a:xfrm>
            <a:off x="545996" y="3914252"/>
            <a:ext cx="2411241" cy="14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0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" b="25048"/>
          <a:stretch/>
        </p:blipFill>
        <p:spPr>
          <a:xfrm>
            <a:off x="845407" y="189892"/>
            <a:ext cx="10119615" cy="4096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" y="4440817"/>
            <a:ext cx="2671572" cy="2015194"/>
          </a:xfrm>
          <a:prstGeom prst="rect">
            <a:avLst/>
          </a:prstGeom>
        </p:spPr>
      </p:pic>
      <p:pic>
        <p:nvPicPr>
          <p:cNvPr id="5122" name="Picture 2" descr="Image result for variation in mat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171119"/>
            <a:ext cx="4161052" cy="21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8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04" y="495644"/>
            <a:ext cx="11036267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Numicon – number shapes</a:t>
            </a:r>
            <a:r>
              <a:rPr lang="en-GB" sz="1800" dirty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08" b="68196"/>
          <a:stretch/>
        </p:blipFill>
        <p:spPr>
          <a:xfrm>
            <a:off x="471105" y="1821207"/>
            <a:ext cx="4050390" cy="2689038"/>
          </a:xfrm>
        </p:spPr>
      </p:pic>
      <p:sp>
        <p:nvSpPr>
          <p:cNvPr id="5" name="TextBox 4"/>
          <p:cNvSpPr txBox="1"/>
          <p:nvPr/>
        </p:nvSpPr>
        <p:spPr>
          <a:xfrm>
            <a:off x="4949178" y="2236178"/>
            <a:ext cx="6039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Children learn these shapes represent a number and then use </a:t>
            </a:r>
          </a:p>
          <a:p>
            <a:r>
              <a:rPr lang="en-GB" sz="3200" dirty="0">
                <a:solidFill>
                  <a:srgbClr val="0070C0"/>
                </a:solidFill>
              </a:rPr>
              <a:t>these shapes for calculations.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1" y="4448380"/>
            <a:ext cx="1141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Activity – Can you use the counting resources to solve this number sentence – </a:t>
            </a:r>
          </a:p>
          <a:p>
            <a:r>
              <a:rPr lang="en-GB" sz="4000" dirty="0">
                <a:solidFill>
                  <a:srgbClr val="0070C0"/>
                </a:solidFill>
              </a:rPr>
              <a:t>7+3= </a:t>
            </a:r>
          </a:p>
          <a:p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Image result for Numicon multipl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369" y="417246"/>
            <a:ext cx="1424431" cy="12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2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Numicon – for subtraction, halving and  doubles</a:t>
            </a:r>
            <a:endParaRPr lang="en-GB" dirty="0"/>
          </a:p>
        </p:txBody>
      </p:sp>
      <p:pic>
        <p:nvPicPr>
          <p:cNvPr id="4098" name="Picture 2" descr="Image result for Numicon and marbl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6" t="28653" r="33820" b="43019"/>
          <a:stretch/>
        </p:blipFill>
        <p:spPr bwMode="auto">
          <a:xfrm>
            <a:off x="5191407" y="2079605"/>
            <a:ext cx="2914204" cy="42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Numicon multiplication"/>
          <p:cNvSpPr>
            <a:spLocks noChangeAspect="1" noChangeArrowheads="1"/>
          </p:cNvSpPr>
          <p:nvPr/>
        </p:nvSpPr>
        <p:spPr bwMode="auto">
          <a:xfrm>
            <a:off x="4450738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52692" y="4455539"/>
            <a:ext cx="2505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Numicon allows children to ‘see’ doubling and halving.</a:t>
            </a:r>
          </a:p>
        </p:txBody>
      </p:sp>
      <p:pic>
        <p:nvPicPr>
          <p:cNvPr id="13" name="Picture 4" descr="Image result for Numicon for doubl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8" t="21348" b="36608"/>
          <a:stretch/>
        </p:blipFill>
        <p:spPr bwMode="auto">
          <a:xfrm>
            <a:off x="8249302" y="2079605"/>
            <a:ext cx="2963698" cy="19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numicon subtraction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t="15958" r="6288" b="17376"/>
          <a:stretch/>
        </p:blipFill>
        <p:spPr bwMode="auto">
          <a:xfrm>
            <a:off x="307729" y="1837592"/>
            <a:ext cx="329711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numicon subtraction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8" y="4369777"/>
            <a:ext cx="3297115" cy="24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5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6504"/>
            <a:ext cx="8229600" cy="19868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/>
              <a:t>Part - Part – Whole – Structures </a:t>
            </a:r>
            <a:br>
              <a:rPr lang="en-US" sz="1800" dirty="0"/>
            </a:br>
            <a:r>
              <a:rPr lang="en-US" sz="3100" dirty="0"/>
              <a:t>These enable children to see the </a:t>
            </a:r>
            <a:r>
              <a:rPr lang="en-US" sz="3100" dirty="0" err="1"/>
              <a:t>maths</a:t>
            </a:r>
            <a:r>
              <a:rPr lang="en-US" sz="3100" dirty="0"/>
              <a:t> happening (and can be built upon as children move through the year groups)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1855">
            <a:off x="3925863" y="3050982"/>
            <a:ext cx="3828054" cy="3589732"/>
          </a:xfrm>
        </p:spPr>
      </p:pic>
      <p:sp>
        <p:nvSpPr>
          <p:cNvPr id="5" name="TextBox 4"/>
          <p:cNvSpPr txBox="1"/>
          <p:nvPr/>
        </p:nvSpPr>
        <p:spPr>
          <a:xfrm>
            <a:off x="2037238" y="2331200"/>
            <a:ext cx="20149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Concrete resource. </a:t>
            </a:r>
          </a:p>
        </p:txBody>
      </p:sp>
      <p:sp>
        <p:nvSpPr>
          <p:cNvPr id="19" name="Oval 18"/>
          <p:cNvSpPr/>
          <p:nvPr/>
        </p:nvSpPr>
        <p:spPr>
          <a:xfrm>
            <a:off x="5675250" y="3707477"/>
            <a:ext cx="477950" cy="476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921264" y="4195018"/>
            <a:ext cx="477949" cy="456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440749" y="4089416"/>
            <a:ext cx="494242" cy="462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5605312" y="4320887"/>
            <a:ext cx="494242" cy="4629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160239" y="3707477"/>
            <a:ext cx="445073" cy="456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264409" y="3565318"/>
            <a:ext cx="494243" cy="416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6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45" y="416536"/>
            <a:ext cx="8879944" cy="169643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GB" sz="3600" dirty="0"/>
              <a:t>Part - Part – Whole </a:t>
            </a:r>
            <a:r>
              <a:rPr lang="en-GB" sz="2000" dirty="0"/>
              <a:t> (Moving from concrete to pictorial)</a:t>
            </a:r>
            <a:br>
              <a:rPr lang="en-GB" sz="2800" dirty="0"/>
            </a:br>
            <a:r>
              <a:rPr lang="en-GB" sz="2800" dirty="0"/>
              <a:t>Pictorial structure – to support addition, number bonds, equality, related number facts. </a:t>
            </a:r>
            <a:br>
              <a:rPr lang="en-GB" sz="2800" dirty="0"/>
            </a:br>
            <a:endParaRPr lang="en-US" sz="1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885" y="2676716"/>
            <a:ext cx="2524983" cy="2200754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525" y="4649969"/>
            <a:ext cx="2675577" cy="23863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2" y="4505352"/>
            <a:ext cx="2514600" cy="214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1641" y="3608424"/>
            <a:ext cx="1256211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 = 2 + 3</a:t>
            </a:r>
          </a:p>
          <a:p>
            <a:r>
              <a:rPr lang="en-GB" dirty="0"/>
              <a:t>2 + 3 = 5 </a:t>
            </a:r>
          </a:p>
          <a:p>
            <a:endParaRPr lang="en-GB" dirty="0"/>
          </a:p>
          <a:p>
            <a:r>
              <a:rPr lang="en-GB" dirty="0"/>
              <a:t>3 + 2 = 5</a:t>
            </a:r>
          </a:p>
          <a:p>
            <a:endParaRPr lang="en-GB" dirty="0"/>
          </a:p>
          <a:p>
            <a:r>
              <a:rPr lang="en-GB" dirty="0"/>
              <a:t>1 + 4 = 5</a:t>
            </a:r>
          </a:p>
          <a:p>
            <a:r>
              <a:rPr lang="en-GB" dirty="0"/>
              <a:t>4 + 1 = 5</a:t>
            </a:r>
          </a:p>
          <a:p>
            <a:endParaRPr lang="en-GB" dirty="0"/>
          </a:p>
          <a:p>
            <a:r>
              <a:rPr lang="en-GB" dirty="0"/>
              <a:t>5 + 0 + 5</a:t>
            </a:r>
          </a:p>
          <a:p>
            <a:r>
              <a:rPr lang="en-GB" dirty="0"/>
              <a:t>5 + 0 =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4747" y="2842905"/>
            <a:ext cx="3810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Then, moving from pictorial to abstract. </a:t>
            </a:r>
          </a:p>
        </p:txBody>
      </p:sp>
    </p:spTree>
    <p:extLst>
      <p:ext uri="{BB962C8B-B14F-4D97-AF65-F5344CB8AC3E}">
        <p14:creationId xmlns:p14="http://schemas.microsoft.com/office/powerpoint/2010/main" val="184382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Using the tens frame as a structure: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69" y="1953834"/>
            <a:ext cx="4245428" cy="4201088"/>
          </a:xfrm>
        </p:spPr>
      </p:pic>
      <p:sp>
        <p:nvSpPr>
          <p:cNvPr id="5" name="Rectangle 4"/>
          <p:cNvSpPr/>
          <p:nvPr/>
        </p:nvSpPr>
        <p:spPr>
          <a:xfrm>
            <a:off x="6074229" y="2209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Subitising</a:t>
            </a:r>
            <a:r>
              <a:rPr lang="en-GB" dirty="0"/>
              <a:t> numbers -  instant number recognition.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3877" y="3315714"/>
            <a:ext cx="4365171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“A strong 'sense of ten' needs to be developed as a foundation for both place value and mental calculations” – Jenni Way, Professor of Maths. </a:t>
            </a:r>
          </a:p>
          <a:p>
            <a:endParaRPr lang="en-GB" dirty="0"/>
          </a:p>
        </p:txBody>
      </p:sp>
      <p:pic>
        <p:nvPicPr>
          <p:cNvPr id="5122" name="Picture 2" descr="https://cdn.shopify.com/s/files/1/0804/3167/products/40171_RGB_4ec2c956-c698-4b1a-bed8-ddd06c4ae9c8_1024x1024.jpg?v=151559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3" y="3704252"/>
            <a:ext cx="1754752" cy="17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4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211" y="842319"/>
            <a:ext cx="992129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hlinkClick r:id="rId2"/>
              </a:rPr>
              <a:t>Activity-</a:t>
            </a:r>
          </a:p>
          <a:p>
            <a:endParaRPr lang="en-GB" sz="6000" dirty="0">
              <a:hlinkClick r:id="rId2"/>
            </a:endParaRPr>
          </a:p>
          <a:p>
            <a:r>
              <a:rPr lang="en-GB" sz="3600" dirty="0">
                <a:hlinkClick r:id="rId2"/>
              </a:rPr>
              <a:t>I will show you some tens frames. Can you tell me what numbers you see? </a:t>
            </a:r>
          </a:p>
          <a:p>
            <a:endParaRPr lang="en-GB" sz="3600" dirty="0">
              <a:hlinkClick r:id="rId2"/>
            </a:endParaRPr>
          </a:p>
          <a:p>
            <a:r>
              <a:rPr lang="en-GB" sz="3600" dirty="0">
                <a:hlinkClick r:id="rId2"/>
              </a:rPr>
              <a:t>(Extend: Can you tell me some number facts / sentences that the tens frame is showing?)</a:t>
            </a:r>
          </a:p>
          <a:p>
            <a:endParaRPr lang="en-GB" sz="3600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https://www.youtube.com/watch?v=t8U_zZ-rW1E</a:t>
            </a:r>
            <a:r>
              <a:rPr lang="en-GB" dirty="0"/>
              <a:t>    (PLAY!)</a:t>
            </a:r>
          </a:p>
        </p:txBody>
      </p:sp>
    </p:spTree>
    <p:extLst>
      <p:ext uri="{BB962C8B-B14F-4D97-AF65-F5344CB8AC3E}">
        <p14:creationId xmlns:p14="http://schemas.microsoft.com/office/powerpoint/2010/main" val="92576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How to further support your child / children at home…….</a:t>
            </a:r>
          </a:p>
        </p:txBody>
      </p:sp>
    </p:spTree>
    <p:extLst>
      <p:ext uri="{BB962C8B-B14F-4D97-AF65-F5344CB8AC3E}">
        <p14:creationId xmlns:p14="http://schemas.microsoft.com/office/powerpoint/2010/main" val="91405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35" y="259397"/>
            <a:ext cx="10515600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‘Talking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 – creating curiosity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24" y="1470660"/>
            <a:ext cx="1971221" cy="1524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10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“I’m thinking of a number …….” Any ideas what it could be?</a:t>
            </a:r>
          </a:p>
          <a:p>
            <a:pPr marL="0" indent="0">
              <a:buNone/>
            </a:pP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Clues: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“It’s less than 11”.                     “It has 1 digit”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“It’s more than 6”.                      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“It has straight lines when you write this number”</a:t>
            </a:r>
          </a:p>
        </p:txBody>
      </p:sp>
    </p:spTree>
    <p:extLst>
      <p:ext uri="{BB962C8B-B14F-4D97-AF65-F5344CB8AC3E}">
        <p14:creationId xmlns:p14="http://schemas.microsoft.com/office/powerpoint/2010/main" val="65121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1"/>
            <a:ext cx="8077200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351" y="1940766"/>
            <a:ext cx="9675845" cy="470262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give you a better understanding of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curriculum and what we teach in the EYFS.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show you the resources we use and how they support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learning in school.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give you an opportunity to ‘do’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maths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’.   (NB: teachers to guide and support!)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give you some ideas of how you can support your children at home.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give you an opportunity to ask questions. (Please can you ask questions at the end of the presentation – thank you!)</a:t>
            </a:r>
          </a:p>
          <a:p>
            <a:pPr algn="l"/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7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57" y="370703"/>
            <a:ext cx="10884243" cy="251254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“Board games boost early maths skills” </a:t>
            </a:r>
            <a:br>
              <a:rPr lang="en-GB" dirty="0"/>
            </a:br>
            <a:endParaRPr lang="en-GB" dirty="0"/>
          </a:p>
        </p:txBody>
      </p:sp>
      <p:pic>
        <p:nvPicPr>
          <p:cNvPr id="7174" name="Picture 6" descr="Tell the Time Ga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270" y="4427603"/>
            <a:ext cx="2286236" cy="22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orchard ga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37" y="2050988"/>
            <a:ext cx="2376615" cy="23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orchard ga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6" y="2695596"/>
            <a:ext cx="3192335" cy="246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08" y="3027287"/>
            <a:ext cx="2887362" cy="28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 result for orchard gam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1" y="4971298"/>
            <a:ext cx="2001452" cy="18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sult for orchard gam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0" y="2143897"/>
            <a:ext cx="2875005" cy="23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Image result for orchard games snakes and ladd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55" y="4773880"/>
            <a:ext cx="2281537" cy="22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4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0" y="270588"/>
            <a:ext cx="11055220" cy="265605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Count anything and everything!</a:t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*Show an interest in numbers in everyday life –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e.g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numbers on the radio (101); speed signs; door numbers; checkout numbers, on buses / trains, on signs.</a:t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* Problem-solve at home – Have we got enough plates? </a:t>
            </a:r>
            <a:br>
              <a:rPr lang="en-GB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How many shoes could fit on the mat?</a:t>
            </a:r>
          </a:p>
        </p:txBody>
      </p:sp>
      <p:pic>
        <p:nvPicPr>
          <p:cNvPr id="8194" name="Picture 2" descr="Image result for football stick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93" y="3267687"/>
            <a:ext cx="2137018" cy="21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onies in a 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92" y="3267687"/>
            <a:ext cx="1965685" cy="13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pokemon on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22" y="3239600"/>
            <a:ext cx="2245719" cy="14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l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09" y="3184367"/>
            <a:ext cx="2303657" cy="23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16" y="5331233"/>
            <a:ext cx="2190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bag of footba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69" y="4863066"/>
            <a:ext cx="1832979" cy="18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guitars in shop windo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19" y="4891758"/>
            <a:ext cx="2553252" cy="170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numbers in the environ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19" y="2884709"/>
            <a:ext cx="2362353" cy="16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Image result for numbers in the environm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296" y="4553765"/>
            <a:ext cx="1971805" cy="13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Image result for numbers in the environmen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049" y="11455417"/>
            <a:ext cx="1323707" cy="9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Image result for numbers in the environme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66" y="5443421"/>
            <a:ext cx="1087030" cy="133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5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4" y="828941"/>
            <a:ext cx="10199407" cy="52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1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thank you for co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92" y="246018"/>
            <a:ext cx="6954524" cy="69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719" y="262377"/>
            <a:ext cx="6880654" cy="10929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+mn-lt"/>
              </a:rPr>
              <a:t>Our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66" y="1355350"/>
            <a:ext cx="11147854" cy="5441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At Grange Infant School, we follow </a:t>
            </a:r>
            <a:r>
              <a:rPr lang="en-GB" b="1" dirty="0">
                <a:solidFill>
                  <a:srgbClr val="0070C0"/>
                </a:solidFill>
              </a:rPr>
              <a:t>the best spoke WHF Maths progression planning</a:t>
            </a:r>
            <a:r>
              <a:rPr lang="en-GB" dirty="0">
                <a:solidFill>
                  <a:srgbClr val="0070C0"/>
                </a:solidFill>
              </a:rPr>
              <a:t> of learning for maths teaching which covers our Statutory Framework. We also supplement our planning with other math resources, such </a:t>
            </a:r>
            <a:r>
              <a:rPr lang="en-GB" b="1" dirty="0">
                <a:solidFill>
                  <a:srgbClr val="0070C0"/>
                </a:solidFill>
              </a:rPr>
              <a:t>as NRICH and NCETM </a:t>
            </a:r>
            <a:r>
              <a:rPr lang="en-GB" dirty="0">
                <a:solidFill>
                  <a:srgbClr val="0070C0"/>
                </a:solidFill>
              </a:rPr>
              <a:t>to deliver a broad and balanced curriculum, with plenty of challenge. </a:t>
            </a:r>
          </a:p>
          <a:p>
            <a:r>
              <a:rPr lang="en-GB" dirty="0">
                <a:solidFill>
                  <a:srgbClr val="0070C0"/>
                </a:solidFill>
              </a:rPr>
              <a:t>We teach </a:t>
            </a:r>
            <a:r>
              <a:rPr lang="en-GB" b="1" dirty="0">
                <a:solidFill>
                  <a:srgbClr val="0070C0"/>
                </a:solidFill>
              </a:rPr>
              <a:t>discrete</a:t>
            </a:r>
            <a:r>
              <a:rPr lang="en-GB" dirty="0">
                <a:solidFill>
                  <a:srgbClr val="0070C0"/>
                </a:solidFill>
              </a:rPr>
              <a:t> maths carpet times to teach direct knowledge and to excite learners to explore maths concepts in their play. </a:t>
            </a:r>
          </a:p>
          <a:p>
            <a:r>
              <a:rPr lang="en-GB" dirty="0">
                <a:solidFill>
                  <a:srgbClr val="0070C0"/>
                </a:solidFill>
              </a:rPr>
              <a:t>We strongly believe that ‘maths is everywhere’ and our planning is child-led, which allows your child to follow their own mathematical curiosities and interests. As a whole school, we believe in ‘</a:t>
            </a:r>
            <a:r>
              <a:rPr lang="en-GB" b="1" dirty="0">
                <a:solidFill>
                  <a:srgbClr val="0070C0"/>
                </a:solidFill>
              </a:rPr>
              <a:t>Creating Curiosity</a:t>
            </a:r>
            <a:r>
              <a:rPr lang="en-GB" dirty="0">
                <a:solidFill>
                  <a:srgbClr val="0070C0"/>
                </a:solidFill>
              </a:rPr>
              <a:t>’ so children </a:t>
            </a:r>
            <a:r>
              <a:rPr lang="en-GB" i="1" dirty="0">
                <a:solidFill>
                  <a:srgbClr val="0070C0"/>
                </a:solidFill>
              </a:rPr>
              <a:t>WANT</a:t>
            </a:r>
            <a:r>
              <a:rPr lang="en-GB" dirty="0">
                <a:solidFill>
                  <a:srgbClr val="0070C0"/>
                </a:solidFill>
              </a:rPr>
              <a:t> to do maths. We are always seeking ‘</a:t>
            </a:r>
            <a:r>
              <a:rPr lang="en-GB" b="1" dirty="0">
                <a:solidFill>
                  <a:srgbClr val="0070C0"/>
                </a:solidFill>
              </a:rPr>
              <a:t>in the moment</a:t>
            </a:r>
            <a:r>
              <a:rPr lang="en-GB" dirty="0">
                <a:solidFill>
                  <a:srgbClr val="0070C0"/>
                </a:solidFill>
              </a:rPr>
              <a:t>’ opportunities for maths teaching and learning.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39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901" r="-1593"/>
          <a:stretch/>
        </p:blipFill>
        <p:spPr>
          <a:xfrm>
            <a:off x="978568" y="1433384"/>
            <a:ext cx="10397886" cy="54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7905" r="-337" b="4699"/>
          <a:stretch/>
        </p:blipFill>
        <p:spPr>
          <a:xfrm>
            <a:off x="1219200" y="1276864"/>
            <a:ext cx="9786551" cy="51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19151" r="1004" b="3742"/>
          <a:stretch/>
        </p:blipFill>
        <p:spPr>
          <a:xfrm>
            <a:off x="1262063" y="1342768"/>
            <a:ext cx="9570694" cy="52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D6030-6A74-45D6-B7F7-7C231895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47774" y="1647422"/>
            <a:ext cx="6668086" cy="35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0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01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“But how do children do maths at Grange Infant School?”</a:t>
            </a: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343608" y="3135086"/>
            <a:ext cx="9324392" cy="33590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At Grange Infant School, we believe maths should be fun and ‘hands-on’. We believe children are naturally enquiring and it is our role to provide opportunities for children to explore, investigate, problem-solve, reason and have plenty of opportunities to talk about maths.</a:t>
            </a:r>
          </a:p>
          <a:p>
            <a:pPr algn="l"/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118" y="485191"/>
            <a:ext cx="9930882" cy="23606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“What resources do you use to teach maths at Grange Infant School?”</a:t>
            </a: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475861" y="3135085"/>
            <a:ext cx="10422294" cy="390019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At Grange Infant School, we believe children should be able to ‘see the maths’. </a:t>
            </a:r>
          </a:p>
          <a:p>
            <a:pPr algn="l"/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We believe children need plenty of opportunities to make connections between numbers and operations and to see, and then talk about, their discoveries and the patterns that emerge. A range of resources (and structures) allow children to ‘see the maths’. </a:t>
            </a:r>
          </a:p>
        </p:txBody>
      </p:sp>
    </p:spTree>
    <p:extLst>
      <p:ext uri="{BB962C8B-B14F-4D97-AF65-F5344CB8AC3E}">
        <p14:creationId xmlns:p14="http://schemas.microsoft.com/office/powerpoint/2010/main" val="216943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916</Words>
  <Application>Microsoft Office PowerPoint</Application>
  <PresentationFormat>Widescreen</PresentationFormat>
  <Paragraphs>85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Mathematics in the EYFS</vt:lpstr>
      <vt:lpstr>Aims</vt:lpstr>
      <vt:lpstr>Our curriculum </vt:lpstr>
      <vt:lpstr>PowerPoint Presentation</vt:lpstr>
      <vt:lpstr>PowerPoint Presentation</vt:lpstr>
      <vt:lpstr>PowerPoint Presentation</vt:lpstr>
      <vt:lpstr>PowerPoint Presentation</vt:lpstr>
      <vt:lpstr>“But how do children do maths at Grange Infant School?”</vt:lpstr>
      <vt:lpstr>“What resources do you use to teach maths at Grange Infant School?”</vt:lpstr>
      <vt:lpstr>Concrete and pictorial resources</vt:lpstr>
      <vt:lpstr>PowerPoint Presentation</vt:lpstr>
      <vt:lpstr>Numicon – number shapes.</vt:lpstr>
      <vt:lpstr>Numicon – for subtraction, halving and  doubles</vt:lpstr>
      <vt:lpstr>Part - Part – Whole – Structures  These enable children to see the maths happening (and can be built upon as children move through the year groups)</vt:lpstr>
      <vt:lpstr>Part - Part – Whole  (Moving from concrete to pictorial) Pictorial structure – to support addition, number bonds, equality, related number facts.  </vt:lpstr>
      <vt:lpstr>Using the tens frame as a structure:</vt:lpstr>
      <vt:lpstr>PowerPoint Presentation</vt:lpstr>
      <vt:lpstr>How to further support your child / children at home…….</vt:lpstr>
      <vt:lpstr>‘Talking the Maths’ – creating curiosity</vt:lpstr>
      <vt:lpstr>“Board games boost early maths skills”  </vt:lpstr>
      <vt:lpstr>*Count anything and everything! *Show an interest in numbers in everyday life – e.g numbers on the radio (101); speed signs; door numbers; checkout numbers, on buses / trains, on signs. * Problem-solve at home – Have we got enough plates?  How many shoes could fit on the mat?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Frances Ambrose</cp:lastModifiedBy>
  <cp:revision>80</cp:revision>
  <dcterms:created xsi:type="dcterms:W3CDTF">2018-12-12T21:53:47Z</dcterms:created>
  <dcterms:modified xsi:type="dcterms:W3CDTF">2022-11-22T09:57:39Z</dcterms:modified>
</cp:coreProperties>
</file>