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2416-82DA-261D-8226-56F115E0D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CB4F11-C4CC-BFDF-B2A1-5353B518D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7C7205-DE99-865E-D99E-B1B78AF463CA}"/>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5" name="Footer Placeholder 4">
            <a:extLst>
              <a:ext uri="{FF2B5EF4-FFF2-40B4-BE49-F238E27FC236}">
                <a16:creationId xmlns:a16="http://schemas.microsoft.com/office/drawing/2014/main" id="{1526621F-B17A-67F1-F50C-14305FD0F0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74DD5-52C3-0ABA-31DF-883364A1093A}"/>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1097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173D-512E-490D-F115-BBF71620A0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9C8B19-A50E-B7F4-9EAF-AD5E04320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48C090-25AF-9CCF-66FE-FA3AA6165257}"/>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5" name="Footer Placeholder 4">
            <a:extLst>
              <a:ext uri="{FF2B5EF4-FFF2-40B4-BE49-F238E27FC236}">
                <a16:creationId xmlns:a16="http://schemas.microsoft.com/office/drawing/2014/main" id="{B76735FC-46F3-2DD4-0930-74607F162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0F886-0B39-547A-407B-311667B520F8}"/>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241988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DDBEC-B66D-04C2-7E3C-73B3BCC5AA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BF19D4-396A-D2D4-54A6-E1C4C4CE13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CD97C-958F-019C-ED36-EF4DD8E7723C}"/>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5" name="Footer Placeholder 4">
            <a:extLst>
              <a:ext uri="{FF2B5EF4-FFF2-40B4-BE49-F238E27FC236}">
                <a16:creationId xmlns:a16="http://schemas.microsoft.com/office/drawing/2014/main" id="{4E8D6D55-850D-3681-DF95-5D30F650C5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2D4B0D-5BC2-B6A2-7F48-3183A03C97A5}"/>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272914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9373-304E-1488-0FFF-AC7051C753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5F9531-0737-7429-E436-3C9DD67E9A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FC2453-DE87-6C6C-FA08-9D09F30C3024}"/>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5" name="Footer Placeholder 4">
            <a:extLst>
              <a:ext uri="{FF2B5EF4-FFF2-40B4-BE49-F238E27FC236}">
                <a16:creationId xmlns:a16="http://schemas.microsoft.com/office/drawing/2014/main" id="{78E4CE1F-DDC3-7AAC-1EF6-4E729FDE5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C60FE-E9A4-0EC9-E99D-F1CEABEF2A68}"/>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417844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F01B-156B-61DE-E0D4-EB098FADB7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D03404-5C34-E298-65BE-9179AB091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EA89B-D84F-AE06-737A-DE65E51B0F1A}"/>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5" name="Footer Placeholder 4">
            <a:extLst>
              <a:ext uri="{FF2B5EF4-FFF2-40B4-BE49-F238E27FC236}">
                <a16:creationId xmlns:a16="http://schemas.microsoft.com/office/drawing/2014/main" id="{F24D25A8-7DB0-2CC4-E485-1033F0C91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41D41B-DA14-8901-11A5-293CCB6D9B33}"/>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128027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3AF8-9B1F-5F39-7B2E-D537397FFC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E5DF09-966D-79FF-25D0-F19EA76318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D79BD3-720D-A7DD-F399-0E9B7C96C5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0C160B-CC20-06EA-24D1-9C5E5E084736}"/>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6" name="Footer Placeholder 5">
            <a:extLst>
              <a:ext uri="{FF2B5EF4-FFF2-40B4-BE49-F238E27FC236}">
                <a16:creationId xmlns:a16="http://schemas.microsoft.com/office/drawing/2014/main" id="{2260F2C6-75D4-5C69-08A9-A9159115E3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DCF017-B963-65F5-4961-C98E4763EA61}"/>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356245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2D96-5E38-4A01-98B6-DBB719C40B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629663-EA83-F4B7-13B7-405F57D86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5E4C6-A260-5798-24C0-30EDF04662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50D6C5-2957-D284-4A47-1E0DA77A7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34692C-1E9B-A260-454E-D15CD0BD8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A34FA7-3B24-3AFE-B60C-474969E9789B}"/>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8" name="Footer Placeholder 7">
            <a:extLst>
              <a:ext uri="{FF2B5EF4-FFF2-40B4-BE49-F238E27FC236}">
                <a16:creationId xmlns:a16="http://schemas.microsoft.com/office/drawing/2014/main" id="{CA1CD656-08F8-B076-2A73-E41E9769E0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CBE498-455F-9778-1FBA-C92C8F2453EE}"/>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167480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3502-F003-CCA6-D31A-02221B4DEF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A50F29-6131-A482-B307-69B1ADB08058}"/>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4" name="Footer Placeholder 3">
            <a:extLst>
              <a:ext uri="{FF2B5EF4-FFF2-40B4-BE49-F238E27FC236}">
                <a16:creationId xmlns:a16="http://schemas.microsoft.com/office/drawing/2014/main" id="{D1C298C5-401E-CD82-015D-F89C361354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4F2CE8-A390-3BC8-3633-145D216E90D3}"/>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25894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AB027-7665-A2AE-7809-C6E47F8C4E1D}"/>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3" name="Footer Placeholder 2">
            <a:extLst>
              <a:ext uri="{FF2B5EF4-FFF2-40B4-BE49-F238E27FC236}">
                <a16:creationId xmlns:a16="http://schemas.microsoft.com/office/drawing/2014/main" id="{2782C21E-98DA-F60B-62E3-F8E1AC7712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91EB4A-EFCB-112C-C94A-7282AED3E942}"/>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74529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7A9A-1AC3-6E07-AE86-49FBDDE5B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F967A2-7683-37E7-498A-3C368C747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19A161-EA91-C084-598C-73FD7763D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D190A-B246-5274-A3EE-D0A1F8F46B2A}"/>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6" name="Footer Placeholder 5">
            <a:extLst>
              <a:ext uri="{FF2B5EF4-FFF2-40B4-BE49-F238E27FC236}">
                <a16:creationId xmlns:a16="http://schemas.microsoft.com/office/drawing/2014/main" id="{DC819DC7-668D-5EAE-6535-9E3F764A5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BAD549-8C77-1936-23BA-0BABE439126C}"/>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10509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9475-213E-60E5-EAE8-639ABE870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4B318D-0CAA-CB5D-08DF-F0DEA4E78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77309F-E472-307A-3FF1-F588E296C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DBFCC-B252-301D-8A59-B37AA3F2CC86}"/>
              </a:ext>
            </a:extLst>
          </p:cNvPr>
          <p:cNvSpPr>
            <a:spLocks noGrp="1"/>
          </p:cNvSpPr>
          <p:nvPr>
            <p:ph type="dt" sz="half" idx="10"/>
          </p:nvPr>
        </p:nvSpPr>
        <p:spPr/>
        <p:txBody>
          <a:bodyPr/>
          <a:lstStyle/>
          <a:p>
            <a:fld id="{213C244C-BDDA-479E-8AE6-4CF081F8A797}" type="datetimeFigureOut">
              <a:rPr lang="en-GB" smtClean="0"/>
              <a:t>02/06/2025</a:t>
            </a:fld>
            <a:endParaRPr lang="en-GB"/>
          </a:p>
        </p:txBody>
      </p:sp>
      <p:sp>
        <p:nvSpPr>
          <p:cNvPr id="6" name="Footer Placeholder 5">
            <a:extLst>
              <a:ext uri="{FF2B5EF4-FFF2-40B4-BE49-F238E27FC236}">
                <a16:creationId xmlns:a16="http://schemas.microsoft.com/office/drawing/2014/main" id="{A13D0E8F-45F1-A1E4-70A5-D1121EB4C1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7916DE-A026-832B-6177-8E739E4985CF}"/>
              </a:ext>
            </a:extLst>
          </p:cNvPr>
          <p:cNvSpPr>
            <a:spLocks noGrp="1"/>
          </p:cNvSpPr>
          <p:nvPr>
            <p:ph type="sldNum" sz="quarter" idx="12"/>
          </p:nvPr>
        </p:nvSpPr>
        <p:spPr/>
        <p:txBody>
          <a:bodyPr/>
          <a:lstStyle/>
          <a:p>
            <a:fld id="{A2D50D03-464E-4298-B988-FB6DB9068BA9}" type="slidenum">
              <a:rPr lang="en-GB" smtClean="0"/>
              <a:t>‹#›</a:t>
            </a:fld>
            <a:endParaRPr lang="en-GB"/>
          </a:p>
        </p:txBody>
      </p:sp>
    </p:spTree>
    <p:extLst>
      <p:ext uri="{BB962C8B-B14F-4D97-AF65-F5344CB8AC3E}">
        <p14:creationId xmlns:p14="http://schemas.microsoft.com/office/powerpoint/2010/main" val="424988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F7E5D-4727-4287-5A37-55BC28838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8F61F9-EC2B-27D5-B4A1-D7CACF29A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F706C-0DE8-8FF5-CF7D-67482495E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244C-BDDA-479E-8AE6-4CF081F8A797}" type="datetimeFigureOut">
              <a:rPr lang="en-GB" smtClean="0"/>
              <a:t>02/06/2025</a:t>
            </a:fld>
            <a:endParaRPr lang="en-GB"/>
          </a:p>
        </p:txBody>
      </p:sp>
      <p:sp>
        <p:nvSpPr>
          <p:cNvPr id="5" name="Footer Placeholder 4">
            <a:extLst>
              <a:ext uri="{FF2B5EF4-FFF2-40B4-BE49-F238E27FC236}">
                <a16:creationId xmlns:a16="http://schemas.microsoft.com/office/drawing/2014/main" id="{F9DE9655-6091-5EE0-F883-DADA0265E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891A7A-206E-3360-FB53-A54BEEFED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0D03-464E-4298-B988-FB6DB9068BA9}" type="slidenum">
              <a:rPr lang="en-GB" smtClean="0"/>
              <a:t>‹#›</a:t>
            </a:fld>
            <a:endParaRPr lang="en-GB"/>
          </a:p>
        </p:txBody>
      </p:sp>
    </p:spTree>
    <p:extLst>
      <p:ext uri="{BB962C8B-B14F-4D97-AF65-F5344CB8AC3E}">
        <p14:creationId xmlns:p14="http://schemas.microsoft.com/office/powerpoint/2010/main" val="332510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BF4F-8B93-AB34-CBB5-382DD03F428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03A3D7F-CB34-1520-0294-045ED8E39923}"/>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ABAD8699-5F21-948D-CFB0-3DAD542EAA53}"/>
              </a:ext>
            </a:extLst>
          </p:cNvPr>
          <p:cNvPicPr>
            <a:picLocks noChangeAspect="1"/>
          </p:cNvPicPr>
          <p:nvPr/>
        </p:nvPicPr>
        <p:blipFill>
          <a:blip r:embed="rId2"/>
          <a:stretch>
            <a:fillRect/>
          </a:stretch>
        </p:blipFill>
        <p:spPr>
          <a:xfrm>
            <a:off x="151372" y="156411"/>
            <a:ext cx="11889255" cy="6651332"/>
          </a:xfrm>
          <a:prstGeom prst="rect">
            <a:avLst/>
          </a:prstGeom>
        </p:spPr>
      </p:pic>
    </p:spTree>
    <p:extLst>
      <p:ext uri="{BB962C8B-B14F-4D97-AF65-F5344CB8AC3E}">
        <p14:creationId xmlns:p14="http://schemas.microsoft.com/office/powerpoint/2010/main" val="318772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B53F-C572-4886-5592-0207AD9463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E505D41-AC65-4E17-6D3E-0342E510765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50EBF09-429E-989D-5986-126BAB8D6C6E}"/>
              </a:ext>
            </a:extLst>
          </p:cNvPr>
          <p:cNvPicPr>
            <a:picLocks noChangeAspect="1"/>
          </p:cNvPicPr>
          <p:nvPr/>
        </p:nvPicPr>
        <p:blipFill>
          <a:blip r:embed="rId2"/>
          <a:stretch>
            <a:fillRect/>
          </a:stretch>
        </p:blipFill>
        <p:spPr>
          <a:xfrm>
            <a:off x="732676" y="675891"/>
            <a:ext cx="10726647" cy="5506218"/>
          </a:xfrm>
          <a:prstGeom prst="rect">
            <a:avLst/>
          </a:prstGeom>
        </p:spPr>
      </p:pic>
    </p:spTree>
    <p:extLst>
      <p:ext uri="{BB962C8B-B14F-4D97-AF65-F5344CB8AC3E}">
        <p14:creationId xmlns:p14="http://schemas.microsoft.com/office/powerpoint/2010/main" val="22086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9958-D0A8-2D22-5AA4-C8FC2DE6BEF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C6B404-EF58-32DF-A865-FD6C8D9D4B1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9CEF6CB-FBBC-8DB1-5C5A-B921AD6D54CB}"/>
              </a:ext>
            </a:extLst>
          </p:cNvPr>
          <p:cNvPicPr>
            <a:picLocks noChangeAspect="1"/>
          </p:cNvPicPr>
          <p:nvPr/>
        </p:nvPicPr>
        <p:blipFill>
          <a:blip r:embed="rId2"/>
          <a:stretch>
            <a:fillRect/>
          </a:stretch>
        </p:blipFill>
        <p:spPr>
          <a:xfrm>
            <a:off x="832703" y="628259"/>
            <a:ext cx="10526594" cy="5601482"/>
          </a:xfrm>
          <a:prstGeom prst="rect">
            <a:avLst/>
          </a:prstGeom>
        </p:spPr>
      </p:pic>
    </p:spTree>
    <p:extLst>
      <p:ext uri="{BB962C8B-B14F-4D97-AF65-F5344CB8AC3E}">
        <p14:creationId xmlns:p14="http://schemas.microsoft.com/office/powerpoint/2010/main" val="137959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6441-F422-EADF-8321-9496E1B131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E7FB78-7986-871F-545D-DE1A679EF4B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6C207CB-C200-BEFB-4A71-965AF8474B7A}"/>
              </a:ext>
            </a:extLst>
          </p:cNvPr>
          <p:cNvPicPr>
            <a:picLocks noChangeAspect="1"/>
          </p:cNvPicPr>
          <p:nvPr/>
        </p:nvPicPr>
        <p:blipFill>
          <a:blip r:embed="rId2"/>
          <a:stretch>
            <a:fillRect/>
          </a:stretch>
        </p:blipFill>
        <p:spPr>
          <a:xfrm>
            <a:off x="742203" y="937865"/>
            <a:ext cx="10707594" cy="4982270"/>
          </a:xfrm>
          <a:prstGeom prst="rect">
            <a:avLst/>
          </a:prstGeom>
        </p:spPr>
      </p:pic>
    </p:spTree>
    <p:extLst>
      <p:ext uri="{BB962C8B-B14F-4D97-AF65-F5344CB8AC3E}">
        <p14:creationId xmlns:p14="http://schemas.microsoft.com/office/powerpoint/2010/main" val="30669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Content Placeholder 4">
            <a:extLst>
              <a:ext uri="{FF2B5EF4-FFF2-40B4-BE49-F238E27FC236}">
                <a16:creationId xmlns:a16="http://schemas.microsoft.com/office/drawing/2014/main" id="{66DAA767-1E6E-3BA9-8246-4E118AA9599A}"/>
              </a:ext>
            </a:extLst>
          </p:cNvPr>
          <p:cNvPicPr>
            <a:picLocks noGrp="1" noChangeAspect="1"/>
          </p:cNvPicPr>
          <p:nvPr>
            <p:ph idx="1"/>
          </p:nvPr>
        </p:nvPicPr>
        <p:blipFill rotWithShape="1">
          <a:blip r:embed="rId2">
            <a:alphaModFix amt="59000"/>
          </a:blip>
          <a:srcRect l="427" r="2" b="2"/>
          <a:stretch/>
        </p:blipFill>
        <p:spPr>
          <a:xfrm>
            <a:off x="20" y="-7624"/>
            <a:ext cx="12191981" cy="6887365"/>
          </a:xfrm>
          <a:prstGeom prst="rect">
            <a:avLst/>
          </a:prstGeom>
        </p:spPr>
      </p:pic>
    </p:spTree>
    <p:extLst>
      <p:ext uri="{BB962C8B-B14F-4D97-AF65-F5344CB8AC3E}">
        <p14:creationId xmlns:p14="http://schemas.microsoft.com/office/powerpoint/2010/main" val="229113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598DF5-4ED7-4B4D-BA76-1E86C6A57C13}"/>
              </a:ext>
            </a:extLst>
          </p:cNvPr>
          <p:cNvSpPr txBox="1"/>
          <p:nvPr/>
        </p:nvSpPr>
        <p:spPr>
          <a:xfrm>
            <a:off x="4636305" y="681037"/>
            <a:ext cx="2919389" cy="646331"/>
          </a:xfrm>
          <a:prstGeom prst="rect">
            <a:avLst/>
          </a:prstGeom>
          <a:noFill/>
        </p:spPr>
        <p:txBody>
          <a:bodyPr wrap="none" rtlCol="0">
            <a:spAutoFit/>
          </a:bodyPr>
          <a:lstStyle/>
          <a:p>
            <a:r>
              <a:rPr lang="en-GB" sz="3600" b="1" u="sng" dirty="0">
                <a:latin typeface="Letter-join Plus 4" panose="02000505000000020003" pitchFamily="50" charset="0"/>
              </a:rPr>
              <a:t>Medical forms:</a:t>
            </a:r>
          </a:p>
        </p:txBody>
      </p:sp>
      <p:sp>
        <p:nvSpPr>
          <p:cNvPr id="3" name="Content Placeholder 2">
            <a:extLst>
              <a:ext uri="{FF2B5EF4-FFF2-40B4-BE49-F238E27FC236}">
                <a16:creationId xmlns:a16="http://schemas.microsoft.com/office/drawing/2014/main" id="{1B6FC61C-01F6-2136-F49A-8F6A2CB11840}"/>
              </a:ext>
            </a:extLst>
          </p:cNvPr>
          <p:cNvSpPr>
            <a:spLocks noGrp="1"/>
          </p:cNvSpPr>
          <p:nvPr>
            <p:ph idx="1"/>
          </p:nvPr>
        </p:nvSpPr>
        <p:spPr/>
        <p:txBody>
          <a:bodyPr>
            <a:normAutofit lnSpcReduction="10000"/>
          </a:bodyPr>
          <a:lstStyle/>
          <a:p>
            <a:pPr eaLnBrk="1" hangingPunct="1"/>
            <a:r>
              <a:rPr lang="en-GB" altLang="en-US" sz="3200" dirty="0">
                <a:latin typeface="Letter-join Plus 4" panose="02000505000000020003" pitchFamily="50" charset="0"/>
              </a:rPr>
              <a:t>Medical forms have been handed out already. </a:t>
            </a:r>
          </a:p>
          <a:p>
            <a:pPr marL="0" indent="0" eaLnBrk="1" hangingPunct="1">
              <a:buNone/>
            </a:pPr>
            <a:endParaRPr lang="en-GB" altLang="en-US" sz="3200" dirty="0">
              <a:latin typeface="Letter-join Plus 4" panose="02000505000000020003" pitchFamily="50" charset="0"/>
            </a:endParaRPr>
          </a:p>
          <a:p>
            <a:pPr eaLnBrk="1" hangingPunct="1"/>
            <a:r>
              <a:rPr lang="en-GB" altLang="en-US" sz="3200" dirty="0">
                <a:latin typeface="Letter-join Plus 4" panose="02000505000000020003" pitchFamily="50" charset="0"/>
              </a:rPr>
              <a:t>All medical concerns need to be on the sheet including bed wetting and sleep walking.</a:t>
            </a:r>
          </a:p>
          <a:p>
            <a:pPr eaLnBrk="1" hangingPunct="1"/>
            <a:endParaRPr lang="en-GB" altLang="en-US" sz="3200" dirty="0">
              <a:latin typeface="Letter-join Plus 4" panose="02000505000000020003" pitchFamily="50" charset="0"/>
            </a:endParaRPr>
          </a:p>
          <a:p>
            <a:pPr eaLnBrk="1" hangingPunct="1"/>
            <a:r>
              <a:rPr lang="en-GB" altLang="en-US" sz="3200" dirty="0">
                <a:latin typeface="Letter-join Plus 4" panose="02000505000000020003" pitchFamily="50" charset="0"/>
              </a:rPr>
              <a:t>If you do not want to put something down on the sheet but it is something which we will need to know, please see a member of staff at the end of the meeting who will take down the information.</a:t>
            </a:r>
          </a:p>
          <a:p>
            <a:endParaRPr lang="en-GB" dirty="0"/>
          </a:p>
        </p:txBody>
      </p:sp>
    </p:spTree>
    <p:extLst>
      <p:ext uri="{BB962C8B-B14F-4D97-AF65-F5344CB8AC3E}">
        <p14:creationId xmlns:p14="http://schemas.microsoft.com/office/powerpoint/2010/main" val="35588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598DF5-4ED7-4B4D-BA76-1E86C6A57C13}"/>
              </a:ext>
            </a:extLst>
          </p:cNvPr>
          <p:cNvSpPr txBox="1"/>
          <p:nvPr/>
        </p:nvSpPr>
        <p:spPr>
          <a:xfrm>
            <a:off x="4636305" y="681037"/>
            <a:ext cx="2836033" cy="646331"/>
          </a:xfrm>
          <a:prstGeom prst="rect">
            <a:avLst/>
          </a:prstGeom>
          <a:noFill/>
        </p:spPr>
        <p:txBody>
          <a:bodyPr wrap="none" rtlCol="0">
            <a:spAutoFit/>
          </a:bodyPr>
          <a:lstStyle/>
          <a:p>
            <a:r>
              <a:rPr lang="en-GB" sz="3600" b="1" u="sng" dirty="0">
                <a:latin typeface="Letter-join Plus 4" panose="02000505000000020003" pitchFamily="50" charset="0"/>
              </a:rPr>
              <a:t>Arrangements:</a:t>
            </a:r>
          </a:p>
        </p:txBody>
      </p:sp>
      <p:sp>
        <p:nvSpPr>
          <p:cNvPr id="3" name="Content Placeholder 2">
            <a:extLst>
              <a:ext uri="{FF2B5EF4-FFF2-40B4-BE49-F238E27FC236}">
                <a16:creationId xmlns:a16="http://schemas.microsoft.com/office/drawing/2014/main" id="{1B6FC61C-01F6-2136-F49A-8F6A2CB11840}"/>
              </a:ext>
            </a:extLst>
          </p:cNvPr>
          <p:cNvSpPr>
            <a:spLocks noGrp="1"/>
          </p:cNvSpPr>
          <p:nvPr>
            <p:ph idx="1"/>
          </p:nvPr>
        </p:nvSpPr>
        <p:spPr/>
        <p:txBody>
          <a:bodyPr>
            <a:normAutofit lnSpcReduction="10000"/>
          </a:bodyPr>
          <a:lstStyle/>
          <a:p>
            <a:pPr eaLnBrk="1" hangingPunct="1"/>
            <a:r>
              <a:rPr lang="en-US" altLang="en-US" sz="3200" dirty="0">
                <a:latin typeface="Letter-join Plus 4" panose="02000505000000020003" pitchFamily="50" charset="0"/>
              </a:rPr>
              <a:t>We will be leaving school on Monday 9</a:t>
            </a:r>
            <a:r>
              <a:rPr lang="en-US" altLang="en-US" sz="3200" baseline="30000" dirty="0">
                <a:latin typeface="Letter-join Plus 4" panose="02000505000000020003" pitchFamily="50" charset="0"/>
              </a:rPr>
              <a:t>th</a:t>
            </a:r>
            <a:r>
              <a:rPr lang="en-US" altLang="en-US" sz="3200" dirty="0">
                <a:latin typeface="Letter-join Plus 4" panose="02000505000000020003" pitchFamily="50" charset="0"/>
              </a:rPr>
              <a:t> June 2025.  </a:t>
            </a:r>
          </a:p>
          <a:p>
            <a:pPr eaLnBrk="1" hangingPunct="1"/>
            <a:r>
              <a:rPr lang="en-US" altLang="en-US" sz="3200" dirty="0">
                <a:latin typeface="Letter-join Plus 4" panose="02000505000000020003" pitchFamily="50" charset="0"/>
              </a:rPr>
              <a:t>When you arrive at school (between 8:30 and 8:45), please check in at reception where you will be told which coach your child will be on.</a:t>
            </a:r>
          </a:p>
          <a:p>
            <a:pPr eaLnBrk="1" hangingPunct="1"/>
            <a:r>
              <a:rPr lang="en-US" altLang="en-US" sz="3200" dirty="0">
                <a:latin typeface="Letter-join Plus 4" panose="02000505000000020003" pitchFamily="50" charset="0"/>
              </a:rPr>
              <a:t>Say goodbye to your child, who will then go into the hall, then please place their luggage at the designated spots in front of the coaches. These will be labelled A and B. </a:t>
            </a:r>
          </a:p>
          <a:p>
            <a:pPr eaLnBrk="1" hangingPunct="1"/>
            <a:r>
              <a:rPr lang="en-US" altLang="en-US" sz="3200" dirty="0">
                <a:latin typeface="Letter-join Plus 4" panose="02000505000000020003" pitchFamily="50" charset="0"/>
              </a:rPr>
              <a:t>Ensure your child can pick their bag up without support - the children will be expected to carry their own bags.</a:t>
            </a:r>
          </a:p>
          <a:p>
            <a:endParaRPr lang="en-GB" dirty="0"/>
          </a:p>
        </p:txBody>
      </p:sp>
    </p:spTree>
    <p:extLst>
      <p:ext uri="{BB962C8B-B14F-4D97-AF65-F5344CB8AC3E}">
        <p14:creationId xmlns:p14="http://schemas.microsoft.com/office/powerpoint/2010/main" val="91309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598DF5-4ED7-4B4D-BA76-1E86C6A57C13}"/>
              </a:ext>
            </a:extLst>
          </p:cNvPr>
          <p:cNvSpPr txBox="1"/>
          <p:nvPr/>
        </p:nvSpPr>
        <p:spPr>
          <a:xfrm>
            <a:off x="4636305" y="681037"/>
            <a:ext cx="2836033" cy="646331"/>
          </a:xfrm>
          <a:prstGeom prst="rect">
            <a:avLst/>
          </a:prstGeom>
          <a:noFill/>
        </p:spPr>
        <p:txBody>
          <a:bodyPr wrap="none" rtlCol="0">
            <a:spAutoFit/>
          </a:bodyPr>
          <a:lstStyle/>
          <a:p>
            <a:r>
              <a:rPr lang="en-GB" sz="3600" b="1" u="sng" dirty="0">
                <a:latin typeface="Letter-join Plus 4" panose="02000505000000020003" pitchFamily="50" charset="0"/>
              </a:rPr>
              <a:t>Arrangements:</a:t>
            </a:r>
          </a:p>
        </p:txBody>
      </p:sp>
      <p:sp>
        <p:nvSpPr>
          <p:cNvPr id="3" name="Content Placeholder 2">
            <a:extLst>
              <a:ext uri="{FF2B5EF4-FFF2-40B4-BE49-F238E27FC236}">
                <a16:creationId xmlns:a16="http://schemas.microsoft.com/office/drawing/2014/main" id="{1B6FC61C-01F6-2136-F49A-8F6A2CB11840}"/>
              </a:ext>
            </a:extLst>
          </p:cNvPr>
          <p:cNvSpPr>
            <a:spLocks noGrp="1"/>
          </p:cNvSpPr>
          <p:nvPr>
            <p:ph idx="1"/>
          </p:nvPr>
        </p:nvSpPr>
        <p:spPr/>
        <p:txBody>
          <a:bodyPr>
            <a:normAutofit/>
          </a:bodyPr>
          <a:lstStyle/>
          <a:p>
            <a:pPr eaLnBrk="1" hangingPunct="1"/>
            <a:r>
              <a:rPr lang="en-US" altLang="en-US" sz="3200" dirty="0">
                <a:latin typeface="Letter-join Plus 4" panose="02000505000000020003" pitchFamily="50" charset="0"/>
              </a:rPr>
              <a:t>Children will need to have their rucksack with their lunch and water bottle in separate to their luggage as they will need this on the journey. </a:t>
            </a:r>
          </a:p>
          <a:p>
            <a:pPr eaLnBrk="1" hangingPunct="1"/>
            <a:r>
              <a:rPr lang="en-US" altLang="en-US" sz="3200" dirty="0">
                <a:latin typeface="Letter-join Plus 4" panose="02000505000000020003" pitchFamily="50" charset="0"/>
              </a:rPr>
              <a:t>We will return to school on Friday 13</a:t>
            </a:r>
            <a:r>
              <a:rPr lang="en-US" altLang="en-US" sz="3200" baseline="30000" dirty="0">
                <a:latin typeface="Letter-join Plus 4" panose="02000505000000020003" pitchFamily="50" charset="0"/>
              </a:rPr>
              <a:t>th</a:t>
            </a:r>
            <a:r>
              <a:rPr lang="en-US" altLang="en-US" sz="3200" dirty="0">
                <a:latin typeface="Letter-join Plus 4" panose="02000505000000020003" pitchFamily="50" charset="0"/>
              </a:rPr>
              <a:t> June 2025. Our texting service will let you know on the day if there are any delays.</a:t>
            </a:r>
          </a:p>
          <a:p>
            <a:endParaRPr lang="en-GB" dirty="0"/>
          </a:p>
        </p:txBody>
      </p:sp>
    </p:spTree>
    <p:extLst>
      <p:ext uri="{BB962C8B-B14F-4D97-AF65-F5344CB8AC3E}">
        <p14:creationId xmlns:p14="http://schemas.microsoft.com/office/powerpoint/2010/main" val="121002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598DF5-4ED7-4B4D-BA76-1E86C6A57C13}"/>
              </a:ext>
            </a:extLst>
          </p:cNvPr>
          <p:cNvSpPr txBox="1"/>
          <p:nvPr/>
        </p:nvSpPr>
        <p:spPr>
          <a:xfrm>
            <a:off x="3827922" y="681037"/>
            <a:ext cx="3658374" cy="646331"/>
          </a:xfrm>
          <a:prstGeom prst="rect">
            <a:avLst/>
          </a:prstGeom>
          <a:noFill/>
        </p:spPr>
        <p:txBody>
          <a:bodyPr wrap="none" rtlCol="0">
            <a:spAutoFit/>
          </a:bodyPr>
          <a:lstStyle/>
          <a:p>
            <a:r>
              <a:rPr lang="en-GB" sz="3600" b="1" u="sng" dirty="0">
                <a:latin typeface="Letter-join Plus 4" panose="02000505000000020003" pitchFamily="50" charset="0"/>
              </a:rPr>
              <a:t>Extra Information:</a:t>
            </a:r>
          </a:p>
        </p:txBody>
      </p:sp>
      <p:sp>
        <p:nvSpPr>
          <p:cNvPr id="3" name="Content Placeholder 2">
            <a:extLst>
              <a:ext uri="{FF2B5EF4-FFF2-40B4-BE49-F238E27FC236}">
                <a16:creationId xmlns:a16="http://schemas.microsoft.com/office/drawing/2014/main" id="{1B6FC61C-01F6-2136-F49A-8F6A2CB11840}"/>
              </a:ext>
            </a:extLst>
          </p:cNvPr>
          <p:cNvSpPr>
            <a:spLocks noGrp="1"/>
          </p:cNvSpPr>
          <p:nvPr>
            <p:ph idx="1"/>
          </p:nvPr>
        </p:nvSpPr>
        <p:spPr/>
        <p:txBody>
          <a:bodyPr>
            <a:normAutofit/>
          </a:bodyPr>
          <a:lstStyle/>
          <a:p>
            <a:pPr eaLnBrk="1" hangingPunct="1"/>
            <a:r>
              <a:rPr lang="en-US" altLang="en-US" sz="3200" dirty="0">
                <a:latin typeface="Letter-join Plus 4" panose="02000505000000020003" pitchFamily="50" charset="0"/>
              </a:rPr>
              <a:t>No electrical devices – this includes handheld games, mobile phones and iPods. </a:t>
            </a:r>
          </a:p>
          <a:p>
            <a:pPr eaLnBrk="1" hangingPunct="1"/>
            <a:endParaRPr lang="en-US" altLang="en-US" sz="3200" dirty="0">
              <a:latin typeface="Letter-join Plus 4" panose="02000505000000020003" pitchFamily="50" charset="0"/>
            </a:endParaRPr>
          </a:p>
          <a:p>
            <a:pPr eaLnBrk="1" hangingPunct="1"/>
            <a:r>
              <a:rPr lang="en-US" altLang="en-US" sz="3200" dirty="0">
                <a:latin typeface="Letter-join Plus 4" panose="02000505000000020003" pitchFamily="50" charset="0"/>
              </a:rPr>
              <a:t>Please ensure travel sickness tablets are put in labelled envelope(s) of the correct dosage as this makes it easier for us to administer each day if needed – hand in BEFORE departure day. </a:t>
            </a:r>
          </a:p>
          <a:p>
            <a:endParaRPr lang="en-GB" dirty="0"/>
          </a:p>
        </p:txBody>
      </p:sp>
    </p:spTree>
    <p:extLst>
      <p:ext uri="{BB962C8B-B14F-4D97-AF65-F5344CB8AC3E}">
        <p14:creationId xmlns:p14="http://schemas.microsoft.com/office/powerpoint/2010/main" val="381512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164E12-E915-84A0-D549-608D3610196C}"/>
              </a:ext>
            </a:extLst>
          </p:cNvPr>
          <p:cNvPicPr>
            <a:picLocks noGrp="1" noChangeAspect="1"/>
          </p:cNvPicPr>
          <p:nvPr>
            <p:ph idx="1"/>
          </p:nvPr>
        </p:nvPicPr>
        <p:blipFill>
          <a:blip r:embed="rId2"/>
          <a:stretch>
            <a:fillRect/>
          </a:stretch>
        </p:blipFill>
        <p:spPr>
          <a:xfrm>
            <a:off x="241885" y="702366"/>
            <a:ext cx="11708229" cy="6029738"/>
          </a:xfrm>
          <a:prstGeom prst="rect">
            <a:avLst/>
          </a:prstGeom>
        </p:spPr>
      </p:pic>
      <p:sp>
        <p:nvSpPr>
          <p:cNvPr id="6" name="TextBox 5">
            <a:extLst>
              <a:ext uri="{FF2B5EF4-FFF2-40B4-BE49-F238E27FC236}">
                <a16:creationId xmlns:a16="http://schemas.microsoft.com/office/drawing/2014/main" id="{B1598DF5-4ED7-4B4D-BA76-1E86C6A57C13}"/>
              </a:ext>
            </a:extLst>
          </p:cNvPr>
          <p:cNvSpPr txBox="1"/>
          <p:nvPr/>
        </p:nvSpPr>
        <p:spPr>
          <a:xfrm>
            <a:off x="241885" y="265043"/>
            <a:ext cx="4859022" cy="400110"/>
          </a:xfrm>
          <a:prstGeom prst="rect">
            <a:avLst/>
          </a:prstGeom>
          <a:noFill/>
        </p:spPr>
        <p:txBody>
          <a:bodyPr wrap="none" rtlCol="0">
            <a:spAutoFit/>
          </a:bodyPr>
          <a:lstStyle/>
          <a:p>
            <a:r>
              <a:rPr lang="en-GB" sz="2000" dirty="0">
                <a:latin typeface="Letter-join Plus 4" panose="02000505000000020003" pitchFamily="50" charset="0"/>
              </a:rPr>
              <a:t>We have sent you a paper copy of the kit list.  </a:t>
            </a:r>
          </a:p>
        </p:txBody>
      </p:sp>
    </p:spTree>
    <p:extLst>
      <p:ext uri="{BB962C8B-B14F-4D97-AF65-F5344CB8AC3E}">
        <p14:creationId xmlns:p14="http://schemas.microsoft.com/office/powerpoint/2010/main" val="375554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D2BA-014D-6DAE-0B36-94987466F014}"/>
              </a:ext>
            </a:extLst>
          </p:cNvPr>
          <p:cNvSpPr>
            <a:spLocks noGrp="1"/>
          </p:cNvSpPr>
          <p:nvPr>
            <p:ph type="title"/>
          </p:nvPr>
        </p:nvSpPr>
        <p:spPr/>
        <p:txBody>
          <a:bodyPr/>
          <a:lstStyle/>
          <a:p>
            <a:r>
              <a:rPr lang="en-GB" b="1" u="sng" dirty="0">
                <a:latin typeface="Letter-join Plus 4" panose="02000505000000020003" pitchFamily="50" charset="0"/>
              </a:rPr>
              <a:t>9</a:t>
            </a:r>
            <a:r>
              <a:rPr lang="en-GB" b="1" u="sng" baseline="30000" dirty="0">
                <a:latin typeface="Letter-join Plus 4" panose="02000505000000020003" pitchFamily="50" charset="0"/>
              </a:rPr>
              <a:t>th</a:t>
            </a:r>
            <a:r>
              <a:rPr lang="en-GB" b="1" u="sng" dirty="0">
                <a:latin typeface="Letter-join Plus 4" panose="02000505000000020003" pitchFamily="50" charset="0"/>
              </a:rPr>
              <a:t> – 13</a:t>
            </a:r>
            <a:r>
              <a:rPr lang="en-GB" b="1" u="sng" baseline="30000" dirty="0">
                <a:latin typeface="Letter-join Plus 4" panose="02000505000000020003" pitchFamily="50" charset="0"/>
              </a:rPr>
              <a:t>th</a:t>
            </a:r>
            <a:r>
              <a:rPr lang="en-GB" b="1" u="sng" dirty="0">
                <a:latin typeface="Letter-join Plus 4" panose="02000505000000020003" pitchFamily="50" charset="0"/>
              </a:rPr>
              <a:t> </a:t>
            </a:r>
            <a:r>
              <a:rPr lang="en-GB" b="1" u="sng">
                <a:latin typeface="Letter-join Plus 4" panose="02000505000000020003" pitchFamily="50" charset="0"/>
              </a:rPr>
              <a:t>June 2025</a:t>
            </a:r>
            <a:endParaRPr lang="en-GB" b="1" u="sng" dirty="0">
              <a:latin typeface="Letter-join Plus 4" panose="02000505000000020003" pitchFamily="50" charset="0"/>
            </a:endParaRPr>
          </a:p>
        </p:txBody>
      </p:sp>
      <p:sp>
        <p:nvSpPr>
          <p:cNvPr id="3" name="Content Placeholder 2">
            <a:extLst>
              <a:ext uri="{FF2B5EF4-FFF2-40B4-BE49-F238E27FC236}">
                <a16:creationId xmlns:a16="http://schemas.microsoft.com/office/drawing/2014/main" id="{191A86EA-5EFE-4432-9A2D-477B6BF8D58C}"/>
              </a:ext>
            </a:extLst>
          </p:cNvPr>
          <p:cNvSpPr>
            <a:spLocks noGrp="1"/>
          </p:cNvSpPr>
          <p:nvPr>
            <p:ph idx="1"/>
          </p:nvPr>
        </p:nvSpPr>
        <p:spPr>
          <a:xfrm>
            <a:off x="245649" y="1825625"/>
            <a:ext cx="11108151" cy="4351338"/>
          </a:xfrm>
        </p:spPr>
        <p:txBody>
          <a:bodyPr/>
          <a:lstStyle/>
          <a:p>
            <a:r>
              <a:rPr lang="en-GB" sz="3600" dirty="0">
                <a:latin typeface="Letter-join Plus 4" panose="02000505000000020003" pitchFamily="50" charset="0"/>
              </a:rPr>
              <a:t>Mendip Activity Centre</a:t>
            </a:r>
          </a:p>
          <a:p>
            <a:endParaRPr lang="en-GB" sz="3600" dirty="0">
              <a:latin typeface="Letter-join Plus 4" panose="02000505000000020003" pitchFamily="50" charset="0"/>
            </a:endParaRPr>
          </a:p>
          <a:p>
            <a:r>
              <a:rPr lang="en-US" sz="3600" dirty="0" err="1">
                <a:latin typeface="Letter-join Plus 4" panose="02000505000000020003" pitchFamily="50" charset="0"/>
              </a:rPr>
              <a:t>Lyncombe</a:t>
            </a:r>
            <a:r>
              <a:rPr lang="en-US" sz="3600" dirty="0">
                <a:latin typeface="Letter-join Plus 4" panose="02000505000000020003" pitchFamily="50" charset="0"/>
              </a:rPr>
              <a:t> Drive, </a:t>
            </a:r>
          </a:p>
          <a:p>
            <a:pPr marL="0" indent="0">
              <a:buNone/>
            </a:pPr>
            <a:r>
              <a:rPr lang="en-US" sz="3600" dirty="0">
                <a:latin typeface="Letter-join Plus 4" panose="02000505000000020003" pitchFamily="50" charset="0"/>
              </a:rPr>
              <a:t>Churchill</a:t>
            </a:r>
          </a:p>
          <a:p>
            <a:endParaRPr lang="en-US" sz="3600" dirty="0">
              <a:latin typeface="Letter-join Plus 4" panose="02000505000000020003" pitchFamily="50" charset="0"/>
            </a:endParaRPr>
          </a:p>
          <a:p>
            <a:r>
              <a:rPr lang="en-US" sz="3600" dirty="0">
                <a:latin typeface="Letter-join Plus 4" panose="02000505000000020003" pitchFamily="50" charset="0"/>
              </a:rPr>
              <a:t>BS25 5PQ. </a:t>
            </a:r>
            <a:endParaRPr lang="en-GB" sz="3600" dirty="0">
              <a:latin typeface="Letter-join Plus 4" panose="02000505000000020003" pitchFamily="50" charset="0"/>
            </a:endParaRPr>
          </a:p>
          <a:p>
            <a:endParaRPr lang="en-GB" dirty="0"/>
          </a:p>
        </p:txBody>
      </p:sp>
      <p:pic>
        <p:nvPicPr>
          <p:cNvPr id="5" name="Picture 4">
            <a:extLst>
              <a:ext uri="{FF2B5EF4-FFF2-40B4-BE49-F238E27FC236}">
                <a16:creationId xmlns:a16="http://schemas.microsoft.com/office/drawing/2014/main" id="{8C318B5A-B03A-82EF-DEF3-37F0F5550690}"/>
              </a:ext>
            </a:extLst>
          </p:cNvPr>
          <p:cNvPicPr>
            <a:picLocks noChangeAspect="1"/>
          </p:cNvPicPr>
          <p:nvPr/>
        </p:nvPicPr>
        <p:blipFill>
          <a:blip r:embed="rId2"/>
          <a:stretch>
            <a:fillRect/>
          </a:stretch>
        </p:blipFill>
        <p:spPr>
          <a:xfrm>
            <a:off x="5068139" y="1825625"/>
            <a:ext cx="6878212" cy="4093912"/>
          </a:xfrm>
          <a:prstGeom prst="rect">
            <a:avLst/>
          </a:prstGeom>
        </p:spPr>
      </p:pic>
    </p:spTree>
    <p:extLst>
      <p:ext uri="{BB962C8B-B14F-4D97-AF65-F5344CB8AC3E}">
        <p14:creationId xmlns:p14="http://schemas.microsoft.com/office/powerpoint/2010/main" val="54467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C29CB5-E8AE-BB78-2FAA-9F6841E771F8}"/>
              </a:ext>
            </a:extLst>
          </p:cNvPr>
          <p:cNvPicPr>
            <a:picLocks noGrp="1" noChangeAspect="1"/>
          </p:cNvPicPr>
          <p:nvPr>
            <p:ph idx="1"/>
          </p:nvPr>
        </p:nvPicPr>
        <p:blipFill>
          <a:blip r:embed="rId2"/>
          <a:stretch>
            <a:fillRect/>
          </a:stretch>
        </p:blipFill>
        <p:spPr>
          <a:xfrm>
            <a:off x="984930" y="643466"/>
            <a:ext cx="10222140" cy="5571067"/>
          </a:xfrm>
          <a:prstGeom prst="rect">
            <a:avLst/>
          </a:prstGeom>
        </p:spPr>
      </p:pic>
    </p:spTree>
    <p:extLst>
      <p:ext uri="{BB962C8B-B14F-4D97-AF65-F5344CB8AC3E}">
        <p14:creationId xmlns:p14="http://schemas.microsoft.com/office/powerpoint/2010/main" val="3372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E40960-7FEB-2B55-9C75-7986A5E70591}"/>
              </a:ext>
            </a:extLst>
          </p:cNvPr>
          <p:cNvPicPr>
            <a:picLocks noGrp="1" noChangeAspect="1"/>
          </p:cNvPicPr>
          <p:nvPr>
            <p:ph idx="1"/>
          </p:nvPr>
        </p:nvPicPr>
        <p:blipFill>
          <a:blip r:embed="rId2"/>
          <a:stretch>
            <a:fillRect/>
          </a:stretch>
        </p:blipFill>
        <p:spPr>
          <a:xfrm>
            <a:off x="1031392" y="643466"/>
            <a:ext cx="10129215" cy="5571067"/>
          </a:xfrm>
          <a:prstGeom prst="rect">
            <a:avLst/>
          </a:prstGeom>
        </p:spPr>
      </p:pic>
    </p:spTree>
    <p:extLst>
      <p:ext uri="{BB962C8B-B14F-4D97-AF65-F5344CB8AC3E}">
        <p14:creationId xmlns:p14="http://schemas.microsoft.com/office/powerpoint/2010/main" val="191500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EE53-7430-BAA2-0BB7-4B3DDB640AA0}"/>
              </a:ext>
            </a:extLst>
          </p:cNvPr>
          <p:cNvSpPr>
            <a:spLocks noGrp="1"/>
          </p:cNvSpPr>
          <p:nvPr>
            <p:ph type="title"/>
          </p:nvPr>
        </p:nvSpPr>
        <p:spPr>
          <a:xfrm>
            <a:off x="403761" y="1077644"/>
            <a:ext cx="11305309" cy="1325563"/>
          </a:xfrm>
        </p:spPr>
        <p:txBody>
          <a:bodyPr>
            <a:normAutofit fontScale="90000"/>
          </a:bodyPr>
          <a:lstStyle/>
          <a:p>
            <a:r>
              <a:rPr lang="en-GB" b="1" dirty="0">
                <a:latin typeface="Letter-join Plus 38" panose="02000505000000020003" pitchFamily="50" charset="0"/>
              </a:rPr>
              <a:t>The Lodge </a:t>
            </a:r>
            <a:r>
              <a:rPr lang="en-GB" dirty="0">
                <a:latin typeface="Letter-join Plus 38" panose="02000505000000020003" pitchFamily="50" charset="0"/>
              </a:rPr>
              <a:t>– Sleeps up to 86 in bunkbed accommodation</a:t>
            </a:r>
            <a:br>
              <a:rPr lang="en-GB" dirty="0">
                <a:latin typeface="Letter-join Plus 38" panose="02000505000000020003" pitchFamily="50" charset="0"/>
              </a:rPr>
            </a:br>
            <a:br>
              <a:rPr lang="en-GB" dirty="0">
                <a:latin typeface="Letter-join Plus 38" panose="02000505000000020003" pitchFamily="50" charset="0"/>
              </a:rPr>
            </a:br>
            <a:r>
              <a:rPr lang="en-GB" sz="3600" dirty="0">
                <a:latin typeface="Letter-join Plus 38" panose="02000505000000020003" pitchFamily="50" charset="0"/>
              </a:rPr>
              <a:t>These will be in rooms of between 6 and 9 and will be single gender. Children will be asked to give us their preferences of three friends and we make sure they have at least one of those in their room.</a:t>
            </a:r>
            <a:endParaRPr lang="en-GB" dirty="0">
              <a:latin typeface="Letter-join Plus 38" panose="02000505000000020003" pitchFamily="50" charset="0"/>
            </a:endParaRPr>
          </a:p>
        </p:txBody>
      </p:sp>
      <p:pic>
        <p:nvPicPr>
          <p:cNvPr id="6" name="Picture 5">
            <a:extLst>
              <a:ext uri="{FF2B5EF4-FFF2-40B4-BE49-F238E27FC236}">
                <a16:creationId xmlns:a16="http://schemas.microsoft.com/office/drawing/2014/main" id="{7EDF1B57-8910-4956-A8AF-0C7CC62518AD}"/>
              </a:ext>
            </a:extLst>
          </p:cNvPr>
          <p:cNvPicPr>
            <a:picLocks noChangeAspect="1"/>
          </p:cNvPicPr>
          <p:nvPr/>
        </p:nvPicPr>
        <p:blipFill rotWithShape="1">
          <a:blip r:embed="rId2"/>
          <a:srcRect t="2134" r="3221"/>
          <a:stretch/>
        </p:blipFill>
        <p:spPr>
          <a:xfrm>
            <a:off x="2983953" y="3423191"/>
            <a:ext cx="3112047" cy="3146997"/>
          </a:xfrm>
          <a:prstGeom prst="rect">
            <a:avLst/>
          </a:prstGeom>
        </p:spPr>
      </p:pic>
      <p:pic>
        <p:nvPicPr>
          <p:cNvPr id="8" name="Picture 7">
            <a:extLst>
              <a:ext uri="{FF2B5EF4-FFF2-40B4-BE49-F238E27FC236}">
                <a16:creationId xmlns:a16="http://schemas.microsoft.com/office/drawing/2014/main" id="{4F548A8E-1C72-4613-98A6-4B7A911727A2}"/>
              </a:ext>
            </a:extLst>
          </p:cNvPr>
          <p:cNvPicPr>
            <a:picLocks noChangeAspect="1"/>
          </p:cNvPicPr>
          <p:nvPr/>
        </p:nvPicPr>
        <p:blipFill rotWithShape="1">
          <a:blip r:embed="rId3"/>
          <a:srcRect r="4598"/>
          <a:stretch/>
        </p:blipFill>
        <p:spPr>
          <a:xfrm>
            <a:off x="130629" y="3479326"/>
            <a:ext cx="2907846" cy="3057525"/>
          </a:xfrm>
          <a:prstGeom prst="rect">
            <a:avLst/>
          </a:prstGeom>
        </p:spPr>
      </p:pic>
      <p:pic>
        <p:nvPicPr>
          <p:cNvPr id="10" name="Picture 9">
            <a:extLst>
              <a:ext uri="{FF2B5EF4-FFF2-40B4-BE49-F238E27FC236}">
                <a16:creationId xmlns:a16="http://schemas.microsoft.com/office/drawing/2014/main" id="{492448CF-DDBC-4296-81B8-6F4880BD81EA}"/>
              </a:ext>
            </a:extLst>
          </p:cNvPr>
          <p:cNvPicPr>
            <a:picLocks noChangeAspect="1"/>
          </p:cNvPicPr>
          <p:nvPr/>
        </p:nvPicPr>
        <p:blipFill rotWithShape="1">
          <a:blip r:embed="rId4"/>
          <a:srcRect l="2328" b="3866"/>
          <a:stretch/>
        </p:blipFill>
        <p:spPr>
          <a:xfrm>
            <a:off x="6096000" y="3423191"/>
            <a:ext cx="3153789" cy="3113660"/>
          </a:xfrm>
          <a:prstGeom prst="rect">
            <a:avLst/>
          </a:prstGeom>
        </p:spPr>
      </p:pic>
      <p:pic>
        <p:nvPicPr>
          <p:cNvPr id="12" name="Picture 11">
            <a:extLst>
              <a:ext uri="{FF2B5EF4-FFF2-40B4-BE49-F238E27FC236}">
                <a16:creationId xmlns:a16="http://schemas.microsoft.com/office/drawing/2014/main" id="{BBCC3794-EFF2-4258-9478-E71464E6F7F7}"/>
              </a:ext>
            </a:extLst>
          </p:cNvPr>
          <p:cNvPicPr>
            <a:picLocks noChangeAspect="1"/>
          </p:cNvPicPr>
          <p:nvPr/>
        </p:nvPicPr>
        <p:blipFill rotWithShape="1">
          <a:blip r:embed="rId5"/>
          <a:srcRect r="3391"/>
          <a:stretch/>
        </p:blipFill>
        <p:spPr>
          <a:xfrm>
            <a:off x="9153525" y="3451258"/>
            <a:ext cx="3027248" cy="3113660"/>
          </a:xfrm>
          <a:prstGeom prst="rect">
            <a:avLst/>
          </a:prstGeom>
        </p:spPr>
      </p:pic>
    </p:spTree>
    <p:extLst>
      <p:ext uri="{BB962C8B-B14F-4D97-AF65-F5344CB8AC3E}">
        <p14:creationId xmlns:p14="http://schemas.microsoft.com/office/powerpoint/2010/main" val="8813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B83A-5699-11B2-7F11-6A351D30B995}"/>
              </a:ext>
            </a:extLst>
          </p:cNvPr>
          <p:cNvSpPr>
            <a:spLocks noGrp="1"/>
          </p:cNvSpPr>
          <p:nvPr>
            <p:ph type="title"/>
          </p:nvPr>
        </p:nvSpPr>
        <p:spPr>
          <a:xfrm>
            <a:off x="838200" y="365125"/>
            <a:ext cx="10515600" cy="522771"/>
          </a:xfrm>
        </p:spPr>
        <p:txBody>
          <a:bodyPr>
            <a:normAutofit fontScale="90000"/>
          </a:bodyPr>
          <a:lstStyle/>
          <a:p>
            <a:pPr algn="ctr"/>
            <a:r>
              <a:rPr lang="en-GB" sz="3600" b="1" dirty="0">
                <a:latin typeface="Letter-join Plus 4" panose="02000505000000020003" pitchFamily="50" charset="0"/>
              </a:rPr>
              <a:t>On Day 1 – 9</a:t>
            </a:r>
            <a:r>
              <a:rPr lang="en-GB" sz="3600" b="1" baseline="30000" dirty="0">
                <a:latin typeface="Letter-join Plus 4" panose="02000505000000020003" pitchFamily="50" charset="0"/>
              </a:rPr>
              <a:t>th</a:t>
            </a:r>
            <a:r>
              <a:rPr lang="en-GB" sz="3600" b="1" dirty="0">
                <a:latin typeface="Letter-join Plus 4" panose="02000505000000020003" pitchFamily="50" charset="0"/>
              </a:rPr>
              <a:t> June all children will need a packed lunch.</a:t>
            </a:r>
          </a:p>
        </p:txBody>
      </p:sp>
      <p:sp>
        <p:nvSpPr>
          <p:cNvPr id="3" name="Content Placeholder 2">
            <a:extLst>
              <a:ext uri="{FF2B5EF4-FFF2-40B4-BE49-F238E27FC236}">
                <a16:creationId xmlns:a16="http://schemas.microsoft.com/office/drawing/2014/main" id="{FB122A88-7578-2186-5EBB-8FF7FF69345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3CAF050-AE22-734E-0FFC-5F0C87A18054}"/>
              </a:ext>
            </a:extLst>
          </p:cNvPr>
          <p:cNvPicPr>
            <a:picLocks noChangeAspect="1"/>
          </p:cNvPicPr>
          <p:nvPr/>
        </p:nvPicPr>
        <p:blipFill>
          <a:blip r:embed="rId2"/>
          <a:stretch>
            <a:fillRect/>
          </a:stretch>
        </p:blipFill>
        <p:spPr>
          <a:xfrm>
            <a:off x="687571" y="887896"/>
            <a:ext cx="10498015" cy="5649113"/>
          </a:xfrm>
          <a:prstGeom prst="rect">
            <a:avLst/>
          </a:prstGeom>
        </p:spPr>
      </p:pic>
      <p:sp>
        <p:nvSpPr>
          <p:cNvPr id="6" name="TextBox 5">
            <a:extLst>
              <a:ext uri="{FF2B5EF4-FFF2-40B4-BE49-F238E27FC236}">
                <a16:creationId xmlns:a16="http://schemas.microsoft.com/office/drawing/2014/main" id="{3DBEA9A6-965C-CF5E-AAAD-9D506E63BD3B}"/>
              </a:ext>
            </a:extLst>
          </p:cNvPr>
          <p:cNvSpPr txBox="1"/>
          <p:nvPr/>
        </p:nvSpPr>
        <p:spPr>
          <a:xfrm>
            <a:off x="2460355" y="5515453"/>
            <a:ext cx="5332517" cy="102155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latin typeface="Letter-join Plus 4" panose="02000505000000020003" pitchFamily="50" charset="0"/>
              </a:rPr>
              <a:t>Grange Junior School need to be notified of any allergies and these will be communicated with Mendip Activity Centre.</a:t>
            </a:r>
          </a:p>
        </p:txBody>
      </p:sp>
      <p:sp>
        <p:nvSpPr>
          <p:cNvPr id="7" name="TextBox 6">
            <a:extLst>
              <a:ext uri="{FF2B5EF4-FFF2-40B4-BE49-F238E27FC236}">
                <a16:creationId xmlns:a16="http://schemas.microsoft.com/office/drawing/2014/main" id="{4FAAC48F-DCF0-7866-1780-E58121254E05}"/>
              </a:ext>
            </a:extLst>
          </p:cNvPr>
          <p:cNvSpPr txBox="1"/>
          <p:nvPr/>
        </p:nvSpPr>
        <p:spPr>
          <a:xfrm>
            <a:off x="4012442" y="794905"/>
            <a:ext cx="3070747" cy="1123712"/>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dirty="0">
                <a:latin typeface="Letter-join Plus 4" panose="02000505000000020003" pitchFamily="50" charset="0"/>
              </a:rPr>
              <a:t>Breakfast is a continental breakfast including cereals, toast and pastries.</a:t>
            </a:r>
          </a:p>
        </p:txBody>
      </p:sp>
      <p:sp>
        <p:nvSpPr>
          <p:cNvPr id="8" name="TextBox 7">
            <a:extLst>
              <a:ext uri="{FF2B5EF4-FFF2-40B4-BE49-F238E27FC236}">
                <a16:creationId xmlns:a16="http://schemas.microsoft.com/office/drawing/2014/main" id="{3F86496A-1D6E-66C9-1F86-48BB42E487EA}"/>
              </a:ext>
            </a:extLst>
          </p:cNvPr>
          <p:cNvSpPr txBox="1"/>
          <p:nvPr/>
        </p:nvSpPr>
        <p:spPr>
          <a:xfrm>
            <a:off x="9430603" y="2871640"/>
            <a:ext cx="2595350" cy="146423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000" dirty="0">
                <a:latin typeface="Letter-join Plus 4" panose="02000505000000020003" pitchFamily="50" charset="0"/>
              </a:rPr>
              <a:t>Lunch is a packed lunch including a baguette, crisps, fruit etc.</a:t>
            </a:r>
          </a:p>
        </p:txBody>
      </p:sp>
    </p:spTree>
    <p:extLst>
      <p:ext uri="{BB962C8B-B14F-4D97-AF65-F5344CB8AC3E}">
        <p14:creationId xmlns:p14="http://schemas.microsoft.com/office/powerpoint/2010/main" val="391190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9808-2DD1-A3BC-E3EA-B5258C5A1F6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B6867-DEB6-E6E5-D993-F45FEAB4FC9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B2A83BD-E117-D1EB-DF2E-5624454D130A}"/>
              </a:ext>
            </a:extLst>
          </p:cNvPr>
          <p:cNvPicPr>
            <a:picLocks noChangeAspect="1"/>
          </p:cNvPicPr>
          <p:nvPr/>
        </p:nvPicPr>
        <p:blipFill rotWithShape="1">
          <a:blip r:embed="rId2"/>
          <a:srcRect b="4566"/>
          <a:stretch/>
        </p:blipFill>
        <p:spPr>
          <a:xfrm>
            <a:off x="980361" y="537759"/>
            <a:ext cx="10231278" cy="5518484"/>
          </a:xfrm>
          <a:prstGeom prst="rect">
            <a:avLst/>
          </a:prstGeom>
        </p:spPr>
      </p:pic>
      <p:sp>
        <p:nvSpPr>
          <p:cNvPr id="6" name="TextBox 5">
            <a:extLst>
              <a:ext uri="{FF2B5EF4-FFF2-40B4-BE49-F238E27FC236}">
                <a16:creationId xmlns:a16="http://schemas.microsoft.com/office/drawing/2014/main" id="{278B570B-A636-C1AA-C5BA-C657650EBE51}"/>
              </a:ext>
            </a:extLst>
          </p:cNvPr>
          <p:cNvSpPr txBox="1"/>
          <p:nvPr/>
        </p:nvSpPr>
        <p:spPr>
          <a:xfrm>
            <a:off x="76768" y="2579427"/>
            <a:ext cx="1665026" cy="2089011"/>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dirty="0">
                <a:latin typeface="Letter-join Plus 4" panose="02000505000000020003" pitchFamily="50" charset="0"/>
              </a:rPr>
              <a:t>On Day 1, the first activity will begin at 1:30pm.</a:t>
            </a:r>
          </a:p>
        </p:txBody>
      </p:sp>
      <p:sp>
        <p:nvSpPr>
          <p:cNvPr id="7" name="TextBox 6">
            <a:extLst>
              <a:ext uri="{FF2B5EF4-FFF2-40B4-BE49-F238E27FC236}">
                <a16:creationId xmlns:a16="http://schemas.microsoft.com/office/drawing/2014/main" id="{79D91732-65C7-3A3E-FAE5-10BDE54EA951}"/>
              </a:ext>
            </a:extLst>
          </p:cNvPr>
          <p:cNvSpPr txBox="1"/>
          <p:nvPr/>
        </p:nvSpPr>
        <p:spPr>
          <a:xfrm>
            <a:off x="9936952" y="3429000"/>
            <a:ext cx="1665026" cy="2833033"/>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dirty="0">
                <a:latin typeface="Letter-join Plus 4" panose="02000505000000020003" pitchFamily="50" charset="0"/>
              </a:rPr>
              <a:t>On Day 5, children will be a given a packed lunch on the return.</a:t>
            </a:r>
          </a:p>
        </p:txBody>
      </p:sp>
    </p:spTree>
    <p:extLst>
      <p:ext uri="{BB962C8B-B14F-4D97-AF65-F5344CB8AC3E}">
        <p14:creationId xmlns:p14="http://schemas.microsoft.com/office/powerpoint/2010/main" val="418293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890C-0B3F-8980-ED5D-A87912E2FF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AED6B3-E9B0-6CB7-0638-4FA696DFC12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39CC9E8-BECC-05E4-BC8A-D22CE732224C}"/>
              </a:ext>
            </a:extLst>
          </p:cNvPr>
          <p:cNvPicPr>
            <a:picLocks noChangeAspect="1"/>
          </p:cNvPicPr>
          <p:nvPr/>
        </p:nvPicPr>
        <p:blipFill>
          <a:blip r:embed="rId2"/>
          <a:stretch>
            <a:fillRect/>
          </a:stretch>
        </p:blipFill>
        <p:spPr>
          <a:xfrm>
            <a:off x="708860" y="899759"/>
            <a:ext cx="10774279" cy="5058481"/>
          </a:xfrm>
          <a:prstGeom prst="rect">
            <a:avLst/>
          </a:prstGeom>
        </p:spPr>
      </p:pic>
    </p:spTree>
    <p:extLst>
      <p:ext uri="{BB962C8B-B14F-4D97-AF65-F5344CB8AC3E}">
        <p14:creationId xmlns:p14="http://schemas.microsoft.com/office/powerpoint/2010/main" val="395902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1F2A-F4F7-E4DD-B9EE-4D66D3787D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D4C785-257D-7D72-425E-471B59B428F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6F42AB9-454E-B670-6D68-C413456BF1B8}"/>
              </a:ext>
            </a:extLst>
          </p:cNvPr>
          <p:cNvPicPr>
            <a:picLocks noChangeAspect="1"/>
          </p:cNvPicPr>
          <p:nvPr/>
        </p:nvPicPr>
        <p:blipFill>
          <a:blip r:embed="rId2"/>
          <a:stretch>
            <a:fillRect/>
          </a:stretch>
        </p:blipFill>
        <p:spPr>
          <a:xfrm>
            <a:off x="832703" y="647312"/>
            <a:ext cx="10526594" cy="5563376"/>
          </a:xfrm>
          <a:prstGeom prst="rect">
            <a:avLst/>
          </a:prstGeom>
        </p:spPr>
      </p:pic>
    </p:spTree>
    <p:extLst>
      <p:ext uri="{BB962C8B-B14F-4D97-AF65-F5344CB8AC3E}">
        <p14:creationId xmlns:p14="http://schemas.microsoft.com/office/powerpoint/2010/main" val="2120391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ae2b65-1028-4a96-bcdc-5de0c0aef361"/>
    <lcf76f155ced4ddcb4097134ff3c332f xmlns="2b0f1d12-2c9f-4d2c-a36f-03c463bf0cd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7C2F77188BA24C9508937E947CEFAB" ma:contentTypeVersion="18" ma:contentTypeDescription="Create a new document." ma:contentTypeScope="" ma:versionID="f105f67ed2055b0dcca2f07257215363">
  <xsd:schema xmlns:xsd="http://www.w3.org/2001/XMLSchema" xmlns:xs="http://www.w3.org/2001/XMLSchema" xmlns:p="http://schemas.microsoft.com/office/2006/metadata/properties" xmlns:ns2="2b0f1d12-2c9f-4d2c-a36f-03c463bf0cdc" xmlns:ns3="4cae2b65-1028-4a96-bcdc-5de0c0aef361" targetNamespace="http://schemas.microsoft.com/office/2006/metadata/properties" ma:root="true" ma:fieldsID="78a85d00f1537c01875597a3794a2d45" ns2:_="" ns3:_="">
    <xsd:import namespace="2b0f1d12-2c9f-4d2c-a36f-03c463bf0cdc"/>
    <xsd:import namespace="4cae2b65-1028-4a96-bcdc-5de0c0aef3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f1d12-2c9f-4d2c-a36f-03c463bf0c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ae2b65-1028-4a96-bcdc-5de0c0aef36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db42b2d-2e6a-4f66-bbcd-e14a9f071229}" ma:internalName="TaxCatchAll" ma:showField="CatchAllData" ma:web="4cae2b65-1028-4a96-bcdc-5de0c0aef3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269A0-3131-4ADD-9C6D-2D44EB126929}">
  <ds:schemaRef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4cae2b65-1028-4a96-bcdc-5de0c0aef361"/>
    <ds:schemaRef ds:uri="2b0f1d12-2c9f-4d2c-a36f-03c463bf0cd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EB2314-31A1-4287-BA31-3FD6FF7F36A2}">
  <ds:schemaRefs>
    <ds:schemaRef ds:uri="http://schemas.microsoft.com/sharepoint/v3/contenttype/forms"/>
  </ds:schemaRefs>
</ds:datastoreItem>
</file>

<file path=customXml/itemProps3.xml><?xml version="1.0" encoding="utf-8"?>
<ds:datastoreItem xmlns:ds="http://schemas.openxmlformats.org/officeDocument/2006/customXml" ds:itemID="{5CE0C94A-53F5-489E-9D84-0FEFB3A41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f1d12-2c9f-4d2c-a36f-03c463bf0cdc"/>
    <ds:schemaRef ds:uri="4cae2b65-1028-4a96-bcdc-5de0c0aef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TotalTime>
  <Words>450</Words>
  <Application>Microsoft Office PowerPoint</Application>
  <PresentationFormat>Widescreen</PresentationFormat>
  <Paragraphs>33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Letter-join Plus 38</vt:lpstr>
      <vt:lpstr>Letter-join Plus 4</vt:lpstr>
      <vt:lpstr>Office Theme</vt:lpstr>
      <vt:lpstr>PowerPoint Presentation</vt:lpstr>
      <vt:lpstr>9th – 13th June 2025</vt:lpstr>
      <vt:lpstr>PowerPoint Presentation</vt:lpstr>
      <vt:lpstr>PowerPoint Presentation</vt:lpstr>
      <vt:lpstr>The Lodge – Sleeps up to 86 in bunkbed accommodation  These will be in rooms of between 6 and 9 and will be single gender. Children will be asked to give us their preferences of three friends and we make sure they have at least one of those in their room.</vt:lpstr>
      <vt:lpstr>On Day 1 – 9th June all children will need a packed lunch.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White Horse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Pound</dc:creator>
  <cp:lastModifiedBy>Laura</cp:lastModifiedBy>
  <cp:revision>3</cp:revision>
  <dcterms:created xsi:type="dcterms:W3CDTF">2023-11-14T13:10:24Z</dcterms:created>
  <dcterms:modified xsi:type="dcterms:W3CDTF">2025-06-02T14:04:23Z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0x010100FB7C2F77188BA24C9508937E947CEFAB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