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12192000"/>
  <p:notesSz cx="7053250" cy="10180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hIyI0tvhQ7YP1dW5HkgGOr+GwO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770D5EA-C54A-4842-8331-C2C216A6DA6C}">
  <a:tblStyle styleId="{5770D5EA-C54A-4842-8331-C2C216A6DA6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9F333F06-79FF-4CDA-B390-29E5BDA8C71B}" styleName="Table_1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1d391fd280_2_0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31d391fd280_2_0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1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9" name="Google Shape;139;p11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5" name="Google Shape;145;p12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1d391fd280_2_11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g31d391fd280_2_11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4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6" name="Google Shape;156;p14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1d391fd280_2_16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g31d391fd280_2_16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8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7" name="Google Shape;167;p18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1d391fd280_2_21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g31d391fd280_2_21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0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20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1d391fd280_2_26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g31d391fd280_2_26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0f18f8c3f7_0_0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g30f18f8c3f7_0_0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8" name="Google Shape;128;p9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2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3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3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3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drive.google.com/file/d/1wIq2fXN4MnhxkM_VSLjpcrO_kjXg4IjG/view?usp=drive_link" TargetMode="External"/><Relationship Id="rId4" Type="http://schemas.openxmlformats.org/officeDocument/2006/relationships/hyperlink" Target="https://drive.google.com/file/d/1wjFhX8yx1i4XjlqxSus7creCjiTeiBRV/view?usp=drive_link" TargetMode="External"/><Relationship Id="rId5" Type="http://schemas.openxmlformats.org/officeDocument/2006/relationships/hyperlink" Target="https://drive.google.com/file/d/1wnUkMnXMDuSUsS7_XfmcmIUampD24lpN/view?usp=drive_link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kapowprimary.com/subjects/art-design/original-scheme/year-3/formal-elements-of-art/assessment-art-and-design-y3-formal-elements/" TargetMode="External"/><Relationship Id="rId4" Type="http://schemas.openxmlformats.org/officeDocument/2006/relationships/hyperlink" Target="https://drive.google.com/file/d/1wPN93mJKg-xIjYoW8yXfzUyQqGIZTY6O/view?usp=drive_link" TargetMode="External"/><Relationship Id="rId5" Type="http://schemas.openxmlformats.org/officeDocument/2006/relationships/hyperlink" Target="https://drive.google.com/file/d/1wykmSW6taqNT220R9FzwvElrElMwreW8/view?usp=drive_link" TargetMode="External"/><Relationship Id="rId6" Type="http://schemas.openxmlformats.org/officeDocument/2006/relationships/hyperlink" Target="https://www.kapowprimary.com/subjects/art-design/original-scheme/year-3/art-design-skills/assessment-art-and-design-y3-art-and-design-skills/" TargetMode="External"/><Relationship Id="rId7" Type="http://schemas.openxmlformats.org/officeDocument/2006/relationships/hyperlink" Target="https://drive.google.com/file/d/1wzcUApBvdtBa8Oj8fA-oCN7EEjCFJ8re/view?usp=drive_link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kapowprimary.com/subjects/art-design/original-scheme/year-4/formal-elements-of-art/assessment-art-and-design-y4-formal-elements/" TargetMode="External"/><Relationship Id="rId4" Type="http://schemas.openxmlformats.org/officeDocument/2006/relationships/hyperlink" Target="https://www.kapowprimary.com/subjects/art-design/original-scheme/year-4/every-picture-tells-a-story/assessment-art-and-design-y4-every-picture-tells-a-story/" TargetMode="External"/><Relationship Id="rId5" Type="http://schemas.openxmlformats.org/officeDocument/2006/relationships/hyperlink" Target="https://drive.google.com/file/d/1wzlUce85yujPagYm_N8o4Bq9mb5uZnFY/view?usp=drive_link" TargetMode="External"/><Relationship Id="rId6" Type="http://schemas.openxmlformats.org/officeDocument/2006/relationships/hyperlink" Target="https://drive.google.com/file/d/1x1edP7xBQT7RMEuJzZ2Gabm4kBw5hznd/view?usp=drive_link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www.kapowprimary.com/subjects/art-design/original-scheme/year-5/formal-elements-architecture/assessment-art-and-design-y5-architecture/" TargetMode="External"/><Relationship Id="rId4" Type="http://schemas.openxmlformats.org/officeDocument/2006/relationships/hyperlink" Target="https://drive.google.com/file/d/1wZgW8l0rKFkc0prmcsrSYddkn1bXBS_j/view?usp=drive_link" TargetMode="External"/><Relationship Id="rId5" Type="http://schemas.openxmlformats.org/officeDocument/2006/relationships/hyperlink" Target="https://www.kapowprimary.com/subjects/art-design/original-scheme/year-5/art-design-skills/assessment-art-and-design-y5-art-and-design-skills/" TargetMode="External"/><Relationship Id="rId6" Type="http://schemas.openxmlformats.org/officeDocument/2006/relationships/hyperlink" Target="https://drive.google.com/file/d/1x3jKORJTb42AK6EwRD8jy8UwDI7O4WIo/view?usp=drive_link" TargetMode="External"/><Relationship Id="rId7" Type="http://schemas.openxmlformats.org/officeDocument/2006/relationships/hyperlink" Target="https://drive.google.com/file/d/1x6zgzMViXjgP2se9XPb7VgV-ha6IuP1F/view?usp=drive_link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drive.google.com/file/d/1waWA4RkKBAsaZiBtvLCvpxF28xrH40fT/view?usp=drive_link" TargetMode="External"/><Relationship Id="rId4" Type="http://schemas.openxmlformats.org/officeDocument/2006/relationships/hyperlink" Target="https://www.kapowprimary.com/subjects/art-design/original-scheme/year-6/art-design-skills/assessment-art-and-design-y6-art-and-design-skills/" TargetMode="External"/><Relationship Id="rId5" Type="http://schemas.openxmlformats.org/officeDocument/2006/relationships/hyperlink" Target="https://drive.google.com/file/d/1x9QOhxyr5xQg5yFO-UCOByVUOUveZsHZ/view?usp=drive_link" TargetMode="External"/><Relationship Id="rId6" Type="http://schemas.openxmlformats.org/officeDocument/2006/relationships/hyperlink" Target="https://www.kapowprimary.com/subjects/art-design/original-scheme/year-6/make-my-voice-heard/assessment-art-and-design-y6-make-my-voice-heard/" TargetMode="External"/><Relationship Id="rId7" Type="http://schemas.openxmlformats.org/officeDocument/2006/relationships/hyperlink" Target="https://drive.google.com/file/d/1xETG5fV4W39JVoE_HjBCTLOsYfNFi9nz/view?usp=drive_link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kapowprimary.com/subjects/art-design/original-scheme/year-1/formal-elements-of-art/assessment-art-and-design-y1-formal-elements/" TargetMode="External"/><Relationship Id="rId4" Type="http://schemas.openxmlformats.org/officeDocument/2006/relationships/hyperlink" Target="https://drive.google.com/file/d/1voOwdPD-weEijCYhGHoq4PI_IokTk6hK/view?usp=drive_link" TargetMode="External"/><Relationship Id="rId5" Type="http://schemas.openxmlformats.org/officeDocument/2006/relationships/hyperlink" Target="https://drive.google.com/file/d/1weUmsOrbTBXY5XbrrJ6BiENBjLMyVW_3/view?usp=drive_link" TargetMode="External"/><Relationship Id="rId6" Type="http://schemas.openxmlformats.org/officeDocument/2006/relationships/hyperlink" Target="https://drive.google.com/file/d/1wetc45wfm8axOgcj5AWEjMQKU9O0w-Cd/view?usp=drive_link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2044505" y="3177357"/>
            <a:ext cx="9144000" cy="1090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en-GB" u="sng"/>
              <a:t>Art curriculum</a:t>
            </a:r>
            <a:endParaRPr/>
          </a:p>
        </p:txBody>
      </p:sp>
      <p:pic>
        <p:nvPicPr>
          <p:cNvPr descr="Great Marsden St John’s CofE Primary Academy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677" y="-63634"/>
            <a:ext cx="12192000" cy="329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1d391fd280_2_0"/>
          <p:cNvSpPr txBox="1"/>
          <p:nvPr/>
        </p:nvSpPr>
        <p:spPr>
          <a:xfrm>
            <a:off x="0" y="0"/>
            <a:ext cx="120195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</a:t>
            </a:r>
            <a:r>
              <a:rPr b="1" lang="en-GB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6" name="Google Shape;136;g31d391fd280_2_0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{9F333F06-79FF-4CDA-B390-29E5BDA8C71B}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</a:t>
                      </a: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Drawing 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Painting and colour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Sculpture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3"/>
                        </a:rPr>
                        <a:t>https://drive.google.com/file/d/1wIq2fXN4MnhxkM_VSLjpcrO_kjXg4IjG/view?usp=drive_link</a:t>
                      </a:r>
                      <a:r>
                        <a:rPr lang="en-GB"/>
                        <a:t>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https://drive.google.com/file/d/1wjFhX8yx1i4XjlqxSus7creCjiTeiBRV/view?usp=drive_link</a:t>
                      </a:r>
                      <a:r>
                        <a:rPr lang="en-GB"/>
                        <a:t> </a:t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https://drive.google.com/file/d/1wnUkMnXMDuSUsS7_XfmcmIUampD24lpN/view?usp=drive_link</a:t>
                      </a:r>
                      <a:r>
                        <a:rPr lang="en-GB"/>
                        <a:t> </a:t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"/>
          <p:cNvSpPr txBox="1"/>
          <p:nvPr>
            <p:ph type="title"/>
          </p:nvPr>
        </p:nvSpPr>
        <p:spPr>
          <a:xfrm>
            <a:off x="346213" y="585995"/>
            <a:ext cx="11499574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 sz="3000" u="sng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 sz="3000" u="sng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 sz="3000" u="sng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GB" sz="3000" u="sng"/>
              <a:t>Disciplinary Knowledge – KS2</a:t>
            </a:r>
            <a:endParaRPr b="1" sz="3000" u="sng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 sz="3000" u="sng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3000"/>
              <a:t>I</a:t>
            </a:r>
            <a:r>
              <a:rPr lang="en-GB" sz="3100"/>
              <a:t>n KS1 disciplinary knowledge looks at different areas including factual knowledge of artists, the ability to generate and evaluate ideas.</a:t>
            </a:r>
            <a:br>
              <a:rPr b="1" lang="en-GB" sz="3000" u="sng"/>
            </a:br>
            <a:br>
              <a:rPr b="1" lang="en-GB" sz="3000" u="sng"/>
            </a:br>
            <a:endParaRPr b="1" sz="3000" u="sng"/>
          </a:p>
        </p:txBody>
      </p:sp>
      <p:sp>
        <p:nvSpPr>
          <p:cNvPr id="142" name="Google Shape;142;p11"/>
          <p:cNvSpPr txBox="1"/>
          <p:nvPr/>
        </p:nvSpPr>
        <p:spPr>
          <a:xfrm>
            <a:off x="457200" y="2604625"/>
            <a:ext cx="11082600" cy="35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735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b="0" i="0" lang="en-GB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 great artists, architects and designers in history.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b="0" i="0" lang="en-GB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create sketch books to record their observations and use them to review and revisit ideas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b="0" i="0" lang="en-GB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improve their mastery of art and design techniques, including drawing, painting and sculpture with a range of materials [for example, pencil, charcoal, paint, clay]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Pts val="2500"/>
              <a:buFont typeface="Calibri"/>
              <a:buChar char="●"/>
            </a:pPr>
            <a:r>
              <a:rPr b="0" i="0" lang="en-GB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describing the differences and similarities between different practices and disciplines, and making links to their own work.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7" name="Google Shape;147;p12"/>
          <p:cNvGraphicFramePr/>
          <p:nvPr/>
        </p:nvGraphicFramePr>
        <p:xfrm>
          <a:off x="106017" y="1244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{5770D5EA-C54A-4842-8331-C2C216A6DA6C}</a:tableStyleId>
              </a:tblPr>
              <a:tblGrid>
                <a:gridCol w="848150"/>
                <a:gridCol w="4359975"/>
                <a:gridCol w="4331450"/>
                <a:gridCol w="1208300"/>
                <a:gridCol w="1245350"/>
              </a:tblGrid>
              <a:tr h="29795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3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Unit name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Substantive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Disciplinary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Unit Planning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vocab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2090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Drawing 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Develop drawing skills by drawing from direct observation, applying and using geometry and tonal shading when drawing. Use a range of drawing media.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rowSpan="3"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about great artists, architects and designers in history.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to create sketch books to record their observations and use them to review and revisit ideas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to improve their mastery of art and design techniques, including drawing, painting and sculpture with a range of materials [for example, pencil, charcoal, paint, clay]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describing the differences and similarities between different practices and disciplines, and making links to their own work.</a:t>
                      </a:r>
                      <a:endParaRPr sz="1200" u="none" cap="none" strike="noStrike"/>
                    </a:p>
                  </a:txBody>
                  <a:tcPr marT="45725" marB="45725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Formal elements of art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Colour, line, pattern, tone, shape, form, tone, shading, shading grip, wire techniques, bending, shape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2055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Painting and colour 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Increase skill and control when painting. Apply greater expression and creativity to own paintings.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Increase awareness and understanding of mixing and applying colour, including use of natural pigments.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Use aspects of colour such as tints and shades, for different purposes.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Prehistoric art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positive, tints, shades, natural form names, charcoal, scaling, texture, fixative, decorate, detail, observation, tint, shade, light and dark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1519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College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 to develop their techniques, including their control and their use of materials, with creativity, experimentation and an increasing awareness of different kinds of art, craft and design.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Incorporate skills from previous units also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Art and design skills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1d391fd280_2_11"/>
          <p:cNvSpPr txBox="1"/>
          <p:nvPr/>
        </p:nvSpPr>
        <p:spPr>
          <a:xfrm>
            <a:off x="0" y="0"/>
            <a:ext cx="120195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</a:t>
            </a:r>
            <a:r>
              <a:rPr b="1" lang="en-GB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3" name="Google Shape;153;g31d391fd280_2_11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{9F333F06-79FF-4CDA-B390-29E5BDA8C71B}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</a:t>
                      </a: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Drawing 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Painting and colour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college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3"/>
                        </a:rPr>
                        <a:t>https://www.kapowprimary.com/subjects/art-design/original-scheme/year-3/formal-elements-of-art/assessment-art-and-design-y3-formal-elements/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https://drive.google.com/file/d/1wPN93mJKg-xIjYoW8yXfzUyQqGIZTY6O/view?usp=drive_link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https://drive.google.com/file/d/1wykmSW6taqNT220R9FzwvElrElMwreW8/view?usp=drive_link</a:t>
                      </a:r>
                      <a:r>
                        <a:rPr lang="en-GB"/>
                        <a:t> </a:t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6"/>
                        </a:rPr>
                        <a:t>https://www.kapowprimary.com/subjects/art-design/original-scheme/year-3/art-design-skills/assessment-art-and-design-y3-art-and-design-skills/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7"/>
                        </a:rPr>
                        <a:t>https://drive.google.com/file/d/1wzcUApBvdtBa8Oj8fA-oCN7EEjCFJ8re/view?usp=drive_link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/>
                        <a:t>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8" name="Google Shape;158;p14"/>
          <p:cNvGraphicFramePr/>
          <p:nvPr/>
        </p:nvGraphicFramePr>
        <p:xfrm>
          <a:off x="153317" y="2438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{5770D5EA-C54A-4842-8331-C2C216A6DA6C}</a:tableStyleId>
              </a:tblPr>
              <a:tblGrid>
                <a:gridCol w="961850"/>
                <a:gridCol w="4090650"/>
                <a:gridCol w="4435350"/>
                <a:gridCol w="1008075"/>
                <a:gridCol w="1389450"/>
              </a:tblGrid>
              <a:tr h="3048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YEAR 4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Unit name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Substantive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Disciplinary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Unit Planning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Key vocab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95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Drawing </a:t>
                      </a:r>
                      <a:endParaRPr b="1"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Draw still life from observation and for mark making. Further develop understanding of geometry and mathematical proportion when drawing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rowSpan="3"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about great artists, architects and designers in history.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to create sketch books to record their observations and use them to review and revisit ideas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to improve their mastery of art and design techniques, including drawing, painting and sculpture with a range of materials [for example, pencil, charcoal, paint, clay]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describing the differences and similarities between different practices and disciplines, and making links to their own work.</a:t>
                      </a:r>
                      <a:endParaRPr sz="14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Kapow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Formal elements of art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Colour, line, tone, form, shape, pattern, texture, symmetrical, mark making.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26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Painting and colour </a:t>
                      </a:r>
                      <a:endParaRPr b="1"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Develop skill and control when painting. Paint with expression. Analyse painting by artists.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Analyse and describe colour and painting techniques in artist’s work.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Manipulate colour for print.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Kapow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Every picture tells a story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Curator, montage, carving, modelling, casting, constructing, pierced form, upright form, chinoiseries, op-art.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88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Sculpture </a:t>
                      </a:r>
                      <a:endParaRPr b="1"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Develop techniques, including their control and their use of materials, with creativity, experimentation and an increasing awareness of different kinds of art, craft and design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Incorporate skills from previous units also</a:t>
                      </a:r>
                      <a:endParaRPr sz="1400" u="none" cap="none" strike="noStrike"/>
                    </a:p>
                  </a:txBody>
                  <a:tcPr marT="63500" marB="63500" marR="63500" marL="635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Kapow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Sculpture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1d391fd280_2_16"/>
          <p:cNvSpPr txBox="1"/>
          <p:nvPr/>
        </p:nvSpPr>
        <p:spPr>
          <a:xfrm>
            <a:off x="0" y="0"/>
            <a:ext cx="120195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</a:t>
            </a:r>
            <a:r>
              <a:rPr b="1" lang="en-GB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4" name="Google Shape;164;g31d391fd280_2_16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{9F333F06-79FF-4CDA-B390-29E5BDA8C71B}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</a:t>
                      </a: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Drawing 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Painting and colour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Sculpture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3"/>
                        </a:rPr>
                        <a:t>https://www.kapowprimary.com/subjects/art-design/original-scheme/year-4/formal-elements-of-art/assessment-art-and-design-y4-formal-elements/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4"/>
                        </a:rPr>
                        <a:t>https://www.kapowprimary.com/subjects/art-design/original-scheme/year-4/every-picture-tells-a-story/assessment-art-and-design-y4-every-picture-tells-a-story/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https://drive.google.com/file/d/1wzlUce85yujPagYm_N8o4Bq9mb5uZnFY/view?usp=drive_link</a:t>
                      </a:r>
                      <a:r>
                        <a:rPr lang="en-GB"/>
                        <a:t> </a:t>
                      </a:r>
                      <a:endParaRPr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6"/>
                        </a:rPr>
                        <a:t>https://drive.google.com/file/d/1x1edP7xBQT7RMEuJzZ2Gabm4kBw5hznd/view?usp=drive_link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" name="Google Shape;169;p18"/>
          <p:cNvGraphicFramePr/>
          <p:nvPr/>
        </p:nvGraphicFramePr>
        <p:xfrm>
          <a:off x="112745" y="5842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{5770D5EA-C54A-4842-8331-C2C216A6DA6C}</a:tableStyleId>
              </a:tblPr>
              <a:tblGrid>
                <a:gridCol w="950200"/>
                <a:gridCol w="4493775"/>
                <a:gridCol w="4163825"/>
                <a:gridCol w="914400"/>
                <a:gridCol w="1219200"/>
              </a:tblGrid>
              <a:tr h="286025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5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8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Unit name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Substantive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Disciplinary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Unit Planning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vocab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6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Drawing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Further develop drawing from observation. Draw using perspective, mathematical processes, design, detail and line.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rowSpan="3"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about great artists, architects and designers in history.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to create sketch books to record their observations and use them to review and revisit ideas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to improve their mastery of art and design techniques, including drawing, painting and sculpture with a range of materials [for example, pencil, charcoal, paint, clay]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describing the differences and similarities between different practices and disciplines, and making links to their own work.</a:t>
                      </a:r>
                      <a:endParaRPr sz="14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Kapow formal elements of art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colour, line, tone, form, shape, pattern, texture, observation, monument, legacy.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2145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Painting and mixed media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Control brush strokes and apply tints and shades when painting. Paint with greater skill and expression.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Select and mix more complex colours to depict thoughts and feelings.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Kapow art and design skills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Visual language, communication, design, design brief, collaborate, advertising, Unique Selling Point, packaging, product, media, purpose, criteria.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1665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Collage and mixed media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Become proficient in drawing, painting, sculpture and other art, craft and design techniques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Incorporate skills from previous units also</a:t>
                      </a:r>
                      <a:endParaRPr sz="1400" u="none" cap="none" strike="noStrike"/>
                    </a:p>
                  </a:txBody>
                  <a:tcPr marT="63500" marB="63500" marR="63500" marL="6350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Kapow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Design for a purpose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1d391fd280_2_21"/>
          <p:cNvSpPr txBox="1"/>
          <p:nvPr/>
        </p:nvSpPr>
        <p:spPr>
          <a:xfrm>
            <a:off x="0" y="0"/>
            <a:ext cx="120195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</a:t>
            </a:r>
            <a:r>
              <a:rPr b="1" lang="en-GB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5" name="Google Shape;175;g31d391fd280_2_21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{9F333F06-79FF-4CDA-B390-29E5BDA8C71B}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</a:t>
                      </a: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Drawing 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Painting and colour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Collage and mixed media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/>
                        <a:t> </a:t>
                      </a:r>
                      <a:r>
                        <a:rPr lang="en-GB" u="sng">
                          <a:solidFill>
                            <a:schemeClr val="hlink"/>
                          </a:solidFill>
                          <a:hlinkClick r:id="rId3"/>
                        </a:rPr>
                        <a:t>https://www.kapowprimary.com/subjects/art-design/original-scheme/year-5/formal-elements-architecture/assessment-art-and-design-y5-architecture/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https://drive.google.com/file/d/1wZgW8l0rKFkc0prmcsrSYddkn1bXBS_j/view?usp=drive_link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5"/>
                        </a:rPr>
                        <a:t>https://www.kapowprimary.com/subjects/art-design/original-scheme/year-5/art-design-skills/assessment-art-and-design-y5-art-and-design-skills/</a:t>
                      </a:r>
                      <a:r>
                        <a:rPr lang="en-GB"/>
                        <a:t>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6"/>
                        </a:rPr>
                        <a:t>https://drive.google.com/file/d/1x3jKORJTb42AK6EwRD8jy8UwDI7O4WIo/view?usp=drive_link</a:t>
                      </a:r>
                      <a:r>
                        <a:rPr lang="en-GB"/>
                        <a:t> </a:t>
                      </a:r>
                      <a:endParaRPr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7"/>
                        </a:rPr>
                        <a:t>https://drive.google.com/file/d/1x6zgzMViXjgP2se9XPb7VgV-ha6IuP1F/view?usp=drive_link</a:t>
                      </a:r>
                      <a:r>
                        <a:rPr lang="en-GB"/>
                        <a:t> </a:t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0" name="Google Shape;180;p20"/>
          <p:cNvGraphicFramePr/>
          <p:nvPr/>
        </p:nvGraphicFramePr>
        <p:xfrm>
          <a:off x="379828" y="2436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{5770D5EA-C54A-4842-8331-C2C216A6DA6C}</a:tableStyleId>
              </a:tblPr>
              <a:tblGrid>
                <a:gridCol w="872200"/>
                <a:gridCol w="4154850"/>
                <a:gridCol w="4399725"/>
                <a:gridCol w="914400"/>
                <a:gridCol w="1219200"/>
              </a:tblGrid>
              <a:tr h="3048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YEAR 6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name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Substantive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Disciplinary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Planning 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Key vocab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495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Drawing 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Learn and apply new drawing techniques such as negative drawing, chiaroscuro, expression, sketching and still life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To improve their mastery of Art and design techniques, including drawing, painting and sculpture with a range of materials [for example, pencil, charcoal, paint, clay]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rowSpan="3"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about great artists, architects and designers in history.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to create sketch books to record their observations and use them to review and revisit ideas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to improve their mastery of art and design techniques, including drawing, painting and sculpture with a range of materials [for example, pencil, charcoal, paint, clay]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describing the differences and similarities between different practices and disciplines, and making links to their own work.</a:t>
                      </a:r>
                      <a:endParaRPr sz="12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Still life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Pupils should make appropriate use of these words when discussing works of art: Colour, line, tone, form, shape, pattern, texture</a:t>
                      </a:r>
                      <a:endParaRPr sz="1200" u="none" cap="none" strike="noStrike"/>
                    </a:p>
                  </a:txBody>
                  <a:tcPr marT="45725" marB="45725" marR="68575" marL="68575"/>
                </a:tc>
              </a:tr>
              <a:tr h="26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Painting and colour 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Paint with greater skill and control, applying tonal techniques and more complex colour theory to own work.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Mix and apply colours to represent still life objects from observation.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Express feelings and emotions through colour. Study colours used by Impressionist painters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Art and design skills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Graffiti, contrasting, commissioned, Guernica, sculpture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Impressionism, zentangle, prototype, appreciation.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26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Sculpture </a:t>
                      </a:r>
                      <a:endParaRPr b="1" sz="12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to develop their techniques, including their control and their use of materials, with creativity, experimentation and an increasing awareness of different kinds of art, craft and design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Make my voice heard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1d391fd280_2_26"/>
          <p:cNvSpPr txBox="1"/>
          <p:nvPr/>
        </p:nvSpPr>
        <p:spPr>
          <a:xfrm>
            <a:off x="0" y="0"/>
            <a:ext cx="120195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</a:t>
            </a:r>
            <a:r>
              <a:rPr b="1" lang="en-GB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6" name="Google Shape;186;g31d391fd280_2_26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{9F333F06-79FF-4CDA-B390-29E5BDA8C71B}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</a:t>
                      </a: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Drawing 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Painting and colour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Sculpture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3"/>
                        </a:rPr>
                        <a:t>https://drive.google.com/file/d/1waWA4RkKBAsaZiBtvLCvpxF28xrH40fT/view?usp=drive_link</a:t>
                      </a:r>
                      <a:r>
                        <a:rPr lang="en-GB"/>
                        <a:t>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4"/>
                        </a:rPr>
                        <a:t>https://www.kapowprimary.com/subjects/art-design/original-scheme/year-6/art-design-skills/assessment-art-and-design-y6-art-and-design-skills/</a:t>
                      </a:r>
                      <a:r>
                        <a:rPr lang="en-GB"/>
                        <a:t>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https://drive.google.com/file/d/1x9QOhxyr5xQg5yFO-UCOByVUOUveZsHZ/view?usp=drive_link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6"/>
                        </a:rPr>
                        <a:t>https://www.kapowprimary.com/subjects/art-design/original-scheme/year-6/make-my-voice-heard/assessment-art-and-design-y6-make-my-voice-heard/</a:t>
                      </a:r>
                      <a:r>
                        <a:rPr lang="en-GB"/>
                        <a:t>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7"/>
                        </a:rPr>
                        <a:t>https://drive.google.com/file/d/1xETG5fV4W39JVoE_HjBCTLOsYfNFi9nz/view?usp=drive_link</a:t>
                      </a:r>
                      <a:r>
                        <a:rPr lang="en-GB"/>
                        <a:t> </a:t>
                      </a:r>
                      <a:endParaRPr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Google Shape;90;p2"/>
          <p:cNvGraphicFramePr/>
          <p:nvPr/>
        </p:nvGraphicFramePr>
        <p:xfrm>
          <a:off x="203027" y="8784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{5770D5EA-C54A-4842-8331-C2C216A6DA6C}</a:tableStyleId>
              </a:tblPr>
              <a:tblGrid>
                <a:gridCol w="1765900"/>
                <a:gridCol w="1341300"/>
                <a:gridCol w="1451025"/>
                <a:gridCol w="1451025"/>
                <a:gridCol w="1451025"/>
                <a:gridCol w="1451025"/>
                <a:gridCol w="1451025"/>
                <a:gridCol w="1451025"/>
              </a:tblGrid>
              <a:tr h="34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Reception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1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2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3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4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5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6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</a:tr>
              <a:tr h="1041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Drawing</a:t>
                      </a:r>
                      <a:endParaRPr b="1" sz="1600" u="none" cap="none" strike="noStrike"/>
                    </a:p>
                  </a:txBody>
                  <a:tcPr marT="45725" marB="45725" marR="91450" marL="91450" anchor="ctr"/>
                </a:tc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Drawing 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81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Painting and colour</a:t>
                      </a:r>
                      <a:endParaRPr b="1" sz="1600" u="none" cap="none" strike="noStrike"/>
                    </a:p>
                  </a:txBody>
                  <a:tcPr marT="45725" marB="45725" marR="91450" marL="91450" anchor="ctr"/>
                </a:tc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lang="en-GB" sz="1600" u="none" cap="none" strike="noStrike"/>
                        <a:t>ainting and colour </a:t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/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4110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solidFill>
                            <a:schemeClr val="dk1"/>
                          </a:solidFill>
                        </a:rPr>
                        <a:t>College/Sculpture</a:t>
                      </a:r>
                      <a:endParaRPr b="1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600" u="none" cap="none" strike="noStrike"/>
                        <a:t>collage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collage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Sculpture and mixed media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collage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sculpture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collage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600" u="none" cap="none" strike="noStrike"/>
                        <a:t>sculpture 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</a:tr>
              <a:tr h="641100">
                <a:tc vMerge="1"/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Within these areas previous drawing and painting skills may still be usd 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 hMerge="1"/>
                <a:tc hMerge="1"/>
                <a:tc hMerge="1"/>
                <a:tc hMerge="1"/>
                <a:tc hMerge="1"/>
                <a:tc hMerge="1"/>
              </a:tr>
            </a:tbl>
          </a:graphicData>
        </a:graphic>
      </p:graphicFrame>
      <p:sp>
        <p:nvSpPr>
          <p:cNvPr id="91" name="Google Shape;91;p2"/>
          <p:cNvSpPr txBox="1"/>
          <p:nvPr/>
        </p:nvSpPr>
        <p:spPr>
          <a:xfrm>
            <a:off x="3250100" y="152400"/>
            <a:ext cx="63948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GB" sz="2200" u="sng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Subject coverage in art and GMSJ</a:t>
            </a:r>
            <a:endParaRPr b="1" i="0" sz="2200" u="sng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/>
        </p:nvSpPr>
        <p:spPr>
          <a:xfrm>
            <a:off x="1170425" y="659675"/>
            <a:ext cx="97659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2000" u="sng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CULTURAL CAPITAL OPPORTUNITIES IN ART AT GMSJ</a:t>
            </a:r>
            <a:endParaRPr b="1" i="0" sz="2000" u="sng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2000" u="sng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Cultural capital is achieved by showing the children a variety of artists and media they may not have access to outside of school </a:t>
            </a:r>
            <a:endParaRPr b="1" i="0" sz="20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7" name="Google Shape;97;p3"/>
          <p:cNvGraphicFramePr/>
          <p:nvPr/>
        </p:nvGraphicFramePr>
        <p:xfrm>
          <a:off x="361577" y="240628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{5770D5EA-C54A-4842-8331-C2C216A6DA6C}</a:tableStyleId>
              </a:tblPr>
              <a:tblGrid>
                <a:gridCol w="964975"/>
                <a:gridCol w="1451250"/>
                <a:gridCol w="1540350"/>
                <a:gridCol w="1691350"/>
                <a:gridCol w="1470275"/>
                <a:gridCol w="1485800"/>
                <a:gridCol w="1540700"/>
                <a:gridCol w="1449250"/>
              </a:tblGrid>
              <a:tr h="357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Reception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1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2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3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4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5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600" u="none" cap="none" strike="noStrike"/>
                        <a:t>Year 6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2448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Artists 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Beatiz Milhazes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Louis Wain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Kandinsky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Noto Sans Symbols"/>
                        <a:buChar char="●"/>
                      </a:pPr>
                      <a:r>
                        <a:rPr lang="en-GB" sz="1400" u="none" cap="none" strike="noStrike"/>
                        <a:t>Jasper Johns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Max Ernst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Clarice Cliff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Noto Sans Symbols"/>
                        <a:buChar char="●"/>
                      </a:pPr>
                      <a:r>
                        <a:rPr lang="en-GB" sz="1400" u="none" cap="none" strike="noStrike"/>
                        <a:t>Karl Lichtenstein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Carl Giles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Diego Velazquez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Sam McBrateney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David Hockney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Fiona Rae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Pieter Brugel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Paul Rego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Leonardi Da Vinci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Arcimboldo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EL Anatsui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Hundertwasser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Paul Klee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Dominic Wilcox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Edward Hopper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Cezanne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CLaude Monet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Nicholson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Kathe Follwitz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Picasso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480392" y="1387992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GB" sz="3800" u="sng"/>
              <a:t>Disciplinary Knowledge EYFS</a:t>
            </a:r>
            <a:br>
              <a:rPr lang="en-GB" sz="3800" u="sng"/>
            </a:br>
            <a:br>
              <a:rPr lang="en-GB" sz="3800" u="sng"/>
            </a:br>
            <a:r>
              <a:rPr lang="en-GB" sz="3800"/>
              <a:t>In EYFS disciplinary knowledge </a:t>
            </a:r>
            <a:endParaRPr sz="3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3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3800"/>
          </a:p>
        </p:txBody>
      </p:sp>
      <p:sp>
        <p:nvSpPr>
          <p:cNvPr id="103" name="Google Shape;103;p4"/>
          <p:cNvSpPr txBox="1"/>
          <p:nvPr/>
        </p:nvSpPr>
        <p:spPr>
          <a:xfrm>
            <a:off x="626650" y="2713550"/>
            <a:ext cx="10223100" cy="34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64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Safely use and explore a variety of materials, tools and techniques, experimenting with colour, design, texture, form and function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 range of small tools, including scissors, paint brushes and cutlery;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Begin to show accuracy and care when drawing.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 their creations, explaining the process they have used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5"/>
          <p:cNvGraphicFramePr/>
          <p:nvPr/>
        </p:nvGraphicFramePr>
        <p:xfrm>
          <a:off x="225299" y="23164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{5770D5EA-C54A-4842-8331-C2C216A6DA6C}</a:tableStyleId>
              </a:tblPr>
              <a:tblGrid>
                <a:gridCol w="2504650"/>
                <a:gridCol w="2703450"/>
                <a:gridCol w="4125400"/>
                <a:gridCol w="1463050"/>
                <a:gridCol w="944875"/>
              </a:tblGrid>
              <a:tr h="1397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EYFS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Unit name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ELG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Unit Planning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Key vocab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/>
                        <a:t>Drawing </a:t>
                      </a:r>
                      <a:endParaRPr b="1" sz="1400" u="sng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Drawing: Exploring colour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Representing objects by joining lines and enclosing spaces  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ELG- Safely use and explore a variety of materials, tools and techniques, experimenting with colour, design, texture, form and function.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highlight>
                            <a:srgbClr val="FFFFFF"/>
                          </a:highlight>
                        </a:rPr>
                        <a:t>Development matters and birth to 5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/>
                        <a:t>Painting and colour</a:t>
                      </a:r>
                      <a:endParaRPr b="1" sz="1400" u="sng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sng" cap="none" strike="noStrike"/>
                    </a:p>
                    <a:p>
                      <a:pPr indent="0" lvl="0" marL="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Drawing: Patterns, texture with different media. </a:t>
                      </a:r>
                      <a:r>
                        <a:rPr b="1" lang="en-GB" sz="1400" u="none" cap="none" strike="noStrike"/>
                        <a:t>Spring 1</a:t>
                      </a:r>
                      <a:endParaRPr b="1" sz="1400" u="none" cap="none" strike="noStrike"/>
                    </a:p>
                    <a:p>
                      <a:pPr indent="-2286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Painting: Colour mixing – animal skins and colours (link to animals in different countries UtW) </a:t>
                      </a:r>
                      <a:r>
                        <a:rPr b="1" lang="en-GB" sz="1400" u="none" cap="none" strike="noStrike"/>
                        <a:t>Spring 2</a:t>
                      </a:r>
                      <a:endParaRPr b="1"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sng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ELG- Safely use and explore a variety of materials, tools and techniques, experimenting with colour, design, texture, form and function.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highlight>
                            <a:srgbClr val="FFFFFF"/>
                          </a:highlight>
                        </a:rPr>
                        <a:t>Development matters and birth to 5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/>
                        <a:t>Collage/mixed media</a:t>
                      </a:r>
                      <a:endParaRPr b="1" sz="1400" u="sng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sng" cap="none" strike="noStrike"/>
                    </a:p>
                    <a:p>
                      <a:pPr indent="0" lvl="0" marL="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Drawing: Combining media and materials – minibeasts observational drawings, editing and improving. </a:t>
                      </a:r>
                      <a:r>
                        <a:rPr b="1" lang="en-GB" sz="1400" u="none" cap="none" strike="noStrike"/>
                        <a:t>Summer 1</a:t>
                      </a:r>
                      <a:endParaRPr b="1" sz="1400" u="sng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ELG- Safely use and explore a variety of materials, tools and techniques, experimenting with colour, design, texture, form and function.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highlight>
                            <a:srgbClr val="FFFFFF"/>
                          </a:highlight>
                        </a:rPr>
                        <a:t>Development matters and birth to 5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"/>
          <p:cNvSpPr txBox="1"/>
          <p:nvPr>
            <p:ph type="title"/>
          </p:nvPr>
        </p:nvSpPr>
        <p:spPr>
          <a:xfrm>
            <a:off x="838192" y="1387992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GB" sz="2900" u="sng"/>
              <a:t>Disciplinary Knowledge KS1</a:t>
            </a:r>
            <a:br>
              <a:rPr lang="en-GB" sz="2900"/>
            </a:br>
            <a:br>
              <a:rPr lang="en-GB" sz="2900"/>
            </a:br>
            <a:r>
              <a:rPr lang="en-GB" sz="2900"/>
              <a:t>In KS1 disciplinary knowledge looks at different areas including factual knowledge of artists, the ability to generate and evaluate ideas.</a:t>
            </a:r>
            <a:br>
              <a:rPr b="0" lang="en-GB" sz="2900"/>
            </a:br>
            <a:br>
              <a:rPr lang="en-GB" sz="2900"/>
            </a:br>
            <a:endParaRPr sz="2900"/>
          </a:p>
        </p:txBody>
      </p:sp>
      <p:sp>
        <p:nvSpPr>
          <p:cNvPr id="114" name="Google Shape;114;p6"/>
          <p:cNvSpPr txBox="1"/>
          <p:nvPr/>
        </p:nvSpPr>
        <p:spPr>
          <a:xfrm>
            <a:off x="838200" y="2713700"/>
            <a:ext cx="11155800" cy="36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735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b="0" i="0" lang="en-GB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 the work of a range of artists, craft makers and designers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b="0" i="0" lang="en-GB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use a range of materials creatively to design and make products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b="0" i="0" lang="en-GB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use drawing, painting and sculpture to develop and share their ideas, experiences and imagination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b="0" i="0" lang="en-GB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develop a wide range of art and design techniques in using colour, pattern, texture, line, shape, form and space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b="0" i="0" lang="en-GB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describing the differences and similarities between different practices and disciplines, and making links to their own work.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7"/>
          <p:cNvGraphicFramePr/>
          <p:nvPr/>
        </p:nvGraphicFramePr>
        <p:xfrm>
          <a:off x="198782" y="2436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{5770D5EA-C54A-4842-8331-C2C216A6DA6C}</a:tableStyleId>
              </a:tblPr>
              <a:tblGrid>
                <a:gridCol w="950200"/>
                <a:gridCol w="4093300"/>
                <a:gridCol w="4290000"/>
                <a:gridCol w="1188725"/>
                <a:gridCol w="1219200"/>
              </a:tblGrid>
              <a:tr h="3048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YEAR 1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name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Substantive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Disciplinary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Planning 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Key vocab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Drawing </a:t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Explore mark making, experiment with drawing lines and use 2D shapes to draw.</a:t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  <a:tc rowSpan="3"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about the work of a range of artists, craft makers and designers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 use a range of materials creatively to design and make products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 use drawing, painting and sculpture to develop and share their ideas, experiences and imagination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 develop a wide range of art and design techniques in using colour, pattern, texture, line, shape, form and space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describing the differences and similarities between different practices and disciplines, and making links to their own work.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Kapow</a:t>
                      </a:r>
                      <a:endParaRPr b="1" sz="12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Formal elements of art</a:t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Colour, line, pattern, tone, shape, form, tone, abstract art, composition, outlines, wavy, vertical, horizontal, crosshatch, primary and secondary colours.</a:t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Painting and colour </a:t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Develop skill and control when painting. Paint with expression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Remember the primary colours and how to mix them to create secondary colours.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Create shades of a colour and choose and justify colours for purpose</a:t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Kapow</a:t>
                      </a:r>
                      <a:endParaRPr b="1" sz="12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Art and design skills</a:t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Shoreline, horizon, up, down, straight, left, right, texture, tints, shades, light, dark, landscape</a:t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College</a:t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Use a range of materials creatively to design and make products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Use drawing, painting and sculpture to develop and share their ideas, experiences and imagination.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Incorporate skills from previous units also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Kapow</a:t>
                      </a:r>
                      <a:endParaRPr b="1"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Landscapes using different media</a:t>
                      </a:r>
                      <a:endParaRPr b="1"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0f18f8c3f7_0_0"/>
          <p:cNvSpPr txBox="1"/>
          <p:nvPr/>
        </p:nvSpPr>
        <p:spPr>
          <a:xfrm>
            <a:off x="0" y="0"/>
            <a:ext cx="120195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1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5" name="Google Shape;125;g30f18f8c3f7_0_0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{9F333F06-79FF-4CDA-B390-29E5BDA8C71B}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Drawing 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Painting and colour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Collage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3"/>
                        </a:rPr>
                        <a:t>https://www.kapowprimary.com/subjects/art-design/original-scheme/year-1/formal-elements-of-art/assessment-art-and-design-y1-formal-elements/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https://drive.google.com/file/d/1voOwdPD-weEijCYhGHoq4PI_IokTk6hK/view?usp=drive_link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https://drive.google.com/file/d/1weUmsOrbTBXY5XbrrJ6BiENBjLMyVW_3/view?usp=drive_link</a:t>
                      </a:r>
                      <a:r>
                        <a:rPr lang="en-GB"/>
                        <a:t> </a:t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u="sng">
                          <a:solidFill>
                            <a:schemeClr val="hlink"/>
                          </a:solidFill>
                          <a:hlinkClick r:id="rId6"/>
                        </a:rPr>
                        <a:t>https://drive.google.com/file/d/1wetc45wfm8axOgcj5AWEjMQKU9O0w-Cd/view?usp=drive_link</a:t>
                      </a:r>
                      <a:r>
                        <a:rPr lang="en-GB"/>
                        <a:t> </a:t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0" name="Google Shape;130;p9"/>
          <p:cNvGraphicFramePr/>
          <p:nvPr/>
        </p:nvGraphicFramePr>
        <p:xfrm>
          <a:off x="198782" y="2436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{5770D5EA-C54A-4842-8331-C2C216A6DA6C}</a:tableStyleId>
              </a:tblPr>
              <a:tblGrid>
                <a:gridCol w="950200"/>
                <a:gridCol w="4257900"/>
                <a:gridCol w="4399725"/>
                <a:gridCol w="914400"/>
                <a:gridCol w="1219200"/>
              </a:tblGrid>
              <a:tr h="3048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YEAR 2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name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Substantive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Disciplinary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Planning 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Key vocab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747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Drawing 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Explore drawing techniques, begin to apply tone to describe form, develop skill and control with a range of drawing materials.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rowSpan="3"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about the work of a range of artists, craft makers and designers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to use a range of materials creatively to design and make products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to use drawing, painting and sculpture to develop and share their ideas, experiences and imagination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to develop a wide range of art and design techniques in using colour, pattern, texture, line, shape, form and space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describing the differences and similarities between different practices and disciplines, and making links to their own work.</a:t>
                      </a:r>
                      <a:endParaRPr sz="12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Formal elements of art 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Colour, line, pattern, tone, shape, form, tone, Jupiter, shading, three-dimensional, rubbings, frottage, tear, experiment, design, repeat pattern.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26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Painting and colour 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Further improve skill and control when painting. Paint with creativity and expression.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Mix, apply and refine colour mixing for purpose using wet and dry media. Describe their colour selections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Art and design skills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precise, straight, curved, edge, design, concentric, silhouette, weaving, horizontal, vertical, template, overlay, vessel, slip, clay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388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College/Scuplture 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• To use a range of materials creatively to design and make products.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Incorporate skills from previous units also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Sculpture and mixed media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2023-05-03T08:55:42Z</dcterms:created>
  <dc:creator>Sarah Brown</dc:creator>
</cp:coreProperties>
</file>