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7053250" cy="10180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6" roundtripDataSignature="AMtx7mhZR+yG9ru8mmkN2R2Nm/DuuydG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4B5848-73C5-4E97-9A15-99915644542A}">
  <a:tblStyle styleId="{314B5848-73C5-4E97-9A15-99915644542A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6E0C6491-9079-46AF-934F-30537D1B98C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C30A0F28-8118-4EAE-8B30-CED768284680}" styleName="Table_2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f10aed1a0_0_19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30f10aed1a0_0_19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0f10aed1a0_0_28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0f10aed1a0_0_28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4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5" name="Google Shape;155;p14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0f10aed1a0_0_38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30f10aed1a0_0_38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07b23b1424_0_41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g307b23b1424_0_41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0f10aed1a0_0_49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g30f10aed1a0_0_49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20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0f10aed1a0_0_65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30f10aed1a0_0_65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0f10aed1a0_0_10:notes"/>
          <p:cNvSpPr/>
          <p:nvPr>
            <p:ph idx="2" type="sldImg"/>
          </p:nvPr>
        </p:nvSpPr>
        <p:spPr>
          <a:xfrm>
            <a:off x="1175775" y="763525"/>
            <a:ext cx="4702500" cy="3817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0f10aed1a0_0_10:notes"/>
          <p:cNvSpPr txBox="1"/>
          <p:nvPr>
            <p:ph idx="1" type="body"/>
          </p:nvPr>
        </p:nvSpPr>
        <p:spPr>
          <a:xfrm>
            <a:off x="705325" y="4835775"/>
            <a:ext cx="5642700" cy="45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9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rive.google.com/file/d/1sElwGTqMjxKqnMW9hPsxU8nXkB2a3mnh/view?usp=sharing" TargetMode="External"/><Relationship Id="rId4" Type="http://schemas.openxmlformats.org/officeDocument/2006/relationships/hyperlink" Target="https://drive.google.com/file/d/1sLn4bk86AaSJd0WAJZbcZ6dre_f-LNRI/view?usp=drive_link" TargetMode="External"/><Relationship Id="rId5" Type="http://schemas.openxmlformats.org/officeDocument/2006/relationships/hyperlink" Target="https://drive.google.com/file/d/1sQNvYHCvFbZntGFi0miBnfPR_N8z8Rat/view?usp=drive_link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drive.google.com/file/d/1sVhVGNmC8FtXoa56bSGxD3IqS40-oZ1W/view?usp=drive_link" TargetMode="External"/><Relationship Id="rId4" Type="http://schemas.openxmlformats.org/officeDocument/2006/relationships/hyperlink" Target="https://drive.google.com/file/d/1sW43o7e-EMeLPHNy6jRYfn6jUjxnYjNo/view?usp=drive_link" TargetMode="External"/><Relationship Id="rId5" Type="http://schemas.openxmlformats.org/officeDocument/2006/relationships/hyperlink" Target="https://drive.google.com/file/d/1sYC00m49csmukjBJ6QR56eiMW9meUwdK/view?usp=drive_link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drive.google.com/file/d/1skFs1TjNnsJYH6r9G9BoaWjDw6f-ovdF/view?usp=drive_link" TargetMode="External"/><Relationship Id="rId4" Type="http://schemas.openxmlformats.org/officeDocument/2006/relationships/hyperlink" Target="https://drive.google.com/file/d/1skcO7T-kcoMywEjgaJpb_vo2UnizrYHm/view?usp=drive_link" TargetMode="External"/><Relationship Id="rId5" Type="http://schemas.openxmlformats.org/officeDocument/2006/relationships/hyperlink" Target="https://drive.google.com/file/d/1slRLPM7BD6McknGvjGeOETKwA1j--XNI/view?usp=drive_link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drive.google.com/file/d/1t5iIggBWmV3aNtISzpoI4JmxkSo8fNZh/view?usp=drive_link" TargetMode="External"/><Relationship Id="rId4" Type="http://schemas.openxmlformats.org/officeDocument/2006/relationships/hyperlink" Target="https://drive.google.com/file/d/1syvQXsP831ySkA8uOJIwzU4bgxo1THeR/view?usp=drive_link" TargetMode="External"/><Relationship Id="rId5" Type="http://schemas.openxmlformats.org/officeDocument/2006/relationships/hyperlink" Target="https://drive.google.com/file/d/1t2yPIT-pmB5LwAg8ue_MN8FHr5GlIaVU/view?usp=drive_link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drive.google.com/file/d/1tAdwA4TzrpXnGrQFUka-L2wQSv-S76Ee/view?usp=drive_link" TargetMode="External"/><Relationship Id="rId4" Type="http://schemas.openxmlformats.org/officeDocument/2006/relationships/hyperlink" Target="https://drive.google.com/file/d/1syvQXsP831ySkA8uOJIwzU4bgxo1THeR/view?usp=drive_link" TargetMode="External"/><Relationship Id="rId5" Type="http://schemas.openxmlformats.org/officeDocument/2006/relationships/hyperlink" Target="https://drive.google.com/file/d/1tIcYlQokLAdtlPdgPtez_v4gaZ20UxiG/view?usp=drive_link" TargetMode="External"/><Relationship Id="rId6" Type="http://schemas.openxmlformats.org/officeDocument/2006/relationships/hyperlink" Target="https://drive.google.com/file/d/1tJ29D_9JNGB4rBkvPByOsi6FwsHzjYiY/view?usp=drive_lin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rive.google.com/file/d/1s4X_gyWi78Wu-Ac0sU8bwPZVyXuPPaLM/view?usp=drive_link" TargetMode="External"/><Relationship Id="rId4" Type="http://schemas.openxmlformats.org/officeDocument/2006/relationships/hyperlink" Target="https://drive.google.com/file/d/1s9kzHT96w-CANzzvwJzzJlfwhSSmpYiy/view?usp=drive_link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2044505" y="3177357"/>
            <a:ext cx="9144000" cy="1090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en-GB" u="sng"/>
              <a:t>DT curriculum</a:t>
            </a:r>
            <a:endParaRPr/>
          </a:p>
        </p:txBody>
      </p:sp>
      <p:pic>
        <p:nvPicPr>
          <p:cNvPr descr="Great Marsden St John’s CofE Primary Academy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677" y="-63634"/>
            <a:ext cx="12192000" cy="329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0f10aed1a0_0_19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2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5" name="Google Shape;135;g30f10aed1a0_0_19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2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Structure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Textiles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https://drive.google.com/file/d/1sElwGTqMjxKqnMW9hPsxU8nXkB2a3mnh/view?usp=sharing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https://drive.google.com/file/d/1sLn4bk86AaSJd0WAJZbcZ6dre_f-LNRI/view?usp=drive_link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sheet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https://drive.google.com/file/d/1sQNvYHCvFbZntGFi0miBnfPR_N8z8Rat/view?usp=drive_link</a:t>
                      </a: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/>
          <p:nvPr>
            <p:ph type="title"/>
          </p:nvPr>
        </p:nvSpPr>
        <p:spPr>
          <a:xfrm>
            <a:off x="346213" y="1002720"/>
            <a:ext cx="1149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700" u="sng"/>
              <a:t>Disciplinary Knowledge LKS2</a:t>
            </a:r>
            <a:br>
              <a:rPr lang="en-GB" sz="2700"/>
            </a:br>
            <a:br>
              <a:rPr lang="en-GB" sz="2700"/>
            </a:br>
            <a:r>
              <a:rPr lang="en-GB" sz="2700"/>
              <a:t>In LKS2 disciplinary knowledge looks at different areas including design, making through an interactive process evaluate and technical understanding</a:t>
            </a:r>
            <a:br>
              <a:rPr lang="en-GB" sz="2700"/>
            </a:br>
            <a:br>
              <a:rPr lang="en-GB" sz="2700"/>
            </a:br>
            <a:endParaRPr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</p:txBody>
      </p:sp>
      <p:sp>
        <p:nvSpPr>
          <p:cNvPr id="141" name="Google Shape;141;p11"/>
          <p:cNvSpPr txBox="1"/>
          <p:nvPr/>
        </p:nvSpPr>
        <p:spPr>
          <a:xfrm>
            <a:off x="457200" y="2328425"/>
            <a:ext cx="11082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research and develop design criteria to inform the design of functional products that are fit for purpose, aimed at particular individuals or groups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generate, develop, model and communicate their ideas through discussion, annotated sketches, cross-sectional and exploded diagrams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wider range of tools and equipment to perform practical tasks [for example, cutting, shaping, accurately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wider range of materials and components, including construction materials, textiles and ingredients, according to their functional properties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investigate and analyse a range of existing products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their ideas and products against their own design criteria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" name="Google Shape;146;p12"/>
          <p:cNvGraphicFramePr/>
          <p:nvPr/>
        </p:nvGraphicFramePr>
        <p:xfrm>
          <a:off x="106017" y="1244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1133900"/>
                <a:gridCol w="4074225"/>
                <a:gridCol w="4331450"/>
                <a:gridCol w="1208300"/>
                <a:gridCol w="1245350"/>
              </a:tblGrid>
              <a:tr h="29795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3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46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55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Mechanisms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understand and use mechanical systems in their products [for example, gears, pulleys, cams</a:t>
                      </a:r>
                      <a:r>
                        <a:rPr lang="en-GB" sz="1200" u="none" cap="none" strike="noStrike">
                          <a:highlight>
                            <a:schemeClr val="accent4"/>
                          </a:highlight>
                        </a:rPr>
                        <a:t>, levers and linkages]</a:t>
                      </a:r>
                      <a:endParaRPr sz="1200" u="none" cap="none" strike="noStrike">
                        <a:highlight>
                          <a:schemeClr val="accent4"/>
                        </a:highlight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 Understand and use lever and linkage mechanisms.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 Distinguish between fixed and loose pivots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4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use research and develop design criteria to inform the design of functional products that are fit for purpose, aimed at particular individuals or groups 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generate, develop, model and communicate their ideas through discussion, annotated sketches, cross-sectional and exploded diagrams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select from and use a wider range of tools and equipment to perform practical tasks [for example, cutting, shaping, accurately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select from and use a wider range of materials and components, including construction materials, textiles and ingredients, according to their functional properties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investigate and analyse a range of existing products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evaluate their ideas and products against their own design criteria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Mechanisms making a moving monster - KS1 unit year 2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mechanical output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Input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 Linkage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pivot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wheel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9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Textiles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 Know how to strengthen, stiffen and reinforce existing fabrics.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Understand how to securely join two pieces of fabric together.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Understand the need for patterns and seam allowances.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Textiles: Cross-stitch and appliqué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Egyptian collars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appliqué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Cross-stitch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embellish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asymmetrical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pinking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1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Food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Talk about the different food groups and name a food from each group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Understand that food has to be grown, farmed or caught in Europe and the wider world.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Use a wider variety of ingredients and techniques to prepare and combine ingredients safelyboiling/baking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Cooking and nutrition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Eating seasonally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Seasonal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Complimentary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Export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Import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Climate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Country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1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Computing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● apply their understanding of computing to program, monitor and control their products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Taught through junior jam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0f10aed1a0_0_28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3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2" name="Google Shape;152;g30f10aed1a0_0_28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3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Mechanisms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Textiles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https://drive.google.com/file/d/1sVhVGNmC8FtXoa56bSGxD3IqS40-oZ1W/view?usp=drive_link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https://drive.google.com/file/d/1sW43o7e-EMeLPHNy6jRYfn6jUjxnYjNo/view?usp=drive_link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https://drive.google.com/file/d/1sYC00m49csmukjBJ6QR56eiMW9meUwdK/view?usp=drive_link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7" name="Google Shape;157;p14"/>
          <p:cNvGraphicFramePr/>
          <p:nvPr/>
        </p:nvGraphicFramePr>
        <p:xfrm>
          <a:off x="153317" y="2438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961850"/>
                <a:gridCol w="4090650"/>
                <a:gridCol w="4435350"/>
                <a:gridCol w="1008075"/>
                <a:gridCol w="138945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YEAR 4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80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Structures</a:t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apply their understanding of how to strengthen, stiffen and reinforce more complex </a:t>
                      </a:r>
                      <a:r>
                        <a:rPr lang="en-GB" sz="1400" u="none" cap="none" strike="noStrike">
                          <a:highlight>
                            <a:srgbClr val="FFFF00"/>
                          </a:highlight>
                        </a:rPr>
                        <a:t>structures </a:t>
                      </a:r>
                      <a:endParaRPr sz="1400" u="none" cap="none" strike="noStrike">
                        <a:highlight>
                          <a:srgbClr val="FFFF00"/>
                        </a:highlight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Develop and use knowledge of how to construct strong, stiff shell structures.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Develop and use knowledge of nets of cubes and cuboids and, where appropriate, more complex 3D shapes.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use research and develop design criteria to inform the design of functional products that are fit for purpose, aimed at particular individuals or groups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generate, develop, model and communicate their ideas through discussion, annotated sketches, cross-sectional and exploded diagrams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select from and use a wider range of tools and equipment to perform practical tasks [for example, cutting, shaping, accurately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select from and use a wider range of materials and components, including construction materials, textiles and ingredients, according to their functional properties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investigate and analyse a range of existing products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evaluate their ideas and products against their own design criteria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Constructing a castle - year 3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shape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stable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stiff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Scoring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net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Electrical </a:t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and use electrical systems in their products [for example, series circuits incorporating switches, bulbs, buzzers and motors]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Electrical systems - Year 4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8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Food</a:t>
                      </a:r>
                      <a:endParaRPr b="1"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 Understand what makes a healthy and balanced diet, and that different foods and drinks provide different substances the body needs to be healthy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seasonality and the advantages of eating seasonal and locally produced food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Read and follow recipes which involve several processes, skills and techniques</a:t>
                      </a:r>
                      <a:endParaRPr sz="1400" u="none" cap="none" strike="noStrike"/>
                    </a:p>
                  </a:txBody>
                  <a:tcPr marT="63500" marB="63500" marR="63500" marL="635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Cooking and nutrition - adapting a recipe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Adapt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Addition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Target audience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Market research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Sieve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Sift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fold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0f10aed1a0_0_38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4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3" name="Google Shape;163;g30f10aed1a0_0_38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4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Structures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Electrical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Food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sheet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https://drive.google.com/file/d/1skFs1TjNnsJYH6r9G9BoaWjDw6f-ovdF/view?usp=drive_link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sheet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https://drive.google.com/file/d/1skcO7T-kcoMywEjgaJpb_vo2UnizrYHm/view?usp=drive_link</a:t>
                      </a: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https://drive.google.com/file/d/1slRLPM7BD6McknGvjGeOETKwA1j--XNI/view?usp=drive_link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07b23b1424_0_41"/>
          <p:cNvSpPr txBox="1"/>
          <p:nvPr>
            <p:ph type="title"/>
          </p:nvPr>
        </p:nvSpPr>
        <p:spPr>
          <a:xfrm>
            <a:off x="346213" y="1002720"/>
            <a:ext cx="1149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700" u="sng"/>
              <a:t>Disciplinary Knowledge UKS2</a:t>
            </a:r>
            <a:br>
              <a:rPr lang="en-GB" sz="2700"/>
            </a:br>
            <a:br>
              <a:rPr lang="en-GB" sz="2700"/>
            </a:br>
            <a:r>
              <a:rPr lang="en-GB" sz="2700"/>
              <a:t>In UKS2 disciplinary knowledge looks at different areas including design, making through an interactive process evaluate and technical understanding</a:t>
            </a:r>
            <a:br>
              <a:rPr lang="en-GB" sz="2700"/>
            </a:br>
            <a:br>
              <a:rPr lang="en-GB" sz="2700"/>
            </a:br>
            <a:endParaRPr sz="27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sz="3000" u="sng"/>
          </a:p>
        </p:txBody>
      </p:sp>
      <p:sp>
        <p:nvSpPr>
          <p:cNvPr id="169" name="Google Shape;169;g307b23b1424_0_41"/>
          <p:cNvSpPr txBox="1"/>
          <p:nvPr/>
        </p:nvSpPr>
        <p:spPr>
          <a:xfrm>
            <a:off x="554700" y="1917675"/>
            <a:ext cx="11082600" cy="4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research and develop design criteria to inform the design of innovative and appealing products that are fit for purpose, aimed at particular individuals or groups 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generate, develop, model and communicate their ideas through discussion, prototypes, pattern pieces and computer-aided design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wider range of tools and equipment to perform practical tasks [for example joining and finishing], accurately 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wider range of materials and components, including construction materials, textiles and ingredients, according to their functional properties and aesthetic qualities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investigate and analyse a range of existing products and explain the effectiveness of them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their ideas and products against their own design criteria and consider the views of others to improve their work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●"/>
            </a:pPr>
            <a:r>
              <a:rPr b="0"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understand how key events and individuals in design and technology have helped shape the world 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18"/>
          <p:cNvGraphicFramePr/>
          <p:nvPr/>
        </p:nvGraphicFramePr>
        <p:xfrm>
          <a:off x="112745" y="584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1182350"/>
                <a:gridCol w="4261625"/>
                <a:gridCol w="3895925"/>
                <a:gridCol w="1182300"/>
                <a:gridCol w="1433525"/>
              </a:tblGrid>
              <a:tr h="286025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5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8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Substantive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Disciplinary Knowledge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6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Mechanisms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and use mechanical systems in their products [for example, gears, pulleys, cams, levers and linkages]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that mechanical systems have an input, process and an output.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how cams can be used to produce different types of movement and change the direction of movement.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rowSpan="4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research and develop design criteria to inform the design of innovative and appealing products that are fit for purpose, aimed at particular individuals or groups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generate, develop, model and communicate their ideas through discussion, prototypes, pattern pieces and computer-aided design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from and use a wider range of tools and equipment to perform practical tasks [for example joining and finishing], accurately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from and use a wider range of materials and components, including construction materials, textiles and ingredients, according to their functional properties and aesthetic qualities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investigate and analyse a range of existing products and explain the effectiveness of them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evaluate their ideas and products against their own design criteria and consider the views of others to improve their work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understand how key events and individuals in design and technology have helped shape the world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300" u="none" cap="none" strike="noStrike"/>
                        <a:t>Mechanical systems - Automatayear 6</a:t>
                      </a:r>
                      <a:endParaRPr sz="13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profile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Dowel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Follower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Automata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Cam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Axle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rgbClr val="22222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housing</a:t>
                      </a:r>
                      <a:endParaRPr sz="1400" u="none" cap="none" strike="noStrike">
                        <a:solidFill>
                          <a:srgbClr val="22222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2145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Food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the main food groups and the different nutrients that are important for health.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how a variety of ingredients are grown, reared, caught, processed to make them safe and palatable/tasty to eat.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Select appropriate ingredients and use wide range of techniques to combine them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Cooking and nutrition - developing a recipe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Adaptation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Cross contamination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Nutritional value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preference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576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Computing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apply their understanding of computing to program, monitor and control their products</a:t>
                      </a:r>
                      <a:endParaRPr sz="1400" u="none" cap="none" strike="noStrike"/>
                    </a:p>
                  </a:txBody>
                  <a:tcPr marT="63500" marB="63500" marR="63500" marL="6350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Taught through junior jam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54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Textiles 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2286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To move here from year 6 in 2025/26</a:t>
                      </a:r>
                      <a:endParaRPr b="1" sz="14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 3-D textile product can be made from a combination of accurately made pattern pieces, fabric shapes and different fabrics.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Fabrics can be strengthened, stiffened and reinforced where appropriate. </a:t>
                      </a:r>
                      <a:endParaRPr b="1" sz="1400" u="none" cap="none" strike="noStrike"/>
                    </a:p>
                  </a:txBody>
                  <a:tcPr marT="63500" marB="63500" marR="63500" marL="63500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Next year to move to year 5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Textiles stuffed toys - year 5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appendage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blanket-stitch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stuffed toy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stuffing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template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0f10aed1a0_0_49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5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0" name="Google Shape;180;g30f10aed1a0_0_49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1514800"/>
                <a:gridCol w="3071400"/>
                <a:gridCol w="2935550"/>
                <a:gridCol w="2935550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5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Mechanisms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Textiles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Food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https://drive.google.com/file/d/1t5iIggBWmV3aNtISzpoI4JmxkSo8fNZh/view?usp=drive_link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https://drive.google.com/file/d/1syvQXsP831ySkA8uOJIwzU4bgxo1THeR/view?usp=drive_link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https://drive.google.com/file/d/1t2yPIT-pmB5LwAg8ue_MN8FHr5GlIaVU/view?usp=drive_link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20"/>
          <p:cNvGraphicFramePr/>
          <p:nvPr/>
        </p:nvGraphicFramePr>
        <p:xfrm>
          <a:off x="379828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1015075"/>
                <a:gridCol w="3851250"/>
                <a:gridCol w="4328275"/>
                <a:gridCol w="1146575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YEAR 6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1121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Structures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apply their understanding of how to strengthen, stiffen and reinforce more complex structures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 Understand how to strengthen, stiffen and reinforce 3-D frameworks.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4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research and develop design criteria to inform the design of innovative and appealing products that are fit for purpose, aimed at particular individuals or groups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generate, develop, model and communicate their ideas through discussion, prototypes, pattern pieces and computer-aided design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from and use a wider range of tools and equipment to perform practical tasks [for example joining and finishing], accurately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 from and use a wider range of materials and components, including construction materials, textiles and ingredients, according to their functional properties and aesthetic qualities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investigate and analyse a range of existing products and explain the effectiveness of them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evaluate their ideas and products against their own design criteria and consider the views of others to improve their work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understand how key events and individuals in design and technology have helped shape the world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Structure: Bridges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Year 5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beam bridge arch bridge truss bridge strength technique corrugation lamination stiffness rigid</a:t>
                      </a:r>
                      <a:endParaRPr sz="1200" u="none" cap="none" strike="noStrike"/>
                    </a:p>
                  </a:txBody>
                  <a:tcPr marT="45725" marB="45725" marR="68575" marL="68575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Electrical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understand and use electrical systems in their products [for example, series circuits incorporating switches, bulbs, buzzers and motors]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Steady hand game - year 6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Buzzer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circuit symbol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Circuit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fine motor skills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gross motor skills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1507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Textiles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To move to year 5 in 2025/26</a:t>
                      </a:r>
                      <a:endParaRPr b="1"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A 3-D textile product can be made from a combination of accurately made pattern pieces, fabric shapes and different fabrics.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Fabrics can be strengthened, stiffened and reinforced where appropriate.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Next year to move to year 5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Textiles stuffed toys - year 5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appendage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blanket-stitch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stuffed toy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stuffing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template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1130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Food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Confidently plan a series of healthy meals based on the principals of a healthy and varied diet.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Use information on food labels to inform choices.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Research, plan and prepare and cook a savoury dish, applying knowledge of ingredients and technical skills. 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Cooking and nutrition -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Come dine with me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Farm to fork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Enhance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Preparation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Equipment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recipe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2"/>
          <p:cNvGraphicFramePr/>
          <p:nvPr/>
        </p:nvGraphicFramePr>
        <p:xfrm>
          <a:off x="331302" y="3161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{314B5848-73C5-4E97-9A15-99915644542A}</a:tableStyleId>
              </a:tblPr>
              <a:tblGrid>
                <a:gridCol w="1422950"/>
                <a:gridCol w="1422950"/>
                <a:gridCol w="1422950"/>
                <a:gridCol w="1422950"/>
                <a:gridCol w="1422950"/>
                <a:gridCol w="1422950"/>
                <a:gridCol w="1422950"/>
                <a:gridCol w="1422950"/>
              </a:tblGrid>
              <a:tr h="537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>
                          <a:highlight>
                            <a:srgbClr val="FFFF00"/>
                          </a:highlight>
                        </a:rPr>
                        <a:t>SUBJECT COVERAGE</a:t>
                      </a:r>
                      <a:endParaRPr b="1" sz="12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Reception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1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2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3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4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5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6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21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FOOD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Cooking and nutrition - smoothies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Cooking and nutrition - balanced diet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Cooking and nutrition 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Eating seasonally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Cooking and nutrition - adapting a recipe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Cooking and nutrition - developing a recipe</a:t>
                      </a:r>
                      <a:endParaRPr sz="13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 </a:t>
                      </a: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Cooking and Nutrition - 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Come dine with me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7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MECHANISMS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Mechanisms: Making a moving storybook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Mechanisms making a moving monster - KS1 unit year 2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300" u="none" cap="none" strike="noStrike">
                          <a:solidFill>
                            <a:schemeClr val="dk1"/>
                          </a:solidFill>
                        </a:rPr>
                        <a:t>Mechanical systems - Automata year 6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STRUCTURES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structure's Baby Bears Chair -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Constructing a castle - year 3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Structure: Bridges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Year 5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7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TEXTILES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 </a:t>
                      </a: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Textile pouches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Textiles: Cross-stitch and appliqué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Egyptian collars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Textiles stuffed toys - year 5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ELECTRICAL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Electrical systems - Year 4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Steady hand game - year 6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COMPUTING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</a:rPr>
                        <a:t>Taught through junior jam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Taught through junior jam 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0f10aed1a0_0_65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6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1" name="Google Shape;191;g30f10aed1a0_0_65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1259725"/>
                <a:gridCol w="2554200"/>
                <a:gridCol w="2441250"/>
                <a:gridCol w="2399850"/>
                <a:gridCol w="2482650"/>
              </a:tblGrid>
              <a:tr h="769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6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Stuctures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Textiles - moving 2025-26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Electrical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Food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24545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https://drive.google.com/file/d/1tAdwA4TzrpXnGrQFUka-L2wQSv-S76Ee/view?usp=drive_link</a:t>
                      </a: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Use the slides on the unit of work for questions for this unit 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Link below is for an answer sheet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https://drive.google.com/file/d/1syvQXsP831ySkA8uOJIwzU4bgxo1THeR/view?usp=drive_link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5"/>
                        </a:rPr>
                        <a:t>https://drive.google.com/file/d/1tIcYlQokLAdtlPdgPtez_v4gaZ20UxiG/view?usp=drive_link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6"/>
                        </a:rPr>
                        <a:t>https://drive.google.com/file/d/1tJ29D_9JNGB4rBkvPByOsi6FwsHzjYiY/view?usp=drive_link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/>
        </p:nvSpPr>
        <p:spPr>
          <a:xfrm>
            <a:off x="1170425" y="659675"/>
            <a:ext cx="97659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sng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CULTURAL CAPITAL OPPORTUNITIES IN Desgin Technology  AT GMSJ</a:t>
            </a:r>
            <a:endParaRPr b="1" i="0" sz="2000" u="sng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2000" u="sng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Cultural capital is achieved by showing the children a variety of products , designing and maing for a purpose and showcasing their work</a:t>
            </a:r>
            <a:endParaRPr b="1" i="0" sz="20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6" name="Google Shape;96;p3"/>
          <p:cNvGraphicFramePr/>
          <p:nvPr/>
        </p:nvGraphicFramePr>
        <p:xfrm>
          <a:off x="361577" y="24062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964975"/>
                <a:gridCol w="1451250"/>
                <a:gridCol w="1540350"/>
                <a:gridCol w="1691350"/>
                <a:gridCol w="1470275"/>
                <a:gridCol w="1485800"/>
                <a:gridCol w="1540700"/>
                <a:gridCol w="1449250"/>
              </a:tblGrid>
              <a:tr h="269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2000" u="none" cap="none" strike="noStrike">
                        <a:highlight>
                          <a:srgbClr val="FFFF00"/>
                        </a:highlight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Reception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1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2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3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4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5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2000" u="none" cap="none" strike="noStrike"/>
                        <a:t>Year 6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</a:tr>
              <a:tr h="1663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2000" u="none" cap="none" strike="noStrike"/>
                        <a:t>DT 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2000" u="none" cap="none" strike="noStrike"/>
                        <a:t>● making for a purpose </a:t>
                      </a:r>
                      <a:endParaRPr sz="2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2000" u="none" cap="none" strike="noStrike"/>
                        <a:t>● hands on experience of products already out there</a:t>
                      </a:r>
                      <a:endParaRPr sz="2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2000" u="none" cap="none" strike="noStrike"/>
                        <a:t> ● design, make, evaluate</a:t>
                      </a:r>
                      <a:endParaRPr sz="2000" u="none" cap="none" strike="noStrike"/>
                    </a:p>
                    <a:p>
                      <a:pPr indent="-355600" lvl="0" marL="4572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●"/>
                      </a:pPr>
                      <a:r>
                        <a:rPr lang="en-GB" sz="2000" u="none" cap="none" strike="noStrike"/>
                        <a:t>Showcasing work 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type="title"/>
          </p:nvPr>
        </p:nvSpPr>
        <p:spPr>
          <a:xfrm>
            <a:off x="480392" y="138799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3800" u="sng"/>
              <a:t>Disciplinary Knowledge EYFS</a:t>
            </a:r>
            <a:br>
              <a:rPr lang="en-GB" sz="3800" u="sng"/>
            </a:br>
            <a:br>
              <a:rPr lang="en-GB" sz="3800" u="sng"/>
            </a:br>
            <a:r>
              <a:rPr lang="en-GB" sz="3800"/>
              <a:t>In EYFS disciplinary knowledge </a:t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3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3800"/>
          </a:p>
        </p:txBody>
      </p:sp>
      <p:sp>
        <p:nvSpPr>
          <p:cNvPr id="102" name="Google Shape;102;p4"/>
          <p:cNvSpPr txBox="1"/>
          <p:nvPr/>
        </p:nvSpPr>
        <p:spPr>
          <a:xfrm>
            <a:off x="626650" y="2713550"/>
            <a:ext cx="10223100" cy="34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Safely use and explore a variety of materials, tools and techniques, experimenting with colour, design, texture, form and function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range of small tools, including scissors, paint brushes and cutlery;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 to show accuracy and care when drawing.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their creations, explaining the process they have used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5"/>
          <p:cNvGraphicFramePr/>
          <p:nvPr/>
        </p:nvGraphicFramePr>
        <p:xfrm>
          <a:off x="225299" y="23164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2504650"/>
                <a:gridCol w="2703450"/>
                <a:gridCol w="4125400"/>
                <a:gridCol w="1463050"/>
                <a:gridCol w="944875"/>
              </a:tblGrid>
              <a:tr h="1397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EYFS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name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ELG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Unit Planning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Key vocab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Junk Modelling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ELG- Safely use and explore a variety of materials, tools and techniques, experimenting with colour, design, texture, form and function.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ELG- Share their creations, explaining the process they have used. 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rowSpan="4"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Boats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Seasonal Projects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Food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gridSpan="2" vMerge="1"/>
                <a:tc hMerge="1"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/>
                        <a:t>Cooking and nutrition – soup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Fruit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Vegetable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Knife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Cooking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soup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/>
          <p:nvPr>
            <p:ph type="title"/>
          </p:nvPr>
        </p:nvSpPr>
        <p:spPr>
          <a:xfrm>
            <a:off x="303600" y="816500"/>
            <a:ext cx="115833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GB" sz="2700" u="sng"/>
              <a:t>Disciplinary Knowledge KS1</a:t>
            </a:r>
            <a:br>
              <a:rPr lang="en-GB" sz="2700"/>
            </a:br>
            <a:br>
              <a:rPr lang="en-GB" sz="2700"/>
            </a:br>
            <a:r>
              <a:rPr lang="en-GB" sz="2700"/>
              <a:t>In KS1 disciplinary knowledge looks at different areas including design, making through an interactive process evaluate and technical understanding</a:t>
            </a:r>
            <a:br>
              <a:rPr b="0" lang="en-GB" sz="2700"/>
            </a:br>
            <a:br>
              <a:rPr lang="en-GB" sz="2700"/>
            </a:br>
            <a:endParaRPr sz="2700"/>
          </a:p>
        </p:txBody>
      </p:sp>
      <p:sp>
        <p:nvSpPr>
          <p:cNvPr id="113" name="Google Shape;113;p6"/>
          <p:cNvSpPr txBox="1"/>
          <p:nvPr/>
        </p:nvSpPr>
        <p:spPr>
          <a:xfrm>
            <a:off x="303600" y="2142200"/>
            <a:ext cx="11155800" cy="38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marR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purposeful, functional, appealing products for themselves and other users based on design criteria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generate, develop, model and communicate their ideas through talking, drawing, templates, mock-ups and, where appropriate, information and communication technology 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range of tools and equipment to perform practical tasks [for example, cutting, shaping, joining and finishing] 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from and use a wide range of materials and components, including construction materials, textiles and ingredients, according to their characteristics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explore and evaluate a range of existing products 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their ideas and products against design criteria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Google Shape;118;p7"/>
          <p:cNvGraphicFramePr/>
          <p:nvPr/>
        </p:nvGraphicFramePr>
        <p:xfrm>
          <a:off x="198782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1325250"/>
                <a:gridCol w="3718250"/>
                <a:gridCol w="4290000"/>
                <a:gridCol w="1188725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YEAR 1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/>
                        <a:t>Mechanisms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Explore and use mechanisms [for example, levers, sliders, wheels and axles], in their products.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Explore and use sliders and levers.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Understand that different mechanisms produce different types of movement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rowSpan="3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design purposeful, functional, appealing products for themselves and other users based on design criteria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generate, develop, model and communicate their ideas through talking, drawing, templates, mock-ups and, where appropriate, information and communication technology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select from and use a range of tools and equipment to perform practical tasks [for example, cutting, shaping, joining and finishing]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select from and use a wide range of materials and components, including construction materials, textiles and ingredients, according to their characteristics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explore and evaluate a range of existing products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-GB" sz="1400" u="none" cap="none" strike="noStrike"/>
                        <a:t>evaluate their ideas and products against design criteria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Mechanisms: Making a moving storybook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Kapow Year 1(4 lessons - allow 6)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mechanism model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sliders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input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GB" sz="1400" u="none" cap="none" strike="noStrike">
                          <a:solidFill>
                            <a:schemeClr val="dk1"/>
                          </a:solidFill>
                        </a:rPr>
                        <a:t>Food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 talk about what he/she eats at home and begin to discuss what healthy foods are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say where some food comes from and give examples of food that is grown </a:t>
                      </a:r>
                      <a:endParaRPr sz="1400" u="none" cap="none" strike="noStrike"/>
                    </a:p>
                    <a:p>
                      <a:pPr indent="-3175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●"/>
                      </a:pPr>
                      <a:r>
                        <a:rPr lang="en-GB" sz="1400" u="none" cap="none" strike="noStrike"/>
                        <a:t>Use simple tools to help prepare food safely - Cut, peel, grate, chop a range of ingredients.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Cooking and nutrition - smoothies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blend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blender chopping board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healthy ingredients juice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418925">
                <a:tc vMerge="1"/>
                <a:tc vMerge="1"/>
                <a:tc vMerge="1"/>
                <a:tc vMerge="1"/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f10aed1a0_0_10"/>
          <p:cNvSpPr txBox="1"/>
          <p:nvPr/>
        </p:nvSpPr>
        <p:spPr>
          <a:xfrm>
            <a:off x="93463" y="167800"/>
            <a:ext cx="120051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 IT Distance learning assessments – YEAR 1</a:t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i="0" sz="2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be complete 2-3 weeks after a unit of learning.  Where possible these questions also draw on the children’s disciplinary knowledge and explanation.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4" name="Google Shape;124;g30f10aed1a0_0_10"/>
          <p:cNvGraphicFramePr/>
          <p:nvPr/>
        </p:nvGraphicFramePr>
        <p:xfrm>
          <a:off x="571467" y="24071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{C30A0F28-8118-4EAE-8B30-CED768284680}</a:tableStyleId>
              </a:tblPr>
              <a:tblGrid>
                <a:gridCol w="2106000"/>
                <a:gridCol w="4270075"/>
                <a:gridCol w="4081225"/>
              </a:tblGrid>
              <a:tr h="7652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br>
                        <a:rPr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Year 1</a:t>
                      </a:r>
                      <a:endParaRPr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Mechanisms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GB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 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879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https://drive.google.com/file/d/1s4X_gyWi78Wu-Ac0sU8bwPZVyXuPPaLM/view?usp=drive_link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cap="none" strike="noStrike"/>
                        <a:t>Supporting powerpoint to make interactive on Kapow unit of work if needed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cap="none" strike="noStrike">
                          <a:solidFill>
                            <a:schemeClr val="hlink"/>
                          </a:solidFill>
                          <a:hlinkClick r:id="rId4"/>
                        </a:rPr>
                        <a:t>https://drive.google.com/file/d/1s9kzHT96w-CANzzvwJzzJlfwhSSmpYiy/view?usp=drive_link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none" cap="none" strike="noStrike">
                          <a:solidFill>
                            <a:schemeClr val="dk1"/>
                          </a:solidFill>
                        </a:rPr>
                        <a:t>Supporting powerpoint to make interactive on Kapow unit of work if needed</a:t>
                      </a:r>
                      <a:endParaRPr sz="1400" u="none" cap="none" strike="noStrike"/>
                    </a:p>
                  </a:txBody>
                  <a:tcPr marT="46375" marB="46375" marR="46375" marL="463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9"/>
          <p:cNvGraphicFramePr/>
          <p:nvPr/>
        </p:nvGraphicFramePr>
        <p:xfrm>
          <a:off x="198782" y="2436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{6E0C6491-9079-46AF-934F-30537D1B98C3}</a:tableStyleId>
              </a:tblPr>
              <a:tblGrid>
                <a:gridCol w="950200"/>
                <a:gridCol w="4257900"/>
                <a:gridCol w="4399725"/>
                <a:gridCol w="914400"/>
                <a:gridCol w="1219200"/>
              </a:tblGrid>
              <a:tr h="30480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/>
                        <a:t>YEAR 2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solidFill>
                      <a:srgbClr val="FFFF00"/>
                    </a:solidFill>
                  </a:tcPr>
                </a:tc>
                <a:tc hMerge="1"/>
                <a:tc hMerge="1"/>
                <a:tc hMerge="1"/>
                <a:tc hMerge="1"/>
              </a:tr>
              <a:tr h="418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name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Substantive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Disciplinary Knowledge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Unit Planning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Key vocab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74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Structures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build structures, exploring how they can be made stronger, stiffer and more stable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rowSpan="3"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design purposeful, functional, appealing products for themselves and other users based on design criteria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generate, develop, model and communicate their ideas through talking, drawing, templates, mock-ups and, where appropriate, information and communication technology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select from and use a range of tools and equipment to perform practical tasks [for example, cutting, shaping, joining and finishing]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select from and use a wide range of materials and components, including construction materials, textiles and ingredients, according to their characteristics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explore and evaluate a range of existing products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Char char="●"/>
                      </a:pPr>
                      <a:r>
                        <a:rPr lang="en-GB" sz="1200" u="none" cap="none" strike="noStrike"/>
                        <a:t>evaluate their ideas and products against design criteria</a:t>
                      </a:r>
                      <a:endParaRPr sz="12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Strcutre’s Baby Bears Chair -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 - 4 lessons allow 6 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stable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shape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Model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properties structure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262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Textiles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Understand how simple 3d textile products are made using a template to create 2 identical shapes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Understand how to join fabrics using different techniques eg: running stitch, glue, over stitch, stapling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Explore different finishing techniques eg: using painting, fabric crayons, stitching, sequins, buttons and ribbons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Know and use technical vocabulary relevant to the project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Textile pouches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Kapow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4 lessons allow 6 and including joining with other materials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running stitch sew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Template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Thread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Knot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needle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  <a:tr h="38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GB" sz="1200" u="none" cap="none" strike="noStrike"/>
                        <a:t>Food</a:t>
                      </a:r>
                      <a:endParaRPr b="1"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 Use simple tools with help to prepare food safely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Understand the need for a variety of food in a diet.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Understand that all food has to be farmed, grown or caught. </a:t>
                      </a:r>
                      <a:endParaRPr sz="1200" u="none" cap="none" strike="noStrike"/>
                    </a:p>
                    <a:p>
                      <a:pPr indent="-3048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Char char="●"/>
                      </a:pPr>
                      <a:r>
                        <a:rPr lang="en-GB" sz="1200" u="none" cap="none" strike="noStrike"/>
                        <a:t>Use a wide range of cookery techniques to prepare food safelypeel, grate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Cooking and nutrition - balanced diet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Different food groups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Combination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Appearance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Balanced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Ingredients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menu</a:t>
                      </a:r>
                      <a:endParaRPr sz="12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2023-05-03T08:55:42Z</dcterms:created>
  <dc:creator>Sarah Brown</dc:creator>
</cp:coreProperties>
</file>