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7053250" cy="10180625"/>
  <p:embeddedFontLst>
    <p:embeddedFont>
      <p:font typeface="Gabriela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jEh3N3JN8LVnKhzZ3ZPq4ysUG2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D74191E-0ED1-4298-BEC1-67DEA67B3620}">
  <a:tblStyle styleId="{4D74191E-0ED1-4298-BEC1-67DEA67B362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541780D6-BF8C-477B-9DFD-163781A36A50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3DFAD4B9-278F-40F3-B36B-F52E0D093B93}" styleName="Table_2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695FBCF9-4498-4091-B058-C777EF574381}" styleName="Table_3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briela-regular.fntdata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416c56ed46_0_0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2416c56ed46_0_0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2042d65bf5_1_0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g32042d65bf5_1_0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2042d65bf5_1_15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32042d65bf5_1_15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2042d65bf5_1_20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g32042d65bf5_1_20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2042d65bf5_1_25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32042d65bf5_1_25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2042d65bf5_1_31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g32042d65bf5_1_31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2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3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3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3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2044505" y="3177357"/>
            <a:ext cx="9144000" cy="1090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en-GB" u="sng">
                <a:latin typeface="Gabriela"/>
                <a:ea typeface="Gabriela"/>
                <a:cs typeface="Gabriela"/>
                <a:sym typeface="Gabriela"/>
              </a:rPr>
              <a:t>History  curriculum</a:t>
            </a:r>
            <a:endParaRPr>
              <a:latin typeface="Gabriela"/>
              <a:ea typeface="Gabriela"/>
              <a:cs typeface="Gabriela"/>
              <a:sym typeface="Gabriela"/>
            </a:endParaRPr>
          </a:p>
        </p:txBody>
      </p:sp>
      <p:pic>
        <p:nvPicPr>
          <p:cNvPr descr="Great Marsden St John’s CofE Primary Academy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677" y="-63634"/>
            <a:ext cx="12192000" cy="329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Google Shape;90;p2"/>
          <p:cNvGraphicFramePr/>
          <p:nvPr/>
        </p:nvGraphicFramePr>
        <p:xfrm>
          <a:off x="331302" y="23835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{4D74191E-0ED1-4298-BEC1-67DEA67B3620}</a:tableStyleId>
              </a:tblPr>
              <a:tblGrid>
                <a:gridCol w="1623750"/>
                <a:gridCol w="1623750"/>
                <a:gridCol w="1623750"/>
                <a:gridCol w="1623750"/>
                <a:gridCol w="1623750"/>
                <a:gridCol w="1623750"/>
                <a:gridCol w="1623750"/>
              </a:tblGrid>
              <a:tr h="3472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National Curriculum Coverage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347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Reception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1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2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3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4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5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6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</a:tr>
              <a:tr h="1041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History falls into the EYFS strand of ‘Understanding the World’.  There are 3 main areas of study within this strand. These being: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Personal experiences</a:t>
                      </a:r>
                      <a:endParaRPr i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i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Diverse world</a:t>
                      </a:r>
                      <a:endParaRPr i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i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i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Widening vocabulary. </a:t>
                      </a:r>
                      <a:endParaRPr i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EYFS Scheme of Work / Historical Association</a:t>
                      </a:r>
                      <a:endParaRPr sz="1100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Toys Through Time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Teaching Toys at KS1 - Years 1 &amp; 2 | Keystage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Significant Women - Amy Johnson, Grace Darling, Mary Seacole.  (KeyStage History)Spend 2 afternoons on each.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Teaching Amy Johnson at KS1 - Years 1 &amp; 2 | Keystage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Teaching Grace Darling at KS1 - Lessons, Activities and Resources At KS1 | Keystage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Teaching Mary Seacole at KS1 - Years 1 &amp; 2 | Keystage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Local Study -</a:t>
                      </a: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Remembrance 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Teaching Remembrance Day at KS1 - Lessons and Resources | Keystage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Remembrance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Great Fire of London (Key Stage History.  Additional information can be found on Historical Association) )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Teaching the Great Fire of London at KS1 | Year 1 and Year 2 | Keystage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Great Fire of London and the National Curriculum / Historical Association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Egyptians and other Ancient Civilizations 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Teaching Ancient Egypt at KS2 - Lessons and Resources | Keystage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Stone Age to Iron Age 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Teaching Stone Age to Iron Age at KS2 - Year 5 &amp; 6 | Keystage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Roman Empire in Britain  </a:t>
                      </a: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https://www.keystagehistory.co.uk/Resources/P2-2r28.pdf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effects of Anglo-Saxon, Viking and Scots settlement in Britain ( History Association) Follow the enquiry questions of History Association but useful resources on Key Stage History.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Scheme of Work: Anglo-Saxon, Viking and Scots settlement in Britain / Historical Association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Taught first -Introduction to early civilisation (History Association) This is to be taught prior to Ancient Greeks ( Key Stage History)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Scheme of Work: Comparing Ancient Civilisations / Historical Association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Ancient Greece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Teaching Ancient Greece at KS2 - Years 3,4,5 &amp; 6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Local History Unit - Our Nelson.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Our Nelson - A Local History Topic.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 - KS2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Early Islam/Baghdad c.900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Outstanding lessons early Islamic civilization in KS2 history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g2416c56ed46_0_0"/>
          <p:cNvGraphicFramePr/>
          <p:nvPr/>
        </p:nvGraphicFramePr>
        <p:xfrm>
          <a:off x="326177" y="3455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{4D74191E-0ED1-4298-BEC1-67DEA67B3620}</a:tableStyleId>
              </a:tblPr>
              <a:tblGrid>
                <a:gridCol w="1422950"/>
                <a:gridCol w="1422950"/>
                <a:gridCol w="1422950"/>
                <a:gridCol w="1422950"/>
                <a:gridCol w="1422950"/>
                <a:gridCol w="1422950"/>
                <a:gridCol w="1422950"/>
                <a:gridCol w="1422950"/>
              </a:tblGrid>
              <a:tr h="347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highlight>
                            <a:srgbClr val="FFFF00"/>
                          </a:highlight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Order of teaching </a:t>
                      </a:r>
                      <a:endParaRPr b="1" sz="1400" u="none" cap="none" strike="noStrike">
                        <a:highlight>
                          <a:srgbClr val="FFFF00"/>
                        </a:highlight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Reception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1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2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3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4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5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6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</a:tr>
              <a:tr h="1041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Order of teaching throughout the year.</a:t>
                      </a:r>
                      <a:endParaRPr b="1"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Please teach in the order they appear. </a:t>
                      </a:r>
                      <a:endParaRPr b="1"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Ourselves and our lives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Moving out to the history of familiar items such as transport.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Toys through Time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Significant Women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Local History Remembrance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Great Fire of London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Egyptians and other Ancient Civilizations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Stone Age to Iron Age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Roman Empire in Britain 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effects of Anglo-Saxon, Viking and Scots settlement in Britain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</a:t>
                      </a: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ntroduction to early civilisation (History Association)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Greece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Local History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Early Islam/Baghdad c.900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" name="Google Shape;100;p3"/>
          <p:cNvGraphicFramePr/>
          <p:nvPr/>
        </p:nvGraphicFramePr>
        <p:xfrm>
          <a:off x="404192" y="5501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{4D74191E-0ED1-4298-BEC1-67DEA67B3620}</a:tableStyleId>
              </a:tblPr>
              <a:tblGrid>
                <a:gridCol w="1617600"/>
                <a:gridCol w="1617600"/>
                <a:gridCol w="1617600"/>
                <a:gridCol w="1617600"/>
                <a:gridCol w="1617600"/>
                <a:gridCol w="1617600"/>
                <a:gridCol w="1617600"/>
              </a:tblGrid>
              <a:tr h="347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Reception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1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2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3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4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5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6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</a:tr>
              <a:tr h="1041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Visit to Little Lancashire Village.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Visit to school from grandparents etc to talk about their childhood.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Visit Blackburn Toy Museum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Set up a toy museum and invite parents to visit. (Lesson 6)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Host a simple debate - which lady should be remembered the most?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Visit local Cenotaph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Invite someone in from the Salvation Army.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Ingleborough Caves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Collectors Room at Towneley HAll - Egyptian display.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Visit to Ribchester museum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Invite in the Viking man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Viking Village at Marton Mere. 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Marsden Park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Gawthorpe Hall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National Collections Liverpool </a:t>
                      </a:r>
                      <a:r>
                        <a:rPr lang="en-GB" sz="14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Greece collection | National Museums Liverpool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Queen St Mill</a:t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  <p:sp>
        <p:nvSpPr>
          <p:cNvPr id="101" name="Google Shape;101;p3"/>
          <p:cNvSpPr txBox="1"/>
          <p:nvPr/>
        </p:nvSpPr>
        <p:spPr>
          <a:xfrm>
            <a:off x="1446600" y="77275"/>
            <a:ext cx="9322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sng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CULTURAL CAPITAL / Spirituality moments and OPPORTUNITIES IN HISTORY  AT GMSJ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Google Shape;106;g32042d65bf5_1_0"/>
          <p:cNvGraphicFramePr/>
          <p:nvPr/>
        </p:nvGraphicFramePr>
        <p:xfrm>
          <a:off x="713525" y="1377195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{541780D6-BF8C-477B-9DFD-163781A36A50}</a:tableStyleId>
              </a:tblPr>
              <a:tblGrid>
                <a:gridCol w="1430750"/>
                <a:gridCol w="1370850"/>
                <a:gridCol w="1408300"/>
                <a:gridCol w="1438250"/>
                <a:gridCol w="1355875"/>
                <a:gridCol w="1400825"/>
                <a:gridCol w="1400825"/>
                <a:gridCol w="1400825"/>
              </a:tblGrid>
              <a:tr h="1108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Disciplinary Knowledge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Plotting Coverage of Historical Skills. ➽  light touch           ➽ ➽ Some               ➽ ➽ ➽ Depth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1376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Understanding 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characteristic ideas, </a:t>
                      </a: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beliefs, attitudes, diversity.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row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History falls into the EYFS strand of ‘Understanding the World’.  There are 3 main areas of study within this strand. These being: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Personal experiences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Diverse world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Widening vocabulary.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 terms of early History teaching these could be delivered in the following ways: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Personal experiences -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Significant events in the child’s life.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Develop from baby to now.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Diverse world -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By introducing children to the richness of the world we are sowing early seeds for ‘characteristic ideas’ and making connections.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Widening Vocabulary  - will happen naturally through day to day encounters. However, specific terms relating to personal experience and the passing of time are integrated into  planning.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Remembrance 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Stone age and Iron Age 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Ancient Egypt Belief in the afterlife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Saxons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Stereo-typical view of Vikings➽➽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Role of women, religion.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Olympics, democracy. 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 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</a:tr>
              <a:tr h="229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Understanding similarity and difference, 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continuity and change. 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did things change for Amy after her famous flight?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were our grandparents’ toys like and how do we know? 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shall we rebuild London?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Changes from Stone Age to Iron Age 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Impact of Romans on Celtic life 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much continued after the Romans?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➽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Changing relations with Saxons➽➽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Nelson - changing landscape 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Changes after Prophet Mohammad’s death➽➽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Beyond Face Value  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</a:tr>
              <a:tr h="2781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Understand 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significance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Significant Women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Significance of remembrance day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Greatest legacy of the Romans? 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Was Alfred really great?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➽➽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were key turning points in the struggle of Saxons with Vikings?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➽➽➽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Nelson 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Greatest achievements 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 legacy 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Beyond Face Value  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</a:tr>
              <a:tr h="181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Identify and 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describe reasons for, and results of, </a:t>
                      </a: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events, situations and changes.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Why did Grace do what she did? 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can we work out why the Great Fire started?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Building of Stonehenge 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Reasons for Claudius’ invasion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Push or pull:why did they settle? 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Nelson 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Why was Athens successful at Marathon? 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did Islamic civilization spread so far and so quickly? 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</a:tr>
              <a:tr h="2179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Discern how and why 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contrasting arguments and interpretations </a:t>
                      </a: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 the past have been constructed.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Are all versions of Grace’s story the same?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Could more have been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done to stop the Fire?➽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Why Stonehenge was built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Views of Boudicca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Was Alfred really great?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Raiders of traders?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</a:tr>
              <a:tr h="1892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connections, draw contrasts, analyse trends. 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connections between our town and remembrance. 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Compare Britain with Egypt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Egypt Howard Carter 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Where did the Saxons settle? 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can we work out where the Vikings settled?➽➽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Legacy to different societies➽➽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Compares of Islamic civilization compared to Saxon England. 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Beyond Face Value  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</a:tr>
              <a:tr h="2580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Understand 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evidence is used </a:t>
                      </a: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 make historical claims (includes evaluation)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do we know these toys are old? 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were the trenches like?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actually happened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during the Great Fire and how can we know for sure 350 years later?➽➽➽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can we know what life was like at Skara Brae?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 this another Roman villa?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Who was buried at Sutton Hoo?➽➽➽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do we know they were settlers? 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Nelson  ➽ ➽ 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Why is it so difficult to know about Ancient Greek women?➽➽➽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can we know what life was like in the Golden Age ?➽➽➽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Beyond Face Value  ➽➽➽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</a:tr>
              <a:tr h="8875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Create own 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structured accounts </a:t>
                      </a: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including written narratives and </a:t>
                      </a: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analyses. </a:t>
                      </a:r>
                      <a:endParaRPr b="1"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Newspaper article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Fact sheet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Recount of process of mummification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Instructions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Explanation of reasons for Claudius’ actions/expansion of the Roman Empire.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Saxons - report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Vikings - discursive report, analysis.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Ancient Greece - report, explanation.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 Letter in the mantle of the expert, debate.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Evacuation - balanced argument. </a:t>
                      </a:r>
                      <a:endParaRPr b="1"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n-GB" sz="17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CHRONOLOGY </a:t>
                      </a:r>
                      <a:endParaRPr b="1" sz="17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Runs through ALL topics  </a:t>
                      </a:r>
                      <a:endParaRPr b="1" sz="16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B6D7A8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</a:tbl>
          </a:graphicData>
        </a:graphic>
      </p:graphicFrame>
      <p:graphicFrame>
        <p:nvGraphicFramePr>
          <p:cNvPr id="107" name="Google Shape;107;g32042d65bf5_1_0"/>
          <p:cNvGraphicFramePr/>
          <p:nvPr/>
        </p:nvGraphicFramePr>
        <p:xfrm>
          <a:off x="138575" y="68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{3DFAD4B9-278F-40F3-B36B-F52E0D093B93}</a:tableStyleId>
              </a:tblPr>
              <a:tblGrid>
                <a:gridCol w="1506400"/>
                <a:gridCol w="1483675"/>
                <a:gridCol w="1483675"/>
                <a:gridCol w="1483675"/>
                <a:gridCol w="1483675"/>
                <a:gridCol w="1483675"/>
                <a:gridCol w="1483675"/>
                <a:gridCol w="1483675"/>
              </a:tblGrid>
              <a:tr h="1823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Disciplinary 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Knowledge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b="1" sz="9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GB" sz="9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Plotting Coverage of Historical Skills. ➽  light touch           ➽ ➽ Some               ➽ ➽ ➽ Depth</a:t>
                      </a:r>
                      <a:endParaRPr b="1" sz="9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13677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EYFS 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1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2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3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4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5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6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490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Understanding </a:t>
                      </a: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characteristic ideas, </a:t>
                      </a: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beliefs, attitudes, diversity.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rowSpan="8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History falls into the EYFS strand of ‘Understanding the World’.  There are 3 main areas of study within this strand. These being: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Personal experiences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Diverse world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Widening vocabulary.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In terms of early History teaching these could be delivered in the following ways: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Personal experiences -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Significant events in the child’s life.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Develop from baby to now.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Diverse world -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By introducing children to the richness of the world we are sowing early seeds for ‘characteristic ideas’ and making connections.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Widening Vocabulary  - will happen naturally through day to day encounters. However, specific terms relating to personal experience and the passing of time are integrated into  planning.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88900" marB="88900" marR="88900" marL="889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88900" marB="88900" marR="88900" marL="889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Remembrance 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Stone age and Iron Age 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Egypt Belief in the afterlife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Saxons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Stereotypical view of Vikings➽➽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Role of women, religion.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Olympics, democracy. 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Islam 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735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Understanding similarity and difference, </a:t>
                      </a: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continuity and change. 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did things change for Amy after her famous flight?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What were our grandparents’ toys like and how do we know? 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shall we rebuild London?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Changes from Stone Age to Iron Age 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Impact of Romans on Celtic life 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much continued after the Romans?➽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Changing relations with Saxons➽➽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Nelson - changing landscape 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Changes after Prophet Mohammad’s death➽➽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  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857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Understand </a:t>
                      </a: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significance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Significant Women➽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Significance of remembrance day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Greatest legacy of the Romans? 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Was Alfred really great?➽➽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What were key turning points in the struggle of Saxons with Vikings?➽➽➽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Nelson - changing landscape 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Changes after Prophet Mohammad’s death➽➽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  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683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Identify and </a:t>
                      </a: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describe reasons for, and results of, </a:t>
                      </a: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events, situations and changes.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Why did Grace do what she did? 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can we work out why the Great Fire started?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Building of Stonehenge 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Reasons for Claudius’ invasion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Push or pull:why did they settle? 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Nelson 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Greatest achievements 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Islam legacy 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  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535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Discern how and why </a:t>
                      </a: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contrasting arguments and interpretations </a:t>
                      </a: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of the past have been constructed.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Are all versions of Grace’s story the same?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Could more have been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done to stop the Fire?➽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Why Stonehenge was built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Views of Boudicca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Was Alfred really great?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Raiders of traders?➽➽➽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Nelson 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Why was Athens successful at Marathon? 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did Islamic civilization spread so far and so quickly? 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735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Make connections, draw contrasts, analyse trends. 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Make connections between our town and remembrance. 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Compare Britain with Egypt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Egypt Howard Carter  ➽ ➽ ➽</a:t>
                      </a:r>
                      <a:endParaRPr sz="800" u="none" cap="none" strike="noStrike"/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Where did the Saxons settle? 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can we work out where the Vikings settled?➽➽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92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Understand </a:t>
                      </a: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evidence is used </a:t>
                      </a: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to make historical claims (includes evaluation)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do we know these toys are old? 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What were the trenches like?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What actually happened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during the Great Fire and how can we know for sure 350 years later?➽➽➽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can we know what life was like at Skara Brae?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Is this another Roman villa?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Who was buried at Sutton Hoo?➽➽➽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do we know they were settlers? 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Legacy to different societies➽➽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Compares of Islamic civilization compared to Saxon England. 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  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1319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Create own </a:t>
                      </a: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structured accounts </a:t>
                      </a: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including written narratives and </a:t>
                      </a:r>
                      <a:r>
                        <a:rPr b="1"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analyses. </a:t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Newspaper article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Fact sheet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Recount of process of mummification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Instructions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Explanation of reasons for Claudius’ actions/expansion of the Roman Empire.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Saxons - report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Vikings - discursive report, analysis.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Nelson  ➽ ➽ 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Why is it so difficult to know about Ancient Greek women?➽➽➽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Greece - report, explanation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can we know what life was like in the Golden Age ?➽➽➽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  ➽➽➽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Islam Letter in the mantle of the expert, debate. 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Evacuation - balanced argument.</a:t>
                      </a:r>
                      <a:endParaRPr sz="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</a:tbl>
          </a:graphicData>
        </a:graphic>
      </p:graphicFrame>
      <p:sp>
        <p:nvSpPr>
          <p:cNvPr id="108" name="Google Shape;108;g32042d65bf5_1_0"/>
          <p:cNvSpPr txBox="1"/>
          <p:nvPr/>
        </p:nvSpPr>
        <p:spPr>
          <a:xfrm>
            <a:off x="249825" y="5848700"/>
            <a:ext cx="1328400" cy="6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GB" sz="800" u="none" cap="none" strike="noStrike">
                <a:solidFill>
                  <a:schemeClr val="dk1"/>
                </a:solidFill>
                <a:latin typeface="Gabriela"/>
                <a:ea typeface="Gabriela"/>
                <a:cs typeface="Gabriela"/>
                <a:sym typeface="Gabriela"/>
              </a:rPr>
              <a:t>CHRONOLOGY - RUNS THROUGH ALL UNITS 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Google Shape;113;g32042d65bf5_1_15"/>
          <p:cNvGraphicFramePr/>
          <p:nvPr/>
        </p:nvGraphicFramePr>
        <p:xfrm>
          <a:off x="714050" y="1211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{695FBCF9-4498-4091-B058-C777EF574381}</a:tableStyleId>
              </a:tblPr>
              <a:tblGrid>
                <a:gridCol w="1285875"/>
                <a:gridCol w="1285875"/>
                <a:gridCol w="1285875"/>
                <a:gridCol w="1285875"/>
                <a:gridCol w="1285875"/>
                <a:gridCol w="1285875"/>
                <a:gridCol w="1285875"/>
                <a:gridCol w="1285875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-179999" lvl="0" marL="179999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EYFS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1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2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3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4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5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6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GB" sz="15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Substantive Knowledge</a:t>
                      </a:r>
                      <a:endParaRPr b="1" sz="15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-179999" lvl="0" marL="179999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Know about: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Changes within living memory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lives of significant individuals in the past who have contributed to national and international achievements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Know about: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Events beyond living memory that are significant nationally or globally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Significant historical events, people and places in their own locality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Know about: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Changes in Britain from the Stone Age to the Iron Age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achievements of the earliest civilizations (Ancient Egypt)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Know about: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Roman Empire and its impact on Britain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Britain’s settlement by Anglo-Saxons and Scots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Viking and Anglo-Saxon struggle for the Kingdom of England to the time of Edward the Confessor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Know about: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 local history study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Greece – a study of Greek life and achievements and their influence on the western world 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Know about: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 non-European society that provides contrasts with British history (early Islamic Civilisations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 study of an aspect or theme in British history that extends pupils’ chronological knowledge beyond 1066 </a:t>
                      </a:r>
                      <a:endParaRPr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CBA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Google Shape;118;g32042d65bf5_1_20"/>
          <p:cNvGraphicFramePr/>
          <p:nvPr/>
        </p:nvGraphicFramePr>
        <p:xfrm>
          <a:off x="702675" y="1835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{695FBCF9-4498-4091-B058-C777EF574381}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81000">
                <a:tc gridSpan="9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Disciplinary Skills by Key Stage. </a:t>
                      </a:r>
                      <a:endParaRPr b="1" sz="1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381000">
                <a:tc>
                  <a:txBody>
                    <a:bodyPr/>
                    <a:lstStyle/>
                    <a:p>
                      <a:pPr indent="-179999" lvl="0" marL="179999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EYFS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1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2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3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4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5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10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6</a:t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-179999" lvl="0" marL="179999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to: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Use common words and phrases relating to the passing of time.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Identify similarities and differences between ways of life in different periods.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Use a wide vocabulary of everyday historical terms.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Ask and answer questions.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Find out about the past and identify different ways in which it is represented.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hMerge="1"/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How to: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-29845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Gabriela"/>
                        <a:buChar char="●"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Note connections, contrasts and trends over time.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-29845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Gabriela"/>
                        <a:buChar char="●"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Develop the appropriate use of historical terms.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-29845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Gabriela"/>
                        <a:buChar char="●"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Address and sometimes devise historically valid questions about change, cause, similarity and difference, and significance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-29845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Gabriela"/>
                        <a:buChar char="●"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Construct informed responses that involve thoughtful selection and organisation of relevant historical information.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-298450" lvl="0" marL="4572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Gabriela"/>
                        <a:buChar char="●"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Understand how our knowledge of the past is constructed from a range of sources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6D7A8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Google Shape;123;g32042d65bf5_1_25"/>
          <p:cNvGraphicFramePr/>
          <p:nvPr/>
        </p:nvGraphicFramePr>
        <p:xfrm>
          <a:off x="1520200" y="425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{695FBCF9-4498-4091-B058-C777EF574381}</a:tableStyleId>
              </a:tblPr>
              <a:tblGrid>
                <a:gridCol w="1285875"/>
                <a:gridCol w="1285875"/>
                <a:gridCol w="1285875"/>
                <a:gridCol w="1285875"/>
                <a:gridCol w="1285875"/>
                <a:gridCol w="1285875"/>
                <a:gridCol w="1285875"/>
              </a:tblGrid>
              <a:tr h="38100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Vocabulary </a:t>
                      </a:r>
                      <a:endParaRPr b="1" sz="1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EYFS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1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2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3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4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5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6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now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next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old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new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ago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past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This list can be added to.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TOYS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old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modern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living memory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different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similar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Museum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SIGNIFICANT WOMEN.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famous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significant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achievement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discriminate/tion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There will be specific vocabulary related to each person -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Grace Darling - cobble, heroine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Amy Johnson - aviation, pilot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Mary Seacole - Crimea, prejudice.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REMEMBRANCE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cenotaph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trench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memorial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wreath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Armistice Day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historical event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GREAT FIRE OF LONDON 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Cathedral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Diary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Evidence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Pitch/Tar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Plaque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Squirts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Thatch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Warehouse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EGYPTIANS.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archaeologist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pharaohs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hieroglyphs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sarcophagus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papyrus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evidence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solidFill>
                            <a:schemeClr val="dk1"/>
                          </a:solidFill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Egyptologist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STONE AGE TO IRON AGE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artefact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Barrow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Forge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Henge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Mesolithic.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Neolithic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Paleolithic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Prehistoric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ROMAN EMPIRE IN BRITAIN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invasion/invade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emperor/empire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centurion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Britannia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Conquer/conquest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Frontier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Rebellion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Trade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Villa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ANGLO-SAXONS AND VIKINGS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invade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settle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evidence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ANGLO SAXONS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archaeologist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kingdoms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runes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VIKINGS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Danelaw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longhouse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longship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LOCAL HISTORY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census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primary evidence (E.g the census - it was made at the time)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secondary evidence (e.g Books about Nelson, canals etc - these were produced afterwards) ,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GREECE</a:t>
                      </a: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</a:t>
                      </a: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AND OTHER CIVILISATIONS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Acropolis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Agora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City state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Democracy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Helot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Hoplite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Ostrakon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Polis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Censorship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Propaganda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Iconic censorship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internal clues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image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fake news.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EARLY ISLAM/BAGHDAD c900. 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merchant,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Islam/Islamic,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legacy,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Empire,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trade,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 Golden Age, AD ( Anno Domini).  </a:t>
                      </a:r>
                      <a:endParaRPr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Google Shape;128;g32042d65bf5_1_31"/>
          <p:cNvGraphicFramePr/>
          <p:nvPr/>
        </p:nvGraphicFramePr>
        <p:xfrm>
          <a:off x="1520200" y="425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{695FBCF9-4498-4091-B058-C777EF574381}</a:tableStyleId>
              </a:tblPr>
              <a:tblGrid>
                <a:gridCol w="1285875"/>
                <a:gridCol w="1285875"/>
                <a:gridCol w="1285875"/>
                <a:gridCol w="1285875"/>
                <a:gridCol w="1285875"/>
                <a:gridCol w="1285875"/>
                <a:gridCol w="1285875"/>
              </a:tblGrid>
              <a:tr h="38100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1" lang="en-GB" sz="2800" u="sng" cap="none" strike="noStrike">
                          <a:solidFill>
                            <a:schemeClr val="dk1"/>
                          </a:solidFill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SHOW IT Distance learning assessments</a:t>
                      </a:r>
                      <a:endParaRPr b="1" sz="18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EYFS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1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2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3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4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5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Year 6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Toys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https://www.keystagehistory.co.uk/Resources/A1-2r2.pdf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Significant Women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Assessment Tasks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Remembrance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Remembrance Assessment. 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Great Fire of London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Low Ability - </a:t>
                      </a: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https://drive.google.com/drive/folders/1REfCZL0wVTG7I9EAtMtGLMsECUjJ36sz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Assessment Tasks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Stone Age to Iron Age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Stone Age - Iron Age assessment slides.pptx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Egyptians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https://drive.google.com/drive/folders/1REfCZL0wVTG7I9EAtMtGLMsECUjJ36sz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Assessment Tasks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The Roman Empire in Britain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Romans assessment task.pptx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Vikings Anglo Saxons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Anglo Saxons and Vikings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Ancient Greece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https://docs.google.com/presentation/d/19VIVd-CRXVvviVvFoUW0-TqDCdAtkKt9/edit#slide=id.p2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https://drive.google.com/drive/folders/1REfCZL0wVTG7I9EAtMtGLMsECUjJ36sz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Nelson -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Beyond Face Value - Distance assessment task</a:t>
                      </a:r>
                      <a:endParaRPr sz="9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u="none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Islamic Civilisations. 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https://drive.google.com/drive/folders/1REfCZL0wVTG7I9EAtMtGLMsECUjJ36sz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100" cap="none" strike="noStrike">
                          <a:latin typeface="Gabriela"/>
                          <a:ea typeface="Gabriela"/>
                          <a:cs typeface="Gabriela"/>
                          <a:sym typeface="Gabriela"/>
                        </a:rPr>
                        <a:t>https://drive.google.com/drive/folders/1REfCZL0wVTG7I9EAtMtGLMsECUjJ36sz</a:t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b="1" sz="900" u="none" cap="none" strike="noStrike">
                        <a:latin typeface="Gabriela"/>
                        <a:ea typeface="Gabriela"/>
                        <a:cs typeface="Gabriela"/>
                        <a:sym typeface="Gabriela"/>
                      </a:endParaRPr>
                    </a:p>
                  </a:txBody>
                  <a:tcPr marT="0" marB="0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5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2023-05-03T08:55:42Z</dcterms:created>
  <dc:creator>Sarah Brown</dc:creator>
</cp:coreProperties>
</file>