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12192000"/>
  <p:notesSz cx="7053250" cy="10180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hL6jCCJtjrA7kU0LVKSvxsm1SE9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7E3D4E7-370F-4582-82AA-95203B1BC5A9}">
  <a:tblStyle styleId="{57E3D4E7-370F-4582-82AA-95203B1BC5A9}" styleName="Table_0">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DBB64887-96C7-4B5B-B2F0-F2B003E350F6}" styleName="Table_1">
    <a:wholeTbl>
      <a:tcTxStyle b="off" i="off">
        <a:font>
          <a:latin typeface="Calibri"/>
          <a:ea typeface="Calibri"/>
          <a:cs typeface="Calibri"/>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0" name="Google Shape;130;p7: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2faae30e02d_0_21: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5" name="Google Shape;135;g2faae30e02d_0_21: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2: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0" name="Google Shape;140;p12: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3: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5" name="Google Shape;145;p13: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4: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0" name="Google Shape;150;p14: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5: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p15: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8: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0" name="Google Shape;160;p18: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9: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5" name="Google Shape;165;p19: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20: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0" name="Google Shape;170;p20: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21: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5" name="Google Shape;175;p21: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2: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3" name="Google Shape;93;p3: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9" name="Google Shape;99;p4: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2faae30e02d_0_2: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2faae30e02d_0_2:notes"/>
          <p:cNvSpPr txBox="1"/>
          <p:nvPr>
            <p:ph idx="1" type="body"/>
          </p:nvPr>
        </p:nvSpPr>
        <p:spPr>
          <a:xfrm>
            <a:off x="705325" y="4835775"/>
            <a:ext cx="5642700" cy="458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faae30e02d_0_12: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9" name="Google Shape;109;g2faae30e02d_0_12: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5: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1d3975ca3d_0_9: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1d3975ca3d_0_9:notes"/>
          <p:cNvSpPr txBox="1"/>
          <p:nvPr>
            <p:ph idx="1" type="body"/>
          </p:nvPr>
        </p:nvSpPr>
        <p:spPr>
          <a:xfrm>
            <a:off x="705325" y="4835775"/>
            <a:ext cx="5642700" cy="458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6: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4" name="Google Shape;124;p6: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2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2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2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3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3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3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3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3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2"/>
          <p:cNvSpPr/>
          <p:nvPr>
            <p:ph idx="2" type="pic"/>
          </p:nvPr>
        </p:nvSpPr>
        <p:spPr>
          <a:xfrm>
            <a:off x="5183188" y="987425"/>
            <a:ext cx="6172200" cy="4873625"/>
          </a:xfrm>
          <a:prstGeom prst="rect">
            <a:avLst/>
          </a:prstGeom>
          <a:noFill/>
          <a:ln>
            <a:noFill/>
          </a:ln>
        </p:spPr>
      </p:sp>
      <p:sp>
        <p:nvSpPr>
          <p:cNvPr id="64" name="Google Shape;64;p3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2044505" y="3177357"/>
            <a:ext cx="9144000" cy="109032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en-GB" u="sng"/>
              <a:t>PE </a:t>
            </a:r>
            <a:r>
              <a:rPr b="1" lang="en-GB" u="sng"/>
              <a:t>curriculum</a:t>
            </a:r>
            <a:endParaRPr/>
          </a:p>
        </p:txBody>
      </p:sp>
      <p:pic>
        <p:nvPicPr>
          <p:cNvPr descr="Great Marsden St John’s CofE Primary Academy" id="85" name="Google Shape;85;p1"/>
          <p:cNvPicPr preferRelativeResize="0"/>
          <p:nvPr/>
        </p:nvPicPr>
        <p:blipFill rotWithShape="1">
          <a:blip r:embed="rId3">
            <a:alphaModFix/>
          </a:blip>
          <a:srcRect b="0" l="0" r="0" t="0"/>
          <a:stretch/>
        </p:blipFill>
        <p:spPr>
          <a:xfrm>
            <a:off x="140677" y="-63634"/>
            <a:ext cx="12192000" cy="32956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graphicFrame>
        <p:nvGraphicFramePr>
          <p:cNvPr id="132" name="Google Shape;132;p7"/>
          <p:cNvGraphicFramePr/>
          <p:nvPr/>
        </p:nvGraphicFramePr>
        <p:xfrm>
          <a:off x="198782" y="243672"/>
          <a:ext cx="3000000" cy="3000000"/>
        </p:xfrm>
        <a:graphic>
          <a:graphicData uri="http://schemas.openxmlformats.org/drawingml/2006/table">
            <a:tbl>
              <a:tblPr bandRow="1" firstRow="1">
                <a:noFill/>
                <a:tableStyleId>{57E3D4E7-370F-4582-82AA-95203B1BC5A9}</a:tableStyleId>
              </a:tblPr>
              <a:tblGrid>
                <a:gridCol w="1353825"/>
                <a:gridCol w="4933475"/>
                <a:gridCol w="2473325"/>
                <a:gridCol w="3034825"/>
              </a:tblGrid>
              <a:tr h="305550">
                <a:tc gridSpan="4">
                  <a:txBody>
                    <a:bodyPr/>
                    <a:lstStyle/>
                    <a:p>
                      <a:pPr indent="0" lvl="0" marL="0" marR="0" rtl="0" algn="ctr">
                        <a:lnSpc>
                          <a:spcPct val="100000"/>
                        </a:lnSpc>
                        <a:spcBef>
                          <a:spcPts val="0"/>
                        </a:spcBef>
                        <a:spcAft>
                          <a:spcPts val="0"/>
                        </a:spcAft>
                        <a:buClr>
                          <a:srgbClr val="000000"/>
                        </a:buClr>
                        <a:buSzPts val="1100"/>
                        <a:buFont typeface="Arial"/>
                        <a:buNone/>
                      </a:pPr>
                      <a:r>
                        <a:rPr lang="en-GB" u="none" cap="none" strike="noStrike"/>
                        <a:t>YEAR 1</a:t>
                      </a:r>
                      <a:endParaRPr u="none" cap="none" strike="noStrike"/>
                    </a:p>
                  </a:txBody>
                  <a:tcPr marT="45725" marB="45725" marR="91450" marL="91450">
                    <a:solidFill>
                      <a:srgbClr val="FFFF00"/>
                    </a:solidFill>
                  </a:tcPr>
                </a:tc>
                <a:tc hMerge="1"/>
                <a:tc hMerge="1"/>
                <a:tc hMerge="1"/>
              </a:tr>
              <a:tr h="419950">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name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Disciplinary Knowledge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Planning </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Key </a:t>
                      </a:r>
                      <a:r>
                        <a:rPr b="1" lang="en-GB"/>
                        <a:t>Vocabulary</a:t>
                      </a:r>
                      <a:endParaRPr u="none" cap="none" strike="noStrike"/>
                    </a:p>
                  </a:txBody>
                  <a:tcPr marT="45725" marB="45725" marR="91450" marL="91450"/>
                </a:tc>
              </a:tr>
              <a:tr h="877425">
                <a:tc>
                  <a:txBody>
                    <a:bodyPr/>
                    <a:lstStyle/>
                    <a:p>
                      <a:pPr indent="0" lvl="0" marL="0" marR="0" rtl="0" algn="l">
                        <a:lnSpc>
                          <a:spcPct val="100000"/>
                        </a:lnSpc>
                        <a:spcBef>
                          <a:spcPts val="0"/>
                        </a:spcBef>
                        <a:spcAft>
                          <a:spcPts val="0"/>
                        </a:spcAft>
                        <a:buClr>
                          <a:srgbClr val="000000"/>
                        </a:buClr>
                        <a:buSzPts val="1100"/>
                        <a:buFont typeface="Arial"/>
                        <a:buNone/>
                      </a:pPr>
                      <a:r>
                        <a:rPr lang="en-GB"/>
                        <a:t>Games</a:t>
                      </a:r>
                      <a:endParaRPr u="none" cap="none" strike="noStrike"/>
                    </a:p>
                  </a:txBody>
                  <a:tcPr marT="45725" marB="45725" marR="91450" marL="91450"/>
                </a:tc>
                <a:tc>
                  <a:txBody>
                    <a:bodyPr/>
                    <a:lstStyle/>
                    <a:p>
                      <a:pPr indent="-317500" lvl="0" marL="457200" rtl="0" algn="l">
                        <a:spcBef>
                          <a:spcPts val="0"/>
                        </a:spcBef>
                        <a:spcAft>
                          <a:spcPts val="0"/>
                        </a:spcAft>
                        <a:buSzPts val="1400"/>
                        <a:buFont typeface="Calibri"/>
                        <a:buChar char="-"/>
                      </a:pPr>
                      <a:r>
                        <a:rPr lang="en-GB"/>
                        <a:t>Rolling, bouncing and catching</a:t>
                      </a:r>
                      <a:endParaRPr/>
                    </a:p>
                    <a:p>
                      <a:pPr indent="-317500" lvl="0" marL="457200" rtl="0" algn="l">
                        <a:spcBef>
                          <a:spcPts val="0"/>
                        </a:spcBef>
                        <a:spcAft>
                          <a:spcPts val="0"/>
                        </a:spcAft>
                        <a:buSzPts val="1400"/>
                        <a:buFont typeface="Calibri"/>
                        <a:buChar char="-"/>
                      </a:pPr>
                      <a:r>
                        <a:rPr lang="en-GB"/>
                        <a:t>Agility, balance and coordination</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None/>
                      </a:pPr>
                      <a:r>
                        <a:rPr lang="en-GB">
                          <a:highlight>
                            <a:srgbClr val="FFFFFF"/>
                          </a:highlight>
                        </a:rPr>
                        <a:t>Control, change direction, stop, space, pathways, agility, balance, coordination. </a:t>
                      </a:r>
                      <a:endParaRPr/>
                    </a:p>
                  </a:txBody>
                  <a:tcPr marT="45725" marB="45725" marR="91450" marL="91450"/>
                </a:tc>
              </a:tr>
              <a:tr h="930250">
                <a:tc>
                  <a:txBody>
                    <a:bodyPr/>
                    <a:lstStyle/>
                    <a:p>
                      <a:pPr indent="0" lvl="0" marL="0" marR="0" rtl="0" algn="l">
                        <a:lnSpc>
                          <a:spcPct val="100000"/>
                        </a:lnSpc>
                        <a:spcBef>
                          <a:spcPts val="0"/>
                        </a:spcBef>
                        <a:spcAft>
                          <a:spcPts val="0"/>
                        </a:spcAft>
                        <a:buNone/>
                      </a:pPr>
                      <a:r>
                        <a:rPr lang="en-GB"/>
                        <a:t>Games</a:t>
                      </a:r>
                      <a:endParaRPr/>
                    </a:p>
                  </a:txBody>
                  <a:tcPr marT="45725" marB="45725" marR="91450" marL="91450"/>
                </a:tc>
                <a:tc>
                  <a:txBody>
                    <a:bodyPr/>
                    <a:lstStyle/>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Clr>
                          <a:schemeClr val="dk1"/>
                        </a:buClr>
                        <a:buSzPts val="1400"/>
                        <a:buFont typeface="Calibri"/>
                        <a:buChar char="-"/>
                      </a:pPr>
                      <a:r>
                        <a:rPr lang="en-GB">
                          <a:highlight>
                            <a:srgbClr val="FFFFFF"/>
                          </a:highlight>
                        </a:rPr>
                        <a:t>Striking, throwing, catching, kicking, sending and receiving</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a:highlight>
                            <a:srgbClr val="FFFFFF"/>
                          </a:highlight>
                        </a:rPr>
                        <a:t>Balance, throwing, catching, aiming, underarm, direction, striking, hitting, underarm, throwing, sideways.</a:t>
                      </a:r>
                      <a:endParaRPr/>
                    </a:p>
                  </a:txBody>
                  <a:tcPr marT="45725" marB="45725" marR="91450" marL="91450"/>
                </a:tc>
              </a:tr>
              <a:tr h="1092225">
                <a:tc>
                  <a:txBody>
                    <a:bodyPr/>
                    <a:lstStyle/>
                    <a:p>
                      <a:pPr indent="0" lvl="0" marL="0" marR="0" rtl="0" algn="l">
                        <a:lnSpc>
                          <a:spcPct val="100000"/>
                        </a:lnSpc>
                        <a:spcBef>
                          <a:spcPts val="0"/>
                        </a:spcBef>
                        <a:spcAft>
                          <a:spcPts val="0"/>
                        </a:spcAft>
                        <a:buNone/>
                      </a:pPr>
                      <a:r>
                        <a:rPr lang="en-GB"/>
                        <a:t>Dance - The Seaside</a:t>
                      </a:r>
                      <a:endParaRPr/>
                    </a:p>
                  </a:txBody>
                  <a:tcPr marT="45725" marB="45725" marR="91450" marL="91450"/>
                </a:tc>
                <a:tc>
                  <a:txBody>
                    <a:bodyPr/>
                    <a:lstStyle/>
                    <a:p>
                      <a:pPr indent="-317500" lvl="0" marL="457200" rtl="0" algn="l">
                        <a:spcBef>
                          <a:spcPts val="0"/>
                        </a:spcBef>
                        <a:spcAft>
                          <a:spcPts val="0"/>
                        </a:spcAft>
                        <a:buSzPts val="1400"/>
                        <a:buFont typeface="Calibri"/>
                        <a:buChar char="-"/>
                      </a:pPr>
                      <a:r>
                        <a:rPr lang="en-GB"/>
                        <a:t>How to evaluate </a:t>
                      </a:r>
                      <a:endParaRPr/>
                    </a:p>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SzPts val="1400"/>
                        <a:buFont typeface="Calibri"/>
                        <a:buChar char="-"/>
                      </a:pPr>
                      <a:r>
                        <a:rPr lang="en-GB"/>
                        <a:t>Create dance phrases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None/>
                      </a:pPr>
                      <a:r>
                        <a:rPr lang="en-GB">
                          <a:highlight>
                            <a:srgbClr val="FFFFFF"/>
                          </a:highlight>
                        </a:rPr>
                        <a:t>Phrase (a gesture or movement), pathways, travel, skipping, galloping, running, marching, rise, fall, turn.</a:t>
                      </a:r>
                      <a:endParaRPr/>
                    </a:p>
                  </a:txBody>
                  <a:tcPr marT="45725" marB="45725" marR="91450" marL="91450"/>
                </a:tc>
              </a:tr>
              <a:tr h="1001350">
                <a:tc>
                  <a:txBody>
                    <a:bodyPr/>
                    <a:lstStyle/>
                    <a:p>
                      <a:pPr indent="0" lvl="0" marL="0" marR="0" rtl="0" algn="l">
                        <a:lnSpc>
                          <a:spcPct val="100000"/>
                        </a:lnSpc>
                        <a:spcBef>
                          <a:spcPts val="0"/>
                        </a:spcBef>
                        <a:spcAft>
                          <a:spcPts val="0"/>
                        </a:spcAft>
                        <a:buClr>
                          <a:srgbClr val="000000"/>
                        </a:buClr>
                        <a:buSzPts val="1100"/>
                        <a:buFont typeface="Arial"/>
                        <a:buNone/>
                      </a:pPr>
                      <a:r>
                        <a:rPr lang="en-GB"/>
                        <a:t>Gymnastics</a:t>
                      </a:r>
                      <a:endParaRPr u="none" cap="none" strike="noStrike"/>
                    </a:p>
                  </a:txBody>
                  <a:tcPr marT="45725" marB="45725" marR="91450" marL="91450"/>
                </a:tc>
                <a:tc>
                  <a:txBody>
                    <a:bodyPr/>
                    <a:lstStyle/>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Clr>
                          <a:schemeClr val="dk1"/>
                        </a:buClr>
                        <a:buSzPts val="1400"/>
                        <a:buFont typeface="Calibri"/>
                        <a:buChar char="-"/>
                      </a:pPr>
                      <a:r>
                        <a:rPr lang="en-GB"/>
                        <a:t>Exploring space safely </a:t>
                      </a:r>
                      <a:endParaRPr/>
                    </a:p>
                    <a:p>
                      <a:pPr indent="-317500" lvl="0" marL="457200" rtl="0" algn="l">
                        <a:spcBef>
                          <a:spcPts val="0"/>
                        </a:spcBef>
                        <a:spcAft>
                          <a:spcPts val="0"/>
                        </a:spcAft>
                        <a:buClr>
                          <a:schemeClr val="dk1"/>
                        </a:buClr>
                        <a:buSzPts val="1400"/>
                        <a:buFont typeface="Calibri"/>
                        <a:buChar char="-"/>
                      </a:pPr>
                      <a:r>
                        <a:rPr lang="en-GB"/>
                        <a:t>Creating shapes</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a:highlight>
                            <a:srgbClr val="FFFFFF"/>
                          </a:highlight>
                        </a:rPr>
                        <a:t>Balance, shapes (different shapes in each lesson), high, low, tip toes, stomach, tension, copy, mirror, entrance, exit.</a:t>
                      </a:r>
                      <a:endParaRPr/>
                    </a:p>
                  </a:txBody>
                  <a:tcPr marT="45725" marB="45725" marR="91450" marL="91450"/>
                </a:tc>
              </a:tr>
              <a:tr h="751175">
                <a:tc>
                  <a:txBody>
                    <a:bodyPr/>
                    <a:lstStyle/>
                    <a:p>
                      <a:pPr indent="0" lvl="0" marL="0" marR="0" rtl="0" algn="l">
                        <a:lnSpc>
                          <a:spcPct val="100000"/>
                        </a:lnSpc>
                        <a:spcBef>
                          <a:spcPts val="0"/>
                        </a:spcBef>
                        <a:spcAft>
                          <a:spcPts val="0"/>
                        </a:spcAft>
                        <a:buClr>
                          <a:srgbClr val="000000"/>
                        </a:buClr>
                        <a:buSzPts val="1100"/>
                        <a:buFont typeface="Arial"/>
                        <a:buNone/>
                      </a:pPr>
                      <a:r>
                        <a:rPr lang="en-GB"/>
                        <a:t>Athletics</a:t>
                      </a:r>
                      <a:endParaRPr u="none" cap="none" strike="noStrike"/>
                    </a:p>
                  </a:txBody>
                  <a:tcPr marT="45725" marB="45725" marR="91450" marL="91450"/>
                </a:tc>
                <a:tc>
                  <a:txBody>
                    <a:bodyPr/>
                    <a:lstStyle/>
                    <a:p>
                      <a:pPr indent="-317500" lvl="0" marL="457200" rtl="0" algn="l">
                        <a:spcBef>
                          <a:spcPts val="0"/>
                        </a:spcBef>
                        <a:spcAft>
                          <a:spcPts val="0"/>
                        </a:spcAft>
                        <a:buSzPts val="1400"/>
                        <a:buFont typeface="Calibri"/>
                        <a:buChar char="-"/>
                      </a:pPr>
                      <a:r>
                        <a:rPr lang="en-GB"/>
                        <a:t>Running, jumping, throwing and catching</a:t>
                      </a:r>
                      <a:endParaRPr/>
                    </a:p>
                    <a:p>
                      <a:pPr indent="-317500" lvl="0" marL="457200" rtl="0" algn="l">
                        <a:spcBef>
                          <a:spcPts val="0"/>
                        </a:spcBef>
                        <a:spcAft>
                          <a:spcPts val="0"/>
                        </a:spcAft>
                        <a:buSzPts val="1400"/>
                        <a:buFont typeface="Calibri"/>
                        <a:buChar char="-"/>
                      </a:pPr>
                      <a:r>
                        <a:rPr lang="en-GB"/>
                        <a:t>Kicking for accuracy</a:t>
                      </a:r>
                      <a:endParaRPr/>
                    </a:p>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highlight>
                            <a:srgbClr val="FFFFFF"/>
                          </a:highlight>
                        </a:rPr>
                        <a:t>Sprint, run, strong leg, driving, javelin, throw, aim, sprint, run, catch. </a:t>
                      </a:r>
                      <a:endParaRPr b="1"/>
                    </a:p>
                    <a:p>
                      <a:pPr indent="0" lvl="0" marL="0" rtl="0" algn="l">
                        <a:spcBef>
                          <a:spcPts val="1000"/>
                        </a:spcBef>
                        <a:spcAft>
                          <a:spcPts val="0"/>
                        </a:spcAft>
                        <a:buNone/>
                      </a:pPr>
                      <a:r>
                        <a:t/>
                      </a:r>
                      <a:endParaRPr/>
                    </a:p>
                  </a:txBody>
                  <a:tcPr marT="45725" marB="45725" marR="91450" marL="91450"/>
                </a:tc>
              </a:tr>
              <a:tr h="982825">
                <a:tc>
                  <a:txBody>
                    <a:bodyPr/>
                    <a:lstStyle/>
                    <a:p>
                      <a:pPr indent="0" lvl="0" marL="0" marR="0" rtl="0" algn="l">
                        <a:lnSpc>
                          <a:spcPct val="100000"/>
                        </a:lnSpc>
                        <a:spcBef>
                          <a:spcPts val="0"/>
                        </a:spcBef>
                        <a:spcAft>
                          <a:spcPts val="0"/>
                        </a:spcAft>
                        <a:buClr>
                          <a:srgbClr val="000000"/>
                        </a:buClr>
                        <a:buSzPts val="1100"/>
                        <a:buFont typeface="Arial"/>
                        <a:buNone/>
                      </a:pPr>
                      <a:r>
                        <a:rPr lang="en-GB"/>
                        <a:t>Games</a:t>
                      </a:r>
                      <a:endParaRPr u="none" cap="none" strike="noStrike"/>
                    </a:p>
                  </a:txBody>
                  <a:tcPr marT="45725" marB="45725" marR="91450" marL="91450"/>
                </a:tc>
                <a:tc>
                  <a:txBody>
                    <a:bodyPr/>
                    <a:lstStyle/>
                    <a:p>
                      <a:pPr indent="-317500" lvl="0" marL="457200" rtl="0" algn="l">
                        <a:spcBef>
                          <a:spcPts val="0"/>
                        </a:spcBef>
                        <a:spcAft>
                          <a:spcPts val="0"/>
                        </a:spcAft>
                        <a:buSzPts val="1400"/>
                        <a:buFont typeface="Calibri"/>
                        <a:buChar char="-"/>
                      </a:pPr>
                      <a:r>
                        <a:rPr lang="en-GB"/>
                        <a:t>Throwing, catching, kicking, sending and </a:t>
                      </a:r>
                      <a:r>
                        <a:rPr lang="en-GB"/>
                        <a:t>receiving</a:t>
                      </a:r>
                      <a:r>
                        <a:rPr lang="en-GB"/>
                        <a:t>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a:highlight>
                            <a:srgbClr val="FFFFFF"/>
                          </a:highlight>
                        </a:rPr>
                        <a:t>Attacking, defending, teamwork, intercept, dodging, scoring, tactics, marking, mirroring, space, passing, dodging, communicating.</a:t>
                      </a:r>
                      <a:endParaRPr/>
                    </a:p>
                  </a:txBody>
                  <a:tcPr marT="45725" marB="45725" marR="91450" marL="9145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graphicFrame>
        <p:nvGraphicFramePr>
          <p:cNvPr id="137" name="Google Shape;137;g2faae30e02d_0_21"/>
          <p:cNvGraphicFramePr/>
          <p:nvPr/>
        </p:nvGraphicFramePr>
        <p:xfrm>
          <a:off x="198782" y="91272"/>
          <a:ext cx="3000000" cy="3000000"/>
        </p:xfrm>
        <a:graphic>
          <a:graphicData uri="http://schemas.openxmlformats.org/drawingml/2006/table">
            <a:tbl>
              <a:tblPr bandRow="1" firstRow="1">
                <a:noFill/>
                <a:tableStyleId>{57E3D4E7-370F-4582-82AA-95203B1BC5A9}</a:tableStyleId>
              </a:tblPr>
              <a:tblGrid>
                <a:gridCol w="1353825"/>
                <a:gridCol w="4673725"/>
                <a:gridCol w="2165425"/>
                <a:gridCol w="3602475"/>
              </a:tblGrid>
              <a:tr h="305550">
                <a:tc gridSpan="4">
                  <a:txBody>
                    <a:bodyPr/>
                    <a:lstStyle/>
                    <a:p>
                      <a:pPr indent="0" lvl="0" marL="0" marR="0" rtl="0" algn="ctr">
                        <a:lnSpc>
                          <a:spcPct val="100000"/>
                        </a:lnSpc>
                        <a:spcBef>
                          <a:spcPts val="0"/>
                        </a:spcBef>
                        <a:spcAft>
                          <a:spcPts val="0"/>
                        </a:spcAft>
                        <a:buClr>
                          <a:srgbClr val="000000"/>
                        </a:buClr>
                        <a:buSzPts val="1100"/>
                        <a:buFont typeface="Arial"/>
                        <a:buNone/>
                      </a:pPr>
                      <a:r>
                        <a:rPr lang="en-GB" u="none" cap="none" strike="noStrike"/>
                        <a:t>YEAR </a:t>
                      </a:r>
                      <a:r>
                        <a:rPr lang="en-GB"/>
                        <a:t>2</a:t>
                      </a:r>
                      <a:endParaRPr u="none" cap="none" strike="noStrike"/>
                    </a:p>
                  </a:txBody>
                  <a:tcPr marT="45725" marB="45725" marR="91450" marL="91450">
                    <a:solidFill>
                      <a:srgbClr val="FFFF00"/>
                    </a:solidFill>
                  </a:tcPr>
                </a:tc>
                <a:tc hMerge="1"/>
                <a:tc hMerge="1"/>
                <a:tc hMerge="1"/>
              </a:tr>
              <a:tr h="419950">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name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Disciplinary Knowledge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Planning </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Key </a:t>
                      </a:r>
                      <a:r>
                        <a:rPr b="1" lang="en-GB"/>
                        <a:t>Vocabulary</a:t>
                      </a:r>
                      <a:endParaRPr u="none" cap="none" strike="noStrike"/>
                    </a:p>
                  </a:txBody>
                  <a:tcPr marT="45725" marB="45725" marR="91450" marL="91450"/>
                </a:tc>
              </a:tr>
              <a:tr h="877425">
                <a:tc>
                  <a:txBody>
                    <a:bodyPr/>
                    <a:lstStyle/>
                    <a:p>
                      <a:pPr indent="0" lvl="0" marL="0" marR="0" rtl="0" algn="l">
                        <a:lnSpc>
                          <a:spcPct val="100000"/>
                        </a:lnSpc>
                        <a:spcBef>
                          <a:spcPts val="0"/>
                        </a:spcBef>
                        <a:spcAft>
                          <a:spcPts val="0"/>
                        </a:spcAft>
                        <a:buClr>
                          <a:srgbClr val="000000"/>
                        </a:buClr>
                        <a:buSzPts val="1100"/>
                        <a:buFont typeface="Arial"/>
                        <a:buNone/>
                      </a:pPr>
                      <a:r>
                        <a:rPr lang="en-GB"/>
                        <a:t>Games</a:t>
                      </a:r>
                      <a:endParaRPr u="none" cap="none" strike="noStrike"/>
                    </a:p>
                  </a:txBody>
                  <a:tcPr marT="45725" marB="45725" marR="91450" marL="91450"/>
                </a:tc>
                <a:tc>
                  <a:txBody>
                    <a:bodyPr/>
                    <a:lstStyle/>
                    <a:p>
                      <a:pPr indent="-317500" lvl="0" marL="457200" rtl="0" algn="l">
                        <a:spcBef>
                          <a:spcPts val="0"/>
                        </a:spcBef>
                        <a:spcAft>
                          <a:spcPts val="0"/>
                        </a:spcAft>
                        <a:buSzPts val="1400"/>
                        <a:buFont typeface="Calibri"/>
                        <a:buChar char="-"/>
                      </a:pPr>
                      <a:r>
                        <a:rPr lang="en-GB"/>
                        <a:t>Controlling a ball - </a:t>
                      </a:r>
                      <a:endParaRPr/>
                    </a:p>
                    <a:p>
                      <a:pPr indent="0" lvl="0" marL="457200" rtl="0" algn="l">
                        <a:spcBef>
                          <a:spcPts val="0"/>
                        </a:spcBef>
                        <a:spcAft>
                          <a:spcPts val="0"/>
                        </a:spcAft>
                        <a:buNone/>
                      </a:pPr>
                      <a:r>
                        <a:rPr lang="en-GB"/>
                        <a:t>-  </a:t>
                      </a:r>
                      <a:r>
                        <a:rPr lang="en-GB"/>
                        <a:t>Rolling, bouncing and catching</a:t>
                      </a:r>
                      <a:endParaRPr/>
                    </a:p>
                    <a:p>
                      <a:pPr indent="-317500" lvl="0" marL="457200" rtl="0" algn="l">
                        <a:spcBef>
                          <a:spcPts val="0"/>
                        </a:spcBef>
                        <a:spcAft>
                          <a:spcPts val="0"/>
                        </a:spcAft>
                        <a:buSzPts val="1400"/>
                        <a:buFont typeface="Calibri"/>
                        <a:buChar char="-"/>
                      </a:pPr>
                      <a:r>
                        <a:rPr lang="en-GB"/>
                        <a:t>Agility, balance and coordination</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highlight>
                            <a:srgbClr val="FFFFFF"/>
                          </a:highlight>
                        </a:rPr>
                        <a:t>Control, change direction, stop, space, pathways, agility, balance, coordination. </a:t>
                      </a:r>
                      <a:endParaRPr b="1">
                        <a:highlight>
                          <a:srgbClr val="FFFFFF"/>
                        </a:highlight>
                      </a:endParaRPr>
                    </a:p>
                    <a:p>
                      <a:pPr indent="0" lvl="0" marL="0" rtl="0" algn="l">
                        <a:spcBef>
                          <a:spcPts val="1000"/>
                        </a:spcBef>
                        <a:spcAft>
                          <a:spcPts val="0"/>
                        </a:spcAft>
                        <a:buNone/>
                      </a:pPr>
                      <a:r>
                        <a:t/>
                      </a:r>
                      <a:endParaRPr/>
                    </a:p>
                  </a:txBody>
                  <a:tcPr marT="45725" marB="45725" marR="91450" marL="91450"/>
                </a:tc>
              </a:tr>
              <a:tr h="930250">
                <a:tc>
                  <a:txBody>
                    <a:bodyPr/>
                    <a:lstStyle/>
                    <a:p>
                      <a:pPr indent="0" lvl="0" marL="0" marR="0" rtl="0" algn="l">
                        <a:lnSpc>
                          <a:spcPct val="100000"/>
                        </a:lnSpc>
                        <a:spcBef>
                          <a:spcPts val="0"/>
                        </a:spcBef>
                        <a:spcAft>
                          <a:spcPts val="0"/>
                        </a:spcAft>
                        <a:buNone/>
                      </a:pPr>
                      <a:r>
                        <a:rPr lang="en-GB"/>
                        <a:t>Games</a:t>
                      </a:r>
                      <a:endParaRPr/>
                    </a:p>
                  </a:txBody>
                  <a:tcPr marT="45725" marB="45725" marR="91450" marL="91450"/>
                </a:tc>
                <a:tc>
                  <a:txBody>
                    <a:bodyPr/>
                    <a:lstStyle/>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Clr>
                          <a:schemeClr val="dk1"/>
                        </a:buClr>
                        <a:buSzPts val="1400"/>
                        <a:buFont typeface="Calibri"/>
                        <a:buChar char="-"/>
                      </a:pPr>
                      <a:r>
                        <a:rPr lang="en-GB">
                          <a:highlight>
                            <a:srgbClr val="FFFFFF"/>
                          </a:highlight>
                        </a:rPr>
                        <a:t>Striking, stopping, throwing (under and overarm), rolling and kicking</a:t>
                      </a:r>
                      <a:endParaRPr>
                        <a:highlight>
                          <a:srgbClr val="FFFFFF"/>
                        </a:highlight>
                      </a:endParaRPr>
                    </a:p>
                    <a:p>
                      <a:pPr indent="0" lvl="0" marL="0" rtl="0" algn="l">
                        <a:spcBef>
                          <a:spcPts val="0"/>
                        </a:spcBef>
                        <a:spcAft>
                          <a:spcPts val="0"/>
                        </a:spcAft>
                        <a:buNone/>
                      </a:pPr>
                      <a:r>
                        <a:t/>
                      </a:r>
                      <a:endParaRPr>
                        <a:highlight>
                          <a:srgbClr val="FFFFFF"/>
                        </a:highlight>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a:highlight>
                            <a:srgbClr val="FFFFFF"/>
                          </a:highlight>
                        </a:rPr>
                        <a:t>Balance, throwing, catching, aiming, underarm, direction, striking, hitting, underarm, throwing, sideways.</a:t>
                      </a:r>
                      <a:endParaRPr/>
                    </a:p>
                  </a:txBody>
                  <a:tcPr marT="45725" marB="45725" marR="91450" marL="91450"/>
                </a:tc>
              </a:tr>
              <a:tr h="1092225">
                <a:tc>
                  <a:txBody>
                    <a:bodyPr/>
                    <a:lstStyle/>
                    <a:p>
                      <a:pPr indent="0" lvl="0" marL="0" marR="0" rtl="0" algn="l">
                        <a:lnSpc>
                          <a:spcPct val="100000"/>
                        </a:lnSpc>
                        <a:spcBef>
                          <a:spcPts val="0"/>
                        </a:spcBef>
                        <a:spcAft>
                          <a:spcPts val="0"/>
                        </a:spcAft>
                        <a:buNone/>
                      </a:pPr>
                      <a:r>
                        <a:rPr lang="en-GB"/>
                        <a:t>Dance - Toys</a:t>
                      </a:r>
                      <a:endParaRPr/>
                    </a:p>
                  </a:txBody>
                  <a:tcPr marT="45725" marB="45725" marR="91450" marL="91450"/>
                </a:tc>
                <a:tc>
                  <a:txBody>
                    <a:bodyPr/>
                    <a:lstStyle/>
                    <a:p>
                      <a:pPr indent="-317500" lvl="0" marL="457200" rtl="0" algn="l">
                        <a:spcBef>
                          <a:spcPts val="0"/>
                        </a:spcBef>
                        <a:spcAft>
                          <a:spcPts val="0"/>
                        </a:spcAft>
                        <a:buSzPts val="1400"/>
                        <a:buFont typeface="Calibri"/>
                        <a:buChar char="-"/>
                      </a:pPr>
                      <a:r>
                        <a:rPr lang="en-GB"/>
                        <a:t>Evaluations </a:t>
                      </a:r>
                      <a:endParaRPr/>
                    </a:p>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SzPts val="1400"/>
                        <a:buFont typeface="Calibri"/>
                        <a:buChar char="-"/>
                      </a:pPr>
                      <a:r>
                        <a:rPr lang="en-GB"/>
                        <a:t>Create dance phrases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None/>
                      </a:pPr>
                      <a:r>
                        <a:rPr lang="en-GB">
                          <a:highlight>
                            <a:srgbClr val="FFFFFF"/>
                          </a:highlight>
                        </a:rPr>
                        <a:t>Phrase (a gesture or movement), rhythm, transport, circular, animated, alive, lifeless, mirror, unison.</a:t>
                      </a:r>
                      <a:endParaRPr/>
                    </a:p>
                  </a:txBody>
                  <a:tcPr marT="45725" marB="45725" marR="91450" marL="91450"/>
                </a:tc>
              </a:tr>
              <a:tr h="1001350">
                <a:tc>
                  <a:txBody>
                    <a:bodyPr/>
                    <a:lstStyle/>
                    <a:p>
                      <a:pPr indent="0" lvl="0" marL="0" marR="0" rtl="0" algn="l">
                        <a:lnSpc>
                          <a:spcPct val="100000"/>
                        </a:lnSpc>
                        <a:spcBef>
                          <a:spcPts val="0"/>
                        </a:spcBef>
                        <a:spcAft>
                          <a:spcPts val="0"/>
                        </a:spcAft>
                        <a:buClr>
                          <a:srgbClr val="000000"/>
                        </a:buClr>
                        <a:buSzPts val="1100"/>
                        <a:buFont typeface="Arial"/>
                        <a:buNone/>
                      </a:pPr>
                      <a:r>
                        <a:rPr lang="en-GB"/>
                        <a:t>Gymnastics</a:t>
                      </a:r>
                      <a:endParaRPr u="none" cap="none" strike="noStrike"/>
                    </a:p>
                  </a:txBody>
                  <a:tcPr marT="45725" marB="45725" marR="91450" marL="91450"/>
                </a:tc>
                <a:tc>
                  <a:txBody>
                    <a:bodyPr/>
                    <a:lstStyle/>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Clr>
                          <a:schemeClr val="dk1"/>
                        </a:buClr>
                        <a:buSzPts val="1400"/>
                        <a:buFont typeface="Calibri"/>
                        <a:buChar char="-"/>
                      </a:pPr>
                      <a:r>
                        <a:rPr lang="en-GB"/>
                        <a:t>Exploring space safely </a:t>
                      </a:r>
                      <a:endParaRPr/>
                    </a:p>
                    <a:p>
                      <a:pPr indent="-317500" lvl="0" marL="457200" rtl="0" algn="l">
                        <a:spcBef>
                          <a:spcPts val="0"/>
                        </a:spcBef>
                        <a:spcAft>
                          <a:spcPts val="0"/>
                        </a:spcAft>
                        <a:buClr>
                          <a:schemeClr val="dk1"/>
                        </a:buClr>
                        <a:buSzPts val="1400"/>
                        <a:buFont typeface="Calibri"/>
                        <a:buChar char="-"/>
                      </a:pPr>
                      <a:r>
                        <a:rPr lang="en-GB"/>
                        <a:t>Creating shapes</a:t>
                      </a:r>
                      <a:endParaRPr/>
                    </a:p>
                    <a:p>
                      <a:pPr indent="-317500" lvl="0" marL="457200" rtl="0" algn="l">
                        <a:spcBef>
                          <a:spcPts val="0"/>
                        </a:spcBef>
                        <a:spcAft>
                          <a:spcPts val="0"/>
                        </a:spcAft>
                        <a:buSzPts val="1400"/>
                        <a:buFont typeface="Calibri"/>
                        <a:buChar char="-"/>
                      </a:pPr>
                      <a:r>
                        <a:rPr lang="en-GB"/>
                        <a:t>Jumping from apparatus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highlight>
                            <a:srgbClr val="FFFFFF"/>
                          </a:highlight>
                        </a:rPr>
                        <a:t>Balance, shapes (different shapes in each lesson), high, low, tip toes, stomach, tension, copy, mirror, entrance, exit.</a:t>
                      </a:r>
                      <a:endParaRPr>
                        <a:highlight>
                          <a:srgbClr val="FFFFFF"/>
                        </a:highlight>
                      </a:endParaRPr>
                    </a:p>
                    <a:p>
                      <a:pPr indent="0" lvl="0" marL="0" rtl="0" algn="l">
                        <a:spcBef>
                          <a:spcPts val="1000"/>
                        </a:spcBef>
                        <a:spcAft>
                          <a:spcPts val="0"/>
                        </a:spcAft>
                        <a:buNone/>
                      </a:pPr>
                      <a:r>
                        <a:t/>
                      </a:r>
                      <a:endParaRPr/>
                    </a:p>
                  </a:txBody>
                  <a:tcPr marT="45725" marB="45725" marR="91450" marL="91450"/>
                </a:tc>
              </a:tr>
              <a:tr h="751175">
                <a:tc>
                  <a:txBody>
                    <a:bodyPr/>
                    <a:lstStyle/>
                    <a:p>
                      <a:pPr indent="0" lvl="0" marL="0" marR="0" rtl="0" algn="l">
                        <a:lnSpc>
                          <a:spcPct val="100000"/>
                        </a:lnSpc>
                        <a:spcBef>
                          <a:spcPts val="0"/>
                        </a:spcBef>
                        <a:spcAft>
                          <a:spcPts val="0"/>
                        </a:spcAft>
                        <a:buClr>
                          <a:srgbClr val="000000"/>
                        </a:buClr>
                        <a:buSzPts val="1100"/>
                        <a:buFont typeface="Arial"/>
                        <a:buNone/>
                      </a:pPr>
                      <a:r>
                        <a:rPr lang="en-GB"/>
                        <a:t>Athletics</a:t>
                      </a:r>
                      <a:endParaRPr u="none" cap="none" strike="noStrike"/>
                    </a:p>
                  </a:txBody>
                  <a:tcPr marT="45725" marB="45725" marR="91450" marL="91450"/>
                </a:tc>
                <a:tc>
                  <a:txBody>
                    <a:bodyPr/>
                    <a:lstStyle/>
                    <a:p>
                      <a:pPr indent="-317500" lvl="0" marL="457200" rtl="0" algn="l">
                        <a:spcBef>
                          <a:spcPts val="0"/>
                        </a:spcBef>
                        <a:spcAft>
                          <a:spcPts val="0"/>
                        </a:spcAft>
                        <a:buSzPts val="1400"/>
                        <a:buFont typeface="Calibri"/>
                        <a:buChar char="-"/>
                      </a:pPr>
                      <a:r>
                        <a:rPr lang="en-GB"/>
                        <a:t>Running - </a:t>
                      </a:r>
                      <a:r>
                        <a:rPr lang="en-GB"/>
                        <a:t>sprinting</a:t>
                      </a:r>
                      <a:r>
                        <a:rPr lang="en-GB"/>
                        <a:t>, endurance, hurdling</a:t>
                      </a:r>
                      <a:endParaRPr/>
                    </a:p>
                    <a:p>
                      <a:pPr indent="-317500" lvl="0" marL="457200" rtl="0" algn="l">
                        <a:spcBef>
                          <a:spcPts val="0"/>
                        </a:spcBef>
                        <a:spcAft>
                          <a:spcPts val="0"/>
                        </a:spcAft>
                        <a:buSzPts val="1400"/>
                        <a:buFont typeface="Calibri"/>
                        <a:buChar char="-"/>
                      </a:pPr>
                      <a:r>
                        <a:rPr lang="en-GB"/>
                        <a:t>Jumping - long jump, triple jump</a:t>
                      </a:r>
                      <a:endParaRPr/>
                    </a:p>
                    <a:p>
                      <a:pPr indent="-317500" lvl="0" marL="457200" rtl="0" algn="l">
                        <a:spcBef>
                          <a:spcPts val="0"/>
                        </a:spcBef>
                        <a:spcAft>
                          <a:spcPts val="0"/>
                        </a:spcAft>
                        <a:buSzPts val="1400"/>
                        <a:buFont typeface="Calibri"/>
                        <a:buChar char="-"/>
                      </a:pPr>
                      <a:r>
                        <a:rPr lang="en-GB"/>
                        <a:t>Throwing at a target</a:t>
                      </a:r>
                      <a:endParaRPr/>
                    </a:p>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highlight>
                            <a:srgbClr val="FFFFFF"/>
                          </a:highlight>
                        </a:rPr>
                        <a:t>Sprint, run, strong leg, driving, javelin, throw, aim, sprint, run, catch. </a:t>
                      </a:r>
                      <a:endParaRPr b="1"/>
                    </a:p>
                    <a:p>
                      <a:pPr indent="0" lvl="0" marL="0" rtl="0" algn="l">
                        <a:spcBef>
                          <a:spcPts val="1000"/>
                        </a:spcBef>
                        <a:spcAft>
                          <a:spcPts val="0"/>
                        </a:spcAft>
                        <a:buNone/>
                      </a:pPr>
                      <a:r>
                        <a:t/>
                      </a:r>
                      <a:endParaRPr/>
                    </a:p>
                  </a:txBody>
                  <a:tcPr marT="45725" marB="45725" marR="91450" marL="91450"/>
                </a:tc>
              </a:tr>
              <a:tr h="982825">
                <a:tc>
                  <a:txBody>
                    <a:bodyPr/>
                    <a:lstStyle/>
                    <a:p>
                      <a:pPr indent="0" lvl="0" marL="0" marR="0" rtl="0" algn="l">
                        <a:lnSpc>
                          <a:spcPct val="100000"/>
                        </a:lnSpc>
                        <a:spcBef>
                          <a:spcPts val="0"/>
                        </a:spcBef>
                        <a:spcAft>
                          <a:spcPts val="0"/>
                        </a:spcAft>
                        <a:buClr>
                          <a:srgbClr val="000000"/>
                        </a:buClr>
                        <a:buSzPts val="1100"/>
                        <a:buFont typeface="Arial"/>
                        <a:buNone/>
                      </a:pPr>
                      <a:r>
                        <a:rPr lang="en-GB"/>
                        <a:t>Games</a:t>
                      </a:r>
                      <a:endParaRPr u="none" cap="none" strike="noStrike"/>
                    </a:p>
                  </a:txBody>
                  <a:tcPr marT="45725" marB="45725" marR="91450" marL="91450"/>
                </a:tc>
                <a:tc>
                  <a:txBody>
                    <a:bodyPr/>
                    <a:lstStyle/>
                    <a:p>
                      <a:pPr indent="-317500" lvl="0" marL="457200" rtl="0" algn="l">
                        <a:spcBef>
                          <a:spcPts val="0"/>
                        </a:spcBef>
                        <a:spcAft>
                          <a:spcPts val="0"/>
                        </a:spcAft>
                        <a:buSzPts val="1400"/>
                        <a:buFont typeface="Calibri"/>
                        <a:buChar char="-"/>
                      </a:pPr>
                      <a:r>
                        <a:rPr lang="en-GB"/>
                        <a:t>Throwing, catching, kicking, sending and receiving </a:t>
                      </a:r>
                      <a:endParaRPr/>
                    </a:p>
                    <a:p>
                      <a:pPr indent="-317500" lvl="0" marL="457200" rtl="0" algn="l">
                        <a:spcBef>
                          <a:spcPts val="0"/>
                        </a:spcBef>
                        <a:spcAft>
                          <a:spcPts val="0"/>
                        </a:spcAft>
                        <a:buClr>
                          <a:schemeClr val="dk1"/>
                        </a:buClr>
                        <a:buSzPts val="1400"/>
                        <a:buFont typeface="Calibri"/>
                        <a:buChar char="-"/>
                      </a:pPr>
                      <a:r>
                        <a:rPr lang="en-GB"/>
                        <a:t>Agility, balance and coordination</a:t>
                      </a:r>
                      <a:endParaRPr/>
                    </a:p>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000"/>
                        </a:spcAft>
                        <a:buNone/>
                      </a:pPr>
                      <a:r>
                        <a:rPr lang="en-GB">
                          <a:highlight>
                            <a:srgbClr val="FFFFFF"/>
                          </a:highlight>
                        </a:rPr>
                        <a:t>Attacking, defending, teamwork, intercept, dodging, scoring, tactics, marking, mirroring, space, passing, dodging, communicating.</a:t>
                      </a:r>
                      <a:endParaRPr/>
                    </a:p>
                  </a:txBody>
                  <a:tcPr marT="45725" marB="45725" marR="91450" marL="9145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graphicFrame>
        <p:nvGraphicFramePr>
          <p:cNvPr id="142" name="Google Shape;142;p12"/>
          <p:cNvGraphicFramePr/>
          <p:nvPr/>
        </p:nvGraphicFramePr>
        <p:xfrm>
          <a:off x="106017" y="124403"/>
          <a:ext cx="3000000" cy="3000000"/>
        </p:xfrm>
        <a:graphic>
          <a:graphicData uri="http://schemas.openxmlformats.org/drawingml/2006/table">
            <a:tbl>
              <a:tblPr bandRow="1" firstRow="1">
                <a:noFill/>
                <a:tableStyleId>{57E3D4E7-370F-4582-82AA-95203B1BC5A9}</a:tableStyleId>
              </a:tblPr>
              <a:tblGrid>
                <a:gridCol w="970500"/>
                <a:gridCol w="6315425"/>
                <a:gridCol w="2308275"/>
                <a:gridCol w="898700"/>
                <a:gridCol w="1490625"/>
              </a:tblGrid>
              <a:tr h="279250">
                <a:tc gridSpan="5">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YEAR 3</a:t>
                      </a:r>
                      <a:endParaRPr sz="1300" u="none" cap="none" strike="noStrike"/>
                    </a:p>
                  </a:txBody>
                  <a:tcPr marT="45725" marB="45725" marR="91450" marL="91450">
                    <a:solidFill>
                      <a:srgbClr val="FFFF00"/>
                    </a:solidFill>
                  </a:tcPr>
                </a:tc>
                <a:tc hMerge="1"/>
                <a:tc hMerge="1"/>
                <a:tc hMerge="1"/>
                <a:tc hMerge="1"/>
              </a:tr>
              <a:tr h="465400">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Unit name</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Substantive knowledge</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Disciplinary Knowledge</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Unit Planning </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Key </a:t>
                      </a:r>
                      <a:r>
                        <a:rPr b="1" lang="en-GB" sz="1300"/>
                        <a:t>V</a:t>
                      </a:r>
                      <a:r>
                        <a:rPr b="1" lang="en-GB" sz="1300" u="none" cap="none" strike="noStrike"/>
                        <a:t>ocabulary</a:t>
                      </a:r>
                      <a:endParaRPr sz="1300" u="none" cap="none" strike="noStrike"/>
                    </a:p>
                  </a:txBody>
                  <a:tcPr marT="45725" marB="45725" marR="91450" marL="91450"/>
                </a:tc>
              </a:tr>
              <a:tr h="1188750">
                <a:tc>
                  <a:txBody>
                    <a:bodyPr/>
                    <a:lstStyle/>
                    <a:p>
                      <a:pPr indent="0" lvl="0" marL="0" rtl="0" algn="l">
                        <a:spcBef>
                          <a:spcPts val="0"/>
                        </a:spcBef>
                        <a:spcAft>
                          <a:spcPts val="0"/>
                        </a:spcAft>
                        <a:buNone/>
                      </a:pPr>
                      <a:r>
                        <a:rPr lang="en-GB" sz="1300"/>
                        <a:t>Football </a:t>
                      </a:r>
                      <a:endParaRPr sz="1300"/>
                    </a:p>
                  </a:txBody>
                  <a:tcPr marT="45725" marB="45725" marR="91450" marL="91450"/>
                </a:tc>
                <a:tc>
                  <a:txBody>
                    <a:bodyPr/>
                    <a:lstStyle/>
                    <a:p>
                      <a:pPr indent="0" lvl="0" marL="0" rtl="0" algn="l">
                        <a:spcBef>
                          <a:spcPts val="0"/>
                        </a:spcBef>
                        <a:spcAft>
                          <a:spcPts val="0"/>
                        </a:spcAft>
                        <a:buNone/>
                      </a:pPr>
                      <a:r>
                        <a:rPr lang="en-GB" sz="1300"/>
                        <a:t>Explore rules such as  - </a:t>
                      </a:r>
                      <a:endParaRPr sz="1300"/>
                    </a:p>
                    <a:p>
                      <a:pPr indent="-311150" lvl="0" marL="457200" rtl="0" algn="l">
                        <a:spcBef>
                          <a:spcPts val="0"/>
                        </a:spcBef>
                        <a:spcAft>
                          <a:spcPts val="0"/>
                        </a:spcAft>
                        <a:buClr>
                          <a:schemeClr val="dk1"/>
                        </a:buClr>
                        <a:buSzPts val="1300"/>
                        <a:buFont typeface="Calibri"/>
                        <a:buChar char="-"/>
                      </a:pPr>
                      <a:r>
                        <a:rPr lang="en-GB" sz="1300"/>
                        <a:t>Only the goalkeeper can use their hands to control the ball</a:t>
                      </a:r>
                      <a:endParaRPr sz="1300"/>
                    </a:p>
                    <a:p>
                      <a:pPr indent="-311150" lvl="0" marL="457200" rtl="0" algn="l">
                        <a:spcBef>
                          <a:spcPts val="0"/>
                        </a:spcBef>
                        <a:spcAft>
                          <a:spcPts val="0"/>
                        </a:spcAft>
                        <a:buClr>
                          <a:schemeClr val="dk1"/>
                        </a:buClr>
                        <a:buSzPts val="1300"/>
                        <a:buFont typeface="Calibri"/>
                        <a:buChar char="-"/>
                      </a:pPr>
                      <a:r>
                        <a:rPr lang="en-GB" sz="1300"/>
                        <a:t>No force is allowed to be used against other players</a:t>
                      </a:r>
                      <a:endParaRPr sz="1300"/>
                    </a:p>
                    <a:p>
                      <a:pPr indent="-311150" lvl="0" marL="457200" rtl="0" algn="l">
                        <a:spcBef>
                          <a:spcPts val="0"/>
                        </a:spcBef>
                        <a:spcAft>
                          <a:spcPts val="0"/>
                        </a:spcAft>
                        <a:buClr>
                          <a:schemeClr val="dk1"/>
                        </a:buClr>
                        <a:buSzPts val="1300"/>
                        <a:buFont typeface="Calibri"/>
                        <a:buChar char="-"/>
                      </a:pPr>
                      <a:r>
                        <a:rPr lang="en-GB" sz="1300"/>
                        <a:t>The game starts in the middle circle of the pitch</a:t>
                      </a:r>
                      <a:endParaRPr sz="1300"/>
                    </a:p>
                    <a:p>
                      <a:pPr indent="-311150" lvl="0" marL="457200" rtl="0" algn="l">
                        <a:spcBef>
                          <a:spcPts val="0"/>
                        </a:spcBef>
                        <a:spcAft>
                          <a:spcPts val="0"/>
                        </a:spcAft>
                        <a:buClr>
                          <a:schemeClr val="dk1"/>
                        </a:buClr>
                        <a:buSzPts val="1300"/>
                        <a:buFont typeface="Calibri"/>
                        <a:buChar char="-"/>
                      </a:pPr>
                      <a:r>
                        <a:rPr lang="en-GB" sz="1300"/>
                        <a:t>If the ball goes out of play, the team that did NOT touch it last gets the throw-in.</a:t>
                      </a:r>
                      <a:endParaRPr sz="1300"/>
                    </a:p>
                  </a:txBody>
                  <a:tcPr marT="45725" marB="45725" marR="91450" marL="91450"/>
                </a:tc>
                <a:tc>
                  <a:txBody>
                    <a:bodyPr/>
                    <a:lstStyle/>
                    <a:p>
                      <a:pPr indent="-311150" lvl="0" marL="457200" rtl="0" algn="l">
                        <a:spcBef>
                          <a:spcPts val="0"/>
                        </a:spcBef>
                        <a:spcAft>
                          <a:spcPts val="0"/>
                        </a:spcAft>
                        <a:buClr>
                          <a:schemeClr val="dk1"/>
                        </a:buClr>
                        <a:buSzPts val="1300"/>
                        <a:buFont typeface="Calibri"/>
                        <a:buChar char="-"/>
                      </a:pPr>
                      <a:r>
                        <a:rPr lang="en-GB" sz="1300"/>
                        <a:t>Controlling, dribbling, turning, passing and </a:t>
                      </a:r>
                      <a:r>
                        <a:rPr lang="en-GB" sz="1300"/>
                        <a:t>receiving</a:t>
                      </a:r>
                      <a:r>
                        <a:rPr lang="en-GB" sz="1300"/>
                        <a:t> a ball</a:t>
                      </a:r>
                      <a:endParaRPr sz="1300"/>
                    </a:p>
                    <a:p>
                      <a:pPr indent="-311150" lvl="0" marL="457200" rtl="0" algn="l">
                        <a:spcBef>
                          <a:spcPts val="0"/>
                        </a:spcBef>
                        <a:spcAft>
                          <a:spcPts val="0"/>
                        </a:spcAft>
                        <a:buClr>
                          <a:schemeClr val="dk1"/>
                        </a:buClr>
                        <a:buSzPts val="1300"/>
                        <a:buFont typeface="Calibri"/>
                        <a:buChar char="-"/>
                      </a:pPr>
                      <a:r>
                        <a:rPr lang="en-GB" sz="1300"/>
                        <a:t>Shotting </a:t>
                      </a:r>
                      <a:endParaRPr sz="1300"/>
                    </a:p>
                    <a:p>
                      <a:pPr indent="-311150" lvl="0" marL="457200" rtl="0" algn="l">
                        <a:spcBef>
                          <a:spcPts val="0"/>
                        </a:spcBef>
                        <a:spcAft>
                          <a:spcPts val="0"/>
                        </a:spcAft>
                        <a:buClr>
                          <a:schemeClr val="dk1"/>
                        </a:buClr>
                        <a:buSzPts val="1300"/>
                        <a:buFont typeface="Calibri"/>
                        <a:buChar char="-"/>
                      </a:pPr>
                      <a:r>
                        <a:rPr lang="en-GB" sz="1300"/>
                        <a:t>Goalkeeping</a:t>
                      </a:r>
                      <a:endParaRPr sz="1300"/>
                    </a:p>
                  </a:txBody>
                  <a:tcPr marT="45725" marB="45725" marR="68575" marL="68575"/>
                </a:tc>
                <a:tc>
                  <a:txBody>
                    <a:bodyPr/>
                    <a:lstStyle/>
                    <a:p>
                      <a:pPr indent="0" lvl="0" marL="0" rtl="0" algn="l">
                        <a:spcBef>
                          <a:spcPts val="0"/>
                        </a:spcBef>
                        <a:spcAft>
                          <a:spcPts val="0"/>
                        </a:spcAft>
                        <a:buNone/>
                      </a:pPr>
                      <a:r>
                        <a:rPr lang="en-GB" sz="1300"/>
                        <a:t>Striver</a:t>
                      </a:r>
                      <a:endParaRPr sz="1300"/>
                    </a:p>
                  </a:txBody>
                  <a:tcPr marT="45725" marB="45725" marR="91450" marL="91450"/>
                </a:tc>
                <a:tc>
                  <a:txBody>
                    <a:bodyPr/>
                    <a:lstStyle/>
                    <a:p>
                      <a:pPr indent="0" lvl="0" marL="0" rtl="0" algn="l">
                        <a:spcBef>
                          <a:spcPts val="0"/>
                        </a:spcBef>
                        <a:spcAft>
                          <a:spcPts val="1000"/>
                        </a:spcAft>
                        <a:buNone/>
                      </a:pPr>
                      <a:r>
                        <a:rPr lang="en-GB" sz="1300"/>
                        <a:t>Control, dribble, turn, pass, inside, outside, run, move, shoot, accuracy.</a:t>
                      </a:r>
                      <a:endParaRPr sz="1300"/>
                    </a:p>
                  </a:txBody>
                  <a:tcPr marT="45725" marB="45725" marR="91450" marL="91450"/>
                </a:tc>
              </a:tr>
              <a:tr h="1188750">
                <a:tc>
                  <a:txBody>
                    <a:bodyPr/>
                    <a:lstStyle/>
                    <a:p>
                      <a:pPr indent="0" lvl="0" marL="0" rtl="0" algn="l">
                        <a:spcBef>
                          <a:spcPts val="0"/>
                        </a:spcBef>
                        <a:spcAft>
                          <a:spcPts val="0"/>
                        </a:spcAft>
                        <a:buNone/>
                      </a:pPr>
                      <a:r>
                        <a:rPr lang="en-GB" sz="1300"/>
                        <a:t>Netball </a:t>
                      </a:r>
                      <a:endParaRPr sz="1300"/>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sz="1300"/>
                        <a:t>Explore rules such as  - </a:t>
                      </a:r>
                      <a:endParaRPr sz="1300"/>
                    </a:p>
                    <a:p>
                      <a:pPr indent="-311150" lvl="0" marL="457200" rtl="0" algn="l">
                        <a:spcBef>
                          <a:spcPts val="0"/>
                        </a:spcBef>
                        <a:spcAft>
                          <a:spcPts val="0"/>
                        </a:spcAft>
                        <a:buClr>
                          <a:schemeClr val="dk1"/>
                        </a:buClr>
                        <a:buSzPts val="1300"/>
                        <a:buFont typeface="Calibri"/>
                        <a:buChar char="-"/>
                      </a:pPr>
                      <a:r>
                        <a:rPr lang="en-GB" sz="1300"/>
                        <a:t>You can’t dribble or kick the ball</a:t>
                      </a:r>
                      <a:endParaRPr sz="1300"/>
                    </a:p>
                    <a:p>
                      <a:pPr indent="-311150" lvl="0" marL="457200" rtl="0" algn="l">
                        <a:spcBef>
                          <a:spcPts val="0"/>
                        </a:spcBef>
                        <a:spcAft>
                          <a:spcPts val="0"/>
                        </a:spcAft>
                        <a:buClr>
                          <a:schemeClr val="dk1"/>
                        </a:buClr>
                        <a:buSzPts val="1300"/>
                        <a:buFont typeface="Calibri"/>
                        <a:buChar char="-"/>
                      </a:pPr>
                      <a:r>
                        <a:rPr lang="en-GB" sz="1300"/>
                        <a:t>You can hold the ball for a limited time</a:t>
                      </a:r>
                      <a:endParaRPr sz="1300"/>
                    </a:p>
                    <a:p>
                      <a:pPr indent="-311150" lvl="0" marL="457200" rtl="0" algn="l">
                        <a:spcBef>
                          <a:spcPts val="0"/>
                        </a:spcBef>
                        <a:spcAft>
                          <a:spcPts val="0"/>
                        </a:spcAft>
                        <a:buClr>
                          <a:schemeClr val="dk1"/>
                        </a:buClr>
                        <a:buSzPts val="1300"/>
                        <a:buFont typeface="Calibri"/>
                        <a:buChar char="-"/>
                      </a:pPr>
                      <a:r>
                        <a:rPr lang="en-GB" sz="1300"/>
                        <a:t>You must have one foot on the ground when you catch it and you can pivot</a:t>
                      </a:r>
                      <a:endParaRPr sz="1300"/>
                    </a:p>
                    <a:p>
                      <a:pPr indent="-311150" lvl="0" marL="457200" rtl="0" algn="l">
                        <a:spcBef>
                          <a:spcPts val="0"/>
                        </a:spcBef>
                        <a:spcAft>
                          <a:spcPts val="0"/>
                        </a:spcAft>
                        <a:buClr>
                          <a:schemeClr val="dk1"/>
                        </a:buClr>
                        <a:buSzPts val="1300"/>
                        <a:buFont typeface="Calibri"/>
                        <a:buChar char="-"/>
                      </a:pPr>
                      <a:r>
                        <a:rPr lang="en-GB" sz="1300"/>
                        <a:t>No contact between players</a:t>
                      </a:r>
                      <a:endParaRPr sz="1300"/>
                    </a:p>
                    <a:p>
                      <a:pPr indent="-311150" lvl="0" marL="457200" rtl="0" algn="l">
                        <a:spcBef>
                          <a:spcPts val="0"/>
                        </a:spcBef>
                        <a:spcAft>
                          <a:spcPts val="0"/>
                        </a:spcAft>
                        <a:buClr>
                          <a:schemeClr val="dk1"/>
                        </a:buClr>
                        <a:buSzPts val="1300"/>
                        <a:buFont typeface="Calibri"/>
                        <a:buChar char="-"/>
                      </a:pPr>
                      <a:r>
                        <a:rPr lang="en-GB" sz="1300"/>
                        <a:t>The game starts with a center pass from the center of the court</a:t>
                      </a:r>
                      <a:endParaRPr sz="1300"/>
                    </a:p>
                  </a:txBody>
                  <a:tcPr marT="45725" marB="45725" marR="91450" marL="91450"/>
                </a:tc>
                <a:tc>
                  <a:txBody>
                    <a:bodyPr/>
                    <a:lstStyle/>
                    <a:p>
                      <a:pPr indent="-311150" lvl="0" marL="457200" rtl="0" algn="l">
                        <a:spcBef>
                          <a:spcPts val="0"/>
                        </a:spcBef>
                        <a:spcAft>
                          <a:spcPts val="0"/>
                        </a:spcAft>
                        <a:buClr>
                          <a:schemeClr val="dk1"/>
                        </a:buClr>
                        <a:buSzPts val="1300"/>
                        <a:buFont typeface="Calibri"/>
                        <a:buChar char="-"/>
                      </a:pPr>
                      <a:r>
                        <a:rPr lang="en-GB" sz="1300"/>
                        <a:t>Passing/catching</a:t>
                      </a:r>
                      <a:endParaRPr sz="1300"/>
                    </a:p>
                    <a:p>
                      <a:pPr indent="-311150" lvl="0" marL="457200" rtl="0" algn="l">
                        <a:spcBef>
                          <a:spcPts val="0"/>
                        </a:spcBef>
                        <a:spcAft>
                          <a:spcPts val="0"/>
                        </a:spcAft>
                        <a:buClr>
                          <a:schemeClr val="dk1"/>
                        </a:buClr>
                        <a:buSzPts val="1300"/>
                        <a:buFont typeface="Calibri"/>
                        <a:buChar char="-"/>
                      </a:pPr>
                      <a:r>
                        <a:rPr lang="en-GB" sz="1300"/>
                        <a:t>Footwork - dodging, marking</a:t>
                      </a:r>
                      <a:endParaRPr sz="1300"/>
                    </a:p>
                    <a:p>
                      <a:pPr indent="-311150" lvl="0" marL="457200" rtl="0" algn="l">
                        <a:spcBef>
                          <a:spcPts val="0"/>
                        </a:spcBef>
                        <a:spcAft>
                          <a:spcPts val="0"/>
                        </a:spcAft>
                        <a:buClr>
                          <a:schemeClr val="dk1"/>
                        </a:buClr>
                        <a:buSzPts val="1300"/>
                        <a:buFont typeface="Calibri"/>
                        <a:buChar char="-"/>
                      </a:pPr>
                      <a:r>
                        <a:rPr lang="en-GB" sz="1300"/>
                        <a:t>shooting</a:t>
                      </a:r>
                      <a:endParaRPr sz="1300"/>
                    </a:p>
                  </a:txBody>
                  <a:tcPr marT="45725" marB="45725" marR="68575" marL="68575"/>
                </a:tc>
                <a:tc>
                  <a:txBody>
                    <a:bodyPr/>
                    <a:lstStyle/>
                    <a:p>
                      <a:pPr indent="0" lvl="0" marL="0" rtl="0" algn="l">
                        <a:spcBef>
                          <a:spcPts val="0"/>
                        </a:spcBef>
                        <a:spcAft>
                          <a:spcPts val="0"/>
                        </a:spcAft>
                        <a:buNone/>
                      </a:pPr>
                      <a:r>
                        <a:rPr lang="en-GB" sz="1300"/>
                        <a:t>Striver</a:t>
                      </a:r>
                      <a:endParaRPr sz="1300"/>
                    </a:p>
                  </a:txBody>
                  <a:tcPr marT="45725" marB="45725" marR="91450" marL="91450"/>
                </a:tc>
                <a:tc>
                  <a:txBody>
                    <a:bodyPr/>
                    <a:lstStyle/>
                    <a:p>
                      <a:pPr indent="0" lvl="0" marL="0" rtl="0" algn="l">
                        <a:spcBef>
                          <a:spcPts val="0"/>
                        </a:spcBef>
                        <a:spcAft>
                          <a:spcPts val="1000"/>
                        </a:spcAft>
                        <a:buNone/>
                      </a:pPr>
                      <a:r>
                        <a:rPr lang="en-GB" sz="1300"/>
                        <a:t>Catch, pass, chest pass, ‘W’ shape, power, throw, step in, footwork, pivot, landing foot, grounded, one-step, pass.</a:t>
                      </a:r>
                      <a:endParaRPr sz="1300"/>
                    </a:p>
                  </a:txBody>
                  <a:tcPr marT="45725" marB="45725" marR="91450" marL="91450"/>
                </a:tc>
              </a:tr>
              <a:tr h="1188750">
                <a:tc>
                  <a:txBody>
                    <a:bodyPr/>
                    <a:lstStyle/>
                    <a:p>
                      <a:pPr indent="0" lvl="0" marL="0" rtl="0" algn="l">
                        <a:spcBef>
                          <a:spcPts val="0"/>
                        </a:spcBef>
                        <a:spcAft>
                          <a:spcPts val="0"/>
                        </a:spcAft>
                        <a:buNone/>
                      </a:pPr>
                      <a:r>
                        <a:rPr lang="en-GB" sz="1300"/>
                        <a:t>Dance - Circus</a:t>
                      </a:r>
                      <a:endParaRPr sz="1300"/>
                    </a:p>
                  </a:txBody>
                  <a:tcPr marT="45725" marB="45725" marR="91450" marL="91450"/>
                </a:tc>
                <a:tc>
                  <a:txBody>
                    <a:bodyPr/>
                    <a:lstStyle/>
                    <a:p>
                      <a:pPr indent="0" lvl="0" marL="0" rtl="0" algn="l">
                        <a:spcBef>
                          <a:spcPts val="0"/>
                        </a:spcBef>
                        <a:spcAft>
                          <a:spcPts val="0"/>
                        </a:spcAft>
                        <a:buNone/>
                      </a:pPr>
                      <a:r>
                        <a:rPr lang="en-GB" sz="1300"/>
                        <a:t>Children will learn - </a:t>
                      </a:r>
                      <a:endParaRPr sz="1300"/>
                    </a:p>
                    <a:p>
                      <a:pPr indent="-311150" lvl="0" marL="457200" rtl="0" algn="l">
                        <a:spcBef>
                          <a:spcPts val="0"/>
                        </a:spcBef>
                        <a:spcAft>
                          <a:spcPts val="0"/>
                        </a:spcAft>
                        <a:buClr>
                          <a:schemeClr val="dk1"/>
                        </a:buClr>
                        <a:buSzPts val="1300"/>
                        <a:buFont typeface="Calibri"/>
                        <a:buChar char="-"/>
                      </a:pPr>
                      <a:r>
                        <a:rPr lang="en-GB" sz="1300"/>
                        <a:t>To understand the concept of a dance phrase </a:t>
                      </a:r>
                      <a:endParaRPr sz="1300"/>
                    </a:p>
                    <a:p>
                      <a:pPr indent="-311150" lvl="0" marL="457200" rtl="0" algn="l">
                        <a:spcBef>
                          <a:spcPts val="0"/>
                        </a:spcBef>
                        <a:spcAft>
                          <a:spcPts val="0"/>
                        </a:spcAft>
                        <a:buClr>
                          <a:schemeClr val="dk1"/>
                        </a:buClr>
                        <a:buSzPts val="1300"/>
                        <a:buFont typeface="Calibri"/>
                        <a:buChar char="-"/>
                      </a:pPr>
                      <a:r>
                        <a:rPr lang="en-GB" sz="1300"/>
                        <a:t>To identify how movements can be linked together </a:t>
                      </a:r>
                      <a:endParaRPr sz="1300"/>
                    </a:p>
                    <a:p>
                      <a:pPr indent="-311150" lvl="0" marL="457200" rtl="0" algn="l">
                        <a:spcBef>
                          <a:spcPts val="0"/>
                        </a:spcBef>
                        <a:spcAft>
                          <a:spcPts val="0"/>
                        </a:spcAft>
                        <a:buClr>
                          <a:schemeClr val="dk1"/>
                        </a:buClr>
                        <a:buSzPts val="1300"/>
                        <a:buFont typeface="Calibri"/>
                        <a:buChar char="-"/>
                      </a:pPr>
                      <a:r>
                        <a:rPr lang="en-GB" sz="1300"/>
                        <a:t>To recognise the importance of safety protocols and injury prevention</a:t>
                      </a:r>
                      <a:endParaRPr sz="1300"/>
                    </a:p>
                    <a:p>
                      <a:pPr indent="-317500" lvl="0" marL="457200" rtl="0" algn="l">
                        <a:spcBef>
                          <a:spcPts val="0"/>
                        </a:spcBef>
                        <a:spcAft>
                          <a:spcPts val="0"/>
                        </a:spcAft>
                        <a:buClr>
                          <a:schemeClr val="dk1"/>
                        </a:buClr>
                        <a:buSzPts val="1400"/>
                        <a:buFont typeface="Calibri"/>
                        <a:buChar char="-"/>
                      </a:pPr>
                      <a:r>
                        <a:rPr lang="en-GB"/>
                        <a:t>How dance fosters teamwork, discipline and leadership</a:t>
                      </a:r>
                      <a:endParaRPr sz="1300"/>
                    </a:p>
                  </a:txBody>
                  <a:tcPr marT="45725" marB="45725" marR="91450" marL="91450"/>
                </a:tc>
                <a:tc>
                  <a:txBody>
                    <a:bodyPr/>
                    <a:lstStyle/>
                    <a:p>
                      <a:pPr indent="-311150" lvl="0" marL="457200" rtl="0" algn="l">
                        <a:spcBef>
                          <a:spcPts val="0"/>
                        </a:spcBef>
                        <a:spcAft>
                          <a:spcPts val="0"/>
                        </a:spcAft>
                        <a:buClr>
                          <a:schemeClr val="dk1"/>
                        </a:buClr>
                        <a:buSzPts val="1300"/>
                        <a:buFont typeface="Calibri"/>
                        <a:buChar char="-"/>
                      </a:pPr>
                      <a:r>
                        <a:rPr lang="en-GB" sz="1300"/>
                        <a:t>Evaluations </a:t>
                      </a:r>
                      <a:endParaRPr sz="1300"/>
                    </a:p>
                    <a:p>
                      <a:pPr indent="-311150" lvl="0" marL="457200" rtl="0" algn="l">
                        <a:spcBef>
                          <a:spcPts val="0"/>
                        </a:spcBef>
                        <a:spcAft>
                          <a:spcPts val="0"/>
                        </a:spcAft>
                        <a:buClr>
                          <a:schemeClr val="dk1"/>
                        </a:buClr>
                        <a:buSzPts val="1300"/>
                        <a:buFont typeface="Calibri"/>
                        <a:buChar char="-"/>
                      </a:pPr>
                      <a:r>
                        <a:rPr lang="en-GB" sz="1300"/>
                        <a:t>Agility, balance and coordination </a:t>
                      </a:r>
                      <a:endParaRPr sz="1300"/>
                    </a:p>
                    <a:p>
                      <a:pPr indent="-311150" lvl="0" marL="457200" rtl="0" algn="l">
                        <a:spcBef>
                          <a:spcPts val="0"/>
                        </a:spcBef>
                        <a:spcAft>
                          <a:spcPts val="0"/>
                        </a:spcAft>
                        <a:buClr>
                          <a:schemeClr val="dk1"/>
                        </a:buClr>
                        <a:buSzPts val="1300"/>
                        <a:buFont typeface="Calibri"/>
                        <a:buChar char="-"/>
                      </a:pPr>
                      <a:r>
                        <a:rPr lang="en-GB" sz="1300"/>
                        <a:t>Create dance phrases</a:t>
                      </a:r>
                      <a:endParaRPr sz="1300"/>
                    </a:p>
                  </a:txBody>
                  <a:tcPr marT="45725" marB="45725" marR="68575" marL="68575"/>
                </a:tc>
                <a:tc>
                  <a:txBody>
                    <a:bodyPr/>
                    <a:lstStyle/>
                    <a:p>
                      <a:pPr indent="0" lvl="0" marL="0" rtl="0" algn="l">
                        <a:spcBef>
                          <a:spcPts val="0"/>
                        </a:spcBef>
                        <a:spcAft>
                          <a:spcPts val="0"/>
                        </a:spcAft>
                        <a:buNone/>
                      </a:pPr>
                      <a:r>
                        <a:rPr lang="en-GB" sz="1300"/>
                        <a:t>Striver</a:t>
                      </a:r>
                      <a:endParaRPr sz="1300"/>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sz="1300"/>
                        <a:t>Phrase, stance, choreographic, cannon</a:t>
                      </a:r>
                      <a:r>
                        <a:rPr lang="en-GB" sz="1300"/>
                        <a:t>.</a:t>
                      </a:r>
                      <a:endParaRPr sz="1300"/>
                    </a:p>
                  </a:txBody>
                  <a:tcPr marT="45725" marB="45725" marR="91450" marL="91450"/>
                </a:tc>
              </a:tr>
              <a:tr h="1188750">
                <a:tc>
                  <a:txBody>
                    <a:bodyPr/>
                    <a:lstStyle/>
                    <a:p>
                      <a:pPr indent="0" lvl="0" marL="0" rtl="0" algn="l">
                        <a:spcBef>
                          <a:spcPts val="0"/>
                        </a:spcBef>
                        <a:spcAft>
                          <a:spcPts val="0"/>
                        </a:spcAft>
                        <a:buNone/>
                      </a:pPr>
                      <a:r>
                        <a:rPr lang="en-GB" sz="1300"/>
                        <a:t>Gymnastics </a:t>
                      </a:r>
                      <a:endParaRPr sz="1300"/>
                    </a:p>
                  </a:txBody>
                  <a:tcPr marT="45725" marB="45725" marR="91450" marL="91450"/>
                </a:tc>
                <a:tc>
                  <a:txBody>
                    <a:bodyPr/>
                    <a:lstStyle/>
                    <a:p>
                      <a:pPr indent="0" lvl="0" marL="0" rtl="0" algn="l">
                        <a:spcBef>
                          <a:spcPts val="0"/>
                        </a:spcBef>
                        <a:spcAft>
                          <a:spcPts val="0"/>
                        </a:spcAft>
                        <a:buNone/>
                      </a:pPr>
                      <a:r>
                        <a:rPr lang="en-GB" sz="1300"/>
                        <a:t>Children will learn - </a:t>
                      </a:r>
                      <a:endParaRPr sz="1300"/>
                    </a:p>
                    <a:p>
                      <a:pPr indent="-311150" lvl="0" marL="457200" rtl="0" algn="l">
                        <a:spcBef>
                          <a:spcPts val="0"/>
                        </a:spcBef>
                        <a:spcAft>
                          <a:spcPts val="0"/>
                        </a:spcAft>
                        <a:buClr>
                          <a:schemeClr val="dk1"/>
                        </a:buClr>
                        <a:buSzPts val="1300"/>
                        <a:buFont typeface="Calibri"/>
                        <a:buChar char="-"/>
                      </a:pPr>
                      <a:r>
                        <a:rPr lang="en-GB" sz="1300"/>
                        <a:t>Understand</a:t>
                      </a:r>
                      <a:r>
                        <a:rPr lang="en-GB" sz="1300"/>
                        <a:t> and implement safety procedures (spotting and warm up/cool down)</a:t>
                      </a:r>
                      <a:endParaRPr sz="1300"/>
                    </a:p>
                    <a:p>
                      <a:pPr indent="-311150" lvl="0" marL="457200" rtl="0" algn="l">
                        <a:spcBef>
                          <a:spcPts val="0"/>
                        </a:spcBef>
                        <a:spcAft>
                          <a:spcPts val="0"/>
                        </a:spcAft>
                        <a:buClr>
                          <a:schemeClr val="dk1"/>
                        </a:buClr>
                        <a:buSzPts val="1300"/>
                        <a:buFont typeface="Calibri"/>
                        <a:buChar char="-"/>
                      </a:pPr>
                      <a:r>
                        <a:rPr lang="en-GB" sz="1300"/>
                        <a:t>Identify </a:t>
                      </a:r>
                      <a:r>
                        <a:rPr lang="en-GB" sz="1300"/>
                        <a:t>potential</a:t>
                      </a:r>
                      <a:r>
                        <a:rPr lang="en-GB" sz="1300"/>
                        <a:t> risks</a:t>
                      </a:r>
                      <a:endParaRPr sz="1300"/>
                    </a:p>
                    <a:p>
                      <a:pPr indent="-311150" lvl="0" marL="457200" rtl="0" algn="l">
                        <a:spcBef>
                          <a:spcPts val="0"/>
                        </a:spcBef>
                        <a:spcAft>
                          <a:spcPts val="0"/>
                        </a:spcAft>
                        <a:buClr>
                          <a:schemeClr val="dk1"/>
                        </a:buClr>
                        <a:buSzPts val="1300"/>
                        <a:buFont typeface="Calibri"/>
                        <a:buChar char="-"/>
                      </a:pPr>
                      <a:r>
                        <a:rPr lang="en-GB" sz="1300"/>
                        <a:t>Using equipment safely </a:t>
                      </a:r>
                      <a:endParaRPr sz="1300"/>
                    </a:p>
                    <a:p>
                      <a:pPr indent="-311150" lvl="0" marL="457200" rtl="0" algn="l">
                        <a:spcBef>
                          <a:spcPts val="0"/>
                        </a:spcBef>
                        <a:spcAft>
                          <a:spcPts val="0"/>
                        </a:spcAft>
                        <a:buClr>
                          <a:schemeClr val="dk1"/>
                        </a:buClr>
                        <a:buSzPts val="1300"/>
                        <a:buFont typeface="Calibri"/>
                        <a:buChar char="-"/>
                      </a:pPr>
                      <a:r>
                        <a:rPr lang="en-GB" sz="1300"/>
                        <a:t>Understanding physical benefits (improved coordination, balance and strength)</a:t>
                      </a:r>
                      <a:endParaRPr sz="1300"/>
                    </a:p>
                    <a:p>
                      <a:pPr indent="-311150" lvl="0" marL="457200" rtl="0" algn="l">
                        <a:spcBef>
                          <a:spcPts val="0"/>
                        </a:spcBef>
                        <a:spcAft>
                          <a:spcPts val="0"/>
                        </a:spcAft>
                        <a:buClr>
                          <a:schemeClr val="dk1"/>
                        </a:buClr>
                        <a:buSzPts val="1300"/>
                        <a:buFont typeface="Calibri"/>
                        <a:buChar char="-"/>
                      </a:pPr>
                      <a:r>
                        <a:rPr lang="en-GB" sz="1300"/>
                        <a:t>Understanding social benefits (teamwork, self-confidence and discipline)</a:t>
                      </a:r>
                      <a:endParaRPr sz="1300"/>
                    </a:p>
                  </a:txBody>
                  <a:tcPr marT="45725" marB="45725" marR="91450" marL="91450"/>
                </a:tc>
                <a:tc>
                  <a:txBody>
                    <a:bodyPr/>
                    <a:lstStyle/>
                    <a:p>
                      <a:pPr indent="-311150" lvl="0" marL="457200" rtl="0" algn="l">
                        <a:spcBef>
                          <a:spcPts val="0"/>
                        </a:spcBef>
                        <a:spcAft>
                          <a:spcPts val="0"/>
                        </a:spcAft>
                        <a:buClr>
                          <a:schemeClr val="dk1"/>
                        </a:buClr>
                        <a:buSzPts val="1300"/>
                        <a:buFont typeface="Calibri"/>
                        <a:buChar char="-"/>
                      </a:pPr>
                      <a:r>
                        <a:rPr lang="en-GB" sz="1300"/>
                        <a:t>Agility, balance and coordination </a:t>
                      </a:r>
                      <a:endParaRPr sz="1300"/>
                    </a:p>
                    <a:p>
                      <a:pPr indent="-311150" lvl="0" marL="457200" rtl="0" algn="l">
                        <a:spcBef>
                          <a:spcPts val="0"/>
                        </a:spcBef>
                        <a:spcAft>
                          <a:spcPts val="0"/>
                        </a:spcAft>
                        <a:buClr>
                          <a:schemeClr val="dk1"/>
                        </a:buClr>
                        <a:buSzPts val="1300"/>
                        <a:buFont typeface="Calibri"/>
                        <a:buChar char="-"/>
                      </a:pPr>
                      <a:r>
                        <a:rPr lang="en-GB" sz="1300"/>
                        <a:t>Exploring space safely </a:t>
                      </a:r>
                      <a:endParaRPr sz="1300"/>
                    </a:p>
                    <a:p>
                      <a:pPr indent="-311150" lvl="0" marL="457200" rtl="0" algn="l">
                        <a:spcBef>
                          <a:spcPts val="0"/>
                        </a:spcBef>
                        <a:spcAft>
                          <a:spcPts val="0"/>
                        </a:spcAft>
                        <a:buClr>
                          <a:schemeClr val="dk1"/>
                        </a:buClr>
                        <a:buSzPts val="1300"/>
                        <a:buFont typeface="Calibri"/>
                        <a:buChar char="-"/>
                      </a:pPr>
                      <a:r>
                        <a:rPr lang="en-GB" sz="1300"/>
                        <a:t>Creating low and medium level shapes, contrasting shapes</a:t>
                      </a:r>
                      <a:endParaRPr sz="1300"/>
                    </a:p>
                    <a:p>
                      <a:pPr indent="-311150" lvl="0" marL="457200" rtl="0" algn="l">
                        <a:spcBef>
                          <a:spcPts val="0"/>
                        </a:spcBef>
                        <a:spcAft>
                          <a:spcPts val="0"/>
                        </a:spcAft>
                        <a:buClr>
                          <a:schemeClr val="dk1"/>
                        </a:buClr>
                        <a:buSzPts val="1300"/>
                        <a:buFont typeface="Calibri"/>
                        <a:buChar char="-"/>
                      </a:pPr>
                      <a:r>
                        <a:rPr lang="en-GB" sz="1300"/>
                        <a:t>Jumping from apparatus </a:t>
                      </a:r>
                      <a:endParaRPr sz="1300"/>
                    </a:p>
                  </a:txBody>
                  <a:tcPr marT="45725" marB="45725" marR="68575" marL="68575"/>
                </a:tc>
                <a:tc>
                  <a:txBody>
                    <a:bodyPr/>
                    <a:lstStyle/>
                    <a:p>
                      <a:pPr indent="0" lvl="0" marL="0" rtl="0" algn="l">
                        <a:spcBef>
                          <a:spcPts val="0"/>
                        </a:spcBef>
                        <a:spcAft>
                          <a:spcPts val="0"/>
                        </a:spcAft>
                        <a:buNone/>
                      </a:pPr>
                      <a:r>
                        <a:rPr lang="en-GB" sz="1300"/>
                        <a:t>Striver</a:t>
                      </a:r>
                      <a:endParaRPr sz="1300"/>
                    </a:p>
                  </a:txBody>
                  <a:tcPr marT="45725" marB="45725" marR="91450" marL="91450"/>
                </a:tc>
                <a:tc>
                  <a:txBody>
                    <a:bodyPr/>
                    <a:lstStyle/>
                    <a:p>
                      <a:pPr indent="0" lvl="0" marL="0" rtl="0" algn="l">
                        <a:spcBef>
                          <a:spcPts val="0"/>
                        </a:spcBef>
                        <a:spcAft>
                          <a:spcPts val="1200"/>
                        </a:spcAft>
                        <a:buNone/>
                      </a:pPr>
                      <a:r>
                        <a:rPr lang="en-GB" sz="1300"/>
                        <a:t>Entrance, exit, pike, tuck, dish, arch, straddle, fluidity, control, low level shape, medium level shape, balance, mirroring.</a:t>
                      </a:r>
                      <a:endParaRPr sz="1300"/>
                    </a:p>
                  </a:txBody>
                  <a:tcPr marT="45725" marB="45725" marR="91450" marL="9145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graphicFrame>
        <p:nvGraphicFramePr>
          <p:cNvPr id="147" name="Google Shape;147;p13"/>
          <p:cNvGraphicFramePr/>
          <p:nvPr/>
        </p:nvGraphicFramePr>
        <p:xfrm>
          <a:off x="106017" y="124403"/>
          <a:ext cx="3000000" cy="3000000"/>
        </p:xfrm>
        <a:graphic>
          <a:graphicData uri="http://schemas.openxmlformats.org/drawingml/2006/table">
            <a:tbl>
              <a:tblPr bandRow="1" firstRow="1">
                <a:noFill/>
                <a:tableStyleId>{57E3D4E7-370F-4582-82AA-95203B1BC5A9}</a:tableStyleId>
              </a:tblPr>
              <a:tblGrid>
                <a:gridCol w="877750"/>
                <a:gridCol w="5672175"/>
                <a:gridCol w="2413125"/>
                <a:gridCol w="1323500"/>
                <a:gridCol w="1706675"/>
              </a:tblGrid>
              <a:tr h="304800">
                <a:tc gridSpan="5">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YEAR 3 continued</a:t>
                      </a:r>
                      <a:endParaRPr sz="13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Unit name</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Substantive knowledge</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Disciplinary Knowledge</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Unit Planning </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lang="en-GB" sz="1300" u="none" cap="none" strike="noStrike"/>
                        <a:t>Key vocab</a:t>
                      </a:r>
                      <a:endParaRPr sz="1300" u="none" cap="none" strike="noStrike"/>
                    </a:p>
                  </a:txBody>
                  <a:tcPr marT="45725" marB="45725" marR="91450" marL="91450">
                    <a:lnB cap="flat" cmpd="sng" w="12700">
                      <a:solidFill>
                        <a:schemeClr val="dk1"/>
                      </a:solidFill>
                      <a:prstDash val="solid"/>
                      <a:round/>
                      <a:headEnd len="sm" w="sm" type="none"/>
                      <a:tailEnd len="sm" w="sm" type="none"/>
                    </a:lnB>
                  </a:tcPr>
                </a:tc>
              </a:tr>
              <a:tr h="1920250">
                <a:tc>
                  <a:txBody>
                    <a:bodyPr/>
                    <a:lstStyle/>
                    <a:p>
                      <a:pPr indent="0" lvl="0" marL="0" rtl="0" algn="l">
                        <a:spcBef>
                          <a:spcPts val="0"/>
                        </a:spcBef>
                        <a:spcAft>
                          <a:spcPts val="0"/>
                        </a:spcAft>
                        <a:buNone/>
                      </a:pPr>
                      <a:r>
                        <a:rPr lang="en-GB" sz="1300"/>
                        <a:t>Athletics </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Children will learn to - </a:t>
                      </a:r>
                      <a:endParaRPr sz="1300"/>
                    </a:p>
                    <a:p>
                      <a:pPr indent="-311150" lvl="0" marL="457200" rtl="0" algn="l">
                        <a:spcBef>
                          <a:spcPts val="0"/>
                        </a:spcBef>
                        <a:spcAft>
                          <a:spcPts val="0"/>
                        </a:spcAft>
                        <a:buClr>
                          <a:schemeClr val="dk1"/>
                        </a:buClr>
                        <a:buSzPts val="1300"/>
                        <a:buFont typeface="Calibri"/>
                        <a:buChar char="-"/>
                      </a:pPr>
                      <a:r>
                        <a:rPr lang="en-GB" sz="1300"/>
                        <a:t>Understand safety procedures (warm up/cool down)</a:t>
                      </a:r>
                      <a:endParaRPr sz="1300"/>
                    </a:p>
                    <a:p>
                      <a:pPr indent="-311150" lvl="0" marL="457200" rtl="0" algn="l">
                        <a:spcBef>
                          <a:spcPts val="0"/>
                        </a:spcBef>
                        <a:spcAft>
                          <a:spcPts val="0"/>
                        </a:spcAft>
                        <a:buClr>
                          <a:schemeClr val="dk1"/>
                        </a:buClr>
                        <a:buSzPts val="1300"/>
                        <a:buFont typeface="Calibri"/>
                        <a:buChar char="-"/>
                      </a:pPr>
                      <a:r>
                        <a:rPr lang="en-GB" sz="1300"/>
                        <a:t>Injury prevention techniques</a:t>
                      </a:r>
                      <a:endParaRPr sz="1300"/>
                    </a:p>
                    <a:p>
                      <a:pPr indent="-311150" lvl="0" marL="457200" rtl="0" algn="l">
                        <a:spcBef>
                          <a:spcPts val="0"/>
                        </a:spcBef>
                        <a:spcAft>
                          <a:spcPts val="0"/>
                        </a:spcAft>
                        <a:buClr>
                          <a:schemeClr val="dk1"/>
                        </a:buClr>
                        <a:buSzPts val="1300"/>
                        <a:buFont typeface="Calibri"/>
                        <a:buChar char="-"/>
                      </a:pPr>
                      <a:r>
                        <a:rPr lang="en-GB" sz="1300"/>
                        <a:t>Use equipment safely and appropriately</a:t>
                      </a:r>
                      <a:endParaRPr sz="1300"/>
                    </a:p>
                    <a:p>
                      <a:pPr indent="-311150" lvl="0" marL="457200" rtl="0" algn="l">
                        <a:spcBef>
                          <a:spcPts val="0"/>
                        </a:spcBef>
                        <a:spcAft>
                          <a:spcPts val="0"/>
                        </a:spcAft>
                        <a:buClr>
                          <a:schemeClr val="dk1"/>
                        </a:buClr>
                        <a:buSzPts val="1300"/>
                        <a:buFont typeface="Calibri"/>
                        <a:buChar char="-"/>
                      </a:pPr>
                      <a:r>
                        <a:rPr lang="en-GB" sz="1300"/>
                        <a:t>Identify potential risks </a:t>
                      </a:r>
                      <a:endParaRPr sz="1300"/>
                    </a:p>
                    <a:p>
                      <a:pPr indent="-311150" lvl="0" marL="457200" rtl="0" algn="l">
                        <a:spcBef>
                          <a:spcPts val="0"/>
                        </a:spcBef>
                        <a:spcAft>
                          <a:spcPts val="0"/>
                        </a:spcAft>
                        <a:buClr>
                          <a:schemeClr val="dk1"/>
                        </a:buClr>
                        <a:buSzPts val="1300"/>
                        <a:buFont typeface="Calibri"/>
                        <a:buChar char="-"/>
                      </a:pPr>
                      <a:r>
                        <a:rPr lang="en-GB" sz="1300"/>
                        <a:t>Understand physical benefits (strength and improved health)</a:t>
                      </a:r>
                      <a:endParaRPr sz="1300"/>
                    </a:p>
                    <a:p>
                      <a:pPr indent="-311150" lvl="0" marL="457200" rtl="0" algn="l">
                        <a:spcBef>
                          <a:spcPts val="0"/>
                        </a:spcBef>
                        <a:spcAft>
                          <a:spcPts val="0"/>
                        </a:spcAft>
                        <a:buClr>
                          <a:schemeClr val="dk1"/>
                        </a:buClr>
                        <a:buSzPts val="1300"/>
                        <a:buFont typeface="Calibri"/>
                        <a:buChar char="-"/>
                      </a:pPr>
                      <a:r>
                        <a:rPr lang="en-GB" sz="1300"/>
                        <a:t>Understand social benefits (teamwork and self-confidence)</a:t>
                      </a:r>
                      <a:endParaRPr sz="1300"/>
                    </a:p>
                    <a:p>
                      <a:pPr indent="-311150" lvl="0" marL="457200" rtl="0" algn="l">
                        <a:spcBef>
                          <a:spcPts val="0"/>
                        </a:spcBef>
                        <a:spcAft>
                          <a:spcPts val="0"/>
                        </a:spcAft>
                        <a:buClr>
                          <a:schemeClr val="dk1"/>
                        </a:buClr>
                        <a:buSzPts val="1300"/>
                        <a:buFont typeface="Calibri"/>
                        <a:buChar char="-"/>
                      </a:pPr>
                      <a:r>
                        <a:rPr lang="en-GB" sz="1300"/>
                        <a:t>Understand and follow the rules and demonstrate fair play</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1150" lvl="0" marL="457200" rtl="0" algn="l">
                        <a:spcBef>
                          <a:spcPts val="0"/>
                        </a:spcBef>
                        <a:spcAft>
                          <a:spcPts val="0"/>
                        </a:spcAft>
                        <a:buClr>
                          <a:schemeClr val="dk1"/>
                        </a:buClr>
                        <a:buSzPts val="1300"/>
                        <a:buFont typeface="Calibri"/>
                        <a:buChar char="-"/>
                      </a:pPr>
                      <a:r>
                        <a:rPr lang="en-GB" sz="1300"/>
                        <a:t>Running for speed; </a:t>
                      </a:r>
                      <a:endParaRPr sz="1300"/>
                    </a:p>
                    <a:p>
                      <a:pPr indent="-311150" lvl="0" marL="457200" rtl="0" algn="l">
                        <a:spcBef>
                          <a:spcPts val="0"/>
                        </a:spcBef>
                        <a:spcAft>
                          <a:spcPts val="0"/>
                        </a:spcAft>
                        <a:buClr>
                          <a:schemeClr val="dk1"/>
                        </a:buClr>
                        <a:buSzPts val="1300"/>
                        <a:buFont typeface="Calibri"/>
                        <a:buChar char="-"/>
                      </a:pPr>
                      <a:r>
                        <a:rPr lang="en-GB" sz="1300"/>
                        <a:t>Jumping for distance; </a:t>
                      </a:r>
                      <a:endParaRPr sz="1300"/>
                    </a:p>
                    <a:p>
                      <a:pPr indent="-311150" lvl="0" marL="457200" rtl="0" algn="l">
                        <a:spcBef>
                          <a:spcPts val="0"/>
                        </a:spcBef>
                        <a:spcAft>
                          <a:spcPts val="0"/>
                        </a:spcAft>
                        <a:buClr>
                          <a:schemeClr val="dk1"/>
                        </a:buClr>
                        <a:buSzPts val="1300"/>
                        <a:buFont typeface="Calibri"/>
                        <a:buChar char="-"/>
                      </a:pPr>
                      <a:r>
                        <a:rPr lang="en-GB" sz="1300"/>
                        <a:t>Development of throwing skills; </a:t>
                      </a:r>
                      <a:endParaRPr sz="1300"/>
                    </a:p>
                    <a:p>
                      <a:pPr indent="-311150" lvl="0" marL="457200" rtl="0" algn="l">
                        <a:spcBef>
                          <a:spcPts val="0"/>
                        </a:spcBef>
                        <a:spcAft>
                          <a:spcPts val="0"/>
                        </a:spcAft>
                        <a:buClr>
                          <a:schemeClr val="dk1"/>
                        </a:buClr>
                        <a:buSzPts val="1300"/>
                        <a:buFont typeface="Calibri"/>
                        <a:buChar char="-"/>
                      </a:pPr>
                      <a:r>
                        <a:rPr lang="en-GB" sz="1300"/>
                        <a:t>The beginnings of hurdling; </a:t>
                      </a:r>
                      <a:endParaRPr sz="1300"/>
                    </a:p>
                    <a:p>
                      <a:pPr indent="-311150" lvl="0" marL="457200" rtl="0" algn="l">
                        <a:spcBef>
                          <a:spcPts val="0"/>
                        </a:spcBef>
                        <a:spcAft>
                          <a:spcPts val="0"/>
                        </a:spcAft>
                        <a:buClr>
                          <a:schemeClr val="dk1"/>
                        </a:buClr>
                        <a:buSzPts val="1300"/>
                        <a:buFont typeface="Calibri"/>
                        <a:buChar char="-"/>
                      </a:pPr>
                      <a:r>
                        <a:rPr lang="en-GB" sz="1300"/>
                        <a:t>Running relay </a:t>
                      </a:r>
                      <a:endParaRPr sz="1300"/>
                    </a:p>
                    <a:p>
                      <a:pPr indent="-311150" lvl="0" marL="457200" rtl="0" algn="l">
                        <a:spcBef>
                          <a:spcPts val="0"/>
                        </a:spcBef>
                        <a:spcAft>
                          <a:spcPts val="0"/>
                        </a:spcAft>
                        <a:buClr>
                          <a:schemeClr val="dk1"/>
                        </a:buClr>
                        <a:buSzPts val="1300"/>
                        <a:buFont typeface="Calibri"/>
                        <a:buChar char="-"/>
                      </a:pPr>
                      <a:r>
                        <a:rPr lang="en-GB" sz="1300"/>
                        <a:t>Team participation.</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Striver</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1200"/>
                        </a:spcAft>
                        <a:buClr>
                          <a:schemeClr val="dk1"/>
                        </a:buClr>
                        <a:buSzPts val="1100"/>
                        <a:buFont typeface="Arial"/>
                        <a:buNone/>
                      </a:pPr>
                      <a:r>
                        <a:rPr lang="en-GB" sz="1300"/>
                        <a:t>Sprint, distance, standing start, drive, standing long jump, push, pull, heave, sling weight transfer.</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920250">
                <a:tc>
                  <a:txBody>
                    <a:bodyPr/>
                    <a:lstStyle/>
                    <a:p>
                      <a:pPr indent="0" lvl="0" marL="0" rtl="0" algn="l">
                        <a:spcBef>
                          <a:spcPts val="0"/>
                        </a:spcBef>
                        <a:spcAft>
                          <a:spcPts val="0"/>
                        </a:spcAft>
                        <a:buNone/>
                      </a:pPr>
                      <a:r>
                        <a:rPr lang="en-GB" sz="1300"/>
                        <a:t>Cricket </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Children will learn to - </a:t>
                      </a:r>
                      <a:endParaRPr sz="1300"/>
                    </a:p>
                    <a:p>
                      <a:pPr indent="-311150" lvl="0" marL="457200" rtl="0" algn="l">
                        <a:spcBef>
                          <a:spcPts val="0"/>
                        </a:spcBef>
                        <a:spcAft>
                          <a:spcPts val="0"/>
                        </a:spcAft>
                        <a:buSzPts val="1300"/>
                        <a:buChar char="-"/>
                      </a:pPr>
                      <a:r>
                        <a:rPr lang="en-GB" sz="1300"/>
                        <a:t>Understand rules such as scoring, fielding positions and dismissals (bowled, caught out, run out)</a:t>
                      </a:r>
                      <a:endParaRPr sz="1300"/>
                    </a:p>
                    <a:p>
                      <a:pPr indent="-311150" lvl="0" marL="457200" rtl="0" algn="l">
                        <a:spcBef>
                          <a:spcPts val="0"/>
                        </a:spcBef>
                        <a:spcAft>
                          <a:spcPts val="0"/>
                        </a:spcAft>
                        <a:buSzPts val="1300"/>
                        <a:buChar char="-"/>
                      </a:pPr>
                      <a:r>
                        <a:rPr lang="en-GB" sz="1300"/>
                        <a:t>Recognise the importance of teamwork, communication and cooperation</a:t>
                      </a:r>
                      <a:endParaRPr sz="1300"/>
                    </a:p>
                    <a:p>
                      <a:pPr indent="-311150" lvl="0" marL="457200" rtl="0" algn="l">
                        <a:spcBef>
                          <a:spcPts val="0"/>
                        </a:spcBef>
                        <a:spcAft>
                          <a:spcPts val="0"/>
                        </a:spcAft>
                        <a:buSzPts val="1300"/>
                        <a:buChar char="-"/>
                      </a:pPr>
                      <a:r>
                        <a:rPr lang="en-GB" sz="1300"/>
                        <a:t>Play fairly, have respect for opponents and good sportsmanship</a:t>
                      </a:r>
                      <a:endParaRPr sz="1300"/>
                    </a:p>
                    <a:p>
                      <a:pPr indent="-311150" lvl="0" marL="457200" rtl="0" algn="l">
                        <a:spcBef>
                          <a:spcPts val="0"/>
                        </a:spcBef>
                        <a:spcAft>
                          <a:spcPts val="0"/>
                        </a:spcAft>
                        <a:buSzPts val="1300"/>
                        <a:buChar char="-"/>
                      </a:pPr>
                      <a:r>
                        <a:rPr lang="en-GB" sz="1300"/>
                        <a:t>Develop basic strategic thinking - field placement and batting tactics </a:t>
                      </a:r>
                      <a:endParaRPr sz="1300"/>
                    </a:p>
                    <a:p>
                      <a:pPr indent="-311150" lvl="0" marL="457200" rtl="0" algn="l">
                        <a:spcBef>
                          <a:spcPts val="0"/>
                        </a:spcBef>
                        <a:spcAft>
                          <a:spcPts val="0"/>
                        </a:spcAft>
                        <a:buSzPts val="1300"/>
                        <a:buChar char="-"/>
                      </a:pPr>
                      <a:r>
                        <a:rPr lang="en-GB" sz="1300"/>
                        <a:t>Use equipment safely</a:t>
                      </a:r>
                      <a:endParaRPr sz="1300"/>
                    </a:p>
                    <a:p>
                      <a:pPr indent="-311150" lvl="0" marL="457200" rtl="0" algn="l">
                        <a:spcBef>
                          <a:spcPts val="0"/>
                        </a:spcBef>
                        <a:spcAft>
                          <a:spcPts val="0"/>
                        </a:spcAft>
                        <a:buSzPts val="1300"/>
                        <a:buChar char="-"/>
                      </a:pPr>
                      <a:r>
                        <a:rPr lang="en-GB" sz="1300"/>
                        <a:t>Identify potential risks</a:t>
                      </a:r>
                      <a:endParaRPr sz="1300"/>
                    </a:p>
                    <a:p>
                      <a:pPr indent="-311150" lvl="0" marL="457200" rtl="0" algn="l">
                        <a:spcBef>
                          <a:spcPts val="0"/>
                        </a:spcBef>
                        <a:spcAft>
                          <a:spcPts val="0"/>
                        </a:spcAft>
                        <a:buSzPts val="1300"/>
                        <a:buChar char="-"/>
                      </a:pPr>
                      <a:r>
                        <a:rPr lang="en-GB" sz="1300"/>
                        <a:t>Understand the physical benefits (health, coordination and agility)</a:t>
                      </a:r>
                      <a:endParaRPr sz="1300"/>
                    </a:p>
                    <a:p>
                      <a:pPr indent="-311150" lvl="0" marL="457200" rtl="0" algn="l">
                        <a:spcBef>
                          <a:spcPts val="0"/>
                        </a:spcBef>
                        <a:spcAft>
                          <a:spcPts val="0"/>
                        </a:spcAft>
                        <a:buSzPts val="1300"/>
                        <a:buChar char="-"/>
                      </a:pPr>
                      <a:r>
                        <a:rPr lang="en-GB" sz="1300"/>
                        <a:t>Understand social benefits (teamwork, self-confidence and discipline)</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1150" lvl="0" marL="457200" rtl="0" algn="l">
                        <a:spcBef>
                          <a:spcPts val="0"/>
                        </a:spcBef>
                        <a:spcAft>
                          <a:spcPts val="0"/>
                        </a:spcAft>
                        <a:buSzPts val="1300"/>
                        <a:buChar char="-"/>
                      </a:pPr>
                      <a:r>
                        <a:rPr lang="en-GB" sz="1300"/>
                        <a:t>Under and overarm bowl</a:t>
                      </a:r>
                      <a:endParaRPr sz="1300"/>
                    </a:p>
                    <a:p>
                      <a:pPr indent="-311150" lvl="0" marL="457200" rtl="0" algn="l">
                        <a:spcBef>
                          <a:spcPts val="0"/>
                        </a:spcBef>
                        <a:spcAft>
                          <a:spcPts val="0"/>
                        </a:spcAft>
                        <a:buSzPts val="1300"/>
                        <a:buChar char="-"/>
                      </a:pPr>
                      <a:r>
                        <a:rPr lang="en-GB" sz="1300"/>
                        <a:t>Batting correctly </a:t>
                      </a:r>
                      <a:endParaRPr sz="1300"/>
                    </a:p>
                    <a:p>
                      <a:pPr indent="-311150" lvl="0" marL="457200" rtl="0" algn="l">
                        <a:spcBef>
                          <a:spcPts val="0"/>
                        </a:spcBef>
                        <a:spcAft>
                          <a:spcPts val="0"/>
                        </a:spcAft>
                        <a:buSzPts val="1300"/>
                        <a:buChar char="-"/>
                      </a:pPr>
                      <a:r>
                        <a:rPr lang="en-GB" sz="1300"/>
                        <a:t>Batting shots</a:t>
                      </a:r>
                      <a:endParaRPr sz="1300"/>
                    </a:p>
                    <a:p>
                      <a:pPr indent="-311150" lvl="0" marL="457200" rtl="0" algn="l">
                        <a:spcBef>
                          <a:spcPts val="0"/>
                        </a:spcBef>
                        <a:spcAft>
                          <a:spcPts val="0"/>
                        </a:spcAft>
                        <a:buSzPts val="1300"/>
                        <a:buChar char="-"/>
                      </a:pPr>
                      <a:r>
                        <a:rPr lang="en-GB" sz="1300"/>
                        <a:t>Fielding techniques </a:t>
                      </a:r>
                      <a:endParaRPr sz="1300"/>
                    </a:p>
                  </a:txBody>
                  <a:tcPr marT="45725" marB="45725"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Striver</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1000"/>
                        </a:spcAft>
                        <a:buNone/>
                      </a:pPr>
                      <a:r>
                        <a:rPr lang="en-GB" sz="1300"/>
                        <a:t>Bowl, bat, underarm, overarm, field, stance, wicket, defence, drive, shot. </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aphicFrame>
        <p:nvGraphicFramePr>
          <p:cNvPr id="152" name="Google Shape;152;p14"/>
          <p:cNvGraphicFramePr/>
          <p:nvPr/>
        </p:nvGraphicFramePr>
        <p:xfrm>
          <a:off x="153317" y="255120"/>
          <a:ext cx="3000000" cy="3000000"/>
        </p:xfrm>
        <a:graphic>
          <a:graphicData uri="http://schemas.openxmlformats.org/drawingml/2006/table">
            <a:tbl>
              <a:tblPr bandRow="1" firstRow="1">
                <a:noFill/>
                <a:tableStyleId>{57E3D4E7-370F-4582-82AA-95203B1BC5A9}</a:tableStyleId>
              </a:tblPr>
              <a:tblGrid>
                <a:gridCol w="961850"/>
                <a:gridCol w="4869875"/>
                <a:gridCol w="3278100"/>
                <a:gridCol w="1285325"/>
                <a:gridCol w="1490225"/>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YEAR 4</a:t>
                      </a:r>
                      <a:endParaRPr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name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Substantive knowledge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Disciplinary Knowledge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Planning </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Key </a:t>
                      </a:r>
                      <a:r>
                        <a:rPr b="1" lang="en-GB"/>
                        <a:t>Vocabulary</a:t>
                      </a:r>
                      <a:endParaRPr u="none" cap="none" strike="noStrike"/>
                    </a:p>
                  </a:txBody>
                  <a:tcPr marT="45725" marB="45725" marR="91450" marL="91450"/>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a:t>Tennis</a:t>
                      </a:r>
                      <a:endParaRPr u="none" cap="none" strike="noStrike"/>
                    </a:p>
                  </a:txBody>
                  <a:tcPr marT="45725" marB="45725" marR="91450" marL="91450"/>
                </a:tc>
                <a:tc>
                  <a:txBody>
                    <a:bodyPr/>
                    <a:lstStyle/>
                    <a:p>
                      <a:pPr indent="0" lvl="0" marL="0" rtl="0" algn="l">
                        <a:spcBef>
                          <a:spcPts val="0"/>
                        </a:spcBef>
                        <a:spcAft>
                          <a:spcPts val="0"/>
                        </a:spcAft>
                        <a:buNone/>
                      </a:pPr>
                      <a:r>
                        <a:rPr lang="en-GB"/>
                        <a:t>Children will learn to - </a:t>
                      </a:r>
                      <a:endParaRPr/>
                    </a:p>
                    <a:p>
                      <a:pPr indent="-317500" lvl="0" marL="457200" rtl="0" algn="l">
                        <a:spcBef>
                          <a:spcPts val="0"/>
                        </a:spcBef>
                        <a:spcAft>
                          <a:spcPts val="0"/>
                        </a:spcAft>
                        <a:buSzPts val="1400"/>
                        <a:buChar char="-"/>
                      </a:pPr>
                      <a:r>
                        <a:rPr lang="en-GB"/>
                        <a:t>Understand</a:t>
                      </a:r>
                      <a:r>
                        <a:rPr lang="en-GB"/>
                        <a:t> the rules of tennis (scoring and serving)</a:t>
                      </a:r>
                      <a:endParaRPr/>
                    </a:p>
                    <a:p>
                      <a:pPr indent="-317500" lvl="0" marL="457200" rtl="0" algn="l">
                        <a:spcBef>
                          <a:spcPts val="0"/>
                        </a:spcBef>
                        <a:spcAft>
                          <a:spcPts val="0"/>
                        </a:spcAft>
                        <a:buSzPts val="1400"/>
                        <a:buChar char="-"/>
                      </a:pPr>
                      <a:r>
                        <a:rPr lang="en-GB"/>
                        <a:t>Develop </a:t>
                      </a:r>
                      <a:r>
                        <a:rPr lang="en-GB"/>
                        <a:t>strategic</a:t>
                      </a:r>
                      <a:r>
                        <a:rPr lang="en-GB"/>
                        <a:t> thinking (shot selection, court positioning and anticipating opponents’ moves)</a:t>
                      </a:r>
                      <a:endParaRPr/>
                    </a:p>
                    <a:p>
                      <a:pPr indent="-317500" lvl="0" marL="457200" rtl="0" algn="l">
                        <a:spcBef>
                          <a:spcPts val="0"/>
                        </a:spcBef>
                        <a:spcAft>
                          <a:spcPts val="0"/>
                        </a:spcAft>
                        <a:buSzPts val="1400"/>
                        <a:buChar char="-"/>
                      </a:pPr>
                      <a:r>
                        <a:rPr lang="en-GB"/>
                        <a:t>Adapt playing style based on </a:t>
                      </a:r>
                      <a:r>
                        <a:rPr lang="en-GB"/>
                        <a:t>strength</a:t>
                      </a:r>
                      <a:r>
                        <a:rPr lang="en-GB"/>
                        <a:t> and weakness of opponents</a:t>
                      </a:r>
                      <a:endParaRPr/>
                    </a:p>
                    <a:p>
                      <a:pPr indent="-317500" lvl="0" marL="457200" rtl="0" algn="l">
                        <a:spcBef>
                          <a:spcPts val="0"/>
                        </a:spcBef>
                        <a:spcAft>
                          <a:spcPts val="0"/>
                        </a:spcAft>
                        <a:buSzPts val="1400"/>
                        <a:buChar char="-"/>
                      </a:pPr>
                      <a:r>
                        <a:rPr lang="en-GB"/>
                        <a:t>Understand</a:t>
                      </a:r>
                      <a:r>
                        <a:rPr lang="en-GB"/>
                        <a:t> the physical benefits (health, strength, agility and </a:t>
                      </a:r>
                      <a:r>
                        <a:rPr lang="en-GB"/>
                        <a:t>coordination</a:t>
                      </a:r>
                      <a:r>
                        <a:rPr lang="en-GB"/>
                        <a:t>)</a:t>
                      </a:r>
                      <a:endParaRPr/>
                    </a:p>
                  </a:txBody>
                  <a:tcPr marT="45725" marB="45725" marR="91450" marL="91450"/>
                </a:tc>
                <a:tc>
                  <a:txBody>
                    <a:bodyPr/>
                    <a:lstStyle/>
                    <a:p>
                      <a:pPr indent="-317500" lvl="0" marL="457200" rtl="0" algn="l">
                        <a:spcBef>
                          <a:spcPts val="0"/>
                        </a:spcBef>
                        <a:spcAft>
                          <a:spcPts val="0"/>
                        </a:spcAft>
                        <a:buSzPts val="1400"/>
                        <a:buFont typeface="Calibri"/>
                        <a:buChar char="-"/>
                      </a:pPr>
                      <a:r>
                        <a:rPr lang="en-GB"/>
                        <a:t>Ready position (forehand and backhand shot)</a:t>
                      </a:r>
                      <a:endParaRPr/>
                    </a:p>
                    <a:p>
                      <a:pPr indent="-317500" lvl="0" marL="457200" rtl="0" algn="l">
                        <a:spcBef>
                          <a:spcPts val="0"/>
                        </a:spcBef>
                        <a:spcAft>
                          <a:spcPts val="0"/>
                        </a:spcAft>
                        <a:buSzPts val="1400"/>
                        <a:buFont typeface="Calibri"/>
                        <a:buChar char="-"/>
                      </a:pPr>
                      <a:r>
                        <a:rPr lang="en-GB"/>
                        <a:t>Interpreting the flight of a ball and reacting to it</a:t>
                      </a:r>
                      <a:endParaRPr/>
                    </a:p>
                    <a:p>
                      <a:pPr indent="-317500" lvl="0" marL="457200" rtl="0" algn="l">
                        <a:spcBef>
                          <a:spcPts val="0"/>
                        </a:spcBef>
                        <a:spcAft>
                          <a:spcPts val="0"/>
                        </a:spcAft>
                        <a:buSzPts val="1400"/>
                        <a:buFont typeface="Calibri"/>
                        <a:buChar char="-"/>
                      </a:pPr>
                      <a:r>
                        <a:rPr lang="en-GB"/>
                        <a:t>Position and movement on the court </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200"/>
                        </a:spcAft>
                        <a:buNone/>
                      </a:pPr>
                      <a:r>
                        <a:rPr lang="en-GB"/>
                        <a:t>Ready position, forehand, backhand, smash, throw, catch, serve, move, hit, position, return.</a:t>
                      </a:r>
                      <a:endParaRPr/>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a:t>Handball</a:t>
                      </a:r>
                      <a:endParaRPr u="none" cap="none" strike="noStrike"/>
                    </a:p>
                  </a:txBody>
                  <a:tcPr marT="45725" marB="45725" marR="91450" marL="91450"/>
                </a:tc>
                <a:tc>
                  <a:txBody>
                    <a:bodyPr/>
                    <a:lstStyle/>
                    <a:p>
                      <a:pPr indent="0" lvl="0" marL="0" rtl="0" algn="l">
                        <a:spcBef>
                          <a:spcPts val="0"/>
                        </a:spcBef>
                        <a:spcAft>
                          <a:spcPts val="0"/>
                        </a:spcAft>
                        <a:buNone/>
                      </a:pPr>
                      <a:r>
                        <a:rPr lang="en-GB"/>
                        <a:t>Children will learn to - </a:t>
                      </a:r>
                      <a:endParaRPr/>
                    </a:p>
                    <a:p>
                      <a:pPr indent="-317500" lvl="0" marL="457200" rtl="0" algn="l">
                        <a:spcBef>
                          <a:spcPts val="0"/>
                        </a:spcBef>
                        <a:spcAft>
                          <a:spcPts val="0"/>
                        </a:spcAft>
                        <a:buSzPts val="1400"/>
                        <a:buChar char="-"/>
                      </a:pPr>
                      <a:r>
                        <a:rPr lang="en-GB"/>
                        <a:t>Understand the rules of handball (scoring, fouls and role of goalkeeper)</a:t>
                      </a:r>
                      <a:endParaRPr/>
                    </a:p>
                    <a:p>
                      <a:pPr indent="-317500" lvl="0" marL="457200" rtl="0" algn="l">
                        <a:spcBef>
                          <a:spcPts val="0"/>
                        </a:spcBef>
                        <a:spcAft>
                          <a:spcPts val="0"/>
                        </a:spcAft>
                        <a:buSzPts val="1400"/>
                        <a:buChar char="-"/>
                      </a:pPr>
                      <a:r>
                        <a:rPr lang="en-GB"/>
                        <a:t>Recognise the </a:t>
                      </a:r>
                      <a:r>
                        <a:rPr lang="en-GB"/>
                        <a:t>importance</a:t>
                      </a:r>
                      <a:r>
                        <a:rPr lang="en-GB"/>
                        <a:t> of teamwork, communication and cooperation</a:t>
                      </a:r>
                      <a:endParaRPr/>
                    </a:p>
                    <a:p>
                      <a:pPr indent="-317500" lvl="0" marL="457200" rtl="0" algn="l">
                        <a:spcBef>
                          <a:spcPts val="0"/>
                        </a:spcBef>
                        <a:spcAft>
                          <a:spcPts val="0"/>
                        </a:spcAft>
                        <a:buSzPts val="1400"/>
                        <a:buChar char="-"/>
                      </a:pPr>
                      <a:r>
                        <a:rPr lang="en-GB"/>
                        <a:t>Develop basic strategic thinking (formations)</a:t>
                      </a:r>
                      <a:endParaRPr/>
                    </a:p>
                    <a:p>
                      <a:pPr indent="-317500" lvl="0" marL="457200" rtl="0" algn="l">
                        <a:spcBef>
                          <a:spcPts val="0"/>
                        </a:spcBef>
                        <a:spcAft>
                          <a:spcPts val="0"/>
                        </a:spcAft>
                        <a:buSzPts val="1400"/>
                        <a:buChar char="-"/>
                      </a:pPr>
                      <a:r>
                        <a:rPr lang="en-GB"/>
                        <a:t>Understand attack and defence (passing, shooting and defending)</a:t>
                      </a:r>
                      <a:endParaRPr/>
                    </a:p>
                    <a:p>
                      <a:pPr indent="-317500" lvl="0" marL="457200" rtl="0" algn="l">
                        <a:spcBef>
                          <a:spcPts val="0"/>
                        </a:spcBef>
                        <a:spcAft>
                          <a:spcPts val="0"/>
                        </a:spcAft>
                        <a:buSzPts val="1400"/>
                        <a:buChar char="-"/>
                      </a:pPr>
                      <a:r>
                        <a:rPr lang="en-GB"/>
                        <a:t>Use equipment safely</a:t>
                      </a:r>
                      <a:endParaRPr/>
                    </a:p>
                    <a:p>
                      <a:pPr indent="-317500" lvl="0" marL="457200" rtl="0" algn="l">
                        <a:spcBef>
                          <a:spcPts val="0"/>
                        </a:spcBef>
                        <a:spcAft>
                          <a:spcPts val="0"/>
                        </a:spcAft>
                        <a:buSzPts val="1400"/>
                        <a:buChar char="-"/>
                      </a:pPr>
                      <a:r>
                        <a:rPr lang="en-GB"/>
                        <a:t>Identify risks </a:t>
                      </a:r>
                      <a:endParaRPr/>
                    </a:p>
                  </a:txBody>
                  <a:tcPr marT="45725" marB="45725" marR="91450" marL="91450"/>
                </a:tc>
                <a:tc>
                  <a:txBody>
                    <a:bodyPr/>
                    <a:lstStyle/>
                    <a:p>
                      <a:pPr indent="-317500" lvl="0" marL="457200" rtl="0" algn="l">
                        <a:spcBef>
                          <a:spcPts val="0"/>
                        </a:spcBef>
                        <a:spcAft>
                          <a:spcPts val="0"/>
                        </a:spcAft>
                        <a:buSzPts val="1400"/>
                        <a:buChar char="-"/>
                      </a:pPr>
                      <a:r>
                        <a:rPr lang="en-GB"/>
                        <a:t>Throwing</a:t>
                      </a:r>
                      <a:r>
                        <a:rPr lang="en-GB"/>
                        <a:t> and catching</a:t>
                      </a:r>
                      <a:endParaRPr/>
                    </a:p>
                    <a:p>
                      <a:pPr indent="-317500" lvl="0" marL="457200" rtl="0" algn="l">
                        <a:spcBef>
                          <a:spcPts val="0"/>
                        </a:spcBef>
                        <a:spcAft>
                          <a:spcPts val="0"/>
                        </a:spcAft>
                        <a:buSzPts val="1400"/>
                        <a:buChar char="-"/>
                      </a:pPr>
                      <a:r>
                        <a:rPr lang="en-GB"/>
                        <a:t>Passing and shooting</a:t>
                      </a:r>
                      <a:endParaRPr/>
                    </a:p>
                    <a:p>
                      <a:pPr indent="-317500" lvl="0" marL="457200" rtl="0" algn="l">
                        <a:spcBef>
                          <a:spcPts val="0"/>
                        </a:spcBef>
                        <a:spcAft>
                          <a:spcPts val="0"/>
                        </a:spcAft>
                        <a:buSzPts val="1400"/>
                        <a:buChar char="-"/>
                      </a:pPr>
                      <a:r>
                        <a:rPr lang="en-GB"/>
                        <a:t>Travelling</a:t>
                      </a:r>
                      <a:endParaRPr/>
                    </a:p>
                  </a:txBody>
                  <a:tcPr marT="45725" marB="45725" marR="91450" marL="91450"/>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200"/>
                        </a:spcAft>
                        <a:buNone/>
                      </a:pPr>
                      <a:r>
                        <a:rPr lang="en-GB"/>
                        <a:t>Throw, catch, overhead, bounce, aim, shoot, target, space, dribble, pass.</a:t>
                      </a:r>
                      <a:endParaRPr/>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a:t>Dance - Bollywood Dance </a:t>
                      </a:r>
                      <a:endParaRPr u="none" cap="none" strike="noStrike"/>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Children will learn - </a:t>
                      </a:r>
                      <a:endParaRPr/>
                    </a:p>
                    <a:p>
                      <a:pPr indent="-317500" lvl="0" marL="457200" rtl="0" algn="l">
                        <a:spcBef>
                          <a:spcPts val="0"/>
                        </a:spcBef>
                        <a:spcAft>
                          <a:spcPts val="0"/>
                        </a:spcAft>
                        <a:buClr>
                          <a:schemeClr val="dk1"/>
                        </a:buClr>
                        <a:buSzPts val="1400"/>
                        <a:buFont typeface="Calibri"/>
                        <a:buChar char="-"/>
                      </a:pPr>
                      <a:r>
                        <a:rPr lang="en-GB"/>
                        <a:t>How dance fosters teamwork, discipline and leadership</a:t>
                      </a:r>
                      <a:endParaRPr/>
                    </a:p>
                    <a:p>
                      <a:pPr indent="-317500" lvl="0" marL="457200" rtl="0" algn="l">
                        <a:spcBef>
                          <a:spcPts val="0"/>
                        </a:spcBef>
                        <a:spcAft>
                          <a:spcPts val="0"/>
                        </a:spcAft>
                        <a:buClr>
                          <a:schemeClr val="dk1"/>
                        </a:buClr>
                        <a:buSzPts val="1400"/>
                        <a:buFont typeface="Calibri"/>
                        <a:buChar char="-"/>
                      </a:pPr>
                      <a:r>
                        <a:rPr lang="en-GB"/>
                        <a:t>To recgonise the importance of safety protocols and injury prevention</a:t>
                      </a:r>
                      <a:endParaRPr/>
                    </a:p>
                    <a:p>
                      <a:pPr indent="-317500" lvl="0" marL="457200" rtl="0" algn="l">
                        <a:spcBef>
                          <a:spcPts val="0"/>
                        </a:spcBef>
                        <a:spcAft>
                          <a:spcPts val="0"/>
                        </a:spcAft>
                        <a:buClr>
                          <a:schemeClr val="dk1"/>
                        </a:buClr>
                        <a:buSzPts val="1400"/>
                        <a:buFont typeface="Calibri"/>
                        <a:buChar char="-"/>
                      </a:pPr>
                      <a:r>
                        <a:rPr lang="en-GB"/>
                        <a:t>To identify how movements can be linked together </a:t>
                      </a:r>
                      <a:endParaRPr/>
                    </a:p>
                    <a:p>
                      <a:pPr indent="0" lvl="0" marL="0" rtl="0" algn="l">
                        <a:spcBef>
                          <a:spcPts val="0"/>
                        </a:spcBef>
                        <a:spcAft>
                          <a:spcPts val="0"/>
                        </a:spcAft>
                        <a:buNone/>
                      </a:pPr>
                      <a:r>
                        <a:t/>
                      </a:r>
                      <a:endParaRPr/>
                    </a:p>
                  </a:txBody>
                  <a:tcPr marT="63500" marB="63500" marR="63500" marL="63500"/>
                </a:tc>
                <a:tc>
                  <a:txBody>
                    <a:bodyPr/>
                    <a:lstStyle/>
                    <a:p>
                      <a:pPr indent="-317500" lvl="0" marL="457200" rtl="0" algn="l">
                        <a:spcBef>
                          <a:spcPts val="0"/>
                        </a:spcBef>
                        <a:spcAft>
                          <a:spcPts val="0"/>
                        </a:spcAft>
                        <a:buClr>
                          <a:schemeClr val="dk1"/>
                        </a:buClr>
                        <a:buSzPts val="1400"/>
                        <a:buFont typeface="Calibri"/>
                        <a:buChar char="-"/>
                      </a:pPr>
                      <a:r>
                        <a:rPr lang="en-GB"/>
                        <a:t>Evaluations </a:t>
                      </a:r>
                      <a:endParaRPr/>
                    </a:p>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Clr>
                          <a:schemeClr val="dk1"/>
                        </a:buClr>
                        <a:buSzPts val="1400"/>
                        <a:buFont typeface="Calibri"/>
                        <a:buChar char="-"/>
                      </a:pPr>
                      <a:r>
                        <a:rPr lang="en-GB"/>
                        <a:t>Create dance phrases</a:t>
                      </a:r>
                      <a:endParaRPr/>
                    </a:p>
                  </a:txBody>
                  <a:tcPr marT="45725" marB="45725" marR="68575" marL="68575"/>
                </a:tc>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rtl="0" algn="l">
                        <a:spcBef>
                          <a:spcPts val="0"/>
                        </a:spcBef>
                        <a:spcAft>
                          <a:spcPts val="1200"/>
                        </a:spcAft>
                        <a:buNone/>
                      </a:pPr>
                      <a:r>
                        <a:rPr lang="en-GB"/>
                        <a:t>Phrase, complementing, pathway, movement, travel, narrative, dynamics.</a:t>
                      </a:r>
                      <a:endParaRPr/>
                    </a:p>
                  </a:txBody>
                  <a:tcPr marT="45725" marB="45725" marR="91450" marL="9145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graphicFrame>
        <p:nvGraphicFramePr>
          <p:cNvPr id="157" name="Google Shape;157;p15"/>
          <p:cNvGraphicFramePr/>
          <p:nvPr/>
        </p:nvGraphicFramePr>
        <p:xfrm>
          <a:off x="225287" y="229604"/>
          <a:ext cx="3000000" cy="3000000"/>
        </p:xfrm>
        <a:graphic>
          <a:graphicData uri="http://schemas.openxmlformats.org/drawingml/2006/table">
            <a:tbl>
              <a:tblPr bandRow="1" firstRow="1">
                <a:noFill/>
                <a:tableStyleId>{57E3D4E7-370F-4582-82AA-95203B1BC5A9}</a:tableStyleId>
              </a:tblPr>
              <a:tblGrid>
                <a:gridCol w="2092500"/>
                <a:gridCol w="9688925"/>
              </a:tblGrid>
              <a:tr h="306275">
                <a:tc gridSpan="2">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4 CONTINUED</a:t>
                      </a:r>
                      <a:endParaRPr u="none" cap="none" strike="noStrike"/>
                    </a:p>
                  </a:txBody>
                  <a:tcPr marT="45725" marB="45725" marR="91450" marL="91450">
                    <a:solidFill>
                      <a:srgbClr val="FFFF00"/>
                    </a:solidFill>
                  </a:tcPr>
                </a:tc>
                <a:tc hMerge="1"/>
              </a:tr>
              <a:tr h="496450">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Unit name</a:t>
                      </a:r>
                      <a:endParaRPr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Disciplinary Knowledge</a:t>
                      </a:r>
                      <a:endParaRPr u="none" cap="none" strike="noStrike"/>
                    </a:p>
                  </a:txBody>
                  <a:tcPr marT="45725" marB="45725" marR="91450" marL="91450">
                    <a:lnB cap="flat" cmpd="sng" w="12700">
                      <a:solidFill>
                        <a:schemeClr val="dk1"/>
                      </a:solidFill>
                      <a:prstDash val="solid"/>
                      <a:round/>
                      <a:headEnd len="sm" w="sm" type="none"/>
                      <a:tailEnd len="sm" w="sm" type="none"/>
                    </a:lnB>
                  </a:tcPr>
                </a:tc>
              </a:tr>
              <a:tr h="1518525">
                <a:tc>
                  <a:txBody>
                    <a:bodyPr/>
                    <a:lstStyle/>
                    <a:p>
                      <a:pPr indent="0" lvl="0" marL="0" marR="0" rtl="0" algn="l">
                        <a:lnSpc>
                          <a:spcPct val="100000"/>
                        </a:lnSpc>
                        <a:spcBef>
                          <a:spcPts val="0"/>
                        </a:spcBef>
                        <a:spcAft>
                          <a:spcPts val="0"/>
                        </a:spcAft>
                        <a:buNone/>
                      </a:pPr>
                      <a:r>
                        <a:rPr lang="en-GB"/>
                        <a:t>Swimming</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7500" lvl="0" marL="457200" rtl="0" algn="l">
                        <a:spcBef>
                          <a:spcPts val="0"/>
                        </a:spcBef>
                        <a:spcAft>
                          <a:spcPts val="0"/>
                        </a:spcAft>
                        <a:buClr>
                          <a:schemeClr val="dk1"/>
                        </a:buClr>
                        <a:buSzPts val="1400"/>
                        <a:buFont typeface="Calibri"/>
                        <a:buChar char="-"/>
                      </a:pPr>
                      <a:r>
                        <a:rPr lang="en-GB"/>
                        <a:t>Swim competently, confidently and proficiently over a distance of at least 25 metres  </a:t>
                      </a:r>
                      <a:endParaRPr/>
                    </a:p>
                    <a:p>
                      <a:pPr indent="-317500" lvl="0" marL="457200" rtl="0" algn="l">
                        <a:spcBef>
                          <a:spcPts val="0"/>
                        </a:spcBef>
                        <a:spcAft>
                          <a:spcPts val="0"/>
                        </a:spcAft>
                        <a:buClr>
                          <a:schemeClr val="dk1"/>
                        </a:buClr>
                        <a:buSzPts val="1400"/>
                        <a:buFont typeface="Calibri"/>
                        <a:buChar char="-"/>
                      </a:pPr>
                      <a:r>
                        <a:rPr lang="en-GB"/>
                        <a:t>Use a range of strokes effectively (for example, front crawl, backstroke and breaststroke)</a:t>
                      </a:r>
                      <a:endParaRPr/>
                    </a:p>
                    <a:p>
                      <a:pPr indent="-317500" lvl="0" marL="457200" rtl="0" algn="l">
                        <a:spcBef>
                          <a:spcPts val="0"/>
                        </a:spcBef>
                        <a:spcAft>
                          <a:spcPts val="0"/>
                        </a:spcAft>
                        <a:buClr>
                          <a:schemeClr val="dk1"/>
                        </a:buClr>
                        <a:buSzPts val="1400"/>
                        <a:buFont typeface="Calibri"/>
                        <a:buChar char="-"/>
                      </a:pPr>
                      <a:r>
                        <a:rPr lang="en-GB"/>
                        <a:t>Perform safe self-rescue in different water-based situations.</a:t>
                      </a:r>
                      <a:endParaRPr/>
                    </a:p>
                    <a:p>
                      <a:pPr indent="0" lvl="0" marL="0" rtl="0" algn="l">
                        <a:spcBef>
                          <a:spcPts val="0"/>
                        </a:spcBef>
                        <a:spcAft>
                          <a:spcPts val="0"/>
                        </a:spcAft>
                        <a:buNone/>
                      </a:pPr>
                      <a:r>
                        <a:t/>
                      </a:r>
                      <a:endParaRPr/>
                    </a:p>
                  </a:txBody>
                  <a:tcPr marT="45725" marB="45725"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graphicFrame>
        <p:nvGraphicFramePr>
          <p:cNvPr id="162" name="Google Shape;162;p18"/>
          <p:cNvGraphicFramePr/>
          <p:nvPr/>
        </p:nvGraphicFramePr>
        <p:xfrm>
          <a:off x="112745" y="58420"/>
          <a:ext cx="3000000" cy="3000000"/>
        </p:xfrm>
        <a:graphic>
          <a:graphicData uri="http://schemas.openxmlformats.org/drawingml/2006/table">
            <a:tbl>
              <a:tblPr bandRow="1" firstRow="1">
                <a:noFill/>
                <a:tableStyleId>{57E3D4E7-370F-4582-82AA-95203B1BC5A9}</a:tableStyleId>
              </a:tblPr>
              <a:tblGrid>
                <a:gridCol w="950200"/>
                <a:gridCol w="4493775"/>
                <a:gridCol w="3501250"/>
                <a:gridCol w="1105425"/>
                <a:gridCol w="169075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YEAR 5</a:t>
                      </a:r>
                      <a:endParaRPr sz="13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Unit name</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Substantive knowledge</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Disciplinary Knowledge</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Unit Planning </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Key </a:t>
                      </a:r>
                      <a:r>
                        <a:rPr b="1" lang="en-GB" sz="1300"/>
                        <a:t>Vocabulary</a:t>
                      </a:r>
                      <a:endParaRPr sz="1300" u="none" cap="none" strike="noStrike"/>
                    </a:p>
                  </a:txBody>
                  <a:tcPr marT="45725" marB="45725" marR="91450" marL="91450"/>
                </a:tc>
              </a:tr>
              <a:tr h="495800">
                <a:tc>
                  <a:txBody>
                    <a:bodyPr/>
                    <a:lstStyle/>
                    <a:p>
                      <a:pPr indent="0" lvl="0" marL="0" rtl="0" algn="l">
                        <a:spcBef>
                          <a:spcPts val="0"/>
                        </a:spcBef>
                        <a:spcAft>
                          <a:spcPts val="0"/>
                        </a:spcAft>
                        <a:buNone/>
                      </a:pPr>
                      <a:r>
                        <a:rPr lang="en-GB" sz="1300"/>
                        <a:t>Football</a:t>
                      </a:r>
                      <a:endParaRPr sz="1300"/>
                    </a:p>
                    <a:p>
                      <a:pPr indent="0" lvl="0" marL="0" rtl="0" algn="l">
                        <a:spcBef>
                          <a:spcPts val="0"/>
                        </a:spcBef>
                        <a:spcAft>
                          <a:spcPts val="0"/>
                        </a:spcAft>
                        <a:buNone/>
                      </a:pPr>
                      <a:r>
                        <a:t/>
                      </a:r>
                      <a:endParaRPr sz="13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rtl="0" algn="l">
                        <a:spcBef>
                          <a:spcPts val="0"/>
                        </a:spcBef>
                        <a:spcAft>
                          <a:spcPts val="0"/>
                        </a:spcAft>
                        <a:buNone/>
                      </a:pPr>
                      <a:r>
                        <a:rPr lang="en-GB" sz="1300"/>
                        <a:t>Explore rules such as  - </a:t>
                      </a:r>
                      <a:endParaRPr sz="1300"/>
                    </a:p>
                    <a:p>
                      <a:pPr indent="-311150" lvl="0" marL="457200" rtl="0" algn="l">
                        <a:spcBef>
                          <a:spcPts val="0"/>
                        </a:spcBef>
                        <a:spcAft>
                          <a:spcPts val="0"/>
                        </a:spcAft>
                        <a:buClr>
                          <a:schemeClr val="dk1"/>
                        </a:buClr>
                        <a:buSzPts val="1300"/>
                        <a:buFont typeface="Calibri"/>
                        <a:buChar char="-"/>
                      </a:pPr>
                      <a:r>
                        <a:rPr lang="en-GB" sz="1300"/>
                        <a:t>Only the goalkeeper can use their hands to control the ball</a:t>
                      </a:r>
                      <a:endParaRPr sz="1300"/>
                    </a:p>
                    <a:p>
                      <a:pPr indent="-311150" lvl="0" marL="457200" rtl="0" algn="l">
                        <a:spcBef>
                          <a:spcPts val="0"/>
                        </a:spcBef>
                        <a:spcAft>
                          <a:spcPts val="0"/>
                        </a:spcAft>
                        <a:buClr>
                          <a:schemeClr val="dk1"/>
                        </a:buClr>
                        <a:buSzPts val="1300"/>
                        <a:buFont typeface="Calibri"/>
                        <a:buChar char="-"/>
                      </a:pPr>
                      <a:r>
                        <a:rPr lang="en-GB" sz="1300"/>
                        <a:t>No force is allowed to be used against other players</a:t>
                      </a:r>
                      <a:endParaRPr sz="1300"/>
                    </a:p>
                    <a:p>
                      <a:pPr indent="-311150" lvl="0" marL="457200" rtl="0" algn="l">
                        <a:spcBef>
                          <a:spcPts val="0"/>
                        </a:spcBef>
                        <a:spcAft>
                          <a:spcPts val="0"/>
                        </a:spcAft>
                        <a:buClr>
                          <a:schemeClr val="dk1"/>
                        </a:buClr>
                        <a:buSzPts val="1300"/>
                        <a:buFont typeface="Calibri"/>
                        <a:buChar char="-"/>
                      </a:pPr>
                      <a:r>
                        <a:rPr lang="en-GB" sz="1300"/>
                        <a:t>The game starts in the middle circle of the pitch</a:t>
                      </a:r>
                      <a:endParaRPr sz="1300"/>
                    </a:p>
                    <a:p>
                      <a:pPr indent="-311150" lvl="0" marL="457200" rtl="0" algn="l">
                        <a:spcBef>
                          <a:spcPts val="0"/>
                        </a:spcBef>
                        <a:spcAft>
                          <a:spcPts val="0"/>
                        </a:spcAft>
                        <a:buClr>
                          <a:schemeClr val="dk1"/>
                        </a:buClr>
                        <a:buSzPts val="1300"/>
                        <a:buFont typeface="Calibri"/>
                        <a:buChar char="-"/>
                      </a:pPr>
                      <a:r>
                        <a:rPr lang="en-GB" sz="1300"/>
                        <a:t>If the ball goes out of play, the team that did NOT touch it last gets the throw-in.</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1150" lvl="0" marL="457200" rtl="0" algn="l">
                        <a:spcBef>
                          <a:spcPts val="0"/>
                        </a:spcBef>
                        <a:spcAft>
                          <a:spcPts val="0"/>
                        </a:spcAft>
                        <a:buClr>
                          <a:schemeClr val="dk1"/>
                        </a:buClr>
                        <a:buSzPts val="1300"/>
                        <a:buFont typeface="Calibri"/>
                        <a:buChar char="-"/>
                      </a:pPr>
                      <a:r>
                        <a:rPr lang="en-GB" sz="1300"/>
                        <a:t>Controlling, dribbling, turning, passing and receiving a ball</a:t>
                      </a:r>
                      <a:endParaRPr sz="1300"/>
                    </a:p>
                    <a:p>
                      <a:pPr indent="-311150" lvl="0" marL="457200" rtl="0" algn="l">
                        <a:spcBef>
                          <a:spcPts val="0"/>
                        </a:spcBef>
                        <a:spcAft>
                          <a:spcPts val="0"/>
                        </a:spcAft>
                        <a:buClr>
                          <a:schemeClr val="dk1"/>
                        </a:buClr>
                        <a:buSzPts val="1300"/>
                        <a:buFont typeface="Calibri"/>
                        <a:buChar char="-"/>
                      </a:pPr>
                      <a:r>
                        <a:rPr lang="en-GB" sz="1300"/>
                        <a:t>Shotting </a:t>
                      </a:r>
                      <a:endParaRPr sz="1300"/>
                    </a:p>
                    <a:p>
                      <a:pPr indent="-311150" lvl="0" marL="457200" rtl="0" algn="l">
                        <a:spcBef>
                          <a:spcPts val="0"/>
                        </a:spcBef>
                        <a:spcAft>
                          <a:spcPts val="0"/>
                        </a:spcAft>
                        <a:buClr>
                          <a:schemeClr val="dk1"/>
                        </a:buClr>
                        <a:buSzPts val="1300"/>
                        <a:buFont typeface="Calibri"/>
                        <a:buChar char="-"/>
                      </a:pPr>
                      <a:r>
                        <a:rPr lang="en-GB" sz="1300"/>
                        <a:t>Goalkeeping</a:t>
                      </a:r>
                      <a:endParaRPr sz="1300"/>
                    </a:p>
                  </a:txBody>
                  <a:tcPr marT="45725" marB="45725"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Striver</a:t>
                      </a:r>
                      <a:endParaRPr sz="13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rtl="0" algn="l">
                        <a:spcBef>
                          <a:spcPts val="0"/>
                        </a:spcBef>
                        <a:spcAft>
                          <a:spcPts val="0"/>
                        </a:spcAft>
                        <a:buClr>
                          <a:schemeClr val="dk1"/>
                        </a:buClr>
                        <a:buSzPts val="1100"/>
                        <a:buFont typeface="Arial"/>
                        <a:buNone/>
                      </a:pPr>
                      <a:r>
                        <a:rPr lang="en-GB" sz="1300"/>
                        <a:t>Control, dribble, turn, pass, receive, inside, tackle, defend, mark, shoot, speed.</a:t>
                      </a:r>
                      <a:endParaRPr sz="1300"/>
                    </a:p>
                    <a:p>
                      <a:pPr indent="0" lvl="0" marL="0" rtl="0" algn="l">
                        <a:spcBef>
                          <a:spcPts val="1000"/>
                        </a:spcBef>
                        <a:spcAft>
                          <a:spcPts val="0"/>
                        </a:spcAft>
                        <a:buNone/>
                      </a:pPr>
                      <a:r>
                        <a:t/>
                      </a:r>
                      <a:endParaRPr sz="1300"/>
                    </a:p>
                  </a:txBody>
                  <a:tcPr marT="45725" marB="45725" marR="91450" marL="91450"/>
                </a:tc>
              </a:tr>
              <a:tr h="262300">
                <a:tc>
                  <a:txBody>
                    <a:bodyPr/>
                    <a:lstStyle/>
                    <a:p>
                      <a:pPr indent="0" lvl="0" marL="0" rtl="0" algn="l">
                        <a:spcBef>
                          <a:spcPts val="0"/>
                        </a:spcBef>
                        <a:spcAft>
                          <a:spcPts val="0"/>
                        </a:spcAft>
                        <a:buNone/>
                      </a:pPr>
                      <a:r>
                        <a:rPr lang="en-GB" sz="1300"/>
                        <a:t>Netball </a:t>
                      </a:r>
                      <a:endParaRPr sz="13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rtl="0" algn="l">
                        <a:spcBef>
                          <a:spcPts val="0"/>
                        </a:spcBef>
                        <a:spcAft>
                          <a:spcPts val="0"/>
                        </a:spcAft>
                        <a:buNone/>
                      </a:pPr>
                      <a:r>
                        <a:rPr lang="en-GB" sz="1300"/>
                        <a:t>Explore rules such as  - </a:t>
                      </a:r>
                      <a:endParaRPr sz="1300"/>
                    </a:p>
                    <a:p>
                      <a:pPr indent="-311150" lvl="0" marL="457200" rtl="0" algn="l">
                        <a:spcBef>
                          <a:spcPts val="0"/>
                        </a:spcBef>
                        <a:spcAft>
                          <a:spcPts val="0"/>
                        </a:spcAft>
                        <a:buClr>
                          <a:schemeClr val="dk1"/>
                        </a:buClr>
                        <a:buSzPts val="1300"/>
                        <a:buFont typeface="Calibri"/>
                        <a:buChar char="-"/>
                      </a:pPr>
                      <a:r>
                        <a:rPr lang="en-GB" sz="1300"/>
                        <a:t>You can’t dribble or kick the ball</a:t>
                      </a:r>
                      <a:endParaRPr sz="1300"/>
                    </a:p>
                    <a:p>
                      <a:pPr indent="-311150" lvl="0" marL="457200" rtl="0" algn="l">
                        <a:spcBef>
                          <a:spcPts val="0"/>
                        </a:spcBef>
                        <a:spcAft>
                          <a:spcPts val="0"/>
                        </a:spcAft>
                        <a:buClr>
                          <a:schemeClr val="dk1"/>
                        </a:buClr>
                        <a:buSzPts val="1300"/>
                        <a:buFont typeface="Calibri"/>
                        <a:buChar char="-"/>
                      </a:pPr>
                      <a:r>
                        <a:rPr lang="en-GB" sz="1300"/>
                        <a:t>You can hold the ball for a limited time</a:t>
                      </a:r>
                      <a:endParaRPr sz="1300"/>
                    </a:p>
                    <a:p>
                      <a:pPr indent="-311150" lvl="0" marL="457200" rtl="0" algn="l">
                        <a:spcBef>
                          <a:spcPts val="0"/>
                        </a:spcBef>
                        <a:spcAft>
                          <a:spcPts val="0"/>
                        </a:spcAft>
                        <a:buClr>
                          <a:schemeClr val="dk1"/>
                        </a:buClr>
                        <a:buSzPts val="1300"/>
                        <a:buFont typeface="Calibri"/>
                        <a:buChar char="-"/>
                      </a:pPr>
                      <a:r>
                        <a:rPr lang="en-GB" sz="1300"/>
                        <a:t>You must have one foot on the ground when you catch it and you can pivot</a:t>
                      </a:r>
                      <a:endParaRPr sz="1300"/>
                    </a:p>
                    <a:p>
                      <a:pPr indent="-311150" lvl="0" marL="457200" rtl="0" algn="l">
                        <a:spcBef>
                          <a:spcPts val="0"/>
                        </a:spcBef>
                        <a:spcAft>
                          <a:spcPts val="0"/>
                        </a:spcAft>
                        <a:buClr>
                          <a:schemeClr val="dk1"/>
                        </a:buClr>
                        <a:buSzPts val="1300"/>
                        <a:buFont typeface="Calibri"/>
                        <a:buChar char="-"/>
                      </a:pPr>
                      <a:r>
                        <a:rPr lang="en-GB" sz="1300"/>
                        <a:t>No contact between players</a:t>
                      </a:r>
                      <a:endParaRPr sz="1300"/>
                    </a:p>
                    <a:p>
                      <a:pPr indent="-311150" lvl="0" marL="457200" rtl="0" algn="l">
                        <a:spcBef>
                          <a:spcPts val="0"/>
                        </a:spcBef>
                        <a:spcAft>
                          <a:spcPts val="0"/>
                        </a:spcAft>
                        <a:buClr>
                          <a:schemeClr val="dk1"/>
                        </a:buClr>
                        <a:buSzPts val="1300"/>
                        <a:buFont typeface="Calibri"/>
                        <a:buChar char="-"/>
                      </a:pPr>
                      <a:r>
                        <a:rPr lang="en-GB" sz="1300"/>
                        <a:t>The game starts with a center pass from the center of the court</a:t>
                      </a:r>
                      <a:endParaRPr sz="13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1150" lvl="0" marL="457200" rtl="0" algn="l">
                        <a:spcBef>
                          <a:spcPts val="0"/>
                        </a:spcBef>
                        <a:spcAft>
                          <a:spcPts val="0"/>
                        </a:spcAft>
                        <a:buClr>
                          <a:schemeClr val="dk1"/>
                        </a:buClr>
                        <a:buSzPts val="1300"/>
                        <a:buFont typeface="Calibri"/>
                        <a:buChar char="-"/>
                      </a:pPr>
                      <a:r>
                        <a:rPr lang="en-GB" sz="1300"/>
                        <a:t>Passing/catching</a:t>
                      </a:r>
                      <a:endParaRPr sz="1300"/>
                    </a:p>
                    <a:p>
                      <a:pPr indent="-311150" lvl="0" marL="457200" rtl="0" algn="l">
                        <a:spcBef>
                          <a:spcPts val="0"/>
                        </a:spcBef>
                        <a:spcAft>
                          <a:spcPts val="0"/>
                        </a:spcAft>
                        <a:buClr>
                          <a:schemeClr val="dk1"/>
                        </a:buClr>
                        <a:buSzPts val="1300"/>
                        <a:buFont typeface="Calibri"/>
                        <a:buChar char="-"/>
                      </a:pPr>
                      <a:r>
                        <a:rPr lang="en-GB" sz="1300"/>
                        <a:t>Footwork - dodging, marking</a:t>
                      </a:r>
                      <a:endParaRPr sz="1300"/>
                    </a:p>
                    <a:p>
                      <a:pPr indent="-311150" lvl="0" marL="457200" rtl="0" algn="l">
                        <a:spcBef>
                          <a:spcPts val="0"/>
                        </a:spcBef>
                        <a:spcAft>
                          <a:spcPts val="0"/>
                        </a:spcAft>
                        <a:buClr>
                          <a:schemeClr val="dk1"/>
                        </a:buClr>
                        <a:buSzPts val="1300"/>
                        <a:buFont typeface="Calibri"/>
                        <a:buChar char="-"/>
                      </a:pPr>
                      <a:r>
                        <a:rPr lang="en-GB" sz="1300"/>
                        <a:t>shooting</a:t>
                      </a:r>
                      <a:endParaRPr sz="1300"/>
                    </a:p>
                  </a:txBody>
                  <a:tcPr marT="45725" marB="45725"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Striver</a:t>
                      </a:r>
                      <a:endParaRPr sz="13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rtl="0" algn="l">
                        <a:spcBef>
                          <a:spcPts val="0"/>
                        </a:spcBef>
                        <a:spcAft>
                          <a:spcPts val="0"/>
                        </a:spcAft>
                        <a:buClr>
                          <a:schemeClr val="dk1"/>
                        </a:buClr>
                        <a:buSzPts val="1100"/>
                        <a:buFont typeface="Arial"/>
                        <a:buNone/>
                      </a:pPr>
                      <a:r>
                        <a:rPr lang="en-GB" sz="1300"/>
                        <a:t>Pass, catch, control, accuracy, chest, overhead, bounce, tactics, strategy, pivot.</a:t>
                      </a:r>
                      <a:endParaRPr sz="1300"/>
                    </a:p>
                    <a:p>
                      <a:pPr indent="0" lvl="0" marL="0" rtl="0" algn="l">
                        <a:spcBef>
                          <a:spcPts val="1000"/>
                        </a:spcBef>
                        <a:spcAft>
                          <a:spcPts val="0"/>
                        </a:spcAft>
                        <a:buNone/>
                      </a:pPr>
                      <a:r>
                        <a:t/>
                      </a:r>
                      <a:endParaRPr sz="1300"/>
                    </a:p>
                  </a:txBody>
                  <a:tcPr marT="45725" marB="45725" marR="91450" marL="91450"/>
                </a:tc>
              </a:tr>
              <a:tr h="1282150">
                <a:tc>
                  <a:txBody>
                    <a:bodyPr/>
                    <a:lstStyle/>
                    <a:p>
                      <a:pPr indent="0" lvl="0" marL="0" rtl="0" algn="l">
                        <a:spcBef>
                          <a:spcPts val="0"/>
                        </a:spcBef>
                        <a:spcAft>
                          <a:spcPts val="0"/>
                        </a:spcAft>
                        <a:buNone/>
                      </a:pPr>
                      <a:r>
                        <a:rPr lang="en-GB" sz="1300"/>
                        <a:t>Dance - Haka</a:t>
                      </a:r>
                      <a:endParaRPr sz="13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rtl="0" algn="l">
                        <a:spcBef>
                          <a:spcPts val="0"/>
                        </a:spcBef>
                        <a:spcAft>
                          <a:spcPts val="0"/>
                        </a:spcAft>
                        <a:buNone/>
                      </a:pPr>
                      <a:r>
                        <a:rPr lang="en-GB"/>
                        <a:t>Children will learn - </a:t>
                      </a:r>
                      <a:endParaRPr/>
                    </a:p>
                    <a:p>
                      <a:pPr indent="-317500" lvl="0" marL="457200" rtl="0" algn="l">
                        <a:spcBef>
                          <a:spcPts val="0"/>
                        </a:spcBef>
                        <a:spcAft>
                          <a:spcPts val="0"/>
                        </a:spcAft>
                        <a:buClr>
                          <a:schemeClr val="dk1"/>
                        </a:buClr>
                        <a:buSzPts val="1400"/>
                        <a:buFont typeface="Calibri"/>
                        <a:buChar char="-"/>
                      </a:pPr>
                      <a:r>
                        <a:rPr lang="en-GB"/>
                        <a:t>How dance fosters teamwork, discipline and leadership</a:t>
                      </a:r>
                      <a:endParaRPr/>
                    </a:p>
                    <a:p>
                      <a:pPr indent="-317500" lvl="0" marL="457200" rtl="0" algn="l">
                        <a:spcBef>
                          <a:spcPts val="0"/>
                        </a:spcBef>
                        <a:spcAft>
                          <a:spcPts val="0"/>
                        </a:spcAft>
                        <a:buClr>
                          <a:schemeClr val="dk1"/>
                        </a:buClr>
                        <a:buSzPts val="1400"/>
                        <a:buFont typeface="Calibri"/>
                        <a:buChar char="-"/>
                      </a:pPr>
                      <a:r>
                        <a:rPr lang="en-GB"/>
                        <a:t>To recgonise the importance of safety protocols and injury prevention</a:t>
                      </a:r>
                      <a:endParaRPr/>
                    </a:p>
                    <a:p>
                      <a:pPr indent="-317500" lvl="0" marL="457200" rtl="0" algn="l">
                        <a:spcBef>
                          <a:spcPts val="0"/>
                        </a:spcBef>
                        <a:spcAft>
                          <a:spcPts val="0"/>
                        </a:spcAft>
                        <a:buClr>
                          <a:schemeClr val="dk1"/>
                        </a:buClr>
                        <a:buSzPts val="1400"/>
                        <a:buFont typeface="Calibri"/>
                        <a:buChar char="-"/>
                      </a:pPr>
                      <a:r>
                        <a:rPr lang="en-GB"/>
                        <a:t>To identify how movements can be linked together </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7500" lvl="0" marL="457200" rtl="0" algn="l">
                        <a:spcBef>
                          <a:spcPts val="0"/>
                        </a:spcBef>
                        <a:spcAft>
                          <a:spcPts val="0"/>
                        </a:spcAft>
                        <a:buClr>
                          <a:schemeClr val="dk1"/>
                        </a:buClr>
                        <a:buSzPts val="1400"/>
                        <a:buFont typeface="Calibri"/>
                        <a:buChar char="-"/>
                      </a:pPr>
                      <a:r>
                        <a:rPr lang="en-GB"/>
                        <a:t>Evaluations </a:t>
                      </a:r>
                      <a:endParaRPr/>
                    </a:p>
                    <a:p>
                      <a:pPr indent="-317500" lvl="0" marL="457200" rtl="0" algn="l">
                        <a:spcBef>
                          <a:spcPts val="0"/>
                        </a:spcBef>
                        <a:spcAft>
                          <a:spcPts val="0"/>
                        </a:spcAft>
                        <a:buClr>
                          <a:schemeClr val="dk1"/>
                        </a:buClr>
                        <a:buSzPts val="1400"/>
                        <a:buFont typeface="Calibri"/>
                        <a:buChar char="-"/>
                      </a:pPr>
                      <a:r>
                        <a:rPr lang="en-GB"/>
                        <a:t>Agility, balance and coordination </a:t>
                      </a:r>
                      <a:endParaRPr/>
                    </a:p>
                    <a:p>
                      <a:pPr indent="-317500" lvl="0" marL="457200" rtl="0" algn="l">
                        <a:spcBef>
                          <a:spcPts val="0"/>
                        </a:spcBef>
                        <a:spcAft>
                          <a:spcPts val="0"/>
                        </a:spcAft>
                        <a:buClr>
                          <a:schemeClr val="dk1"/>
                        </a:buClr>
                        <a:buSzPts val="1400"/>
                        <a:buFont typeface="Calibri"/>
                        <a:buChar char="-"/>
                      </a:pPr>
                      <a:r>
                        <a:rPr lang="en-GB"/>
                        <a:t>Create dance phrases</a:t>
                      </a:r>
                      <a:endParaRPr sz="1300"/>
                    </a:p>
                  </a:txBody>
                  <a:tcPr marT="45725" marB="45725"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300"/>
                        <a:t>Striver</a:t>
                      </a:r>
                      <a:endParaRPr sz="13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rtl="0" algn="l">
                        <a:spcBef>
                          <a:spcPts val="0"/>
                        </a:spcBef>
                        <a:spcAft>
                          <a:spcPts val="1200"/>
                        </a:spcAft>
                        <a:buNone/>
                      </a:pPr>
                      <a:r>
                        <a:rPr lang="en-GB" sz="1300"/>
                        <a:t>Phrase, sequence, stance, musicality, variation, transition, unison, repetition, pathways, speed.</a:t>
                      </a:r>
                      <a:endParaRPr sz="1300"/>
                    </a:p>
                  </a:txBody>
                  <a:tcPr marT="45725" marB="45725" marR="91450" marL="9145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graphicFrame>
        <p:nvGraphicFramePr>
          <p:cNvPr id="167" name="Google Shape;167;p19"/>
          <p:cNvGraphicFramePr/>
          <p:nvPr/>
        </p:nvGraphicFramePr>
        <p:xfrm>
          <a:off x="225287" y="207841"/>
          <a:ext cx="3000000" cy="3000000"/>
        </p:xfrm>
        <a:graphic>
          <a:graphicData uri="http://schemas.openxmlformats.org/drawingml/2006/table">
            <a:tbl>
              <a:tblPr bandRow="1" firstRow="1">
                <a:noFill/>
                <a:tableStyleId>{DBB64887-96C7-4B5B-B2F0-F2B003E350F6}</a:tableStyleId>
              </a:tblPr>
              <a:tblGrid>
                <a:gridCol w="950200"/>
                <a:gridCol w="6125425"/>
                <a:gridCol w="2532200"/>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200" u="none" cap="none" strike="noStrike"/>
                        <a:t>YEAR 5 continued</a:t>
                      </a:r>
                      <a:endParaRPr sz="12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200" u="none" cap="none" strike="noStrike"/>
                        <a:t>Unit name</a:t>
                      </a:r>
                      <a:endParaRPr sz="12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200" u="none" cap="none" strike="noStrike"/>
                        <a:t>Substantive knowledge</a:t>
                      </a:r>
                      <a:endParaRPr sz="12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200" u="none" cap="none" strike="noStrike"/>
                        <a:t>Disciplinary Knowledge</a:t>
                      </a:r>
                      <a:endParaRPr sz="12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200" u="none" cap="none" strike="noStrike"/>
                        <a:t>Unit Planning </a:t>
                      </a:r>
                      <a:endParaRPr sz="12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200" u="none" cap="none" strike="noStrike"/>
                        <a:t>Key vocab</a:t>
                      </a:r>
                      <a:endParaRPr sz="1200" u="none" cap="none" strike="noStrike"/>
                    </a:p>
                  </a:txBody>
                  <a:tcPr marT="45725" marB="45725" marR="91450" marL="91450">
                    <a:lnB cap="flat" cmpd="sng" w="12700">
                      <a:solidFill>
                        <a:schemeClr val="dk1"/>
                      </a:solidFill>
                      <a:prstDash val="solid"/>
                      <a:round/>
                      <a:headEnd len="sm" w="sm" type="none"/>
                      <a:tailEnd len="sm" w="sm" type="none"/>
                    </a:lnB>
                  </a:tcPr>
                </a:tc>
              </a:tr>
              <a:tr h="495800">
                <a:tc>
                  <a:txBody>
                    <a:bodyPr/>
                    <a:lstStyle/>
                    <a:p>
                      <a:pPr indent="0" lvl="0" marL="0" rtl="0" algn="l">
                        <a:spcBef>
                          <a:spcPts val="0"/>
                        </a:spcBef>
                        <a:spcAft>
                          <a:spcPts val="0"/>
                        </a:spcAft>
                        <a:buNone/>
                      </a:pPr>
                      <a:r>
                        <a:rPr lang="en-GB" sz="1200"/>
                        <a:t>Gymnastics </a:t>
                      </a:r>
                      <a:endParaRPr sz="12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200"/>
                        <a:t>Children will learn - </a:t>
                      </a:r>
                      <a:endParaRPr sz="1200"/>
                    </a:p>
                    <a:p>
                      <a:pPr indent="-304800" lvl="0" marL="457200" rtl="0" algn="l">
                        <a:spcBef>
                          <a:spcPts val="0"/>
                        </a:spcBef>
                        <a:spcAft>
                          <a:spcPts val="0"/>
                        </a:spcAft>
                        <a:buClr>
                          <a:schemeClr val="dk1"/>
                        </a:buClr>
                        <a:buSzPts val="1200"/>
                        <a:buFont typeface="Calibri"/>
                        <a:buChar char="-"/>
                      </a:pPr>
                      <a:r>
                        <a:rPr lang="en-GB" sz="1200"/>
                        <a:t>Understand and implement safety procedures (spotting and warm up/cool down)</a:t>
                      </a:r>
                      <a:endParaRPr sz="1200"/>
                    </a:p>
                    <a:p>
                      <a:pPr indent="-304800" lvl="0" marL="457200" rtl="0" algn="l">
                        <a:spcBef>
                          <a:spcPts val="0"/>
                        </a:spcBef>
                        <a:spcAft>
                          <a:spcPts val="0"/>
                        </a:spcAft>
                        <a:buClr>
                          <a:schemeClr val="dk1"/>
                        </a:buClr>
                        <a:buSzPts val="1200"/>
                        <a:buFont typeface="Calibri"/>
                        <a:buChar char="-"/>
                      </a:pPr>
                      <a:r>
                        <a:rPr lang="en-GB" sz="1200"/>
                        <a:t>Identify potential risks</a:t>
                      </a:r>
                      <a:endParaRPr sz="1200"/>
                    </a:p>
                    <a:p>
                      <a:pPr indent="-304800" lvl="0" marL="457200" rtl="0" algn="l">
                        <a:spcBef>
                          <a:spcPts val="0"/>
                        </a:spcBef>
                        <a:spcAft>
                          <a:spcPts val="0"/>
                        </a:spcAft>
                        <a:buClr>
                          <a:schemeClr val="dk1"/>
                        </a:buClr>
                        <a:buSzPts val="1200"/>
                        <a:buFont typeface="Calibri"/>
                        <a:buChar char="-"/>
                      </a:pPr>
                      <a:r>
                        <a:rPr lang="en-GB" sz="1200"/>
                        <a:t>Using equipment safely </a:t>
                      </a:r>
                      <a:endParaRPr sz="1200"/>
                    </a:p>
                    <a:p>
                      <a:pPr indent="-304800" lvl="0" marL="457200" rtl="0" algn="l">
                        <a:spcBef>
                          <a:spcPts val="0"/>
                        </a:spcBef>
                        <a:spcAft>
                          <a:spcPts val="0"/>
                        </a:spcAft>
                        <a:buClr>
                          <a:schemeClr val="dk1"/>
                        </a:buClr>
                        <a:buSzPts val="1200"/>
                        <a:buFont typeface="Calibri"/>
                        <a:buChar char="-"/>
                      </a:pPr>
                      <a:r>
                        <a:rPr lang="en-GB" sz="1200"/>
                        <a:t>Understanding physical benefits (improved coordination, balance and strength)</a:t>
                      </a:r>
                      <a:endParaRPr sz="1200"/>
                    </a:p>
                    <a:p>
                      <a:pPr indent="-304800" lvl="0" marL="457200" rtl="0" algn="l">
                        <a:spcBef>
                          <a:spcPts val="0"/>
                        </a:spcBef>
                        <a:spcAft>
                          <a:spcPts val="0"/>
                        </a:spcAft>
                        <a:buClr>
                          <a:schemeClr val="dk1"/>
                        </a:buClr>
                        <a:buSzPts val="1200"/>
                        <a:buFont typeface="Calibri"/>
                        <a:buChar char="-"/>
                      </a:pPr>
                      <a:r>
                        <a:rPr lang="en-GB" sz="1200"/>
                        <a:t>Understanding social benefits (teamwork, self-confidence and discipline)</a:t>
                      </a:r>
                      <a:endParaRPr sz="1200"/>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04800" lvl="0" marL="457200" rtl="0" algn="l">
                        <a:spcBef>
                          <a:spcPts val="0"/>
                        </a:spcBef>
                        <a:spcAft>
                          <a:spcPts val="0"/>
                        </a:spcAft>
                        <a:buSzPts val="1200"/>
                        <a:buFont typeface="Calibri"/>
                        <a:buChar char="-"/>
                      </a:pPr>
                      <a:r>
                        <a:rPr lang="en-GB" sz="1200"/>
                        <a:t>Forward rolls</a:t>
                      </a:r>
                      <a:endParaRPr sz="1200"/>
                    </a:p>
                    <a:p>
                      <a:pPr indent="-304800" lvl="0" marL="457200" rtl="0" algn="l">
                        <a:spcBef>
                          <a:spcPts val="0"/>
                        </a:spcBef>
                        <a:spcAft>
                          <a:spcPts val="0"/>
                        </a:spcAft>
                        <a:buSzPts val="1200"/>
                        <a:buFont typeface="Calibri"/>
                        <a:buChar char="-"/>
                      </a:pPr>
                      <a:r>
                        <a:rPr lang="en-GB" sz="1200"/>
                        <a:t>Backward rolls</a:t>
                      </a:r>
                      <a:endParaRPr sz="1200"/>
                    </a:p>
                    <a:p>
                      <a:pPr indent="-304800" lvl="0" marL="457200" rtl="0" algn="l">
                        <a:spcBef>
                          <a:spcPts val="0"/>
                        </a:spcBef>
                        <a:spcAft>
                          <a:spcPts val="0"/>
                        </a:spcAft>
                        <a:buSzPts val="1200"/>
                        <a:buFont typeface="Calibri"/>
                        <a:buChar char="-"/>
                      </a:pPr>
                      <a:r>
                        <a:rPr lang="en-GB" sz="1200"/>
                        <a:t>Routines with rolling</a:t>
                      </a:r>
                      <a:endParaRPr sz="1200"/>
                    </a:p>
                    <a:p>
                      <a:pPr indent="-304800" lvl="0" marL="457200" rtl="0" algn="l">
                        <a:spcBef>
                          <a:spcPts val="0"/>
                        </a:spcBef>
                        <a:spcAft>
                          <a:spcPts val="0"/>
                        </a:spcAft>
                        <a:buSzPts val="1200"/>
                        <a:buFont typeface="Calibri"/>
                        <a:buChar char="-"/>
                      </a:pPr>
                      <a:r>
                        <a:rPr lang="en-GB" sz="1200"/>
                        <a:t>Vaulting safely</a:t>
                      </a:r>
                      <a:endParaRPr sz="1200"/>
                    </a:p>
                    <a:p>
                      <a:pPr indent="0" lvl="0" marL="0" rtl="0" algn="l">
                        <a:spcBef>
                          <a:spcPts val="0"/>
                        </a:spcBef>
                        <a:spcAft>
                          <a:spcPts val="0"/>
                        </a:spcAft>
                        <a:buNone/>
                      </a:pPr>
                      <a:r>
                        <a:rPr lang="en-GB" sz="1200"/>
                        <a:t>Builds on the key skills of -</a:t>
                      </a:r>
                      <a:endParaRPr sz="1200"/>
                    </a:p>
                    <a:p>
                      <a:pPr indent="0" lvl="0" marL="457200" rtl="0" algn="l">
                        <a:spcBef>
                          <a:spcPts val="0"/>
                        </a:spcBef>
                        <a:spcAft>
                          <a:spcPts val="0"/>
                        </a:spcAft>
                        <a:buNone/>
                      </a:pPr>
                      <a:r>
                        <a:rPr lang="en-GB" sz="1200"/>
                        <a:t>- Sequencing</a:t>
                      </a:r>
                      <a:endParaRPr sz="1200"/>
                    </a:p>
                    <a:p>
                      <a:pPr indent="0" lvl="0" marL="457200" rtl="0" algn="l">
                        <a:spcBef>
                          <a:spcPts val="0"/>
                        </a:spcBef>
                        <a:spcAft>
                          <a:spcPts val="0"/>
                        </a:spcAft>
                        <a:buNone/>
                      </a:pPr>
                      <a:r>
                        <a:rPr lang="en-GB" sz="1200"/>
                        <a:t>- Low and medium level shapes</a:t>
                      </a:r>
                      <a:endParaRPr sz="1200"/>
                    </a:p>
                    <a:p>
                      <a:pPr indent="0" lvl="0" marL="457200" rtl="0" algn="l">
                        <a:spcBef>
                          <a:spcPts val="0"/>
                        </a:spcBef>
                        <a:spcAft>
                          <a:spcPts val="0"/>
                        </a:spcAft>
                        <a:buNone/>
                      </a:pPr>
                      <a:r>
                        <a:rPr lang="en-GB" sz="1200"/>
                        <a:t>- Basic shapes</a:t>
                      </a:r>
                      <a:endParaRPr sz="1200"/>
                    </a:p>
                    <a:p>
                      <a:pPr indent="0" lvl="0" marL="457200" rtl="0" algn="l">
                        <a:spcBef>
                          <a:spcPts val="0"/>
                        </a:spcBef>
                        <a:spcAft>
                          <a:spcPts val="0"/>
                        </a:spcAft>
                        <a:buNone/>
                      </a:pPr>
                      <a:r>
                        <a:rPr lang="en-GB" sz="1200"/>
                        <a:t>- Routines</a:t>
                      </a:r>
                      <a:endParaRPr sz="1200"/>
                    </a:p>
                  </a:txBody>
                  <a:tcPr marT="45725" marB="45725"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200"/>
                        <a:t>Striver</a:t>
                      </a:r>
                      <a:endParaRPr sz="12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1200"/>
                        </a:spcAft>
                        <a:buNone/>
                      </a:pPr>
                      <a:r>
                        <a:rPr lang="en-GB" sz="1200"/>
                        <a:t>Entrance, exit, rolling, medium level, low level, fluidity, core strength, front support, abdominals, tuck shape, straddle, pike.</a:t>
                      </a:r>
                      <a:endParaRPr sz="1200"/>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200"/>
                        <a:t>Athletics </a:t>
                      </a:r>
                      <a:endParaRPr sz="12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GB" sz="1200">
                          <a:solidFill>
                            <a:schemeClr val="dk1"/>
                          </a:solidFill>
                        </a:rPr>
                        <a:t>Children will learn to - </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Understand safety procedures (warm up/cool down)</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Injury prevention techniques</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Use equipment safely and appropriately</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Identify potential risks </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Understand physical benefits (strength and improved health)</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Understand social benefits (teamwork and self-confidence)</a:t>
                      </a:r>
                      <a:endParaRPr sz="1200">
                        <a:solidFill>
                          <a:schemeClr val="dk1"/>
                        </a:solidFill>
                      </a:endParaRPr>
                    </a:p>
                    <a:p>
                      <a:pPr indent="-304800" lvl="0" marL="457200" rtl="0" algn="l">
                        <a:spcBef>
                          <a:spcPts val="0"/>
                        </a:spcBef>
                        <a:spcAft>
                          <a:spcPts val="0"/>
                        </a:spcAft>
                        <a:buClr>
                          <a:schemeClr val="dk1"/>
                        </a:buClr>
                        <a:buSzPts val="1200"/>
                        <a:buFont typeface="Calibri"/>
                        <a:buChar char="-"/>
                      </a:pPr>
                      <a:r>
                        <a:rPr lang="en-GB" sz="1200">
                          <a:solidFill>
                            <a:schemeClr val="dk1"/>
                          </a:solidFill>
                        </a:rPr>
                        <a:t>Understand and follow the rules and demonstrate fair play</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04800" lvl="0" marL="457200" rtl="0" algn="l">
                        <a:spcBef>
                          <a:spcPts val="0"/>
                        </a:spcBef>
                        <a:spcAft>
                          <a:spcPts val="0"/>
                        </a:spcAft>
                        <a:buSzPts val="1200"/>
                        <a:buFont typeface="Calibri"/>
                        <a:buChar char="-"/>
                      </a:pPr>
                      <a:r>
                        <a:rPr lang="en-GB" sz="1200"/>
                        <a:t>Run relays</a:t>
                      </a:r>
                      <a:endParaRPr sz="1200"/>
                    </a:p>
                    <a:p>
                      <a:pPr indent="-304800" lvl="0" marL="457200" rtl="0" algn="l">
                        <a:spcBef>
                          <a:spcPts val="0"/>
                        </a:spcBef>
                        <a:spcAft>
                          <a:spcPts val="0"/>
                        </a:spcAft>
                        <a:buSzPts val="1200"/>
                        <a:buFont typeface="Calibri"/>
                        <a:buChar char="-"/>
                      </a:pPr>
                      <a:r>
                        <a:rPr lang="en-GB" sz="1200"/>
                        <a:t>Score, officiate and show leadership</a:t>
                      </a:r>
                      <a:endParaRPr sz="1200"/>
                    </a:p>
                    <a:p>
                      <a:pPr indent="0" lvl="0" marL="0" rtl="0" algn="l">
                        <a:spcBef>
                          <a:spcPts val="0"/>
                        </a:spcBef>
                        <a:spcAft>
                          <a:spcPts val="0"/>
                        </a:spcAft>
                        <a:buNone/>
                      </a:pPr>
                      <a:r>
                        <a:rPr lang="en-GB" sz="1200"/>
                        <a:t>Builds on the skills taught in previous </a:t>
                      </a:r>
                      <a:r>
                        <a:rPr lang="en-GB" sz="1200"/>
                        <a:t>athletic</a:t>
                      </a:r>
                      <a:r>
                        <a:rPr lang="en-GB" sz="1200"/>
                        <a:t> units - </a:t>
                      </a:r>
                      <a:endParaRPr sz="1200"/>
                    </a:p>
                    <a:p>
                      <a:pPr indent="-304800" lvl="0" marL="457200" rtl="0" algn="l">
                        <a:spcBef>
                          <a:spcPts val="0"/>
                        </a:spcBef>
                        <a:spcAft>
                          <a:spcPts val="0"/>
                        </a:spcAft>
                        <a:buSzPts val="1200"/>
                        <a:buFont typeface="Calibri"/>
                        <a:buChar char="-"/>
                      </a:pPr>
                      <a:r>
                        <a:rPr lang="en-GB" sz="1200"/>
                        <a:t>Running</a:t>
                      </a:r>
                      <a:r>
                        <a:rPr lang="en-GB" sz="1200"/>
                        <a:t> for speed</a:t>
                      </a:r>
                      <a:endParaRPr sz="1200"/>
                    </a:p>
                    <a:p>
                      <a:pPr indent="-304800" lvl="0" marL="457200" rtl="0" algn="l">
                        <a:spcBef>
                          <a:spcPts val="0"/>
                        </a:spcBef>
                        <a:spcAft>
                          <a:spcPts val="0"/>
                        </a:spcAft>
                        <a:buSzPts val="1200"/>
                        <a:buFont typeface="Calibri"/>
                        <a:buChar char="-"/>
                      </a:pPr>
                      <a:r>
                        <a:rPr lang="en-GB" sz="1200"/>
                        <a:t>Jumping for </a:t>
                      </a:r>
                      <a:r>
                        <a:rPr lang="en-GB" sz="1200"/>
                        <a:t>distance</a:t>
                      </a:r>
                      <a:r>
                        <a:rPr lang="en-GB" sz="1200"/>
                        <a:t> (triple jump)</a:t>
                      </a:r>
                      <a:endParaRPr sz="1200"/>
                    </a:p>
                    <a:p>
                      <a:pPr indent="-304800" lvl="0" marL="457200" rtl="0" algn="l">
                        <a:spcBef>
                          <a:spcPts val="0"/>
                        </a:spcBef>
                        <a:spcAft>
                          <a:spcPts val="0"/>
                        </a:spcAft>
                        <a:buSzPts val="1200"/>
                        <a:buFont typeface="Calibri"/>
                        <a:buChar char="-"/>
                      </a:pPr>
                      <a:r>
                        <a:rPr lang="en-GB" sz="1200"/>
                        <a:t>Throwing</a:t>
                      </a:r>
                      <a:r>
                        <a:rPr lang="en-GB" sz="1200"/>
                        <a:t> and hurdling skills</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GB" sz="1200"/>
                        <a:t>Striver </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GB" sz="1200">
                          <a:solidFill>
                            <a:schemeClr val="dk1"/>
                          </a:solidFill>
                        </a:rPr>
                        <a:t>Sprint, distance, drive, speed, chest pass, shoulder pass, overhead pass, pull pass, javelin, lead, trail, hurdle.</a:t>
                      </a:r>
                      <a:endParaRPr sz="1200">
                        <a:solidFill>
                          <a:schemeClr val="dk1"/>
                        </a:solidFill>
                      </a:endParaRPr>
                    </a:p>
                    <a:p>
                      <a:pPr indent="0" lvl="0" marL="0" rtl="0" algn="l">
                        <a:spcBef>
                          <a:spcPts val="1000"/>
                        </a:spcBef>
                        <a:spcAft>
                          <a:spcPts val="0"/>
                        </a:spcAft>
                        <a:buNone/>
                      </a:pPr>
                      <a:r>
                        <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95800">
                <a:tc>
                  <a:txBody>
                    <a:bodyPr/>
                    <a:lstStyle/>
                    <a:p>
                      <a:pPr indent="0" lvl="0" marL="0" marR="0" rtl="0" algn="l">
                        <a:lnSpc>
                          <a:spcPct val="100000"/>
                        </a:lnSpc>
                        <a:spcBef>
                          <a:spcPts val="0"/>
                        </a:spcBef>
                        <a:spcAft>
                          <a:spcPts val="0"/>
                        </a:spcAft>
                        <a:buNone/>
                      </a:pPr>
                      <a:r>
                        <a:rPr lang="en-GB" sz="1200"/>
                        <a:t>Cricket </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GB" sz="1200">
                          <a:solidFill>
                            <a:schemeClr val="dk1"/>
                          </a:solidFill>
                        </a:rPr>
                        <a:t>Children will learn to - </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Understand rules such as scoring, fielding positions and dismissals (bowled, caught out, run out)</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Recognise the importance of teamwork, communication and cooperation</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Play fairly, have respect for opponents and good sportsmanship</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Develop basic strategic thinking - field placement and batting tactics </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Use equipment safely</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Identify potential risks</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Understand the physical benefits (health, coordination and agility)</a:t>
                      </a:r>
                      <a:endParaRPr sz="1200">
                        <a:solidFill>
                          <a:schemeClr val="dk1"/>
                        </a:solidFill>
                      </a:endParaRPr>
                    </a:p>
                    <a:p>
                      <a:pPr indent="-304800" lvl="0" marL="457200" rtl="0" algn="l">
                        <a:spcBef>
                          <a:spcPts val="0"/>
                        </a:spcBef>
                        <a:spcAft>
                          <a:spcPts val="0"/>
                        </a:spcAft>
                        <a:buClr>
                          <a:schemeClr val="dk1"/>
                        </a:buClr>
                        <a:buSzPts val="1200"/>
                        <a:buChar char="-"/>
                      </a:pPr>
                      <a:r>
                        <a:rPr lang="en-GB" sz="1200">
                          <a:solidFill>
                            <a:schemeClr val="dk1"/>
                          </a:solidFill>
                        </a:rPr>
                        <a:t>Understand social benefits (teamwork, self-confidence and discipline)</a:t>
                      </a:r>
                      <a:endParaRPr sz="1200">
                        <a:solidFill>
                          <a:schemeClr val="dk1"/>
                        </a:solidFill>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304800" lvl="0" marL="457200" rtl="0" algn="l">
                        <a:spcBef>
                          <a:spcPts val="0"/>
                        </a:spcBef>
                        <a:spcAft>
                          <a:spcPts val="0"/>
                        </a:spcAft>
                        <a:buSzPts val="1200"/>
                        <a:buChar char="-"/>
                      </a:pPr>
                      <a:r>
                        <a:rPr lang="en-GB" sz="1200"/>
                        <a:t>Developing bowling and batting in a game situation</a:t>
                      </a:r>
                      <a:endParaRPr sz="1200"/>
                    </a:p>
                    <a:p>
                      <a:pPr indent="-304800" lvl="0" marL="457200" rtl="0" algn="l">
                        <a:spcBef>
                          <a:spcPts val="0"/>
                        </a:spcBef>
                        <a:spcAft>
                          <a:spcPts val="0"/>
                        </a:spcAft>
                        <a:buSzPts val="1200"/>
                        <a:buChar char="-"/>
                      </a:pPr>
                      <a:r>
                        <a:rPr lang="en-GB" sz="1200"/>
                        <a:t>Developing deep field catching</a:t>
                      </a:r>
                      <a:endParaRPr sz="1200"/>
                    </a:p>
                    <a:p>
                      <a:pPr indent="-304800" lvl="0" marL="457200" rtl="0" algn="l">
                        <a:spcBef>
                          <a:spcPts val="0"/>
                        </a:spcBef>
                        <a:spcAft>
                          <a:spcPts val="0"/>
                        </a:spcAft>
                        <a:buSzPts val="1200"/>
                        <a:buChar char="-"/>
                      </a:pPr>
                      <a:r>
                        <a:rPr lang="en-GB" sz="1200"/>
                        <a:t>Introducing</a:t>
                      </a:r>
                      <a:r>
                        <a:rPr lang="en-GB" sz="1200"/>
                        <a:t> the lofted drive</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GB" sz="1200"/>
                        <a:t>Striver </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GB" sz="1200">
                          <a:solidFill>
                            <a:schemeClr val="dk1"/>
                          </a:solidFill>
                          <a:highlight>
                            <a:srgbClr val="FFFFFF"/>
                          </a:highlight>
                        </a:rPr>
                        <a:t>Underarm, overarm, figure of six, accuracy, aiming, technique, stance, lofted drive, near, middle, far.</a:t>
                      </a:r>
                      <a:endParaRPr sz="1200">
                        <a:solidFill>
                          <a:schemeClr val="dk1"/>
                        </a:solidFill>
                      </a:endParaRPr>
                    </a:p>
                    <a:p>
                      <a:pPr indent="0" lvl="0" marL="0" rtl="0" algn="l">
                        <a:spcBef>
                          <a:spcPts val="1000"/>
                        </a:spcBef>
                        <a:spcAft>
                          <a:spcPts val="0"/>
                        </a:spcAft>
                        <a:buNone/>
                      </a:pPr>
                      <a:r>
                        <a:t/>
                      </a:r>
                      <a:endParaRPr sz="12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graphicFrame>
        <p:nvGraphicFramePr>
          <p:cNvPr id="172" name="Google Shape;172;p20"/>
          <p:cNvGraphicFramePr/>
          <p:nvPr/>
        </p:nvGraphicFramePr>
        <p:xfrm>
          <a:off x="379828" y="243672"/>
          <a:ext cx="3000000" cy="3000000"/>
        </p:xfrm>
        <a:graphic>
          <a:graphicData uri="http://schemas.openxmlformats.org/drawingml/2006/table">
            <a:tbl>
              <a:tblPr bandRow="1" firstRow="1">
                <a:noFill/>
                <a:tableStyleId>{57E3D4E7-370F-4582-82AA-95203B1BC5A9}</a:tableStyleId>
              </a:tblPr>
              <a:tblGrid>
                <a:gridCol w="872200"/>
                <a:gridCol w="4860825"/>
                <a:gridCol w="3693750"/>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YEAR 6</a:t>
                      </a:r>
                      <a:endParaRPr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name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Substantive knowledge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Disciplinary Knowledge</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Unit Planning </a:t>
                      </a:r>
                      <a:endParaRPr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u="none" cap="none" strike="noStrike"/>
                        <a:t>Key </a:t>
                      </a:r>
                      <a:r>
                        <a:rPr b="1" lang="en-GB"/>
                        <a:t>Vocabulary</a:t>
                      </a:r>
                      <a:endParaRPr u="none" cap="none" strike="noStrike"/>
                    </a:p>
                  </a:txBody>
                  <a:tcPr marT="45725" marB="45725" marR="91450" marL="91450"/>
                </a:tc>
              </a:tr>
              <a:tr h="495800">
                <a:tc>
                  <a:txBody>
                    <a:bodyPr/>
                    <a:lstStyle/>
                    <a:p>
                      <a:pPr indent="0" lvl="0" marL="0" rtl="0" algn="l">
                        <a:spcBef>
                          <a:spcPts val="0"/>
                        </a:spcBef>
                        <a:spcAft>
                          <a:spcPts val="0"/>
                        </a:spcAft>
                        <a:buNone/>
                      </a:pPr>
                      <a:r>
                        <a:rPr lang="en-GB"/>
                        <a:t>Tennis </a:t>
                      </a:r>
                      <a:endParaRPr/>
                    </a:p>
                  </a:txBody>
                  <a:tcPr marT="45725" marB="45725" marR="91450" marL="91450"/>
                </a:tc>
                <a:tc>
                  <a:txBody>
                    <a:bodyPr/>
                    <a:lstStyle/>
                    <a:p>
                      <a:pPr indent="0" lvl="0" marL="0" rtl="0" algn="l">
                        <a:spcBef>
                          <a:spcPts val="0"/>
                        </a:spcBef>
                        <a:spcAft>
                          <a:spcPts val="0"/>
                        </a:spcAft>
                        <a:buNone/>
                      </a:pPr>
                      <a:r>
                        <a:rPr lang="en-GB">
                          <a:solidFill>
                            <a:schemeClr val="dk1"/>
                          </a:solidFill>
                        </a:rPr>
                        <a:t>Children will learn to - </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Understand the rules of tennis (scoring and serving)</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Develop strategic thinking (shot selection, court positioning and anticipating opponents’ moves)</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Adapt playing style based on strength and weakness of opponents</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Understand the physical benefits (health, strength, agility and coordination)</a:t>
                      </a:r>
                      <a:endParaRPr>
                        <a:solidFill>
                          <a:schemeClr val="dk1"/>
                        </a:solidFill>
                      </a:endParaRPr>
                    </a:p>
                  </a:txBody>
                  <a:tcPr marT="45725" marB="45725" marR="91450" marL="91450"/>
                </a:tc>
                <a:tc>
                  <a:txBody>
                    <a:bodyPr/>
                    <a:lstStyle/>
                    <a:p>
                      <a:pPr indent="-317500" lvl="0" marL="457200" rtl="0" algn="l">
                        <a:spcBef>
                          <a:spcPts val="0"/>
                        </a:spcBef>
                        <a:spcAft>
                          <a:spcPts val="0"/>
                        </a:spcAft>
                        <a:buSzPts val="1400"/>
                        <a:buFont typeface="Calibri"/>
                        <a:buChar char="-"/>
                      </a:pPr>
                      <a:r>
                        <a:rPr lang="en-GB"/>
                        <a:t>Developing the serve and return serve</a:t>
                      </a:r>
                      <a:endParaRPr/>
                    </a:p>
                    <a:p>
                      <a:pPr indent="-317500" lvl="0" marL="457200" rtl="0" algn="l">
                        <a:spcBef>
                          <a:spcPts val="0"/>
                        </a:spcBef>
                        <a:spcAft>
                          <a:spcPts val="0"/>
                        </a:spcAft>
                        <a:buSzPts val="1400"/>
                        <a:buFont typeface="Calibri"/>
                        <a:buChar char="-"/>
                      </a:pPr>
                      <a:r>
                        <a:rPr lang="en-GB"/>
                        <a:t>Developing footwork</a:t>
                      </a:r>
                      <a:endParaRPr/>
                    </a:p>
                    <a:p>
                      <a:pPr indent="-317500" lvl="0" marL="457200" rtl="0" algn="l">
                        <a:spcBef>
                          <a:spcPts val="0"/>
                        </a:spcBef>
                        <a:spcAft>
                          <a:spcPts val="0"/>
                        </a:spcAft>
                        <a:buSzPts val="1400"/>
                        <a:buFont typeface="Calibri"/>
                        <a:buChar char="-"/>
                      </a:pPr>
                      <a:r>
                        <a:rPr lang="en-GB"/>
                        <a:t>Developing taking the correct position on the court</a:t>
                      </a:r>
                      <a:endParaRPr/>
                    </a:p>
                    <a:p>
                      <a:pPr indent="-317500" lvl="0" marL="457200" rtl="0" algn="l">
                        <a:spcBef>
                          <a:spcPts val="0"/>
                        </a:spcBef>
                        <a:spcAft>
                          <a:spcPts val="0"/>
                        </a:spcAft>
                        <a:buSzPts val="1400"/>
                        <a:buFont typeface="Calibri"/>
                        <a:buChar char="-"/>
                      </a:pPr>
                      <a:r>
                        <a:rPr lang="en-GB"/>
                        <a:t>How to recover after making a shot </a:t>
                      </a:r>
                      <a:endParaRPr/>
                    </a:p>
                    <a:p>
                      <a:pPr indent="-317500" lvl="0" marL="457200" rtl="0" algn="l">
                        <a:spcBef>
                          <a:spcPts val="0"/>
                        </a:spcBef>
                        <a:spcAft>
                          <a:spcPts val="0"/>
                        </a:spcAft>
                        <a:buSzPts val="1400"/>
                        <a:buFont typeface="Calibri"/>
                        <a:buChar char="-"/>
                      </a:pPr>
                      <a:r>
                        <a:rPr lang="en-GB"/>
                        <a:t>Develop a cooperative rally</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Striver</a:t>
                      </a:r>
                      <a:endParaRPr/>
                    </a:p>
                  </a:txBody>
                  <a:tcPr marT="45725" marB="45725" marR="91450" marL="91450"/>
                </a:tc>
                <a:tc>
                  <a:txBody>
                    <a:bodyPr/>
                    <a:lstStyle/>
                    <a:p>
                      <a:pPr indent="0" lvl="0" marL="0" rtl="0" algn="l">
                        <a:spcBef>
                          <a:spcPts val="0"/>
                        </a:spcBef>
                        <a:spcAft>
                          <a:spcPts val="1200"/>
                        </a:spcAft>
                        <a:buClr>
                          <a:schemeClr val="dk1"/>
                        </a:buClr>
                        <a:buSzPts val="1100"/>
                        <a:buFont typeface="Arial"/>
                        <a:buNone/>
                      </a:pPr>
                      <a:r>
                        <a:rPr lang="en-GB"/>
                        <a:t>Forehand, backhand, rally, ready position, smash, serve, underarm, catch, return, diagonal. </a:t>
                      </a:r>
                      <a:endParaRPr/>
                    </a:p>
                  </a:txBody>
                  <a:tcPr marT="45725" marB="45725" marR="68575" marL="68575"/>
                </a:tc>
              </a:tr>
              <a:tr h="262300">
                <a:tc>
                  <a:txBody>
                    <a:bodyPr/>
                    <a:lstStyle/>
                    <a:p>
                      <a:pPr indent="0" lvl="0" marL="0" rtl="0" algn="l">
                        <a:spcBef>
                          <a:spcPts val="0"/>
                        </a:spcBef>
                        <a:spcAft>
                          <a:spcPts val="0"/>
                        </a:spcAft>
                        <a:buNone/>
                      </a:pPr>
                      <a:r>
                        <a:rPr lang="en-GB"/>
                        <a:t>Handball </a:t>
                      </a:r>
                      <a:endParaRPr/>
                    </a:p>
                  </a:txBody>
                  <a:tcPr marT="45725" marB="45725" marR="91450" marL="91450"/>
                </a:tc>
                <a:tc>
                  <a:txBody>
                    <a:bodyPr/>
                    <a:lstStyle/>
                    <a:p>
                      <a:pPr indent="0" lvl="0" marL="0" rtl="0" algn="l">
                        <a:spcBef>
                          <a:spcPts val="0"/>
                        </a:spcBef>
                        <a:spcAft>
                          <a:spcPts val="0"/>
                        </a:spcAft>
                        <a:buNone/>
                      </a:pPr>
                      <a:r>
                        <a:rPr lang="en-GB">
                          <a:solidFill>
                            <a:schemeClr val="dk1"/>
                          </a:solidFill>
                        </a:rPr>
                        <a:t>Children will learn to - </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Understand the rules of tennis (scoring and serving)</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Develop strategic thinking (shot selection, court positioning and anticipating opponents’ moves)</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Adapt playing style based on strength and weakness of opponents</a:t>
                      </a:r>
                      <a:endParaRPr>
                        <a:solidFill>
                          <a:schemeClr val="dk1"/>
                        </a:solidFill>
                      </a:endParaRPr>
                    </a:p>
                    <a:p>
                      <a:pPr indent="-317500" lvl="0" marL="457200" rtl="0" algn="l">
                        <a:spcBef>
                          <a:spcPts val="0"/>
                        </a:spcBef>
                        <a:spcAft>
                          <a:spcPts val="0"/>
                        </a:spcAft>
                        <a:buClr>
                          <a:schemeClr val="dk1"/>
                        </a:buClr>
                        <a:buSzPts val="1400"/>
                        <a:buFont typeface="Calibri"/>
                        <a:buChar char="-"/>
                      </a:pPr>
                      <a:r>
                        <a:rPr lang="en-GB">
                          <a:solidFill>
                            <a:schemeClr val="dk1"/>
                          </a:solidFill>
                        </a:rPr>
                        <a:t>Understand the physical benefits (health, strength, agility and coordination)</a:t>
                      </a:r>
                      <a:endParaRPr>
                        <a:solidFill>
                          <a:schemeClr val="dk1"/>
                        </a:solidFill>
                      </a:endParaRPr>
                    </a:p>
                  </a:txBody>
                  <a:tcPr marT="45725" marB="45725" marR="91450" marL="91450"/>
                </a:tc>
                <a:tc>
                  <a:txBody>
                    <a:bodyPr/>
                    <a:lstStyle/>
                    <a:p>
                      <a:pPr indent="-317500" lvl="0" marL="457200" rtl="0" algn="l">
                        <a:spcBef>
                          <a:spcPts val="0"/>
                        </a:spcBef>
                        <a:spcAft>
                          <a:spcPts val="0"/>
                        </a:spcAft>
                        <a:buSzPts val="1400"/>
                        <a:buFont typeface="Calibri"/>
                        <a:buChar char="-"/>
                      </a:pPr>
                      <a:r>
                        <a:rPr lang="en-GB"/>
                        <a:t>Shooting</a:t>
                      </a:r>
                      <a:endParaRPr/>
                    </a:p>
                    <a:p>
                      <a:pPr indent="-317500" lvl="0" marL="457200" rtl="0" algn="l">
                        <a:spcBef>
                          <a:spcPts val="0"/>
                        </a:spcBef>
                        <a:spcAft>
                          <a:spcPts val="0"/>
                        </a:spcAft>
                        <a:buSzPts val="1400"/>
                        <a:buFont typeface="Calibri"/>
                        <a:buChar char="-"/>
                      </a:pPr>
                      <a:r>
                        <a:rPr lang="en-GB"/>
                        <a:t>Defending and attacking</a:t>
                      </a:r>
                      <a:endParaRPr/>
                    </a:p>
                    <a:p>
                      <a:pPr indent="-317500" lvl="0" marL="457200" rtl="0" algn="l">
                        <a:spcBef>
                          <a:spcPts val="0"/>
                        </a:spcBef>
                        <a:spcAft>
                          <a:spcPts val="0"/>
                        </a:spcAft>
                        <a:buSzPts val="1400"/>
                        <a:buFont typeface="Calibri"/>
                        <a:buChar char="-"/>
                      </a:pPr>
                      <a:r>
                        <a:rPr lang="en-GB"/>
                        <a:t>Blocking and goal keeping</a:t>
                      </a:r>
                      <a:endParaRPr/>
                    </a:p>
                    <a:p>
                      <a:pPr indent="-317500" lvl="0" marL="457200" rtl="0" algn="l">
                        <a:spcBef>
                          <a:spcPts val="0"/>
                        </a:spcBef>
                        <a:spcAft>
                          <a:spcPts val="0"/>
                        </a:spcAft>
                        <a:buSzPts val="1400"/>
                        <a:buFont typeface="Calibri"/>
                        <a:buChar char="-"/>
                      </a:pPr>
                      <a:r>
                        <a:rPr lang="en-GB"/>
                        <a:t>Opportunity to play small and full size games</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Dribble, shoot, intercept, pass, block, score.</a:t>
                      </a:r>
                      <a:endParaRPr/>
                    </a:p>
                    <a:p>
                      <a:pPr indent="0" lvl="0" marL="0" rtl="0" algn="l">
                        <a:spcBef>
                          <a:spcPts val="1000"/>
                        </a:spcBef>
                        <a:spcAft>
                          <a:spcPts val="0"/>
                        </a:spcAft>
                        <a:buNone/>
                      </a:pPr>
                      <a:r>
                        <a:t/>
                      </a:r>
                      <a:endParaRPr/>
                    </a:p>
                  </a:txBody>
                  <a:tcPr marT="45725" marB="45725" marR="91450" marL="91450"/>
                </a:tc>
              </a:tr>
              <a:tr h="262300">
                <a:tc>
                  <a:txBody>
                    <a:bodyPr/>
                    <a:lstStyle/>
                    <a:p>
                      <a:pPr indent="0" lvl="0" marL="0" rtl="0" algn="l">
                        <a:spcBef>
                          <a:spcPts val="0"/>
                        </a:spcBef>
                        <a:spcAft>
                          <a:spcPts val="0"/>
                        </a:spcAft>
                        <a:buNone/>
                      </a:pPr>
                      <a:r>
                        <a:rPr lang="en-GB"/>
                        <a:t>Dance - Space</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Children will learn - </a:t>
                      </a:r>
                      <a:endParaRPr/>
                    </a:p>
                    <a:p>
                      <a:pPr indent="-317500" lvl="0" marL="457200" rtl="0" algn="l">
                        <a:spcBef>
                          <a:spcPts val="0"/>
                        </a:spcBef>
                        <a:spcAft>
                          <a:spcPts val="0"/>
                        </a:spcAft>
                        <a:buClr>
                          <a:schemeClr val="dk1"/>
                        </a:buClr>
                        <a:buSzPts val="1400"/>
                        <a:buFont typeface="Calibri"/>
                        <a:buChar char="-"/>
                      </a:pPr>
                      <a:r>
                        <a:rPr lang="en-GB"/>
                        <a:t>How dance fosters teamwork, discipline and leadership</a:t>
                      </a:r>
                      <a:endParaRPr/>
                    </a:p>
                    <a:p>
                      <a:pPr indent="-317500" lvl="0" marL="457200" rtl="0" algn="l">
                        <a:spcBef>
                          <a:spcPts val="0"/>
                        </a:spcBef>
                        <a:spcAft>
                          <a:spcPts val="0"/>
                        </a:spcAft>
                        <a:buClr>
                          <a:schemeClr val="dk1"/>
                        </a:buClr>
                        <a:buSzPts val="1400"/>
                        <a:buFont typeface="Calibri"/>
                        <a:buChar char="-"/>
                      </a:pPr>
                      <a:r>
                        <a:rPr lang="en-GB"/>
                        <a:t>To recgonise the importance of safety protocols and injury prevention</a:t>
                      </a:r>
                      <a:endParaRPr/>
                    </a:p>
                    <a:p>
                      <a:pPr indent="-317500" lvl="0" marL="457200" rtl="0" algn="l">
                        <a:spcBef>
                          <a:spcPts val="0"/>
                        </a:spcBef>
                        <a:spcAft>
                          <a:spcPts val="0"/>
                        </a:spcAft>
                        <a:buClr>
                          <a:schemeClr val="dk1"/>
                        </a:buClr>
                        <a:buSzPts val="1400"/>
                        <a:buFont typeface="Calibri"/>
                        <a:buChar char="-"/>
                      </a:pPr>
                      <a:r>
                        <a:rPr lang="en-GB"/>
                        <a:t>To identify how movements can be linked together </a:t>
                      </a:r>
                      <a:endParaRPr/>
                    </a:p>
                  </a:txBody>
                  <a:tcPr marT="45725" marB="45725" marR="91450" marL="91450"/>
                </a:tc>
                <a:tc>
                  <a:txBody>
                    <a:bodyPr/>
                    <a:lstStyle/>
                    <a:p>
                      <a:pPr indent="-317500" lvl="0" marL="457200" rtl="0" algn="l">
                        <a:spcBef>
                          <a:spcPts val="0"/>
                        </a:spcBef>
                        <a:spcAft>
                          <a:spcPts val="0"/>
                        </a:spcAft>
                        <a:buSzPts val="1400"/>
                        <a:buFont typeface="Calibri"/>
                        <a:buChar char="-"/>
                      </a:pPr>
                      <a:r>
                        <a:rPr lang="en-GB"/>
                        <a:t>Movements</a:t>
                      </a:r>
                      <a:endParaRPr/>
                    </a:p>
                    <a:p>
                      <a:pPr indent="-317500" lvl="0" marL="457200" rtl="0" algn="l">
                        <a:spcBef>
                          <a:spcPts val="0"/>
                        </a:spcBef>
                        <a:spcAft>
                          <a:spcPts val="0"/>
                        </a:spcAft>
                        <a:buSzPts val="1400"/>
                        <a:buFont typeface="Calibri"/>
                        <a:buChar char="-"/>
                      </a:pPr>
                      <a:r>
                        <a:rPr lang="en-GB"/>
                        <a:t>Dance phrases</a:t>
                      </a:r>
                      <a:endParaRPr/>
                    </a:p>
                    <a:p>
                      <a:pPr indent="-317500" lvl="0" marL="457200" rtl="0" algn="l">
                        <a:spcBef>
                          <a:spcPts val="0"/>
                        </a:spcBef>
                        <a:spcAft>
                          <a:spcPts val="0"/>
                        </a:spcAft>
                        <a:buSzPts val="1400"/>
                        <a:buFont typeface="Calibri"/>
                        <a:buChar char="-"/>
                      </a:pPr>
                      <a:r>
                        <a:rPr lang="en-GB"/>
                        <a:t>Choreographed</a:t>
                      </a:r>
                      <a:r>
                        <a:rPr lang="en-GB"/>
                        <a:t> routines based on space</a:t>
                      </a:r>
                      <a:endParaRPr/>
                    </a:p>
                    <a:p>
                      <a:pPr indent="-317500" lvl="0" marL="457200" rtl="0" algn="l">
                        <a:spcBef>
                          <a:spcPts val="0"/>
                        </a:spcBef>
                        <a:spcAft>
                          <a:spcPts val="0"/>
                        </a:spcAft>
                        <a:buSzPts val="1400"/>
                        <a:buFont typeface="Calibri"/>
                        <a:buChar char="-"/>
                      </a:pPr>
                      <a:r>
                        <a:rPr lang="en-GB"/>
                        <a:t>Perform a dance narrative</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a:t>Phrase, gesture, fluency, extension, </a:t>
                      </a:r>
                      <a:r>
                        <a:rPr lang="en-GB"/>
                        <a:t>direction, levels, pace, improvisation, weightless.</a:t>
                      </a:r>
                      <a:endParaRPr/>
                    </a:p>
                    <a:p>
                      <a:pPr indent="0" lvl="0" marL="0" rtl="0" algn="l">
                        <a:spcBef>
                          <a:spcPts val="1200"/>
                        </a:spcBef>
                        <a:spcAft>
                          <a:spcPts val="0"/>
                        </a:spcAft>
                        <a:buNone/>
                      </a:pPr>
                      <a:r>
                        <a:t/>
                      </a:r>
                      <a:endParaRPr/>
                    </a:p>
                  </a:txBody>
                  <a:tcPr marT="45725" marB="45725" marR="91450" marL="9145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graphicFrame>
        <p:nvGraphicFramePr>
          <p:cNvPr id="177" name="Google Shape;177;p21"/>
          <p:cNvGraphicFramePr/>
          <p:nvPr/>
        </p:nvGraphicFramePr>
        <p:xfrm>
          <a:off x="315810" y="229604"/>
          <a:ext cx="3000000" cy="3000000"/>
        </p:xfrm>
        <a:graphic>
          <a:graphicData uri="http://schemas.openxmlformats.org/drawingml/2006/table">
            <a:tbl>
              <a:tblPr bandRow="1" firstRow="1">
                <a:noFill/>
                <a:tableStyleId>{57E3D4E7-370F-4582-82AA-95203B1BC5A9}</a:tableStyleId>
              </a:tblPr>
              <a:tblGrid>
                <a:gridCol w="1062700"/>
                <a:gridCol w="4535850"/>
                <a:gridCol w="2830925"/>
                <a:gridCol w="1284175"/>
                <a:gridCol w="1846725"/>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YEAR 6 continued</a:t>
                      </a:r>
                      <a:endParaRPr sz="13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Unit name</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Substantive knowledge</a:t>
                      </a:r>
                      <a:endParaRPr sz="1300" u="none" cap="none" strike="noStrike"/>
                    </a:p>
                  </a:txBody>
                  <a:tcPr marT="45725" marB="45725" marR="91450" marL="91450">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Disciplinary Knowledge</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Unit Planning </a:t>
                      </a:r>
                      <a:endParaRPr sz="13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300" u="none" cap="none" strike="noStrike"/>
                        <a:t>Key </a:t>
                      </a:r>
                      <a:r>
                        <a:rPr b="1" lang="en-GB" sz="1300"/>
                        <a:t>Vocabulary</a:t>
                      </a:r>
                      <a:endParaRPr sz="1300" u="none" cap="none" strike="noStrike"/>
                    </a:p>
                  </a:txBody>
                  <a:tcPr marT="45725" marB="45725" marR="91450" marL="91450"/>
                </a:tc>
              </a:tr>
              <a:tr h="495800">
                <a:tc>
                  <a:txBody>
                    <a:bodyPr/>
                    <a:lstStyle/>
                    <a:p>
                      <a:pPr indent="0" lvl="0" marL="0" rtl="0" algn="l">
                        <a:spcBef>
                          <a:spcPts val="0"/>
                        </a:spcBef>
                        <a:spcAft>
                          <a:spcPts val="0"/>
                        </a:spcAft>
                        <a:buNone/>
                      </a:pPr>
                      <a:r>
                        <a:rPr lang="en-GB" sz="1300"/>
                        <a:t>Gymnastics </a:t>
                      </a:r>
                      <a:endParaRPr sz="13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rtl="0" algn="l">
                        <a:spcBef>
                          <a:spcPts val="0"/>
                        </a:spcBef>
                        <a:spcAft>
                          <a:spcPts val="0"/>
                        </a:spcAft>
                        <a:buNone/>
                      </a:pPr>
                      <a:r>
                        <a:rPr lang="en-GB" sz="1300"/>
                        <a:t>Children will learn - </a:t>
                      </a:r>
                      <a:endParaRPr sz="1300"/>
                    </a:p>
                    <a:p>
                      <a:pPr indent="-311150" lvl="0" marL="457200" rtl="0" algn="l">
                        <a:spcBef>
                          <a:spcPts val="0"/>
                        </a:spcBef>
                        <a:spcAft>
                          <a:spcPts val="0"/>
                        </a:spcAft>
                        <a:buClr>
                          <a:schemeClr val="dk1"/>
                        </a:buClr>
                        <a:buSzPts val="1300"/>
                        <a:buFont typeface="Calibri"/>
                        <a:buChar char="-"/>
                      </a:pPr>
                      <a:r>
                        <a:rPr lang="en-GB" sz="1300"/>
                        <a:t>Understand and implement safety procedures (spotting and warm up/cool down)</a:t>
                      </a:r>
                      <a:endParaRPr sz="1300"/>
                    </a:p>
                    <a:p>
                      <a:pPr indent="-311150" lvl="0" marL="457200" rtl="0" algn="l">
                        <a:spcBef>
                          <a:spcPts val="0"/>
                        </a:spcBef>
                        <a:spcAft>
                          <a:spcPts val="0"/>
                        </a:spcAft>
                        <a:buClr>
                          <a:schemeClr val="dk1"/>
                        </a:buClr>
                        <a:buSzPts val="1300"/>
                        <a:buFont typeface="Calibri"/>
                        <a:buChar char="-"/>
                      </a:pPr>
                      <a:r>
                        <a:rPr lang="en-GB" sz="1300"/>
                        <a:t>Identify potential risks</a:t>
                      </a:r>
                      <a:endParaRPr sz="1300"/>
                    </a:p>
                    <a:p>
                      <a:pPr indent="-311150" lvl="0" marL="457200" rtl="0" algn="l">
                        <a:spcBef>
                          <a:spcPts val="0"/>
                        </a:spcBef>
                        <a:spcAft>
                          <a:spcPts val="0"/>
                        </a:spcAft>
                        <a:buClr>
                          <a:schemeClr val="dk1"/>
                        </a:buClr>
                        <a:buSzPts val="1300"/>
                        <a:buFont typeface="Calibri"/>
                        <a:buChar char="-"/>
                      </a:pPr>
                      <a:r>
                        <a:rPr lang="en-GB" sz="1300"/>
                        <a:t>Using equipment safely </a:t>
                      </a:r>
                      <a:endParaRPr sz="1300"/>
                    </a:p>
                    <a:p>
                      <a:pPr indent="-311150" lvl="0" marL="457200" rtl="0" algn="l">
                        <a:spcBef>
                          <a:spcPts val="0"/>
                        </a:spcBef>
                        <a:spcAft>
                          <a:spcPts val="0"/>
                        </a:spcAft>
                        <a:buClr>
                          <a:schemeClr val="dk1"/>
                        </a:buClr>
                        <a:buSzPts val="1300"/>
                        <a:buFont typeface="Calibri"/>
                        <a:buChar char="-"/>
                      </a:pPr>
                      <a:r>
                        <a:rPr lang="en-GB" sz="1300"/>
                        <a:t>Understanding physical benefits (improved coordination, balance and strength)</a:t>
                      </a:r>
                      <a:endParaRPr sz="1300"/>
                    </a:p>
                    <a:p>
                      <a:pPr indent="-311150" lvl="0" marL="457200" rtl="0" algn="l">
                        <a:spcBef>
                          <a:spcPts val="0"/>
                        </a:spcBef>
                        <a:spcAft>
                          <a:spcPts val="0"/>
                        </a:spcAft>
                        <a:buClr>
                          <a:schemeClr val="dk1"/>
                        </a:buClr>
                        <a:buSzPts val="1300"/>
                        <a:buFont typeface="Calibri"/>
                        <a:buChar char="-"/>
                      </a:pPr>
                      <a:r>
                        <a:rPr lang="en-GB" sz="1300"/>
                        <a:t>Understanding social benefits (teamwork, self-confidence and discipline)</a:t>
                      </a:r>
                      <a:endParaRPr sz="1300"/>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1150" lvl="0" marL="457200" rtl="0" algn="l">
                        <a:spcBef>
                          <a:spcPts val="0"/>
                        </a:spcBef>
                        <a:spcAft>
                          <a:spcPts val="0"/>
                        </a:spcAft>
                        <a:buSzPts val="1300"/>
                        <a:buChar char="-"/>
                      </a:pPr>
                      <a:r>
                        <a:rPr lang="en-GB" sz="1300"/>
                        <a:t>Explore balances</a:t>
                      </a:r>
                      <a:endParaRPr sz="1300"/>
                    </a:p>
                    <a:p>
                      <a:pPr indent="-311150" lvl="0" marL="457200" rtl="0" algn="l">
                        <a:spcBef>
                          <a:spcPts val="0"/>
                        </a:spcBef>
                        <a:spcAft>
                          <a:spcPts val="0"/>
                        </a:spcAft>
                        <a:buSzPts val="1300"/>
                        <a:buChar char="-"/>
                      </a:pPr>
                      <a:r>
                        <a:rPr lang="en-GB" sz="1300"/>
                        <a:t>Rolls on and off apparatus</a:t>
                      </a:r>
                      <a:endParaRPr sz="1300"/>
                    </a:p>
                    <a:p>
                      <a:pPr indent="-311150" lvl="0" marL="457200" rtl="0" algn="l">
                        <a:spcBef>
                          <a:spcPts val="0"/>
                        </a:spcBef>
                        <a:spcAft>
                          <a:spcPts val="0"/>
                        </a:spcAft>
                        <a:buSzPts val="1300"/>
                        <a:buChar char="-"/>
                      </a:pPr>
                      <a:r>
                        <a:rPr lang="en-GB" sz="1300"/>
                        <a:t>Incorporate stands into unison performances</a:t>
                      </a:r>
                      <a:endParaRPr sz="1300"/>
                    </a:p>
                    <a:p>
                      <a:pPr indent="0" lvl="0" marL="0" rtl="0" algn="l">
                        <a:spcBef>
                          <a:spcPts val="0"/>
                        </a:spcBef>
                        <a:spcAft>
                          <a:spcPts val="0"/>
                        </a:spcAft>
                        <a:buNone/>
                      </a:pPr>
                      <a:r>
                        <a:rPr lang="en-GB" sz="1300"/>
                        <a:t>Builds on the key skills of - </a:t>
                      </a:r>
                      <a:endParaRPr sz="1300"/>
                    </a:p>
                    <a:p>
                      <a:pPr indent="-311150" lvl="0" marL="457200" rtl="0" algn="l">
                        <a:spcBef>
                          <a:spcPts val="0"/>
                        </a:spcBef>
                        <a:spcAft>
                          <a:spcPts val="0"/>
                        </a:spcAft>
                        <a:buSzPts val="1300"/>
                        <a:buChar char="-"/>
                      </a:pPr>
                      <a:r>
                        <a:rPr lang="en-GB" sz="1300"/>
                        <a:t>Sequencing</a:t>
                      </a:r>
                      <a:endParaRPr sz="1300"/>
                    </a:p>
                    <a:p>
                      <a:pPr indent="-311150" lvl="0" marL="457200" rtl="0" algn="l">
                        <a:spcBef>
                          <a:spcPts val="0"/>
                        </a:spcBef>
                        <a:spcAft>
                          <a:spcPts val="0"/>
                        </a:spcAft>
                        <a:buSzPts val="1300"/>
                        <a:buChar char="-"/>
                      </a:pPr>
                      <a:r>
                        <a:rPr lang="en-GB" sz="1300"/>
                        <a:t>Low and medium level shapes</a:t>
                      </a:r>
                      <a:endParaRPr sz="1300"/>
                    </a:p>
                    <a:p>
                      <a:pPr indent="-311150" lvl="0" marL="457200" rtl="0" algn="l">
                        <a:spcBef>
                          <a:spcPts val="0"/>
                        </a:spcBef>
                        <a:spcAft>
                          <a:spcPts val="0"/>
                        </a:spcAft>
                        <a:buSzPts val="1300"/>
                        <a:buChar char="-"/>
                      </a:pPr>
                      <a:r>
                        <a:rPr lang="en-GB" sz="1300"/>
                        <a:t>Basic</a:t>
                      </a:r>
                      <a:r>
                        <a:rPr lang="en-GB" sz="1300"/>
                        <a:t> shapes</a:t>
                      </a:r>
                      <a:endParaRPr sz="1300"/>
                    </a:p>
                    <a:p>
                      <a:pPr indent="-311150" lvl="0" marL="457200" rtl="0" algn="l">
                        <a:spcBef>
                          <a:spcPts val="0"/>
                        </a:spcBef>
                        <a:spcAft>
                          <a:spcPts val="0"/>
                        </a:spcAft>
                        <a:buSzPts val="1300"/>
                        <a:buChar char="-"/>
                      </a:pPr>
                      <a:r>
                        <a:rPr lang="en-GB" sz="1300"/>
                        <a:t>Routines and rolling</a:t>
                      </a:r>
                      <a:endParaRPr sz="13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rtl="0" algn="l">
                        <a:spcBef>
                          <a:spcPts val="0"/>
                        </a:spcBef>
                        <a:spcAft>
                          <a:spcPts val="0"/>
                        </a:spcAft>
                        <a:buNone/>
                      </a:pPr>
                      <a:r>
                        <a:rPr lang="en-GB" sz="1300"/>
                        <a:t>Striver</a:t>
                      </a:r>
                      <a:endParaRPr sz="1300"/>
                    </a:p>
                  </a:txBody>
                  <a:tcPr marT="45725" marB="45725" marR="91450" marL="91450"/>
                </a:tc>
                <a:tc>
                  <a:txBody>
                    <a:bodyPr/>
                    <a:lstStyle/>
                    <a:p>
                      <a:pPr indent="0" lvl="0" marL="0" rtl="0" algn="l">
                        <a:spcBef>
                          <a:spcPts val="0"/>
                        </a:spcBef>
                        <a:spcAft>
                          <a:spcPts val="1200"/>
                        </a:spcAft>
                        <a:buNone/>
                      </a:pPr>
                      <a:r>
                        <a:rPr lang="en-GB" sz="1300"/>
                        <a:t>Entrance, exit, counter tension, counter balance, push, pull, points of contact, body parts, tuck forward roll, backward roll.</a:t>
                      </a:r>
                      <a:endParaRPr sz="1300"/>
                    </a:p>
                  </a:txBody>
                  <a:tcPr marT="45725" marB="45725" marR="91450" marL="91450"/>
                </a:tc>
              </a:tr>
              <a:tr h="262300">
                <a:tc>
                  <a:txBody>
                    <a:bodyPr/>
                    <a:lstStyle/>
                    <a:p>
                      <a:pPr indent="0" lvl="0" marL="0" rtl="0" algn="l">
                        <a:spcBef>
                          <a:spcPts val="0"/>
                        </a:spcBef>
                        <a:spcAft>
                          <a:spcPts val="0"/>
                        </a:spcAft>
                        <a:buNone/>
                      </a:pPr>
                      <a:r>
                        <a:rPr lang="en-GB" sz="1300"/>
                        <a:t>Athletics</a:t>
                      </a:r>
                      <a:endParaRPr sz="1300"/>
                    </a:p>
                  </a:txBody>
                  <a:tcPr marT="45725" marB="45725" marR="91450" marL="91450">
                    <a:lnR cap="flat" cmpd="sng" w="12700">
                      <a:solidFill>
                        <a:srgbClr val="000000"/>
                      </a:solidFill>
                      <a:prstDash val="solid"/>
                      <a:round/>
                      <a:headEnd len="sm" w="sm" type="none"/>
                      <a:tailEnd len="sm" w="sm" type="none"/>
                    </a:lnR>
                  </a:tcPr>
                </a:tc>
                <a:tc>
                  <a:txBody>
                    <a:bodyPr/>
                    <a:lstStyle/>
                    <a:p>
                      <a:pPr indent="0" lvl="0" marL="0" rtl="0" algn="l">
                        <a:spcBef>
                          <a:spcPts val="0"/>
                        </a:spcBef>
                        <a:spcAft>
                          <a:spcPts val="0"/>
                        </a:spcAft>
                        <a:buNone/>
                      </a:pPr>
                      <a:r>
                        <a:rPr lang="en-GB" sz="1300">
                          <a:solidFill>
                            <a:schemeClr val="dk1"/>
                          </a:solidFill>
                        </a:rPr>
                        <a:t>Children will learn to - </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Understand safety procedures (warm up/cool down)</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Injury prevention techniques</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Use equipment safely and appropriately</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Identify potential risks </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Understand physical benefits (strength and improved health)</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Understand social benefits (teamwork and self-confidence)</a:t>
                      </a:r>
                      <a:endParaRPr sz="1300">
                        <a:solidFill>
                          <a:schemeClr val="dk1"/>
                        </a:solidFill>
                      </a:endParaRPr>
                    </a:p>
                    <a:p>
                      <a:pPr indent="-311150" lvl="0" marL="457200" rtl="0" algn="l">
                        <a:spcBef>
                          <a:spcPts val="0"/>
                        </a:spcBef>
                        <a:spcAft>
                          <a:spcPts val="0"/>
                        </a:spcAft>
                        <a:buClr>
                          <a:schemeClr val="dk1"/>
                        </a:buClr>
                        <a:buSzPts val="1300"/>
                        <a:buFont typeface="Calibri"/>
                        <a:buChar char="-"/>
                      </a:pPr>
                      <a:r>
                        <a:rPr lang="en-GB" sz="1300">
                          <a:solidFill>
                            <a:schemeClr val="dk1"/>
                          </a:solidFill>
                        </a:rPr>
                        <a:t>Understand and follow the rules and demonstrate fair play</a:t>
                      </a:r>
                      <a:endParaRPr sz="1300"/>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311150" lvl="0" marL="457200" rtl="0" algn="l">
                        <a:spcBef>
                          <a:spcPts val="0"/>
                        </a:spcBef>
                        <a:spcAft>
                          <a:spcPts val="0"/>
                        </a:spcAft>
                        <a:buSzPts val="1300"/>
                        <a:buChar char="-"/>
                      </a:pPr>
                      <a:r>
                        <a:rPr lang="en-GB" sz="1300"/>
                        <a:t>Run with greater fluency and speed (including </a:t>
                      </a:r>
                      <a:r>
                        <a:rPr lang="en-GB" sz="1300"/>
                        <a:t>hurdling)</a:t>
                      </a:r>
                      <a:endParaRPr sz="1300"/>
                    </a:p>
                    <a:p>
                      <a:pPr indent="-311150" lvl="0" marL="457200" rtl="0" algn="l">
                        <a:spcBef>
                          <a:spcPts val="0"/>
                        </a:spcBef>
                        <a:spcAft>
                          <a:spcPts val="0"/>
                        </a:spcAft>
                        <a:buSzPts val="1300"/>
                        <a:buChar char="-"/>
                      </a:pPr>
                      <a:r>
                        <a:rPr lang="en-GB" sz="1300"/>
                        <a:t>Sustain pace over longer distances</a:t>
                      </a:r>
                      <a:endParaRPr sz="1300"/>
                    </a:p>
                    <a:p>
                      <a:pPr indent="-311150" lvl="0" marL="457200" rtl="0" algn="l">
                        <a:spcBef>
                          <a:spcPts val="0"/>
                        </a:spcBef>
                        <a:spcAft>
                          <a:spcPts val="0"/>
                        </a:spcAft>
                        <a:buSzPts val="1300"/>
                        <a:buChar char="-"/>
                      </a:pPr>
                      <a:r>
                        <a:rPr lang="en-GB" sz="1300"/>
                        <a:t>Complete a variety of athletics races, throwing and jumping events</a:t>
                      </a:r>
                      <a:endParaRPr sz="1300"/>
                    </a:p>
                    <a:p>
                      <a:pPr indent="-311150" lvl="0" marL="457200" rtl="0" algn="l">
                        <a:spcBef>
                          <a:spcPts val="0"/>
                        </a:spcBef>
                        <a:spcAft>
                          <a:spcPts val="0"/>
                        </a:spcAft>
                        <a:buSzPts val="1300"/>
                        <a:buChar char="-"/>
                      </a:pPr>
                      <a:r>
                        <a:rPr lang="en-GB" sz="1300"/>
                        <a:t>Combine all athletics skills into a Sports Day style competition</a:t>
                      </a:r>
                      <a:endParaRPr sz="1300"/>
                    </a:p>
                  </a:txBody>
                  <a:tcPr marT="45725" marB="45725" marR="91450" marL="91450">
                    <a:lnL cap="flat" cmpd="sng" w="12700">
                      <a:solidFill>
                        <a:srgbClr val="000000"/>
                      </a:solidFill>
                      <a:prstDash val="solid"/>
                      <a:round/>
                      <a:headEnd len="sm" w="sm" type="none"/>
                      <a:tailEnd len="sm" w="sm" type="none"/>
                    </a:lnL>
                  </a:tcPr>
                </a:tc>
                <a:tc>
                  <a:txBody>
                    <a:bodyPr/>
                    <a:lstStyle/>
                    <a:p>
                      <a:pPr indent="0" lvl="0" marL="0" rtl="0" algn="l">
                        <a:spcBef>
                          <a:spcPts val="0"/>
                        </a:spcBef>
                        <a:spcAft>
                          <a:spcPts val="0"/>
                        </a:spcAft>
                        <a:buClr>
                          <a:schemeClr val="dk1"/>
                        </a:buClr>
                        <a:buSzPts val="1100"/>
                        <a:buFont typeface="Arial"/>
                        <a:buNone/>
                      </a:pPr>
                      <a:r>
                        <a:rPr lang="en-GB" sz="1300"/>
                        <a:t>Striver</a:t>
                      </a:r>
                      <a:endParaRPr sz="1300"/>
                    </a:p>
                  </a:txBody>
                  <a:tcPr marT="45725" marB="45725" marR="91450" marL="91450"/>
                </a:tc>
                <a:tc>
                  <a:txBody>
                    <a:bodyPr/>
                    <a:lstStyle/>
                    <a:p>
                      <a:pPr indent="0" lvl="0" marL="0" rtl="0" algn="l">
                        <a:spcBef>
                          <a:spcPts val="0"/>
                        </a:spcBef>
                        <a:spcAft>
                          <a:spcPts val="1200"/>
                        </a:spcAft>
                        <a:buNone/>
                      </a:pPr>
                      <a:r>
                        <a:rPr lang="en-GB" sz="1300"/>
                        <a:t>Sprinting, hurdling, distance, speed, strides, running, long distance, endurance, sustaining, relay.</a:t>
                      </a:r>
                      <a:endParaRPr sz="1300"/>
                    </a:p>
                  </a:txBody>
                  <a:tcPr marT="45725" marB="45725" marR="91450" marL="91450"/>
                </a:tc>
              </a:tr>
              <a:tr h="262300">
                <a:tc>
                  <a:txBody>
                    <a:bodyPr/>
                    <a:lstStyle/>
                    <a:p>
                      <a:pPr indent="0" lvl="0" marL="0" rtl="0" algn="l">
                        <a:spcBef>
                          <a:spcPts val="0"/>
                        </a:spcBef>
                        <a:spcAft>
                          <a:spcPts val="0"/>
                        </a:spcAft>
                        <a:buNone/>
                      </a:pPr>
                      <a:r>
                        <a:rPr lang="en-GB" sz="1300"/>
                        <a:t>Outdoor &amp; Adventure</a:t>
                      </a:r>
                      <a:endParaRPr sz="1300"/>
                    </a:p>
                  </a:txBody>
                  <a:tcPr marT="45725" marB="45725" marR="91450" marL="91450"/>
                </a:tc>
                <a:tc>
                  <a:txBody>
                    <a:bodyPr/>
                    <a:lstStyle/>
                    <a:p>
                      <a:pPr indent="0" lvl="0" marL="0" rtl="0" algn="l">
                        <a:spcBef>
                          <a:spcPts val="0"/>
                        </a:spcBef>
                        <a:spcAft>
                          <a:spcPts val="0"/>
                        </a:spcAft>
                        <a:buNone/>
                      </a:pPr>
                      <a:r>
                        <a:rPr lang="en-GB" sz="1300"/>
                        <a:t>Children will learn to - </a:t>
                      </a:r>
                      <a:endParaRPr sz="1300"/>
                    </a:p>
                    <a:p>
                      <a:pPr indent="-311150" lvl="0" marL="457200" rtl="0" algn="l">
                        <a:spcBef>
                          <a:spcPts val="0"/>
                        </a:spcBef>
                        <a:spcAft>
                          <a:spcPts val="0"/>
                        </a:spcAft>
                        <a:buSzPts val="1300"/>
                        <a:buChar char="-"/>
                      </a:pPr>
                      <a:r>
                        <a:rPr lang="en-GB" sz="1300"/>
                        <a:t>Follow instructions</a:t>
                      </a:r>
                      <a:endParaRPr sz="1300"/>
                    </a:p>
                    <a:p>
                      <a:pPr indent="-311150" lvl="0" marL="457200" rtl="0" algn="l">
                        <a:spcBef>
                          <a:spcPts val="0"/>
                        </a:spcBef>
                        <a:spcAft>
                          <a:spcPts val="0"/>
                        </a:spcAft>
                        <a:buSzPts val="1300"/>
                        <a:buChar char="-"/>
                      </a:pPr>
                      <a:r>
                        <a:rPr lang="en-GB" sz="1300"/>
                        <a:t>Work as a team</a:t>
                      </a:r>
                      <a:endParaRPr sz="1300"/>
                    </a:p>
                    <a:p>
                      <a:pPr indent="-311150" lvl="0" marL="457200" rtl="0" algn="l">
                        <a:spcBef>
                          <a:spcPts val="0"/>
                        </a:spcBef>
                        <a:spcAft>
                          <a:spcPts val="0"/>
                        </a:spcAft>
                        <a:buSzPts val="1300"/>
                        <a:buChar char="-"/>
                      </a:pPr>
                      <a:r>
                        <a:rPr lang="en-GB" sz="1300"/>
                        <a:t>Finding solutions in a </a:t>
                      </a:r>
                      <a:r>
                        <a:rPr lang="en-GB" sz="1300"/>
                        <a:t>group</a:t>
                      </a:r>
                      <a:r>
                        <a:rPr lang="en-GB" sz="1300"/>
                        <a:t> to </a:t>
                      </a:r>
                      <a:r>
                        <a:rPr lang="en-GB" sz="1300"/>
                        <a:t>complete</a:t>
                      </a:r>
                      <a:r>
                        <a:rPr lang="en-GB" sz="1300"/>
                        <a:t> tasks</a:t>
                      </a:r>
                      <a:endParaRPr sz="1300"/>
                    </a:p>
                    <a:p>
                      <a:pPr indent="-311150" lvl="0" marL="457200" rtl="0" algn="l">
                        <a:spcBef>
                          <a:spcPts val="0"/>
                        </a:spcBef>
                        <a:spcAft>
                          <a:spcPts val="0"/>
                        </a:spcAft>
                        <a:buSzPts val="1300"/>
                        <a:buChar char="-"/>
                      </a:pPr>
                      <a:r>
                        <a:rPr lang="en-GB" sz="1300"/>
                        <a:t>Team Building</a:t>
                      </a:r>
                      <a:r>
                        <a:rPr lang="en-GB" sz="1300"/>
                        <a:t> skills - communication, problem solving</a:t>
                      </a:r>
                      <a:endParaRPr sz="1300"/>
                    </a:p>
                  </a:txBody>
                  <a:tcPr marT="45725" marB="45725" marR="91450" marL="91450">
                    <a:lnT cap="flat" cmpd="sng" w="12700">
                      <a:solidFill>
                        <a:schemeClr val="dk1"/>
                      </a:solidFill>
                      <a:prstDash val="solid"/>
                      <a:round/>
                      <a:headEnd len="sm" w="sm" type="none"/>
                      <a:tailEnd len="sm" w="sm" type="none"/>
                    </a:lnT>
                  </a:tcPr>
                </a:tc>
                <a:tc>
                  <a:txBody>
                    <a:bodyPr/>
                    <a:lstStyle/>
                    <a:p>
                      <a:pPr indent="-311150" lvl="0" marL="457200" rtl="0" algn="l">
                        <a:spcBef>
                          <a:spcPts val="0"/>
                        </a:spcBef>
                        <a:spcAft>
                          <a:spcPts val="0"/>
                        </a:spcAft>
                        <a:buSzPts val="1300"/>
                        <a:buChar char="-"/>
                      </a:pPr>
                      <a:r>
                        <a:rPr lang="en-GB" sz="1300"/>
                        <a:t>Map reading</a:t>
                      </a:r>
                      <a:endParaRPr sz="1300"/>
                    </a:p>
                    <a:p>
                      <a:pPr indent="-311150" lvl="0" marL="457200" rtl="0" algn="l">
                        <a:spcBef>
                          <a:spcPts val="0"/>
                        </a:spcBef>
                        <a:spcAft>
                          <a:spcPts val="0"/>
                        </a:spcAft>
                        <a:buSzPts val="1300"/>
                        <a:buChar char="-"/>
                      </a:pPr>
                      <a:r>
                        <a:rPr lang="en-GB" sz="1300"/>
                        <a:t>Stamina </a:t>
                      </a:r>
                      <a:endParaRPr sz="1300"/>
                    </a:p>
                    <a:p>
                      <a:pPr indent="-311150" lvl="0" marL="457200" rtl="0" algn="l">
                        <a:spcBef>
                          <a:spcPts val="0"/>
                        </a:spcBef>
                        <a:spcAft>
                          <a:spcPts val="0"/>
                        </a:spcAft>
                        <a:buSzPts val="1300"/>
                        <a:buChar char="-"/>
                      </a:pPr>
                      <a:r>
                        <a:rPr lang="en-GB" sz="1300"/>
                        <a:t>Speed awareness</a:t>
                      </a:r>
                      <a:endParaRPr sz="1300"/>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sz="1300"/>
                        <a:t>Striver</a:t>
                      </a:r>
                      <a:endParaRPr sz="1300"/>
                    </a:p>
                  </a:txBody>
                  <a:tcPr marT="45725" marB="45725" marR="91450" marL="91450"/>
                </a:tc>
                <a:tc>
                  <a:txBody>
                    <a:bodyPr/>
                    <a:lstStyle/>
                    <a:p>
                      <a:pPr indent="0" lvl="0" marL="0" rtl="0" algn="l">
                        <a:spcBef>
                          <a:spcPts val="0"/>
                        </a:spcBef>
                        <a:spcAft>
                          <a:spcPts val="1000"/>
                        </a:spcAft>
                        <a:buNone/>
                      </a:pPr>
                      <a:r>
                        <a:rPr lang="en-GB" sz="1300">
                          <a:highlight>
                            <a:srgbClr val="FFFFFF"/>
                          </a:highlight>
                        </a:rPr>
                        <a:t>Teamwork, communication, problem solving, verbal, encouragement, interacting, orientate, strategy, start, finish, control points, teamwork.</a:t>
                      </a:r>
                      <a:endParaRPr sz="1300"/>
                    </a:p>
                  </a:txBody>
                  <a:tcPr marT="45725" marB="45725" marR="91450" marL="9145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graphicFrame>
        <p:nvGraphicFramePr>
          <p:cNvPr id="90" name="Google Shape;90;p2"/>
          <p:cNvGraphicFramePr/>
          <p:nvPr/>
        </p:nvGraphicFramePr>
        <p:xfrm>
          <a:off x="331302" y="238357"/>
          <a:ext cx="3000000" cy="3000000"/>
        </p:xfrm>
        <a:graphic>
          <a:graphicData uri="http://schemas.openxmlformats.org/drawingml/2006/table">
            <a:tbl>
              <a:tblPr bandRow="1" firstRow="1">
                <a:noFill/>
                <a:tableStyleId>{57E3D4E7-370F-4582-82AA-95203B1BC5A9}</a:tableStyleId>
              </a:tblPr>
              <a:tblGrid>
                <a:gridCol w="1419200"/>
                <a:gridCol w="1419200"/>
                <a:gridCol w="1419200"/>
                <a:gridCol w="1419200"/>
                <a:gridCol w="1419200"/>
                <a:gridCol w="1419200"/>
                <a:gridCol w="1419200"/>
                <a:gridCol w="1419200"/>
              </a:tblGrid>
              <a:tr h="487475">
                <a:tc>
                  <a:txBody>
                    <a:bodyPr/>
                    <a:lstStyle/>
                    <a:p>
                      <a:pPr indent="0" lvl="0" marL="0" marR="0" rtl="0" algn="ctr">
                        <a:lnSpc>
                          <a:spcPct val="100000"/>
                        </a:lnSpc>
                        <a:spcBef>
                          <a:spcPts val="0"/>
                        </a:spcBef>
                        <a:spcAft>
                          <a:spcPts val="0"/>
                        </a:spcAft>
                        <a:buNone/>
                      </a:pPr>
                      <a:r>
                        <a:rPr b="1" lang="en-GB"/>
                        <a:t>Term and order taught</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Reception</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1</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2</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3</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4</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5</a:t>
                      </a:r>
                      <a:endParaRPr b="1"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t>Year 6</a:t>
                      </a:r>
                      <a:endParaRPr b="1" u="none" cap="none" strike="noStrike"/>
                    </a:p>
                  </a:txBody>
                  <a:tcPr marT="45725" marB="45725" marR="91450" marL="91450"/>
                </a:tc>
              </a:tr>
              <a:tr h="938275">
                <a:tc>
                  <a:txBody>
                    <a:bodyPr/>
                    <a:lstStyle/>
                    <a:p>
                      <a:pPr indent="0" lvl="0" marL="0" rtl="0" algn="l">
                        <a:spcBef>
                          <a:spcPts val="0"/>
                        </a:spcBef>
                        <a:spcAft>
                          <a:spcPts val="0"/>
                        </a:spcAft>
                        <a:buNone/>
                      </a:pPr>
                      <a:r>
                        <a:rPr b="1" lang="en-GB"/>
                        <a:t>Autumn 1</a:t>
                      </a:r>
                      <a:endParaRPr b="1"/>
                    </a:p>
                  </a:txBody>
                  <a:tcPr marT="45725" marB="45725" marR="91450" marL="91450"/>
                </a:tc>
                <a:tc>
                  <a:txBody>
                    <a:bodyPr/>
                    <a:lstStyle/>
                    <a:p>
                      <a:pPr indent="0" lvl="0" marL="0" rtl="0" algn="l">
                        <a:spcBef>
                          <a:spcPts val="0"/>
                        </a:spcBef>
                        <a:spcAft>
                          <a:spcPts val="0"/>
                        </a:spcAft>
                        <a:buNone/>
                      </a:pPr>
                      <a:r>
                        <a:rPr lang="en-GB" sz="1300"/>
                        <a:t>Agility, Space &amp; Movement</a:t>
                      </a:r>
                      <a:endParaRPr sz="1300"/>
                    </a:p>
                  </a:txBody>
                  <a:tcPr marT="45725" marB="45725" marR="91450" marL="91450"/>
                </a:tc>
                <a:tc>
                  <a:txBody>
                    <a:bodyPr/>
                    <a:lstStyle/>
                    <a:p>
                      <a:pPr indent="0" lvl="0" marL="0" rtl="0" algn="l">
                        <a:spcBef>
                          <a:spcPts val="0"/>
                        </a:spcBef>
                        <a:spcAft>
                          <a:spcPts val="0"/>
                        </a:spcAft>
                        <a:buNone/>
                      </a:pPr>
                      <a:r>
                        <a:rPr lang="en-GB" sz="1300"/>
                        <a:t>Games</a:t>
                      </a:r>
                      <a:endParaRPr sz="1300"/>
                    </a:p>
                  </a:txBody>
                  <a:tcPr marT="45725" marB="45725" marR="91450" marL="91450"/>
                </a:tc>
                <a:tc>
                  <a:txBody>
                    <a:bodyPr/>
                    <a:lstStyle/>
                    <a:p>
                      <a:pPr indent="0" lvl="0" marL="0" rtl="0" algn="l">
                        <a:spcBef>
                          <a:spcPts val="0"/>
                        </a:spcBef>
                        <a:spcAft>
                          <a:spcPts val="0"/>
                        </a:spcAft>
                        <a:buNone/>
                      </a:pPr>
                      <a:r>
                        <a:rPr lang="en-GB" sz="1300"/>
                        <a:t>Games</a:t>
                      </a:r>
                      <a:endParaRPr sz="1300"/>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Football</a:t>
                      </a:r>
                      <a:endParaRPr sz="1300" u="none" cap="none" strike="noStrike"/>
                    </a:p>
                  </a:txBody>
                  <a:tcPr marT="45725" marB="45725" marR="91450" marL="91450"/>
                </a:tc>
                <a:tc>
                  <a:txBody>
                    <a:bodyPr/>
                    <a:lstStyle/>
                    <a:p>
                      <a:pPr indent="0" lvl="0" marL="0" rtl="0" algn="l">
                        <a:spcBef>
                          <a:spcPts val="0"/>
                        </a:spcBef>
                        <a:spcAft>
                          <a:spcPts val="0"/>
                        </a:spcAft>
                        <a:buNone/>
                      </a:pPr>
                      <a:r>
                        <a:rPr lang="en-GB" sz="1300"/>
                        <a:t>Tennis</a:t>
                      </a:r>
                      <a:endParaRPr sz="1300"/>
                    </a:p>
                  </a:txBody>
                  <a:tcPr marT="45725" marB="45725" marR="91450" marL="91450"/>
                </a:tc>
                <a:tc>
                  <a:txBody>
                    <a:bodyPr/>
                    <a:lstStyle/>
                    <a:p>
                      <a:pPr indent="0" lvl="0" marL="0" rtl="0" algn="l">
                        <a:spcBef>
                          <a:spcPts val="0"/>
                        </a:spcBef>
                        <a:spcAft>
                          <a:spcPts val="0"/>
                        </a:spcAft>
                        <a:buNone/>
                      </a:pPr>
                      <a:r>
                        <a:rPr lang="en-GB" sz="1300"/>
                        <a:t>Football </a:t>
                      </a:r>
                      <a:endParaRPr sz="1300"/>
                    </a:p>
                  </a:txBody>
                  <a:tcPr marT="45725" marB="45725" marR="91450" marL="91450"/>
                </a:tc>
                <a:tc>
                  <a:txBody>
                    <a:bodyPr/>
                    <a:lstStyle/>
                    <a:p>
                      <a:pPr indent="0" lvl="0" marL="0" rtl="0" algn="l">
                        <a:spcBef>
                          <a:spcPts val="0"/>
                        </a:spcBef>
                        <a:spcAft>
                          <a:spcPts val="0"/>
                        </a:spcAft>
                        <a:buNone/>
                      </a:pPr>
                      <a:r>
                        <a:rPr lang="en-GB" sz="1300"/>
                        <a:t>Tennis</a:t>
                      </a:r>
                      <a:endParaRPr sz="1300"/>
                    </a:p>
                  </a:txBody>
                  <a:tcPr marT="45725" marB="45725" marR="91450" marL="91450"/>
                </a:tc>
              </a:tr>
              <a:tr h="938275">
                <a:tc>
                  <a:txBody>
                    <a:bodyPr/>
                    <a:lstStyle/>
                    <a:p>
                      <a:pPr indent="0" lvl="0" marL="0" rtl="0" algn="l">
                        <a:spcBef>
                          <a:spcPts val="0"/>
                        </a:spcBef>
                        <a:spcAft>
                          <a:spcPts val="0"/>
                        </a:spcAft>
                        <a:buNone/>
                      </a:pPr>
                      <a:r>
                        <a:rPr b="1" lang="en-GB"/>
                        <a:t>Autumn 2</a:t>
                      </a:r>
                      <a:endParaRPr b="1"/>
                    </a:p>
                  </a:txBody>
                  <a:tcPr marT="45725" marB="45725" marR="91450" marL="91450"/>
                </a:tc>
                <a:tc>
                  <a:txBody>
                    <a:bodyPr/>
                    <a:lstStyle/>
                    <a:p>
                      <a:pPr indent="0" lvl="0" marL="0" rtl="0" algn="l">
                        <a:spcBef>
                          <a:spcPts val="0"/>
                        </a:spcBef>
                        <a:spcAft>
                          <a:spcPts val="0"/>
                        </a:spcAft>
                        <a:buNone/>
                      </a:pPr>
                      <a:r>
                        <a:rPr lang="en-GB" sz="1300"/>
                        <a:t>Catching &amp; Throwing</a:t>
                      </a:r>
                      <a:endParaRPr sz="1300"/>
                    </a:p>
                  </a:txBody>
                  <a:tcPr marT="45725" marB="45725" marR="91450" marL="91450"/>
                </a:tc>
                <a:tc>
                  <a:txBody>
                    <a:bodyPr/>
                    <a:lstStyle/>
                    <a:p>
                      <a:pPr indent="0" lvl="0" marL="0" rtl="0" algn="l">
                        <a:spcBef>
                          <a:spcPts val="0"/>
                        </a:spcBef>
                        <a:spcAft>
                          <a:spcPts val="0"/>
                        </a:spcAft>
                        <a:buNone/>
                      </a:pPr>
                      <a:r>
                        <a:rPr lang="en-GB" sz="1300"/>
                        <a:t>Games</a:t>
                      </a:r>
                      <a:endParaRPr sz="1300"/>
                    </a:p>
                  </a:txBody>
                  <a:tcPr marT="45725" marB="45725" marR="91450" marL="91450"/>
                </a:tc>
                <a:tc>
                  <a:txBody>
                    <a:bodyPr/>
                    <a:lstStyle/>
                    <a:p>
                      <a:pPr indent="0" lvl="0" marL="0" rtl="0" algn="l">
                        <a:spcBef>
                          <a:spcPts val="0"/>
                        </a:spcBef>
                        <a:spcAft>
                          <a:spcPts val="0"/>
                        </a:spcAft>
                        <a:buNone/>
                      </a:pPr>
                      <a:r>
                        <a:rPr lang="en-GB" sz="1300"/>
                        <a:t>Games</a:t>
                      </a:r>
                      <a:endParaRPr sz="1300"/>
                    </a:p>
                  </a:txBody>
                  <a:tcPr marT="45725" marB="45725" marR="91450" marL="91450"/>
                </a:tc>
                <a:tc>
                  <a:txBody>
                    <a:bodyPr/>
                    <a:lstStyle/>
                    <a:p>
                      <a:pPr indent="0" lvl="0" marL="0" rtl="0" algn="l">
                        <a:spcBef>
                          <a:spcPts val="0"/>
                        </a:spcBef>
                        <a:spcAft>
                          <a:spcPts val="0"/>
                        </a:spcAft>
                        <a:buNone/>
                      </a:pPr>
                      <a:r>
                        <a:rPr lang="en-GB" sz="1300"/>
                        <a:t>Netball</a:t>
                      </a:r>
                      <a:endParaRPr sz="1300"/>
                    </a:p>
                  </a:txBody>
                  <a:tcPr marT="45725" marB="45725" marR="91450" marL="91450"/>
                </a:tc>
                <a:tc>
                  <a:txBody>
                    <a:bodyPr/>
                    <a:lstStyle/>
                    <a:p>
                      <a:pPr indent="0" lvl="0" marL="0" rtl="0" algn="l">
                        <a:spcBef>
                          <a:spcPts val="0"/>
                        </a:spcBef>
                        <a:spcAft>
                          <a:spcPts val="0"/>
                        </a:spcAft>
                        <a:buNone/>
                      </a:pPr>
                      <a:r>
                        <a:rPr lang="en-GB" sz="1300"/>
                        <a:t>Handball</a:t>
                      </a:r>
                      <a:endParaRPr sz="1300"/>
                    </a:p>
                  </a:txBody>
                  <a:tcPr marT="45725" marB="45725" marR="91450" marL="91450"/>
                </a:tc>
                <a:tc>
                  <a:txBody>
                    <a:bodyPr/>
                    <a:lstStyle/>
                    <a:p>
                      <a:pPr indent="0" lvl="0" marL="0" rtl="0" algn="l">
                        <a:spcBef>
                          <a:spcPts val="0"/>
                        </a:spcBef>
                        <a:spcAft>
                          <a:spcPts val="0"/>
                        </a:spcAft>
                        <a:buNone/>
                      </a:pPr>
                      <a:r>
                        <a:rPr lang="en-GB" sz="1300"/>
                        <a:t>Netball</a:t>
                      </a:r>
                      <a:endParaRPr sz="1300"/>
                    </a:p>
                  </a:txBody>
                  <a:tcPr marT="45725" marB="45725" marR="91450" marL="91450"/>
                </a:tc>
                <a:tc>
                  <a:txBody>
                    <a:bodyPr/>
                    <a:lstStyle/>
                    <a:p>
                      <a:pPr indent="0" lvl="0" marL="0" rtl="0" algn="l">
                        <a:spcBef>
                          <a:spcPts val="0"/>
                        </a:spcBef>
                        <a:spcAft>
                          <a:spcPts val="0"/>
                        </a:spcAft>
                        <a:buNone/>
                      </a:pPr>
                      <a:r>
                        <a:rPr lang="en-GB" sz="1300"/>
                        <a:t>Handball</a:t>
                      </a:r>
                      <a:endParaRPr sz="1300"/>
                    </a:p>
                  </a:txBody>
                  <a:tcPr marT="45725" marB="45725" marR="91450" marL="91450"/>
                </a:tc>
              </a:tr>
              <a:tr h="938275">
                <a:tc>
                  <a:txBody>
                    <a:bodyPr/>
                    <a:lstStyle/>
                    <a:p>
                      <a:pPr indent="0" lvl="0" marL="0" marR="0" rtl="0" algn="l">
                        <a:lnSpc>
                          <a:spcPct val="100000"/>
                        </a:lnSpc>
                        <a:spcBef>
                          <a:spcPts val="0"/>
                        </a:spcBef>
                        <a:spcAft>
                          <a:spcPts val="0"/>
                        </a:spcAft>
                        <a:buNone/>
                      </a:pPr>
                      <a:r>
                        <a:rPr b="1" lang="en-GB"/>
                        <a:t>Spring 1</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Dance - Farm</a:t>
                      </a:r>
                      <a:endParaRPr sz="1300" u="none" cap="none" strike="noStrike"/>
                    </a:p>
                  </a:txBody>
                  <a:tcPr marT="45725" marB="45725" marR="91450" marL="91450"/>
                </a:tc>
                <a:tc>
                  <a:txBody>
                    <a:bodyPr/>
                    <a:lstStyle/>
                    <a:p>
                      <a:pPr indent="0" lvl="0" marL="0" rtl="0" algn="l">
                        <a:spcBef>
                          <a:spcPts val="0"/>
                        </a:spcBef>
                        <a:spcAft>
                          <a:spcPts val="0"/>
                        </a:spcAft>
                        <a:buNone/>
                      </a:pPr>
                      <a:r>
                        <a:rPr lang="en-GB" sz="1300"/>
                        <a:t>Dance - The Seaside</a:t>
                      </a:r>
                      <a:endParaRPr sz="1300"/>
                    </a:p>
                  </a:txBody>
                  <a:tcPr marT="45725" marB="45725" marR="91450" marL="91450"/>
                </a:tc>
                <a:tc>
                  <a:txBody>
                    <a:bodyPr/>
                    <a:lstStyle/>
                    <a:p>
                      <a:pPr indent="0" lvl="0" marL="0" rtl="0" algn="l">
                        <a:spcBef>
                          <a:spcPts val="0"/>
                        </a:spcBef>
                        <a:spcAft>
                          <a:spcPts val="0"/>
                        </a:spcAft>
                        <a:buNone/>
                      </a:pPr>
                      <a:r>
                        <a:rPr lang="en-GB" sz="1300"/>
                        <a:t>Dance - Toys</a:t>
                      </a:r>
                      <a:endParaRPr sz="1300"/>
                    </a:p>
                  </a:txBody>
                  <a:tcPr marT="45725" marB="45725" marR="91450" marL="91450"/>
                </a:tc>
                <a:tc>
                  <a:txBody>
                    <a:bodyPr/>
                    <a:lstStyle/>
                    <a:p>
                      <a:pPr indent="0" lvl="0" marL="0" rtl="0" algn="l">
                        <a:spcBef>
                          <a:spcPts val="0"/>
                        </a:spcBef>
                        <a:spcAft>
                          <a:spcPts val="0"/>
                        </a:spcAft>
                        <a:buNone/>
                      </a:pPr>
                      <a:r>
                        <a:rPr lang="en-GB" sz="1300"/>
                        <a:t>Dance - Circus</a:t>
                      </a:r>
                      <a:endParaRPr sz="1300"/>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Dance - Bollywood</a:t>
                      </a:r>
                      <a:endParaRPr sz="13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Dance - Haka</a:t>
                      </a:r>
                      <a:endParaRPr sz="13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Dance - Space</a:t>
                      </a:r>
                      <a:endParaRPr sz="1300" u="none" cap="none" strike="noStrike"/>
                    </a:p>
                  </a:txBody>
                  <a:tcPr marT="45725" marB="45725" marR="91450" marL="91450"/>
                </a:tc>
              </a:tr>
              <a:tr h="938275">
                <a:tc>
                  <a:txBody>
                    <a:bodyPr/>
                    <a:lstStyle/>
                    <a:p>
                      <a:pPr indent="0" lvl="0" marL="0" rtl="0" algn="l">
                        <a:spcBef>
                          <a:spcPts val="0"/>
                        </a:spcBef>
                        <a:spcAft>
                          <a:spcPts val="0"/>
                        </a:spcAft>
                        <a:buNone/>
                      </a:pPr>
                      <a:r>
                        <a:rPr b="1" lang="en-GB"/>
                        <a:t>Spring 2</a:t>
                      </a:r>
                      <a:endParaRPr b="1"/>
                    </a:p>
                  </a:txBody>
                  <a:tcPr marT="45725" marB="45725" marR="91450" marL="91450"/>
                </a:tc>
                <a:tc>
                  <a:txBody>
                    <a:bodyPr/>
                    <a:lstStyle/>
                    <a:p>
                      <a:pPr indent="0" lvl="0" marL="0" rtl="0" algn="l">
                        <a:spcBef>
                          <a:spcPts val="0"/>
                        </a:spcBef>
                        <a:spcAft>
                          <a:spcPts val="0"/>
                        </a:spcAft>
                        <a:buNone/>
                      </a:pPr>
                      <a:r>
                        <a:rPr lang="en-GB" sz="1300"/>
                        <a:t>Gymnastics</a:t>
                      </a:r>
                      <a:r>
                        <a:rPr lang="en-GB" sz="1300"/>
                        <a:t> - Balance</a:t>
                      </a:r>
                      <a:endParaRPr sz="1300"/>
                    </a:p>
                  </a:txBody>
                  <a:tcPr marT="45725" marB="45725" marR="91450" marL="91450"/>
                </a:tc>
                <a:tc>
                  <a:txBody>
                    <a:bodyPr/>
                    <a:lstStyle/>
                    <a:p>
                      <a:pPr indent="0" lvl="0" marL="0" rtl="0" algn="l">
                        <a:spcBef>
                          <a:spcPts val="0"/>
                        </a:spcBef>
                        <a:spcAft>
                          <a:spcPts val="0"/>
                        </a:spcAft>
                        <a:buNone/>
                      </a:pPr>
                      <a:r>
                        <a:rPr lang="en-GB" sz="1300"/>
                        <a:t>Gymnastics</a:t>
                      </a:r>
                      <a:endParaRPr sz="1300"/>
                    </a:p>
                  </a:txBody>
                  <a:tcPr marT="45725" marB="45725" marR="91450" marL="91450"/>
                </a:tc>
                <a:tc>
                  <a:txBody>
                    <a:bodyPr/>
                    <a:lstStyle/>
                    <a:p>
                      <a:pPr indent="0" lvl="0" marL="0" rtl="0" algn="l">
                        <a:spcBef>
                          <a:spcPts val="0"/>
                        </a:spcBef>
                        <a:spcAft>
                          <a:spcPts val="0"/>
                        </a:spcAft>
                        <a:buNone/>
                      </a:pPr>
                      <a:r>
                        <a:rPr lang="en-GB" sz="1300"/>
                        <a:t>Gymnastics</a:t>
                      </a:r>
                      <a:endParaRPr sz="1300"/>
                    </a:p>
                  </a:txBody>
                  <a:tcPr marT="45725" marB="45725" marR="91450" marL="91450"/>
                </a:tc>
                <a:tc>
                  <a:txBody>
                    <a:bodyPr/>
                    <a:lstStyle/>
                    <a:p>
                      <a:pPr indent="0" lvl="0" marL="0" rtl="0" algn="l">
                        <a:spcBef>
                          <a:spcPts val="0"/>
                        </a:spcBef>
                        <a:spcAft>
                          <a:spcPts val="0"/>
                        </a:spcAft>
                        <a:buNone/>
                      </a:pPr>
                      <a:r>
                        <a:rPr lang="en-GB" sz="1300"/>
                        <a:t>Gymnastics</a:t>
                      </a:r>
                      <a:endParaRPr sz="1300"/>
                    </a:p>
                  </a:txBody>
                  <a:tcPr marT="45725" marB="45725" marR="91450" marL="91450"/>
                </a:tc>
                <a:tc>
                  <a:txBody>
                    <a:bodyPr/>
                    <a:lstStyle/>
                    <a:p>
                      <a:pPr indent="0" lvl="0" marL="0" rtl="0" algn="l">
                        <a:spcBef>
                          <a:spcPts val="0"/>
                        </a:spcBef>
                        <a:spcAft>
                          <a:spcPts val="0"/>
                        </a:spcAft>
                        <a:buNone/>
                      </a:pPr>
                      <a:r>
                        <a:rPr lang="en-GB" sz="1300"/>
                        <a:t>Swimming</a:t>
                      </a:r>
                      <a:endParaRPr sz="1300"/>
                    </a:p>
                  </a:txBody>
                  <a:tcPr marT="45725" marB="45725" marR="91450" marL="91450"/>
                </a:tc>
                <a:tc>
                  <a:txBody>
                    <a:bodyPr/>
                    <a:lstStyle/>
                    <a:p>
                      <a:pPr indent="0" lvl="0" marL="0" rtl="0" algn="l">
                        <a:spcBef>
                          <a:spcPts val="0"/>
                        </a:spcBef>
                        <a:spcAft>
                          <a:spcPts val="0"/>
                        </a:spcAft>
                        <a:buNone/>
                      </a:pPr>
                      <a:r>
                        <a:rPr lang="en-GB" sz="1300"/>
                        <a:t>Gymnastics</a:t>
                      </a:r>
                      <a:endParaRPr sz="1300"/>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Gymnastics</a:t>
                      </a:r>
                      <a:endParaRPr sz="1300" u="none" cap="none" strike="noStrike"/>
                    </a:p>
                  </a:txBody>
                  <a:tcPr marT="45725" marB="45725" marR="91450" marL="91450"/>
                </a:tc>
              </a:tr>
              <a:tr h="938275">
                <a:tc>
                  <a:txBody>
                    <a:bodyPr/>
                    <a:lstStyle/>
                    <a:p>
                      <a:pPr indent="0" lvl="0" marL="0" marR="0" rtl="0" algn="l">
                        <a:lnSpc>
                          <a:spcPct val="100000"/>
                        </a:lnSpc>
                        <a:spcBef>
                          <a:spcPts val="0"/>
                        </a:spcBef>
                        <a:spcAft>
                          <a:spcPts val="0"/>
                        </a:spcAft>
                        <a:buNone/>
                      </a:pPr>
                      <a:r>
                        <a:rPr b="1" lang="en-GB"/>
                        <a:t>Summer 1</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Athletics</a:t>
                      </a:r>
                      <a:endParaRPr sz="13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Athletics</a:t>
                      </a:r>
                      <a:endParaRPr sz="1300" u="none" cap="none" strike="noStrike"/>
                    </a:p>
                  </a:txBody>
                  <a:tcPr marT="45725" marB="45725" marR="91450" marL="91450"/>
                </a:tc>
                <a:tc>
                  <a:txBody>
                    <a:bodyPr/>
                    <a:lstStyle/>
                    <a:p>
                      <a:pPr indent="0" lvl="0" marL="0" rtl="0" algn="l">
                        <a:spcBef>
                          <a:spcPts val="0"/>
                        </a:spcBef>
                        <a:spcAft>
                          <a:spcPts val="0"/>
                        </a:spcAft>
                        <a:buClr>
                          <a:schemeClr val="dk1"/>
                        </a:buClr>
                        <a:buSzPts val="1200"/>
                        <a:buFont typeface="Arial"/>
                        <a:buNone/>
                      </a:pPr>
                      <a:r>
                        <a:rPr lang="en-GB" sz="1300"/>
                        <a:t>Athletics</a:t>
                      </a:r>
                      <a:endParaRPr sz="1300" u="none" cap="none" strike="noStrike"/>
                    </a:p>
                  </a:txBody>
                  <a:tcPr marT="45725" marB="45725" marR="91450" marL="91450"/>
                </a:tc>
                <a:tc>
                  <a:txBody>
                    <a:bodyPr/>
                    <a:lstStyle/>
                    <a:p>
                      <a:pPr indent="0" lvl="0" marL="0" rtl="0" algn="l">
                        <a:spcBef>
                          <a:spcPts val="0"/>
                        </a:spcBef>
                        <a:spcAft>
                          <a:spcPts val="0"/>
                        </a:spcAft>
                        <a:buClr>
                          <a:schemeClr val="dk1"/>
                        </a:buClr>
                        <a:buSzPts val="1200"/>
                        <a:buFont typeface="Arial"/>
                        <a:buNone/>
                      </a:pPr>
                      <a:r>
                        <a:rPr lang="en-GB" sz="1300"/>
                        <a:t>Athletics</a:t>
                      </a:r>
                      <a:endParaRPr sz="1300"/>
                    </a:p>
                  </a:txBody>
                  <a:tcPr marT="45725" marB="45725" marR="91450" marL="91450"/>
                </a:tc>
                <a:tc>
                  <a:txBody>
                    <a:bodyPr/>
                    <a:lstStyle/>
                    <a:p>
                      <a:pPr indent="0" lvl="0" marL="0" rtl="0" algn="l">
                        <a:spcBef>
                          <a:spcPts val="0"/>
                        </a:spcBef>
                        <a:spcAft>
                          <a:spcPts val="0"/>
                        </a:spcAft>
                        <a:buClr>
                          <a:schemeClr val="dk1"/>
                        </a:buClr>
                        <a:buSzPts val="1200"/>
                        <a:buFont typeface="Arial"/>
                        <a:buNone/>
                      </a:pPr>
                      <a:r>
                        <a:rPr lang="en-GB" sz="1300"/>
                        <a:t>Athletics</a:t>
                      </a:r>
                      <a:endParaRPr sz="1300" u="none" cap="none" strike="noStrike"/>
                    </a:p>
                  </a:txBody>
                  <a:tcPr marT="45725" marB="45725" marR="91450" marL="91450"/>
                </a:tc>
                <a:tc>
                  <a:txBody>
                    <a:bodyPr/>
                    <a:lstStyle/>
                    <a:p>
                      <a:pPr indent="0" lvl="0" marL="0" rtl="0" algn="l">
                        <a:spcBef>
                          <a:spcPts val="0"/>
                        </a:spcBef>
                        <a:spcAft>
                          <a:spcPts val="0"/>
                        </a:spcAft>
                        <a:buClr>
                          <a:schemeClr val="dk1"/>
                        </a:buClr>
                        <a:buSzPts val="1200"/>
                        <a:buFont typeface="Arial"/>
                        <a:buNone/>
                      </a:pPr>
                      <a:r>
                        <a:rPr lang="en-GB" sz="1300"/>
                        <a:t>Athletics</a:t>
                      </a:r>
                      <a:endParaRPr sz="1300" u="none" cap="none" strike="noStrike"/>
                    </a:p>
                  </a:txBody>
                  <a:tcPr marT="45725" marB="45725" marR="91450" marL="91450"/>
                </a:tc>
                <a:tc>
                  <a:txBody>
                    <a:bodyPr/>
                    <a:lstStyle/>
                    <a:p>
                      <a:pPr indent="0" lvl="0" marL="0" rtl="0" algn="l">
                        <a:spcBef>
                          <a:spcPts val="0"/>
                        </a:spcBef>
                        <a:spcAft>
                          <a:spcPts val="0"/>
                        </a:spcAft>
                        <a:buClr>
                          <a:schemeClr val="dk1"/>
                        </a:buClr>
                        <a:buSzPts val="1200"/>
                        <a:buFont typeface="Arial"/>
                        <a:buNone/>
                      </a:pPr>
                      <a:r>
                        <a:rPr lang="en-GB" sz="1300"/>
                        <a:t>Athletics</a:t>
                      </a:r>
                      <a:endParaRPr sz="1300"/>
                    </a:p>
                  </a:txBody>
                  <a:tcPr marT="45725" marB="45725" marR="91450" marL="91450"/>
                </a:tc>
              </a:tr>
              <a:tr h="938275">
                <a:tc>
                  <a:txBody>
                    <a:bodyPr/>
                    <a:lstStyle/>
                    <a:p>
                      <a:pPr indent="0" lvl="0" marL="0" marR="0" rtl="0" algn="l">
                        <a:lnSpc>
                          <a:spcPct val="100000"/>
                        </a:lnSpc>
                        <a:spcBef>
                          <a:spcPts val="0"/>
                        </a:spcBef>
                        <a:spcAft>
                          <a:spcPts val="0"/>
                        </a:spcAft>
                        <a:buNone/>
                      </a:pPr>
                      <a:r>
                        <a:rPr b="1" lang="en-GB"/>
                        <a:t>Summer 2</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Skill Based Challenges</a:t>
                      </a:r>
                      <a:endParaRPr sz="13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Games</a:t>
                      </a:r>
                      <a:endParaRPr sz="13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Games</a:t>
                      </a:r>
                      <a:endParaRPr sz="1300" u="none" cap="none" strike="noStrike"/>
                    </a:p>
                  </a:txBody>
                  <a:tcPr marT="45725" marB="45725" marR="91450" marL="91450"/>
                </a:tc>
                <a:tc>
                  <a:txBody>
                    <a:bodyPr/>
                    <a:lstStyle/>
                    <a:p>
                      <a:pPr indent="0" lvl="0" marL="0" rtl="0" algn="l">
                        <a:spcBef>
                          <a:spcPts val="0"/>
                        </a:spcBef>
                        <a:spcAft>
                          <a:spcPts val="0"/>
                        </a:spcAft>
                        <a:buNone/>
                      </a:pPr>
                      <a:r>
                        <a:rPr lang="en-GB" sz="1300"/>
                        <a:t>Cricket</a:t>
                      </a:r>
                      <a:endParaRPr sz="1300"/>
                    </a:p>
                  </a:txBody>
                  <a:tcPr marT="45725" marB="45725" marR="91450" marL="91450"/>
                </a:tc>
                <a:tc>
                  <a:txBody>
                    <a:bodyPr/>
                    <a:lstStyle/>
                    <a:p>
                      <a:pPr indent="0" lvl="0" marL="0" rtl="0" algn="l">
                        <a:spcBef>
                          <a:spcPts val="0"/>
                        </a:spcBef>
                        <a:spcAft>
                          <a:spcPts val="0"/>
                        </a:spcAft>
                        <a:buNone/>
                      </a:pPr>
                      <a:r>
                        <a:rPr lang="en-GB" sz="1300"/>
                        <a:t>Swwimming</a:t>
                      </a:r>
                      <a:endParaRPr sz="1300"/>
                    </a:p>
                  </a:txBody>
                  <a:tcPr marT="45725" marB="45725" marR="91450" marL="91450"/>
                </a:tc>
                <a:tc>
                  <a:txBody>
                    <a:bodyPr/>
                    <a:lstStyle/>
                    <a:p>
                      <a:pPr indent="0" lvl="0" marL="0" rtl="0" algn="l">
                        <a:spcBef>
                          <a:spcPts val="0"/>
                        </a:spcBef>
                        <a:spcAft>
                          <a:spcPts val="0"/>
                        </a:spcAft>
                        <a:buNone/>
                      </a:pPr>
                      <a:r>
                        <a:rPr lang="en-GB" sz="1300"/>
                        <a:t>Cricket</a:t>
                      </a:r>
                      <a:endParaRPr sz="1300"/>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300"/>
                        <a:t>Outdoor &amp; Adventure </a:t>
                      </a:r>
                      <a:endParaRPr sz="1300" u="none" cap="none" strike="noStrike"/>
                    </a:p>
                  </a:txBody>
                  <a:tcPr marT="45725" marB="45725" marR="91450" marL="9145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aphicFrame>
        <p:nvGraphicFramePr>
          <p:cNvPr id="95" name="Google Shape;95;p3"/>
          <p:cNvGraphicFramePr/>
          <p:nvPr/>
        </p:nvGraphicFramePr>
        <p:xfrm>
          <a:off x="404192" y="550191"/>
          <a:ext cx="3000000" cy="3000000"/>
        </p:xfrm>
        <a:graphic>
          <a:graphicData uri="http://schemas.openxmlformats.org/drawingml/2006/table">
            <a:tbl>
              <a:tblPr bandRow="1" firstRow="1">
                <a:noFill/>
                <a:tableStyleId>{57E3D4E7-370F-4582-82AA-95203B1BC5A9}</a:tableStyleId>
              </a:tblPr>
              <a:tblGrid>
                <a:gridCol w="1422950"/>
                <a:gridCol w="1422950"/>
                <a:gridCol w="1422950"/>
                <a:gridCol w="1422950"/>
                <a:gridCol w="1422950"/>
                <a:gridCol w="1422950"/>
                <a:gridCol w="1422950"/>
                <a:gridCol w="1422950"/>
              </a:tblGrid>
              <a:tr h="347250">
                <a:tc>
                  <a:txBody>
                    <a:bodyPr/>
                    <a:lstStyle/>
                    <a:p>
                      <a:pPr indent="0" lvl="0" marL="0" marR="0" rtl="0" algn="l">
                        <a:lnSpc>
                          <a:spcPct val="100000"/>
                        </a:lnSpc>
                        <a:spcBef>
                          <a:spcPts val="0"/>
                        </a:spcBef>
                        <a:spcAft>
                          <a:spcPts val="0"/>
                        </a:spcAft>
                        <a:buClr>
                          <a:srgbClr val="000000"/>
                        </a:buClr>
                        <a:buSzPts val="1200"/>
                        <a:buFont typeface="Arial"/>
                        <a:buNone/>
                      </a:pPr>
                      <a:r>
                        <a:rPr b="1" lang="en-GB">
                          <a:highlight>
                            <a:schemeClr val="lt1"/>
                          </a:highlight>
                        </a:rPr>
                        <a:t>Opportunities</a:t>
                      </a:r>
                      <a:endParaRPr b="1" u="none" cap="none" strike="noStrike">
                        <a:highlight>
                          <a:schemeClr val="lt1"/>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Reception</a:t>
                      </a:r>
                      <a:endParaRPr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Year 1</a:t>
                      </a:r>
                      <a:endParaRPr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Year 2</a:t>
                      </a:r>
                      <a:endParaRPr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Year 3</a:t>
                      </a:r>
                      <a:endParaRPr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Year 4</a:t>
                      </a:r>
                      <a:endParaRPr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Year 5</a:t>
                      </a:r>
                      <a:endParaRPr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u="none" cap="none" strike="noStrike">
                          <a:highlight>
                            <a:srgbClr val="FFFF00"/>
                          </a:highlight>
                        </a:rPr>
                        <a:t>Year 6</a:t>
                      </a:r>
                      <a:endParaRPr u="none" cap="none" strike="noStrike">
                        <a:highlight>
                          <a:srgbClr val="FFFF00"/>
                        </a:highlight>
                      </a:endParaRPr>
                    </a:p>
                  </a:txBody>
                  <a:tcPr marT="45725" marB="45725" marR="91450" marL="91450"/>
                </a:tc>
              </a:tr>
              <a:tr h="1041750">
                <a:tc>
                  <a:txBody>
                    <a:bodyPr/>
                    <a:lstStyle/>
                    <a:p>
                      <a:pPr indent="0" lvl="0" marL="0" rtl="0" algn="l">
                        <a:spcBef>
                          <a:spcPts val="0"/>
                        </a:spcBef>
                        <a:spcAft>
                          <a:spcPts val="0"/>
                        </a:spcAft>
                        <a:buNone/>
                      </a:pPr>
                      <a:r>
                        <a:rPr b="1" lang="en-GB"/>
                        <a:t>Lancashire Cricket Coaching</a:t>
                      </a:r>
                      <a:endParaRPr b="1"/>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t/>
                      </a:r>
                      <a:endParaRPr>
                        <a:highlight>
                          <a:srgbClr val="FFFF00"/>
                        </a:highlight>
                      </a:endParaRPr>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highlight>
                          <a:srgbClr val="FFFF00"/>
                        </a:highlight>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r>
              <a:tr h="810250">
                <a:tc>
                  <a:txBody>
                    <a:bodyPr/>
                    <a:lstStyle/>
                    <a:p>
                      <a:pPr indent="0" lvl="0" marL="0" rtl="0" algn="l">
                        <a:spcBef>
                          <a:spcPts val="0"/>
                        </a:spcBef>
                        <a:spcAft>
                          <a:spcPts val="0"/>
                        </a:spcAft>
                        <a:buNone/>
                      </a:pPr>
                      <a:r>
                        <a:rPr b="1" lang="en-GB"/>
                        <a:t>Move It Monday &amp; Fitness Friday</a:t>
                      </a:r>
                      <a:endParaRPr b="1"/>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r>
              <a:tr h="641100">
                <a:tc>
                  <a:txBody>
                    <a:bodyPr/>
                    <a:lstStyle/>
                    <a:p>
                      <a:pPr indent="0" lvl="0" marL="0" rtl="0" algn="l">
                        <a:spcBef>
                          <a:spcPts val="0"/>
                        </a:spcBef>
                        <a:spcAft>
                          <a:spcPts val="0"/>
                        </a:spcAft>
                        <a:buNone/>
                      </a:pPr>
                      <a:r>
                        <a:rPr b="1" lang="en-GB"/>
                        <a:t>Timetabled slots for </a:t>
                      </a:r>
                      <a:r>
                        <a:rPr b="1" lang="en-GB"/>
                        <a:t>Trim Trail </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r>
              <a:tr h="641100">
                <a:tc>
                  <a:txBody>
                    <a:bodyPr/>
                    <a:lstStyle/>
                    <a:p>
                      <a:pPr indent="0" lvl="0" marL="0" rtl="0" algn="l">
                        <a:spcBef>
                          <a:spcPts val="0"/>
                        </a:spcBef>
                        <a:spcAft>
                          <a:spcPts val="0"/>
                        </a:spcAft>
                        <a:buNone/>
                      </a:pPr>
                      <a:r>
                        <a:rPr b="1" lang="en-GB"/>
                        <a:t>ASC - Sports Cool</a:t>
                      </a:r>
                      <a:endParaRPr b="1"/>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r>
              <a:tr h="641100">
                <a:tc>
                  <a:txBody>
                    <a:bodyPr/>
                    <a:lstStyle/>
                    <a:p>
                      <a:pPr indent="0" lvl="0" marL="0" rtl="0" algn="l">
                        <a:spcBef>
                          <a:spcPts val="0"/>
                        </a:spcBef>
                        <a:spcAft>
                          <a:spcPts val="0"/>
                        </a:spcAft>
                        <a:buNone/>
                      </a:pPr>
                      <a:r>
                        <a:rPr b="1" lang="en-GB"/>
                        <a:t>Lunchtime Clubs - Sports Cool </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r>
              <a:tr h="1085850">
                <a:tc>
                  <a:txBody>
                    <a:bodyPr/>
                    <a:lstStyle/>
                    <a:p>
                      <a:pPr indent="0" lvl="0" marL="0" rtl="0" algn="l">
                        <a:spcBef>
                          <a:spcPts val="0"/>
                        </a:spcBef>
                        <a:spcAft>
                          <a:spcPts val="0"/>
                        </a:spcAft>
                        <a:buNone/>
                      </a:pPr>
                      <a:r>
                        <a:rPr b="1" lang="en-GB"/>
                        <a:t>Sports Day</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rtl="0" algn="l">
                        <a:spcBef>
                          <a:spcPts val="0"/>
                        </a:spcBef>
                        <a:spcAft>
                          <a:spcPts val="0"/>
                        </a:spcAft>
                        <a:buNone/>
                      </a:pPr>
                      <a:r>
                        <a:t/>
                      </a:r>
                      <a:endParaRPr/>
                    </a:p>
                  </a:txBody>
                  <a:tcPr marT="45725" marB="45725" marR="91450" marL="91450">
                    <a:solidFill>
                      <a:srgbClr val="FFFF00"/>
                    </a:solidFill>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solidFill>
                      <a:srgbClr val="FFFF00"/>
                    </a:solidFill>
                  </a:tcPr>
                </a:tc>
              </a:tr>
              <a:tr h="641100">
                <a:tc>
                  <a:txBody>
                    <a:bodyPr/>
                    <a:lstStyle/>
                    <a:p>
                      <a:pPr indent="0" lvl="0" marL="0" rtl="0" algn="l">
                        <a:spcBef>
                          <a:spcPts val="0"/>
                        </a:spcBef>
                        <a:spcAft>
                          <a:spcPts val="0"/>
                        </a:spcAft>
                        <a:buNone/>
                      </a:pPr>
                      <a:r>
                        <a:rPr b="1" lang="en-GB"/>
                        <a:t>Outdoor &amp; Adventure </a:t>
                      </a:r>
                      <a:endParaRPr b="1"/>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rtl="0" algn="l">
                        <a:spcBef>
                          <a:spcPts val="0"/>
                        </a:spcBef>
                        <a:spcAft>
                          <a:spcPts val="0"/>
                        </a:spcAft>
                        <a:buNone/>
                      </a:pPr>
                      <a:r>
                        <a:t/>
                      </a:r>
                      <a:endParaRPr/>
                    </a:p>
                  </a:txBody>
                  <a:tcPr marT="45725" marB="45725" marR="91450" marL="91450">
                    <a:solidFill>
                      <a:srgbClr val="FFFF00"/>
                    </a:solidFill>
                  </a:tcPr>
                </a:tc>
              </a:tr>
            </a:tbl>
          </a:graphicData>
        </a:graphic>
      </p:graphicFrame>
      <p:sp>
        <p:nvSpPr>
          <p:cNvPr id="96" name="Google Shape;96;p3"/>
          <p:cNvSpPr txBox="1"/>
          <p:nvPr/>
        </p:nvSpPr>
        <p:spPr>
          <a:xfrm>
            <a:off x="1446600" y="77275"/>
            <a:ext cx="9322500" cy="646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sng" cap="none" strike="noStrike">
                <a:solidFill>
                  <a:schemeClr val="dk1"/>
                </a:solidFill>
                <a:highlight>
                  <a:srgbClr val="FFFF00"/>
                </a:highlight>
                <a:latin typeface="Calibri"/>
                <a:ea typeface="Calibri"/>
                <a:cs typeface="Calibri"/>
                <a:sym typeface="Calibri"/>
              </a:rPr>
              <a:t>CULTURAL CAPITAL / Spirituality moments and OPPORTUNITIES IN </a:t>
            </a:r>
            <a:r>
              <a:rPr b="1" lang="en-GB" sz="1800" u="sng">
                <a:solidFill>
                  <a:schemeClr val="dk1"/>
                </a:solidFill>
                <a:highlight>
                  <a:srgbClr val="FFFF00"/>
                </a:highlight>
                <a:latin typeface="Calibri"/>
                <a:ea typeface="Calibri"/>
                <a:cs typeface="Calibri"/>
                <a:sym typeface="Calibri"/>
              </a:rPr>
              <a:t>PE </a:t>
            </a:r>
            <a:r>
              <a:rPr b="1" i="0" lang="en-GB" sz="1800" u="sng" cap="none" strike="noStrike">
                <a:solidFill>
                  <a:schemeClr val="dk1"/>
                </a:solidFill>
                <a:highlight>
                  <a:srgbClr val="FFFF00"/>
                </a:highlight>
                <a:latin typeface="Calibri"/>
                <a:ea typeface="Calibri"/>
                <a:cs typeface="Calibri"/>
                <a:sym typeface="Calibri"/>
              </a:rPr>
              <a:t>AT GMSJ</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t/>
            </a:r>
            <a:endParaRPr b="1" i="0" sz="1800" u="sng"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4"/>
          <p:cNvSpPr txBox="1"/>
          <p:nvPr>
            <p:ph type="title"/>
          </p:nvPr>
        </p:nvSpPr>
        <p:spPr>
          <a:xfrm>
            <a:off x="480400" y="642752"/>
            <a:ext cx="10515600" cy="56988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800"/>
              <a:buFont typeface="Calibri"/>
              <a:buNone/>
            </a:pPr>
            <a:r>
              <a:rPr b="1" lang="en-GB" sz="2800"/>
              <a:t>Disciplinary Knowledge </a:t>
            </a:r>
            <a:br>
              <a:rPr lang="en-GB" sz="2500"/>
            </a:br>
            <a:br>
              <a:rPr lang="en-GB" sz="2500"/>
            </a:br>
            <a:r>
              <a:rPr lang="en-GB" sz="2500"/>
              <a:t>Disciplinary knowledge in PE comes through opportunities for the children to choose and apply their own actions, balances, movements and skills. Once they have mastered the specific skills, they are given opportunities to apply these within sports and games and therefore have to choose different strategies and the best way to approach different challenges. </a:t>
            </a:r>
            <a:endParaRPr sz="2500"/>
          </a:p>
          <a:p>
            <a:pPr indent="0" lvl="0" marL="0" rtl="0" algn="l">
              <a:lnSpc>
                <a:spcPct val="90000"/>
              </a:lnSpc>
              <a:spcBef>
                <a:spcPts val="0"/>
              </a:spcBef>
              <a:spcAft>
                <a:spcPts val="0"/>
              </a:spcAft>
              <a:buClr>
                <a:schemeClr val="dk1"/>
              </a:buClr>
              <a:buSzPts val="2800"/>
              <a:buFont typeface="Calibri"/>
              <a:buNone/>
            </a:pPr>
            <a:r>
              <a:t/>
            </a:r>
            <a:endParaRPr sz="2500"/>
          </a:p>
          <a:p>
            <a:pPr indent="0" lvl="0" marL="0" rtl="0" algn="l">
              <a:lnSpc>
                <a:spcPct val="90000"/>
              </a:lnSpc>
              <a:spcBef>
                <a:spcPts val="0"/>
              </a:spcBef>
              <a:spcAft>
                <a:spcPts val="0"/>
              </a:spcAft>
              <a:buClr>
                <a:schemeClr val="dk1"/>
              </a:buClr>
              <a:buSzPts val="2800"/>
              <a:buFont typeface="Calibri"/>
              <a:buNone/>
            </a:pPr>
            <a:r>
              <a:rPr lang="en-GB" sz="2500"/>
              <a:t>As they move through school, their skills and knowledge around tactics become more complex and they have to work collaboratively to make decisions. There are lots of opportunities for the children to evaluate their own and each others’ performances and reflect on how they will improve next time. </a:t>
            </a:r>
            <a:br>
              <a:rPr b="0" lang="en-GB" sz="2500"/>
            </a:br>
            <a:br>
              <a:rPr b="0" lang="en-GB" sz="2500"/>
            </a:br>
            <a:br>
              <a:rPr lang="en-GB" sz="2500"/>
            </a:br>
            <a:endParaRPr sz="2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2faae30e02d_0_2"/>
          <p:cNvSpPr txBox="1"/>
          <p:nvPr/>
        </p:nvSpPr>
        <p:spPr>
          <a:xfrm>
            <a:off x="457200" y="533400"/>
            <a:ext cx="10081500" cy="4848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800">
                <a:latin typeface="Calibri"/>
                <a:ea typeface="Calibri"/>
                <a:cs typeface="Calibri"/>
                <a:sym typeface="Calibri"/>
              </a:rPr>
              <a:t>Substantive Knowledge </a:t>
            </a:r>
            <a:endParaRPr b="1" sz="2800">
              <a:latin typeface="Calibri"/>
              <a:ea typeface="Calibri"/>
              <a:cs typeface="Calibri"/>
              <a:sym typeface="Calibri"/>
            </a:endParaRPr>
          </a:p>
          <a:p>
            <a:pPr indent="0" lvl="0" marL="0" rtl="0" algn="l">
              <a:spcBef>
                <a:spcPts val="0"/>
              </a:spcBef>
              <a:spcAft>
                <a:spcPts val="0"/>
              </a:spcAft>
              <a:buNone/>
            </a:pPr>
            <a:r>
              <a:t/>
            </a:r>
            <a:endParaRPr sz="2500">
              <a:latin typeface="Calibri"/>
              <a:ea typeface="Calibri"/>
              <a:cs typeface="Calibri"/>
              <a:sym typeface="Calibri"/>
            </a:endParaRPr>
          </a:p>
          <a:p>
            <a:pPr indent="0" lvl="0" marL="0" rtl="0" algn="l">
              <a:spcBef>
                <a:spcPts val="0"/>
              </a:spcBef>
              <a:spcAft>
                <a:spcPts val="0"/>
              </a:spcAft>
              <a:buNone/>
            </a:pPr>
            <a:r>
              <a:rPr lang="en-GB" sz="2500">
                <a:latin typeface="Calibri"/>
                <a:ea typeface="Calibri"/>
                <a:cs typeface="Calibri"/>
                <a:sym typeface="Calibri"/>
              </a:rPr>
              <a:t>Substantive knowledge in PE is based on deliberate practice and development of specific skills that can be used in a variety of disciplines, sports and games e.g.: </a:t>
            </a:r>
            <a:endParaRPr sz="2500">
              <a:latin typeface="Calibri"/>
              <a:ea typeface="Calibri"/>
              <a:cs typeface="Calibri"/>
              <a:sym typeface="Calibri"/>
            </a:endParaRPr>
          </a:p>
          <a:p>
            <a:pPr indent="0" lvl="0" marL="0" rtl="0" algn="l">
              <a:spcBef>
                <a:spcPts val="0"/>
              </a:spcBef>
              <a:spcAft>
                <a:spcPts val="0"/>
              </a:spcAft>
              <a:buNone/>
            </a:pPr>
            <a:r>
              <a:t/>
            </a:r>
            <a:endParaRPr sz="2500">
              <a:latin typeface="Calibri"/>
              <a:ea typeface="Calibri"/>
              <a:cs typeface="Calibri"/>
              <a:sym typeface="Calibri"/>
            </a:endParaRPr>
          </a:p>
          <a:p>
            <a:pPr indent="0" lvl="0" marL="0" rtl="0" algn="l">
              <a:spcBef>
                <a:spcPts val="0"/>
              </a:spcBef>
              <a:spcAft>
                <a:spcPts val="0"/>
              </a:spcAft>
              <a:buNone/>
            </a:pPr>
            <a:r>
              <a:rPr lang="en-GB" sz="2500">
                <a:latin typeface="Calibri"/>
                <a:ea typeface="Calibri"/>
                <a:cs typeface="Calibri"/>
                <a:sym typeface="Calibri"/>
              </a:rPr>
              <a:t>• Running, jumping, throwing and catching </a:t>
            </a:r>
            <a:endParaRPr sz="2500">
              <a:latin typeface="Calibri"/>
              <a:ea typeface="Calibri"/>
              <a:cs typeface="Calibri"/>
              <a:sym typeface="Calibri"/>
            </a:endParaRPr>
          </a:p>
          <a:p>
            <a:pPr indent="0" lvl="0" marL="0" rtl="0" algn="l">
              <a:spcBef>
                <a:spcPts val="0"/>
              </a:spcBef>
              <a:spcAft>
                <a:spcPts val="0"/>
              </a:spcAft>
              <a:buNone/>
            </a:pPr>
            <a:r>
              <a:rPr lang="en-GB" sz="2500">
                <a:latin typeface="Calibri"/>
                <a:ea typeface="Calibri"/>
                <a:cs typeface="Calibri"/>
                <a:sym typeface="Calibri"/>
              </a:rPr>
              <a:t>• Tactics within a team game e.g. strategies for attacking and defending </a:t>
            </a:r>
            <a:endParaRPr sz="2500">
              <a:latin typeface="Calibri"/>
              <a:ea typeface="Calibri"/>
              <a:cs typeface="Calibri"/>
              <a:sym typeface="Calibri"/>
            </a:endParaRPr>
          </a:p>
          <a:p>
            <a:pPr indent="0" lvl="0" marL="0" rtl="0" algn="l">
              <a:spcBef>
                <a:spcPts val="0"/>
              </a:spcBef>
              <a:spcAft>
                <a:spcPts val="0"/>
              </a:spcAft>
              <a:buNone/>
            </a:pPr>
            <a:r>
              <a:rPr lang="en-GB" sz="2500">
                <a:latin typeface="Calibri"/>
                <a:ea typeface="Calibri"/>
                <a:cs typeface="Calibri"/>
                <a:sym typeface="Calibri"/>
              </a:rPr>
              <a:t>• Being able to perform specific actions, balances and movements in line with year group expectations </a:t>
            </a:r>
            <a:endParaRPr sz="2500">
              <a:latin typeface="Calibri"/>
              <a:ea typeface="Calibri"/>
              <a:cs typeface="Calibri"/>
              <a:sym typeface="Calibri"/>
            </a:endParaRPr>
          </a:p>
          <a:p>
            <a:pPr indent="0" lvl="0" marL="0" rtl="0" algn="l">
              <a:spcBef>
                <a:spcPts val="0"/>
              </a:spcBef>
              <a:spcAft>
                <a:spcPts val="0"/>
              </a:spcAft>
              <a:buNone/>
            </a:pPr>
            <a:r>
              <a:rPr lang="en-GB" sz="2500">
                <a:latin typeface="Calibri"/>
                <a:ea typeface="Calibri"/>
                <a:cs typeface="Calibri"/>
                <a:sym typeface="Calibri"/>
              </a:rPr>
              <a:t>• Being able to swim confidently and competently over 25 metres </a:t>
            </a:r>
            <a:endParaRPr sz="2500">
              <a:latin typeface="Calibri"/>
              <a:ea typeface="Calibri"/>
              <a:cs typeface="Calibri"/>
              <a:sym typeface="Calibri"/>
            </a:endParaRPr>
          </a:p>
          <a:p>
            <a:pPr indent="0" lvl="0" marL="0" rtl="0" algn="l">
              <a:spcBef>
                <a:spcPts val="0"/>
              </a:spcBef>
              <a:spcAft>
                <a:spcPts val="0"/>
              </a:spcAft>
              <a:buNone/>
            </a:pPr>
            <a:r>
              <a:rPr lang="en-GB" sz="2500">
                <a:latin typeface="Calibri"/>
                <a:ea typeface="Calibri"/>
                <a:cs typeface="Calibri"/>
                <a:sym typeface="Calibri"/>
              </a:rPr>
              <a:t>• Being able to perform a safe self-rescue in water. </a:t>
            </a:r>
            <a:endParaRPr sz="25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g2faae30e02d_0_12"/>
          <p:cNvSpPr txBox="1"/>
          <p:nvPr>
            <p:ph type="title"/>
          </p:nvPr>
        </p:nvSpPr>
        <p:spPr>
          <a:xfrm>
            <a:off x="480400" y="33150"/>
            <a:ext cx="10515600" cy="6635100"/>
          </a:xfrm>
          <a:prstGeom prst="rect">
            <a:avLst/>
          </a:prstGeom>
          <a:noFill/>
          <a:ln>
            <a:noFill/>
          </a:ln>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2800"/>
              <a:buFont typeface="Calibri"/>
              <a:buNone/>
            </a:pPr>
            <a:r>
              <a:rPr b="1" lang="en-GB" sz="3000"/>
              <a:t>Disciplinary Knowledge EYFS</a:t>
            </a:r>
            <a:br>
              <a:rPr lang="en-GB" sz="2700"/>
            </a:br>
            <a:br>
              <a:rPr lang="en-GB" sz="2700"/>
            </a:br>
            <a:r>
              <a:rPr lang="en-GB" sz="3000"/>
              <a:t>During EYFS, pupils should be taught to the following practical methods and skills through the teaching of the programme of study content:</a:t>
            </a:r>
            <a:endParaRPr sz="3000"/>
          </a:p>
          <a:p>
            <a:pPr indent="0" lvl="0" marL="0" rtl="0" algn="l">
              <a:lnSpc>
                <a:spcPct val="115000"/>
              </a:lnSpc>
              <a:spcBef>
                <a:spcPts val="0"/>
              </a:spcBef>
              <a:spcAft>
                <a:spcPts val="0"/>
              </a:spcAft>
              <a:buClr>
                <a:schemeClr val="dk1"/>
              </a:buClr>
              <a:buSzPts val="2800"/>
              <a:buFont typeface="Calibri"/>
              <a:buNone/>
            </a:pPr>
            <a:r>
              <a:t/>
            </a:r>
            <a:endParaRPr sz="2700"/>
          </a:p>
          <a:p>
            <a:pPr indent="-400050" lvl="0" marL="457200" rtl="0" algn="l">
              <a:lnSpc>
                <a:spcPct val="115000"/>
              </a:lnSpc>
              <a:spcBef>
                <a:spcPts val="0"/>
              </a:spcBef>
              <a:spcAft>
                <a:spcPts val="0"/>
              </a:spcAft>
              <a:buSzPts val="2700"/>
              <a:buChar char="●"/>
            </a:pPr>
            <a:r>
              <a:rPr lang="en-GB" sz="2700"/>
              <a:t>Demonstrate strength, balance and coordination when playing  (FMS)</a:t>
            </a:r>
            <a:endParaRPr sz="2700"/>
          </a:p>
          <a:p>
            <a:pPr indent="-400050" lvl="0" marL="457200" rtl="0" algn="l">
              <a:lnSpc>
                <a:spcPct val="115000"/>
              </a:lnSpc>
              <a:spcBef>
                <a:spcPts val="0"/>
              </a:spcBef>
              <a:spcAft>
                <a:spcPts val="0"/>
              </a:spcAft>
              <a:buSzPts val="2700"/>
              <a:buChar char="●"/>
            </a:pPr>
            <a:r>
              <a:rPr lang="en-GB" sz="2700"/>
              <a:t>Move energetically, such as running, jumping, dancing, skipping, hopping and climbing (FMS)</a:t>
            </a:r>
            <a:endParaRPr sz="2700"/>
          </a:p>
          <a:p>
            <a:pPr indent="-400050" lvl="0" marL="457200" rtl="0" algn="l">
              <a:lnSpc>
                <a:spcPct val="115000"/>
              </a:lnSpc>
              <a:spcBef>
                <a:spcPts val="0"/>
              </a:spcBef>
              <a:spcAft>
                <a:spcPts val="0"/>
              </a:spcAft>
              <a:buSzPts val="2700"/>
              <a:buChar char="●"/>
            </a:pPr>
            <a:r>
              <a:rPr lang="en-GB" sz="2700"/>
              <a:t>Manage Dressing (H&amp;S)</a:t>
            </a:r>
            <a:endParaRPr sz="2700"/>
          </a:p>
          <a:p>
            <a:pPr indent="-400050" lvl="0" marL="457200" rtl="0" algn="l">
              <a:lnSpc>
                <a:spcPct val="115000"/>
              </a:lnSpc>
              <a:spcBef>
                <a:spcPts val="0"/>
              </a:spcBef>
              <a:spcAft>
                <a:spcPts val="0"/>
              </a:spcAft>
              <a:buSzPts val="2700"/>
              <a:buChar char="●"/>
            </a:pPr>
            <a:r>
              <a:rPr lang="en-GB" sz="2700"/>
              <a:t>To develop gross motor skills that provide the foundation for developing healthy bodies and social and emotional well-being (H&amp;S)</a:t>
            </a:r>
            <a:br>
              <a:rPr lang="en-GB" sz="2700"/>
            </a:br>
            <a:endParaRPr sz="27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graphicFrame>
        <p:nvGraphicFramePr>
          <p:cNvPr id="116" name="Google Shape;116;p5"/>
          <p:cNvGraphicFramePr/>
          <p:nvPr/>
        </p:nvGraphicFramePr>
        <p:xfrm>
          <a:off x="225299" y="231645"/>
          <a:ext cx="3000000" cy="3000000"/>
        </p:xfrm>
        <a:graphic>
          <a:graphicData uri="http://schemas.openxmlformats.org/drawingml/2006/table">
            <a:tbl>
              <a:tblPr bandRow="1" firstRow="1">
                <a:noFill/>
                <a:tableStyleId>{57E3D4E7-370F-4582-82AA-95203B1BC5A9}</a:tableStyleId>
              </a:tblPr>
              <a:tblGrid>
                <a:gridCol w="2504650"/>
                <a:gridCol w="2703450"/>
                <a:gridCol w="3247325"/>
                <a:gridCol w="1709825"/>
                <a:gridCol w="1576175"/>
              </a:tblGrid>
              <a:tr h="139700">
                <a:tc gridSpan="5">
                  <a:txBody>
                    <a:bodyPr/>
                    <a:lstStyle/>
                    <a:p>
                      <a:pPr indent="0" lvl="0" marL="0" marR="0" rtl="0" algn="ctr">
                        <a:lnSpc>
                          <a:spcPct val="100000"/>
                        </a:lnSpc>
                        <a:spcBef>
                          <a:spcPts val="0"/>
                        </a:spcBef>
                        <a:spcAft>
                          <a:spcPts val="0"/>
                        </a:spcAft>
                        <a:buClr>
                          <a:srgbClr val="000000"/>
                        </a:buClr>
                        <a:buSzPts val="1100"/>
                        <a:buFont typeface="Arial"/>
                        <a:buNone/>
                      </a:pPr>
                      <a:r>
                        <a:rPr lang="en-GB" sz="1100" u="none" cap="none" strike="noStrike"/>
                        <a:t>EYFS</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name</a:t>
                      </a:r>
                      <a:endParaRPr sz="1200" u="none" cap="none" strike="noStrike"/>
                    </a:p>
                  </a:txBody>
                  <a:tcPr marT="45725" marB="45725" marR="91450" marL="91450"/>
                </a:tc>
                <a:tc gridSpan="2">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ELG</a:t>
                      </a:r>
                      <a:endParaRPr sz="1200" u="none" cap="none" strike="noStrike">
                        <a:solidFill>
                          <a:schemeClr val="dk1"/>
                        </a:solidFill>
                      </a:endParaRPr>
                    </a:p>
                  </a:txBody>
                  <a:tcPr marT="45725" marB="45725" marR="91450" marL="91450"/>
                </a:tc>
                <a:tc hMerge="1"/>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Planning </a:t>
                      </a:r>
                      <a:endParaRPr sz="12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Key vocab</a:t>
                      </a:r>
                      <a:endParaRPr sz="12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b="1" lang="en-GB" sz="1200" u="sng"/>
                        <a:t>Agility, Space and Movement</a:t>
                      </a:r>
                      <a:endParaRPr b="1" sz="1200" u="sng" cap="none" strike="noStrike"/>
                    </a:p>
                    <a:p>
                      <a:pPr indent="0" lvl="0" marL="0" marR="0" rtl="0" algn="l">
                        <a:lnSpc>
                          <a:spcPct val="100000"/>
                        </a:lnSpc>
                        <a:spcBef>
                          <a:spcPts val="0"/>
                        </a:spcBef>
                        <a:spcAft>
                          <a:spcPts val="0"/>
                        </a:spcAft>
                        <a:buClr>
                          <a:srgbClr val="000000"/>
                        </a:buClr>
                        <a:buSzPts val="1100"/>
                        <a:buFont typeface="Arial"/>
                        <a:buNone/>
                      </a:pPr>
                      <a:r>
                        <a:t/>
                      </a:r>
                      <a:endParaRPr b="1" sz="1200" u="none" cap="none" strike="noStrike"/>
                    </a:p>
                    <a:p>
                      <a:pPr indent="0" lvl="0" marL="0" marR="0" rtl="0" algn="l">
                        <a:lnSpc>
                          <a:spcPct val="100000"/>
                        </a:lnSpc>
                        <a:spcBef>
                          <a:spcPts val="0"/>
                        </a:spcBef>
                        <a:spcAft>
                          <a:spcPts val="0"/>
                        </a:spcAft>
                        <a:buClr>
                          <a:schemeClr val="dk1"/>
                        </a:buClr>
                        <a:buSzPts val="1100"/>
                        <a:buFont typeface="Arial"/>
                        <a:buNone/>
                      </a:pPr>
                      <a:r>
                        <a:t/>
                      </a:r>
                      <a:endParaRPr b="1" sz="1200" u="none" cap="none" strike="noStrike"/>
                    </a:p>
                  </a:txBody>
                  <a:tcPr marT="45725" marB="45725" marR="91450" marL="91450"/>
                </a:tc>
                <a:tc gridSpan="2">
                  <a:txBody>
                    <a:bodyPr/>
                    <a:lstStyle/>
                    <a:p>
                      <a:pPr indent="0" lvl="0" marL="0" rtl="0" algn="l">
                        <a:spcBef>
                          <a:spcPts val="0"/>
                        </a:spcBef>
                        <a:spcAft>
                          <a:spcPts val="0"/>
                        </a:spcAft>
                        <a:buNone/>
                      </a:pPr>
                      <a:r>
                        <a:rPr b="1" lang="en-GB"/>
                        <a:t>ELG</a:t>
                      </a:r>
                      <a:r>
                        <a:rPr lang="en-GB"/>
                        <a:t> - </a:t>
                      </a:r>
                      <a:r>
                        <a:rPr lang="en-GB"/>
                        <a:t>Negotiate space and obstacles safely, with consideration for themselves and others. </a:t>
                      </a:r>
                      <a:endParaRPr/>
                    </a:p>
                    <a:p>
                      <a:pPr indent="0" lvl="0" marL="0" rtl="0" algn="l">
                        <a:spcBef>
                          <a:spcPts val="0"/>
                        </a:spcBef>
                        <a:spcAft>
                          <a:spcPts val="0"/>
                        </a:spcAft>
                        <a:buNone/>
                      </a:pPr>
                      <a:r>
                        <a:rPr b="1" lang="en-GB"/>
                        <a:t>ELG</a:t>
                      </a:r>
                      <a:r>
                        <a:rPr lang="en-GB"/>
                        <a:t> - Demonstrate strength, balance and coordination when playing. </a:t>
                      </a:r>
                      <a:endParaRPr/>
                    </a:p>
                    <a:p>
                      <a:pPr indent="0" lvl="0" marL="0" rtl="0" algn="l">
                        <a:spcBef>
                          <a:spcPts val="0"/>
                        </a:spcBef>
                        <a:spcAft>
                          <a:spcPts val="0"/>
                        </a:spcAft>
                        <a:buNone/>
                      </a:pPr>
                      <a:r>
                        <a:rPr b="1" lang="en-GB"/>
                        <a:t>ELG</a:t>
                      </a:r>
                      <a:r>
                        <a:rPr lang="en-GB"/>
                        <a:t> - Move energetically, such as running, jump</a:t>
                      </a:r>
                      <a:endParaRPr/>
                    </a:p>
                  </a:txBody>
                  <a:tcPr marT="45725" marB="45725" marR="91450" marL="91450"/>
                </a:tc>
                <a:tc hMerge="1"/>
                <a:tc>
                  <a:txBody>
                    <a:bodyPr/>
                    <a:lstStyle/>
                    <a:p>
                      <a:pPr indent="0" lvl="0" marL="0" rtl="0" algn="l">
                        <a:spcBef>
                          <a:spcPts val="0"/>
                        </a:spcBef>
                        <a:spcAft>
                          <a:spcPts val="0"/>
                        </a:spcAft>
                        <a:buNone/>
                      </a:pPr>
                      <a:r>
                        <a:rPr lang="en-GB"/>
                        <a:t>Striver</a:t>
                      </a:r>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a:t>Space, awareness, listening, eyes, looking, partners, moving, balance.</a:t>
                      </a:r>
                      <a:endParaRPr sz="12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b="1" lang="en-GB" sz="1200" u="sng"/>
                        <a:t>Catching and Throwing</a:t>
                      </a:r>
                      <a:endParaRPr b="1" sz="1200" u="sng" cap="none" strike="noStrike"/>
                    </a:p>
                    <a:p>
                      <a:pPr indent="0" lvl="0" marL="0" marR="0" rtl="0" algn="ctr">
                        <a:lnSpc>
                          <a:spcPct val="100000"/>
                        </a:lnSpc>
                        <a:spcBef>
                          <a:spcPts val="0"/>
                        </a:spcBef>
                        <a:spcAft>
                          <a:spcPts val="0"/>
                        </a:spcAft>
                        <a:buClr>
                          <a:schemeClr val="dk1"/>
                        </a:buClr>
                        <a:buSzPts val="1100"/>
                        <a:buFont typeface="Arial"/>
                        <a:buNone/>
                      </a:pPr>
                      <a:r>
                        <a:t/>
                      </a:r>
                      <a:endParaRPr sz="1200" u="none" cap="none" strike="noStrike"/>
                    </a:p>
                  </a:txBody>
                  <a:tcPr marT="45725" marB="45725" marR="91450" marL="91450"/>
                </a:tc>
                <a:tc gridSpan="2">
                  <a:txBody>
                    <a:bodyPr/>
                    <a:lstStyle/>
                    <a:p>
                      <a:pPr indent="0" lvl="0" marL="0" rtl="0" algn="l">
                        <a:spcBef>
                          <a:spcPts val="0"/>
                        </a:spcBef>
                        <a:spcAft>
                          <a:spcPts val="0"/>
                        </a:spcAft>
                        <a:buNone/>
                      </a:pPr>
                      <a:r>
                        <a:rPr b="1" lang="en-GB"/>
                        <a:t>ELG -</a:t>
                      </a:r>
                      <a:r>
                        <a:rPr lang="en-GB"/>
                        <a:t> Demonstrate strength, balance and coordination when playing.</a:t>
                      </a:r>
                      <a:endParaRPr/>
                    </a:p>
                  </a:txBody>
                  <a:tcPr marT="45725" marB="45725" marR="91450" marL="91450"/>
                </a:tc>
                <a:tc hMerge="1"/>
                <a:tc>
                  <a:txBody>
                    <a:bodyPr/>
                    <a:lstStyle/>
                    <a:p>
                      <a:pPr indent="0" lvl="0" marL="0" rtl="0" algn="l">
                        <a:spcBef>
                          <a:spcPts val="0"/>
                        </a:spcBef>
                        <a:spcAft>
                          <a:spcPts val="0"/>
                        </a:spcAft>
                        <a:buClr>
                          <a:schemeClr val="dk1"/>
                        </a:buClr>
                        <a:buSzPts val="1100"/>
                        <a:buFont typeface="Arial"/>
                        <a:buNone/>
                      </a:pPr>
                      <a:r>
                        <a:rPr lang="en-GB"/>
                        <a:t>Striver</a:t>
                      </a:r>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a:t>Catching</a:t>
                      </a:r>
                      <a:r>
                        <a:rPr lang="en-GB" sz="1200"/>
                        <a:t>, throwing, rolling, overarm (down), underarm (up).</a:t>
                      </a:r>
                      <a:endParaRPr sz="12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b="1" lang="en-GB" sz="1200" u="sng"/>
                        <a:t>Dance - Farm</a:t>
                      </a:r>
                      <a:endParaRPr b="1" sz="1200" u="sng" cap="none" strike="noStrike"/>
                    </a:p>
                    <a:p>
                      <a:pPr indent="0" lvl="0" marL="0" marR="0" rtl="0" algn="l">
                        <a:lnSpc>
                          <a:spcPct val="100000"/>
                        </a:lnSpc>
                        <a:spcBef>
                          <a:spcPts val="0"/>
                        </a:spcBef>
                        <a:spcAft>
                          <a:spcPts val="0"/>
                        </a:spcAft>
                        <a:buClr>
                          <a:schemeClr val="dk1"/>
                        </a:buClr>
                        <a:buSzPts val="1100"/>
                        <a:buFont typeface="Arial"/>
                        <a:buNone/>
                      </a:pPr>
                      <a:r>
                        <a:t/>
                      </a:r>
                      <a:endParaRPr sz="1200" u="none" cap="none" strike="noStrike"/>
                    </a:p>
                  </a:txBody>
                  <a:tcPr marT="45725" marB="45725" marR="91450" marL="91450"/>
                </a:tc>
                <a:tc gridSpan="2">
                  <a:txBody>
                    <a:bodyPr/>
                    <a:lstStyle/>
                    <a:p>
                      <a:pPr indent="0" lvl="0" marL="0" rtl="0" algn="l">
                        <a:spcBef>
                          <a:spcPts val="0"/>
                        </a:spcBef>
                        <a:spcAft>
                          <a:spcPts val="0"/>
                        </a:spcAft>
                        <a:buNone/>
                      </a:pPr>
                      <a:r>
                        <a:rPr b="1" lang="en-GB"/>
                        <a:t>ELG - </a:t>
                      </a:r>
                      <a:r>
                        <a:rPr lang="en-GB"/>
                        <a:t>Perform songs, rhymes, poems and stories with others, and (when appropriate) try to move in time with music.</a:t>
                      </a:r>
                      <a:endParaRPr/>
                    </a:p>
                  </a:txBody>
                  <a:tcPr marT="45725" marB="45725" marR="91450" marL="91450"/>
                </a:tc>
                <a:tc hMerge="1"/>
                <a:tc>
                  <a:txBody>
                    <a:bodyPr/>
                    <a:lstStyle/>
                    <a:p>
                      <a:pPr indent="0" lvl="0" marL="0" rtl="0" algn="l">
                        <a:spcBef>
                          <a:spcPts val="0"/>
                        </a:spcBef>
                        <a:spcAft>
                          <a:spcPts val="0"/>
                        </a:spcAft>
                        <a:buClr>
                          <a:schemeClr val="dk1"/>
                        </a:buClr>
                        <a:buSzPts val="1100"/>
                        <a:buFont typeface="Arial"/>
                        <a:buNone/>
                      </a:pPr>
                      <a:r>
                        <a:rPr lang="en-GB"/>
                        <a:t>Striver</a:t>
                      </a:r>
                      <a:endParaRPr/>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sz="1000">
                          <a:highlight>
                            <a:srgbClr val="FFFFFF"/>
                          </a:highlight>
                        </a:rPr>
                        <a:t>Choreograph, direction, travel, speed, musicality, tempo, style, feelings.</a:t>
                      </a:r>
                      <a:endParaRPr sz="1200"/>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200"/>
                        <a:buFont typeface="Arial"/>
                        <a:buNone/>
                      </a:pPr>
                      <a:r>
                        <a:rPr b="1" lang="en-GB" sz="1200" u="sng"/>
                        <a:t>Gymnastics (Balance)</a:t>
                      </a:r>
                      <a:endParaRPr b="1" sz="1200" u="sng" cap="none" strike="noStrike"/>
                    </a:p>
                    <a:p>
                      <a:pPr indent="0" lvl="0" marL="0" marR="0" rtl="0" algn="l">
                        <a:lnSpc>
                          <a:spcPct val="100000"/>
                        </a:lnSpc>
                        <a:spcBef>
                          <a:spcPts val="0"/>
                        </a:spcBef>
                        <a:spcAft>
                          <a:spcPts val="0"/>
                        </a:spcAft>
                        <a:buClr>
                          <a:srgbClr val="000000"/>
                        </a:buClr>
                        <a:buSzPts val="1200"/>
                        <a:buFont typeface="Arial"/>
                        <a:buNone/>
                      </a:pPr>
                      <a:r>
                        <a:t/>
                      </a:r>
                      <a:endParaRPr b="1" sz="1200" u="sng" cap="none" strike="noStrike"/>
                    </a:p>
                    <a:p>
                      <a:pPr indent="0" lvl="0" marL="0" marR="0" rtl="0" algn="l">
                        <a:lnSpc>
                          <a:spcPct val="100000"/>
                        </a:lnSpc>
                        <a:spcBef>
                          <a:spcPts val="0"/>
                        </a:spcBef>
                        <a:spcAft>
                          <a:spcPts val="0"/>
                        </a:spcAft>
                        <a:buClr>
                          <a:srgbClr val="000000"/>
                        </a:buClr>
                        <a:buSzPts val="1200"/>
                        <a:buFont typeface="Arial"/>
                        <a:buNone/>
                      </a:pPr>
                      <a:r>
                        <a:t/>
                      </a:r>
                      <a:endParaRPr b="1" sz="1200" u="sng" cap="none" strike="noStrike"/>
                    </a:p>
                    <a:p>
                      <a:pPr indent="0" lvl="0" marL="0" marR="0" rtl="0" algn="l">
                        <a:lnSpc>
                          <a:spcPct val="100000"/>
                        </a:lnSpc>
                        <a:spcBef>
                          <a:spcPts val="0"/>
                        </a:spcBef>
                        <a:spcAft>
                          <a:spcPts val="0"/>
                        </a:spcAft>
                        <a:buClr>
                          <a:schemeClr val="dk1"/>
                        </a:buClr>
                        <a:buSzPts val="1100"/>
                        <a:buFont typeface="Arial"/>
                        <a:buNone/>
                      </a:pPr>
                      <a:r>
                        <a:t/>
                      </a:r>
                      <a:endParaRPr b="1" sz="1200" u="none" cap="none" strike="noStrike"/>
                    </a:p>
                  </a:txBody>
                  <a:tcPr marT="45725" marB="45725" marR="91450" marL="91450"/>
                </a:tc>
                <a:tc gridSpan="2">
                  <a:txBody>
                    <a:bodyPr/>
                    <a:lstStyle/>
                    <a:p>
                      <a:pPr indent="0" lvl="0" marL="0" rtl="0" algn="l">
                        <a:spcBef>
                          <a:spcPts val="0"/>
                        </a:spcBef>
                        <a:spcAft>
                          <a:spcPts val="0"/>
                        </a:spcAft>
                        <a:buNone/>
                      </a:pPr>
                      <a:r>
                        <a:rPr b="1" lang="en-GB"/>
                        <a:t>ELG</a:t>
                      </a:r>
                      <a:r>
                        <a:rPr lang="en-GB"/>
                        <a:t> - Negotiate space and obstacles safely, with consideration for themselves and others. </a:t>
                      </a:r>
                      <a:endParaRPr/>
                    </a:p>
                    <a:p>
                      <a:pPr indent="0" lvl="0" marL="0" rtl="0" algn="l">
                        <a:spcBef>
                          <a:spcPts val="0"/>
                        </a:spcBef>
                        <a:spcAft>
                          <a:spcPts val="0"/>
                        </a:spcAft>
                        <a:buNone/>
                      </a:pPr>
                      <a:r>
                        <a:rPr b="1" lang="en-GB"/>
                        <a:t>ELG</a:t>
                      </a:r>
                      <a:r>
                        <a:rPr lang="en-GB"/>
                        <a:t> - Demonstrate strength, balance and coordination when playing. </a:t>
                      </a:r>
                      <a:endParaRPr/>
                    </a:p>
                    <a:p>
                      <a:pPr indent="0" lvl="0" marL="0" rtl="0" algn="l">
                        <a:spcBef>
                          <a:spcPts val="0"/>
                        </a:spcBef>
                        <a:spcAft>
                          <a:spcPts val="0"/>
                        </a:spcAft>
                        <a:buNone/>
                      </a:pPr>
                      <a:r>
                        <a:rPr b="1" lang="en-GB"/>
                        <a:t>ELG</a:t>
                      </a:r>
                      <a:r>
                        <a:rPr lang="en-GB"/>
                        <a:t> - Move energetically, such as running, jump</a:t>
                      </a:r>
                      <a:endParaRPr/>
                    </a:p>
                    <a:p>
                      <a:pPr indent="0" lvl="0" marL="0" rtl="0" algn="l">
                        <a:spcBef>
                          <a:spcPts val="0"/>
                        </a:spcBef>
                        <a:spcAft>
                          <a:spcPts val="0"/>
                        </a:spcAft>
                        <a:buNone/>
                      </a:pPr>
                      <a:r>
                        <a:t/>
                      </a:r>
                      <a:endParaRPr b="1"/>
                    </a:p>
                  </a:txBody>
                  <a:tcPr marT="45725" marB="45725" marR="91450" marL="91450"/>
                </a:tc>
                <a:tc hMerge="1"/>
                <a:tc>
                  <a:txBody>
                    <a:bodyPr/>
                    <a:lstStyle/>
                    <a:p>
                      <a:pPr indent="0" lvl="0" marL="0" rtl="0" algn="l">
                        <a:spcBef>
                          <a:spcPts val="0"/>
                        </a:spcBef>
                        <a:spcAft>
                          <a:spcPts val="0"/>
                        </a:spcAft>
                        <a:buClr>
                          <a:schemeClr val="dk1"/>
                        </a:buClr>
                        <a:buSzPts val="1100"/>
                        <a:buFont typeface="Arial"/>
                        <a:buNone/>
                      </a:pPr>
                      <a:r>
                        <a:rPr lang="en-GB"/>
                        <a:t>Striver</a:t>
                      </a:r>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sz="1000">
                          <a:highlight>
                            <a:srgbClr val="FFFFFF"/>
                          </a:highlight>
                        </a:rPr>
                        <a:t>Gymnastics, travelling, balancing, jumping, rolling, sliding, crawling.</a:t>
                      </a:r>
                      <a:endParaRPr sz="1000"/>
                    </a:p>
                    <a:p>
                      <a:pPr indent="0" lvl="0" marL="0" marR="0" rtl="0" algn="l">
                        <a:lnSpc>
                          <a:spcPct val="100000"/>
                        </a:lnSpc>
                        <a:spcBef>
                          <a:spcPts val="1000"/>
                        </a:spcBef>
                        <a:spcAft>
                          <a:spcPts val="0"/>
                        </a:spcAft>
                        <a:buClr>
                          <a:srgbClr val="000000"/>
                        </a:buClr>
                        <a:buSzPts val="1200"/>
                        <a:buFont typeface="Arial"/>
                        <a:buNone/>
                      </a:pPr>
                      <a:r>
                        <a:t/>
                      </a:r>
                      <a:endParaRPr sz="1200"/>
                    </a:p>
                  </a:txBody>
                  <a:tcPr marT="45725" marB="45725" marR="91450" marL="91450"/>
                </a:tc>
              </a:tr>
              <a:tr h="388175">
                <a:tc>
                  <a:txBody>
                    <a:bodyPr/>
                    <a:lstStyle/>
                    <a:p>
                      <a:pPr indent="0" lvl="0" marL="0" marR="0" rtl="0" algn="l">
                        <a:lnSpc>
                          <a:spcPct val="100000"/>
                        </a:lnSpc>
                        <a:spcBef>
                          <a:spcPts val="0"/>
                        </a:spcBef>
                        <a:spcAft>
                          <a:spcPts val="0"/>
                        </a:spcAft>
                        <a:buNone/>
                      </a:pPr>
                      <a:r>
                        <a:rPr b="1" lang="en-GB" sz="1200" u="sng"/>
                        <a:t>Athletics</a:t>
                      </a:r>
                      <a:endParaRPr b="1" sz="1200" u="sng"/>
                    </a:p>
                  </a:txBody>
                  <a:tcPr marT="45725" marB="45725" marR="91450" marL="91450"/>
                </a:tc>
                <a:tc gridSpan="2">
                  <a:txBody>
                    <a:bodyPr/>
                    <a:lstStyle/>
                    <a:p>
                      <a:pPr indent="0" lvl="0" marL="0" rtl="0" algn="l">
                        <a:spcBef>
                          <a:spcPts val="0"/>
                        </a:spcBef>
                        <a:spcAft>
                          <a:spcPts val="0"/>
                        </a:spcAft>
                        <a:buClr>
                          <a:schemeClr val="dk1"/>
                        </a:buClr>
                        <a:buSzPts val="1100"/>
                        <a:buFont typeface="Arial"/>
                        <a:buNone/>
                      </a:pPr>
                      <a:r>
                        <a:rPr b="1" lang="en-GB"/>
                        <a:t>ELG</a:t>
                      </a:r>
                      <a:r>
                        <a:rPr lang="en-GB"/>
                        <a:t> - Negotiate space and obstacles safely, with consideration for themselves and others. </a:t>
                      </a:r>
                      <a:endParaRPr/>
                    </a:p>
                    <a:p>
                      <a:pPr indent="0" lvl="0" marL="0" rtl="0" algn="l">
                        <a:spcBef>
                          <a:spcPts val="0"/>
                        </a:spcBef>
                        <a:spcAft>
                          <a:spcPts val="0"/>
                        </a:spcAft>
                        <a:buClr>
                          <a:schemeClr val="dk1"/>
                        </a:buClr>
                        <a:buSzPts val="1100"/>
                        <a:buFont typeface="Arial"/>
                        <a:buNone/>
                      </a:pPr>
                      <a:r>
                        <a:rPr b="1" lang="en-GB"/>
                        <a:t>ELG</a:t>
                      </a:r>
                      <a:r>
                        <a:rPr lang="en-GB"/>
                        <a:t> - Demonstrate strength, balance and coordination when playing. </a:t>
                      </a:r>
                      <a:endParaRPr/>
                    </a:p>
                    <a:p>
                      <a:pPr indent="0" lvl="0" marL="0" rtl="0" algn="l">
                        <a:spcBef>
                          <a:spcPts val="0"/>
                        </a:spcBef>
                        <a:spcAft>
                          <a:spcPts val="0"/>
                        </a:spcAft>
                        <a:buNone/>
                      </a:pPr>
                      <a:r>
                        <a:rPr b="1" lang="en-GB"/>
                        <a:t>ELG</a:t>
                      </a:r>
                      <a:r>
                        <a:rPr lang="en-GB"/>
                        <a:t> - Move energetically, such as running, jump</a:t>
                      </a:r>
                      <a:endParaRPr sz="1200"/>
                    </a:p>
                  </a:txBody>
                  <a:tcPr marT="45725" marB="45725" marR="91450" marL="91450"/>
                </a:tc>
                <a:tc hMerge="1"/>
                <a:tc>
                  <a:txBody>
                    <a:bodyPr/>
                    <a:lstStyle/>
                    <a:p>
                      <a:pPr indent="0" lvl="0" marL="0" rtl="0" algn="l">
                        <a:spcBef>
                          <a:spcPts val="0"/>
                        </a:spcBef>
                        <a:spcAft>
                          <a:spcPts val="0"/>
                        </a:spcAft>
                        <a:buClr>
                          <a:schemeClr val="dk1"/>
                        </a:buClr>
                        <a:buSzPts val="1100"/>
                        <a:buFont typeface="Arial"/>
                        <a:buNone/>
                      </a:pPr>
                      <a:r>
                        <a:rPr lang="en-GB"/>
                        <a:t>Striver</a:t>
                      </a:r>
                      <a:endParaRPr sz="1100" u="none" cap="none" strike="noStrike">
                        <a:solidFill>
                          <a:srgbClr val="222222"/>
                        </a:solidFill>
                        <a:highlight>
                          <a:srgbClr val="FFFFFF"/>
                        </a:highlight>
                      </a:endParaRPr>
                    </a:p>
                  </a:txBody>
                  <a:tcPr marT="45725" marB="45725" marR="91450" marL="91450"/>
                </a:tc>
                <a:tc>
                  <a:txBody>
                    <a:bodyPr/>
                    <a:lstStyle/>
                    <a:p>
                      <a:pPr indent="0" lvl="0" marL="0" rtl="0" algn="l">
                        <a:spcBef>
                          <a:spcPts val="0"/>
                        </a:spcBef>
                        <a:spcAft>
                          <a:spcPts val="0"/>
                        </a:spcAft>
                        <a:buClr>
                          <a:schemeClr val="dk1"/>
                        </a:buClr>
                        <a:buSzPts val="1100"/>
                        <a:buFont typeface="Arial"/>
                        <a:buNone/>
                      </a:pPr>
                      <a:r>
                        <a:rPr lang="en-GB" sz="1000">
                          <a:highlight>
                            <a:srgbClr val="FFFFFF"/>
                          </a:highlight>
                        </a:rPr>
                        <a:t>Speed, running, sprinting, starting positions, jumping, throwing, chest push, pull, take-off, landing.</a:t>
                      </a:r>
                      <a:endParaRPr sz="1000">
                        <a:highlight>
                          <a:srgbClr val="FFFFFF"/>
                        </a:highlight>
                      </a:endParaRPr>
                    </a:p>
                    <a:p>
                      <a:pPr indent="0" lvl="0" marL="0" marR="0" rtl="0" algn="l">
                        <a:lnSpc>
                          <a:spcPct val="100000"/>
                        </a:lnSpc>
                        <a:spcBef>
                          <a:spcPts val="1000"/>
                        </a:spcBef>
                        <a:spcAft>
                          <a:spcPts val="0"/>
                        </a:spcAft>
                        <a:buNone/>
                      </a:pPr>
                      <a:r>
                        <a:t/>
                      </a:r>
                      <a:endParaRPr sz="1200"/>
                    </a:p>
                  </a:txBody>
                  <a:tcPr marT="45725" marB="45725" marR="91450" marL="91450"/>
                </a:tc>
              </a:tr>
              <a:tr h="388175">
                <a:tc>
                  <a:txBody>
                    <a:bodyPr/>
                    <a:lstStyle/>
                    <a:p>
                      <a:pPr indent="0" lvl="0" marL="0" marR="0" rtl="0" algn="l">
                        <a:lnSpc>
                          <a:spcPct val="100000"/>
                        </a:lnSpc>
                        <a:spcBef>
                          <a:spcPts val="0"/>
                        </a:spcBef>
                        <a:spcAft>
                          <a:spcPts val="0"/>
                        </a:spcAft>
                        <a:buNone/>
                      </a:pPr>
                      <a:r>
                        <a:rPr b="1" lang="en-GB" sz="1200" u="sng"/>
                        <a:t>Skill Based Challenges</a:t>
                      </a:r>
                      <a:endParaRPr b="1" sz="1200" u="sng"/>
                    </a:p>
                  </a:txBody>
                  <a:tcPr marT="45725" marB="45725" marR="91450" marL="91450"/>
                </a:tc>
                <a:tc gridSpan="2">
                  <a:txBody>
                    <a:bodyPr/>
                    <a:lstStyle/>
                    <a:p>
                      <a:pPr indent="0" lvl="0" marL="0" rtl="0" algn="l">
                        <a:spcBef>
                          <a:spcPts val="0"/>
                        </a:spcBef>
                        <a:spcAft>
                          <a:spcPts val="0"/>
                        </a:spcAft>
                        <a:buClr>
                          <a:schemeClr val="dk1"/>
                        </a:buClr>
                        <a:buSzPts val="1100"/>
                        <a:buFont typeface="Arial"/>
                        <a:buNone/>
                      </a:pPr>
                      <a:r>
                        <a:rPr b="1" lang="en-GB"/>
                        <a:t>ELG</a:t>
                      </a:r>
                      <a:r>
                        <a:rPr lang="en-GB"/>
                        <a:t> - Negotiate space and obstacles safely, with consideration for themselves and others. </a:t>
                      </a:r>
                      <a:endParaRPr/>
                    </a:p>
                    <a:p>
                      <a:pPr indent="0" lvl="0" marL="0" rtl="0" algn="l">
                        <a:spcBef>
                          <a:spcPts val="0"/>
                        </a:spcBef>
                        <a:spcAft>
                          <a:spcPts val="0"/>
                        </a:spcAft>
                        <a:buClr>
                          <a:schemeClr val="dk1"/>
                        </a:buClr>
                        <a:buSzPts val="1100"/>
                        <a:buFont typeface="Arial"/>
                        <a:buNone/>
                      </a:pPr>
                      <a:r>
                        <a:rPr b="1" lang="en-GB"/>
                        <a:t>ELG</a:t>
                      </a:r>
                      <a:r>
                        <a:rPr lang="en-GB"/>
                        <a:t> - Demonstrate strength, balance and coordination when playing. </a:t>
                      </a:r>
                      <a:endParaRPr/>
                    </a:p>
                    <a:p>
                      <a:pPr indent="0" lvl="0" marL="0" rtl="0" algn="l">
                        <a:spcBef>
                          <a:spcPts val="0"/>
                        </a:spcBef>
                        <a:spcAft>
                          <a:spcPts val="0"/>
                        </a:spcAft>
                        <a:buNone/>
                      </a:pPr>
                      <a:r>
                        <a:rPr b="1" lang="en-GB"/>
                        <a:t>ELG</a:t>
                      </a:r>
                      <a:r>
                        <a:rPr lang="en-GB"/>
                        <a:t> - Move energetically, such as running, jump</a:t>
                      </a:r>
                      <a:endParaRPr sz="1200"/>
                    </a:p>
                  </a:txBody>
                  <a:tcPr marT="45725" marB="45725" marR="91450" marL="91450"/>
                </a:tc>
                <a:tc hMerge="1"/>
                <a:tc>
                  <a:txBody>
                    <a:bodyPr/>
                    <a:lstStyle/>
                    <a:p>
                      <a:pPr indent="0" lvl="0" marL="0" rtl="0" algn="l">
                        <a:spcBef>
                          <a:spcPts val="0"/>
                        </a:spcBef>
                        <a:spcAft>
                          <a:spcPts val="0"/>
                        </a:spcAft>
                        <a:buClr>
                          <a:schemeClr val="dk1"/>
                        </a:buClr>
                        <a:buSzPts val="1100"/>
                        <a:buFont typeface="Arial"/>
                        <a:buNone/>
                      </a:pPr>
                      <a:r>
                        <a:rPr lang="en-GB"/>
                        <a:t>Striver</a:t>
                      </a:r>
                      <a:endParaRPr sz="1100" u="none" cap="none" strike="noStrike">
                        <a:solidFill>
                          <a:srgbClr val="222222"/>
                        </a:solidFill>
                        <a:highlight>
                          <a:srgbClr val="FFFFFF"/>
                        </a:highlight>
                      </a:endParaRPr>
                    </a:p>
                  </a:txBody>
                  <a:tcPr marT="45725" marB="45725" marR="91450" marL="91450"/>
                </a:tc>
                <a:tc>
                  <a:txBody>
                    <a:bodyPr/>
                    <a:lstStyle/>
                    <a:p>
                      <a:pPr indent="0" lvl="0" marL="0" rtl="0" algn="l">
                        <a:spcBef>
                          <a:spcPts val="0"/>
                        </a:spcBef>
                        <a:spcAft>
                          <a:spcPts val="1000"/>
                        </a:spcAft>
                        <a:buClr>
                          <a:schemeClr val="dk1"/>
                        </a:buClr>
                        <a:buSzPts val="1100"/>
                        <a:buFont typeface="Arial"/>
                        <a:buNone/>
                      </a:pPr>
                      <a:r>
                        <a:rPr lang="en-GB" sz="1000"/>
                        <a:t>Throwing, underarm, aiming, challenges, rolling, </a:t>
                      </a:r>
                      <a:r>
                        <a:rPr lang="en-GB" sz="1000">
                          <a:highlight>
                            <a:srgbClr val="FFFFFF"/>
                          </a:highlight>
                        </a:rPr>
                        <a:t>bouncing, catching, bend knees, scoring, hitting, batting, balance.</a:t>
                      </a:r>
                      <a:endParaRPr sz="1200" u="none" cap="none" strike="noStrike"/>
                    </a:p>
                  </a:txBody>
                  <a:tcPr marT="45725" marB="45725" marR="91450" marL="9145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g31d3975ca3d_0_9"/>
          <p:cNvSpPr txBox="1"/>
          <p:nvPr/>
        </p:nvSpPr>
        <p:spPr>
          <a:xfrm>
            <a:off x="457200" y="533400"/>
            <a:ext cx="10081500" cy="5387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800">
                <a:latin typeface="Calibri"/>
                <a:ea typeface="Calibri"/>
                <a:cs typeface="Calibri"/>
                <a:sym typeface="Calibri"/>
              </a:rPr>
              <a:t>Substantive Knowledge in KS1</a:t>
            </a:r>
            <a:endParaRPr b="1" sz="2800">
              <a:latin typeface="Calibri"/>
              <a:ea typeface="Calibri"/>
              <a:cs typeface="Calibri"/>
              <a:sym typeface="Calibri"/>
            </a:endParaRPr>
          </a:p>
          <a:p>
            <a:pPr indent="0" lvl="0" marL="0" rtl="0" algn="l">
              <a:spcBef>
                <a:spcPts val="0"/>
              </a:spcBef>
              <a:spcAft>
                <a:spcPts val="0"/>
              </a:spcAft>
              <a:buNone/>
            </a:pPr>
            <a:r>
              <a:t/>
            </a:r>
            <a:endParaRPr sz="2500">
              <a:latin typeface="Calibri"/>
              <a:ea typeface="Calibri"/>
              <a:cs typeface="Calibri"/>
              <a:sym typeface="Calibri"/>
            </a:endParaRPr>
          </a:p>
          <a:p>
            <a:pPr indent="0" lvl="0" marL="0" rtl="0" algn="l">
              <a:spcBef>
                <a:spcPts val="0"/>
              </a:spcBef>
              <a:spcAft>
                <a:spcPts val="0"/>
              </a:spcAft>
              <a:buNone/>
            </a:pPr>
            <a:r>
              <a:rPr lang="en-GB" sz="2600">
                <a:latin typeface="Calibri"/>
                <a:ea typeface="Calibri"/>
                <a:cs typeface="Calibri"/>
                <a:sym typeface="Calibri"/>
              </a:rPr>
              <a:t>Substantive knowledge in PE is based on deliberate practice and development of specific skills that can be used in a variety of disciplines, sports and games e.g.: </a:t>
            </a:r>
            <a:endParaRPr sz="2600">
              <a:latin typeface="Calibri"/>
              <a:ea typeface="Calibri"/>
              <a:cs typeface="Calibri"/>
              <a:sym typeface="Calibri"/>
            </a:endParaRPr>
          </a:p>
          <a:p>
            <a:pPr indent="0" lvl="0" marL="0" rtl="0" algn="l">
              <a:spcBef>
                <a:spcPts val="0"/>
              </a:spcBef>
              <a:spcAft>
                <a:spcPts val="0"/>
              </a:spcAft>
              <a:buNone/>
            </a:pPr>
            <a:r>
              <a:t/>
            </a:r>
            <a:endParaRPr sz="2600">
              <a:latin typeface="Calibri"/>
              <a:ea typeface="Calibri"/>
              <a:cs typeface="Calibri"/>
              <a:sym typeface="Calibri"/>
            </a:endParaRPr>
          </a:p>
          <a:p>
            <a:pPr indent="-342900" lvl="0" marL="457200" rtl="0" algn="l">
              <a:spcBef>
                <a:spcPts val="0"/>
              </a:spcBef>
              <a:spcAft>
                <a:spcPts val="0"/>
              </a:spcAft>
              <a:buSzPts val="1800"/>
              <a:buFont typeface="Calibri"/>
              <a:buChar char="●"/>
            </a:pPr>
            <a:r>
              <a:rPr lang="en-GB" sz="2600">
                <a:latin typeface="Calibri"/>
                <a:ea typeface="Calibri"/>
                <a:cs typeface="Calibri"/>
                <a:sym typeface="Calibri"/>
              </a:rPr>
              <a:t>Practice and development of Running, jumping, throwing and catching </a:t>
            </a:r>
            <a:endParaRPr sz="2600">
              <a:latin typeface="Calibri"/>
              <a:ea typeface="Calibri"/>
              <a:cs typeface="Calibri"/>
              <a:sym typeface="Calibri"/>
            </a:endParaRPr>
          </a:p>
          <a:p>
            <a:pPr indent="-342900" lvl="0" marL="457200" rtl="0" algn="l">
              <a:spcBef>
                <a:spcPts val="0"/>
              </a:spcBef>
              <a:spcAft>
                <a:spcPts val="0"/>
              </a:spcAft>
              <a:buSzPts val="1800"/>
              <a:buFont typeface="Calibri"/>
              <a:buChar char="●"/>
            </a:pPr>
            <a:r>
              <a:rPr lang="en-GB" sz="2600">
                <a:latin typeface="Calibri"/>
                <a:ea typeface="Calibri"/>
                <a:cs typeface="Calibri"/>
                <a:sym typeface="Calibri"/>
              </a:rPr>
              <a:t>Learning the tactics within a team game e.g. strategies for attacking and defending </a:t>
            </a:r>
            <a:endParaRPr sz="2600">
              <a:latin typeface="Calibri"/>
              <a:ea typeface="Calibri"/>
              <a:cs typeface="Calibri"/>
              <a:sym typeface="Calibri"/>
            </a:endParaRPr>
          </a:p>
          <a:p>
            <a:pPr indent="-342900" lvl="0" marL="457200" rtl="0" algn="l">
              <a:spcBef>
                <a:spcPts val="0"/>
              </a:spcBef>
              <a:spcAft>
                <a:spcPts val="0"/>
              </a:spcAft>
              <a:buClr>
                <a:schemeClr val="dk1"/>
              </a:buClr>
              <a:buSzPts val="1800"/>
              <a:buFont typeface="Calibri"/>
              <a:buChar char="●"/>
            </a:pPr>
            <a:r>
              <a:rPr lang="en-GB" sz="2600">
                <a:solidFill>
                  <a:schemeClr val="dk1"/>
                </a:solidFill>
                <a:latin typeface="Calibri"/>
                <a:ea typeface="Calibri"/>
                <a:cs typeface="Calibri"/>
                <a:sym typeface="Calibri"/>
              </a:rPr>
              <a:t>Understanding the rules of games</a:t>
            </a:r>
            <a:endParaRPr sz="2600">
              <a:latin typeface="Calibri"/>
              <a:ea typeface="Calibri"/>
              <a:cs typeface="Calibri"/>
              <a:sym typeface="Calibri"/>
            </a:endParaRPr>
          </a:p>
          <a:p>
            <a:pPr indent="-342900" lvl="0" marL="457200" rtl="0" algn="l">
              <a:spcBef>
                <a:spcPts val="0"/>
              </a:spcBef>
              <a:spcAft>
                <a:spcPts val="0"/>
              </a:spcAft>
              <a:buSzPts val="1800"/>
              <a:buFont typeface="Calibri"/>
              <a:buChar char="●"/>
            </a:pPr>
            <a:r>
              <a:rPr lang="en-GB" sz="2600">
                <a:latin typeface="Calibri"/>
                <a:ea typeface="Calibri"/>
                <a:cs typeface="Calibri"/>
                <a:sym typeface="Calibri"/>
              </a:rPr>
              <a:t>Being able to perform specific actions, balances and movements in line with year group expectations </a:t>
            </a:r>
            <a:endParaRPr sz="2600">
              <a:latin typeface="Calibri"/>
              <a:ea typeface="Calibri"/>
              <a:cs typeface="Calibri"/>
              <a:sym typeface="Calibri"/>
            </a:endParaRPr>
          </a:p>
          <a:p>
            <a:pPr indent="0" lvl="0" marL="457200" rtl="0" algn="l">
              <a:spcBef>
                <a:spcPts val="0"/>
              </a:spcBef>
              <a:spcAft>
                <a:spcPts val="0"/>
              </a:spcAft>
              <a:buNone/>
            </a:pPr>
            <a:r>
              <a:t/>
            </a:r>
            <a:endParaRPr sz="250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6"/>
          <p:cNvSpPr txBox="1"/>
          <p:nvPr>
            <p:ph type="title"/>
          </p:nvPr>
        </p:nvSpPr>
        <p:spPr>
          <a:xfrm>
            <a:off x="480400" y="69807"/>
            <a:ext cx="10515600" cy="24915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800"/>
              <a:buFont typeface="Calibri"/>
              <a:buNone/>
            </a:pPr>
            <a:r>
              <a:rPr b="1" lang="en-GB" sz="3000"/>
              <a:t>Disciplinary Knowledge KS1 and KS2</a:t>
            </a:r>
            <a:br>
              <a:rPr lang="en-GB" sz="3000"/>
            </a:br>
            <a:br>
              <a:rPr lang="en-GB" sz="3000"/>
            </a:br>
            <a:r>
              <a:rPr lang="en-GB" sz="3000"/>
              <a:t>During years 1 to 6, pupils should be taught to the following practical methods and skills through the teaching of the programme of study content: </a:t>
            </a:r>
            <a:endParaRPr sz="3000"/>
          </a:p>
        </p:txBody>
      </p:sp>
      <p:sp>
        <p:nvSpPr>
          <p:cNvPr id="127" name="Google Shape;127;p6"/>
          <p:cNvSpPr/>
          <p:nvPr/>
        </p:nvSpPr>
        <p:spPr>
          <a:xfrm>
            <a:off x="636104" y="2818178"/>
            <a:ext cx="10005300" cy="3539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lang="en-GB" sz="2800">
                <a:solidFill>
                  <a:schemeClr val="dk1"/>
                </a:solidFill>
                <a:latin typeface="Calibri"/>
                <a:ea typeface="Calibri"/>
                <a:cs typeface="Calibri"/>
                <a:sym typeface="Calibri"/>
              </a:rPr>
              <a:t>Fundamental Movement Skills - </a:t>
            </a:r>
            <a:endParaRPr sz="28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sz="2800">
              <a:solidFill>
                <a:schemeClr val="dk1"/>
              </a:solidFill>
              <a:latin typeface="Calibri"/>
              <a:ea typeface="Calibri"/>
              <a:cs typeface="Calibri"/>
              <a:sym typeface="Calibri"/>
            </a:endParaRPr>
          </a:p>
          <a:p>
            <a:pPr indent="-406400" lvl="0" marL="457200" marR="0" rtl="0" algn="l">
              <a:lnSpc>
                <a:spcPct val="100000"/>
              </a:lnSpc>
              <a:spcBef>
                <a:spcPts val="0"/>
              </a:spcBef>
              <a:spcAft>
                <a:spcPts val="0"/>
              </a:spcAft>
              <a:buClr>
                <a:schemeClr val="dk1"/>
              </a:buClr>
              <a:buSzPts val="2800"/>
              <a:buFont typeface="Calibri"/>
              <a:buChar char="●"/>
            </a:pPr>
            <a:r>
              <a:rPr lang="en-GB" sz="2800">
                <a:solidFill>
                  <a:schemeClr val="dk1"/>
                </a:solidFill>
                <a:latin typeface="Calibri"/>
                <a:ea typeface="Calibri"/>
                <a:cs typeface="Calibri"/>
                <a:sym typeface="Calibri"/>
              </a:rPr>
              <a:t>Master basic movements including jumping, </a:t>
            </a:r>
            <a:r>
              <a:rPr lang="en-GB" sz="2800">
                <a:solidFill>
                  <a:schemeClr val="dk1"/>
                </a:solidFill>
                <a:latin typeface="Calibri"/>
                <a:ea typeface="Calibri"/>
                <a:cs typeface="Calibri"/>
                <a:sym typeface="Calibri"/>
              </a:rPr>
              <a:t>running, throwing and catching.</a:t>
            </a:r>
            <a:endParaRPr sz="2800">
              <a:solidFill>
                <a:schemeClr val="dk1"/>
              </a:solidFill>
              <a:latin typeface="Calibri"/>
              <a:ea typeface="Calibri"/>
              <a:cs typeface="Calibri"/>
              <a:sym typeface="Calibri"/>
            </a:endParaRPr>
          </a:p>
          <a:p>
            <a:pPr indent="-406400" lvl="0" marL="457200" marR="0" rtl="0" algn="l">
              <a:lnSpc>
                <a:spcPct val="100000"/>
              </a:lnSpc>
              <a:spcBef>
                <a:spcPts val="0"/>
              </a:spcBef>
              <a:spcAft>
                <a:spcPts val="0"/>
              </a:spcAft>
              <a:buClr>
                <a:schemeClr val="dk1"/>
              </a:buClr>
              <a:buSzPts val="2800"/>
              <a:buFont typeface="Calibri"/>
              <a:buChar char="●"/>
            </a:pPr>
            <a:r>
              <a:rPr lang="en-GB" sz="2800">
                <a:solidFill>
                  <a:schemeClr val="dk1"/>
                </a:solidFill>
                <a:latin typeface="Calibri"/>
                <a:ea typeface="Calibri"/>
                <a:cs typeface="Calibri"/>
                <a:sym typeface="Calibri"/>
              </a:rPr>
              <a:t>Balance, agility and coordination</a:t>
            </a:r>
            <a:endParaRPr sz="2800">
              <a:solidFill>
                <a:schemeClr val="dk1"/>
              </a:solidFill>
              <a:latin typeface="Calibri"/>
              <a:ea typeface="Calibri"/>
              <a:cs typeface="Calibri"/>
              <a:sym typeface="Calibri"/>
            </a:endParaRPr>
          </a:p>
          <a:p>
            <a:pPr indent="-406400" lvl="0" marL="457200" marR="0" rtl="0" algn="l">
              <a:lnSpc>
                <a:spcPct val="100000"/>
              </a:lnSpc>
              <a:spcBef>
                <a:spcPts val="0"/>
              </a:spcBef>
              <a:spcAft>
                <a:spcPts val="0"/>
              </a:spcAft>
              <a:buClr>
                <a:schemeClr val="dk1"/>
              </a:buClr>
              <a:buSzPts val="2800"/>
              <a:buFont typeface="Calibri"/>
              <a:buChar char="●"/>
            </a:pPr>
            <a:r>
              <a:rPr lang="en-GB" sz="2800">
                <a:solidFill>
                  <a:schemeClr val="dk1"/>
                </a:solidFill>
                <a:latin typeface="Calibri"/>
                <a:ea typeface="Calibri"/>
                <a:cs typeface="Calibri"/>
                <a:sym typeface="Calibri"/>
              </a:rPr>
              <a:t>Begin to apply these in a range of activities.</a:t>
            </a:r>
            <a:endParaRPr sz="28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sz="2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2023-05-03T08:55:42Z</dcterms:created>
  <dc:creator>Sarah Brown</dc:creator>
</cp:coreProperties>
</file>