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Lst>
  <p:sldSz cy="6858000" cx="12192000"/>
  <p:notesSz cx="7053250" cy="10180625"/>
  <p:embeddedFontLst>
    <p:embeddedFont>
      <p:font typeface="Noto Sans Symbols"/>
      <p:regular r:id="rId35"/>
      <p:bold r:id="rId3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7" roundtripDataSignature="AMtx7mgQBrwUaAINnChJETlI67089RtRz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6447A66-1865-4283-A07A-BE5FB9530C14}">
  <a:tblStyle styleId="{06447A66-1865-4283-A07A-BE5FB9530C14}" styleName="Table_0">
    <a:wholeTbl>
      <a:tcTxStyle b="off" i="off">
        <a:font>
          <a:latin typeface="Calibri"/>
          <a:ea typeface="Calibri"/>
          <a:cs typeface="Calibri"/>
        </a:font>
        <a:schemeClr val="dk1"/>
      </a:tcTxStyle>
      <a:tcStyle>
        <a:tcBdr>
          <a:left>
            <a:ln cap="flat" cmpd="sng" w="12700">
              <a:solidFill>
                <a:schemeClr val="dk1"/>
              </a:solidFill>
              <a:prstDash val="solid"/>
              <a:round/>
              <a:headEnd len="sm" w="sm" type="none"/>
              <a:tailEnd len="sm" w="sm" type="none"/>
            </a:ln>
          </a:left>
          <a:right>
            <a:ln cap="flat" cmpd="sng" w="12700">
              <a:solidFill>
                <a:schemeClr val="dk1"/>
              </a:solidFill>
              <a:prstDash val="solid"/>
              <a:round/>
              <a:headEnd len="sm" w="sm" type="none"/>
              <a:tailEnd len="sm" w="sm" type="none"/>
            </a:ln>
          </a:right>
          <a:top>
            <a:ln cap="flat" cmpd="sng" w="12700">
              <a:solidFill>
                <a:schemeClr val="dk1"/>
              </a:solidFill>
              <a:prstDash val="solid"/>
              <a:round/>
              <a:headEnd len="sm" w="sm" type="none"/>
              <a:tailEnd len="sm" w="sm" type="none"/>
            </a:ln>
          </a:top>
          <a:bottom>
            <a:ln cap="flat" cmpd="sng" w="12700">
              <a:solidFill>
                <a:schemeClr val="dk1"/>
              </a:solidFill>
              <a:prstDash val="solid"/>
              <a:round/>
              <a:headEnd len="sm" w="sm" type="none"/>
              <a:tailEnd len="sm" w="sm" type="none"/>
            </a:ln>
          </a:bottom>
          <a:insideH>
            <a:ln cap="flat" cmpd="sng" w="12700">
              <a:solidFill>
                <a:schemeClr val="dk1"/>
              </a:solidFill>
              <a:prstDash val="solid"/>
              <a:round/>
              <a:headEnd len="sm" w="sm" type="none"/>
              <a:tailEnd len="sm" w="sm" type="none"/>
            </a:ln>
          </a:insideH>
          <a:insideV>
            <a:ln cap="flat" cmpd="sng" w="12700">
              <a:solidFill>
                <a:schemeClr val="dk1"/>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 styleId="{8F7D4083-2F5C-4C35-BB3F-DA54EE5AB15D}" styleName="Table_1">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 styleId="{ECE4368A-7588-4702-9D4F-361D6DB24F94}" styleName="Table_2">
    <a:wholeTbl>
      <a:tcTxStyle b="off" i="off">
        <a:font>
          <a:latin typeface="Calibri"/>
          <a:ea typeface="Calibri"/>
          <a:cs typeface="Calibri"/>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font" Target="fonts/NotoSansSymbols-regular.fntdata"/><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customschemas.google.com/relationships/presentationmetadata" Target="metadata"/><Relationship Id="rId14" Type="http://schemas.openxmlformats.org/officeDocument/2006/relationships/slide" Target="slides/slide9.xml"/><Relationship Id="rId36" Type="http://schemas.openxmlformats.org/officeDocument/2006/relationships/font" Target="fonts/NotoSansSymbols-bold.fntdata"/><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270d9cf7e5c_0_11:notes"/>
          <p:cNvSpPr txBox="1"/>
          <p:nvPr>
            <p:ph idx="1" type="body"/>
          </p:nvPr>
        </p:nvSpPr>
        <p:spPr>
          <a:xfrm>
            <a:off x="705325" y="4835775"/>
            <a:ext cx="5642700" cy="4581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3" name="Google Shape;133;g270d9cf7e5c_0_11:notes"/>
          <p:cNvSpPr/>
          <p:nvPr>
            <p:ph idx="2" type="sldImg"/>
          </p:nvPr>
        </p:nvSpPr>
        <p:spPr>
          <a:xfrm>
            <a:off x="1175775" y="763525"/>
            <a:ext cx="4702500" cy="381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9: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9" name="Google Shape;139;p9: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0: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4" name="Google Shape;144;p10: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270d9cf7e5c_0_25:notes"/>
          <p:cNvSpPr txBox="1"/>
          <p:nvPr>
            <p:ph idx="1" type="body"/>
          </p:nvPr>
        </p:nvSpPr>
        <p:spPr>
          <a:xfrm>
            <a:off x="705325" y="4835775"/>
            <a:ext cx="5642700" cy="4581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0" name="Google Shape;150;g270d9cf7e5c_0_25:notes"/>
          <p:cNvSpPr/>
          <p:nvPr>
            <p:ph idx="2" type="sldImg"/>
          </p:nvPr>
        </p:nvSpPr>
        <p:spPr>
          <a:xfrm>
            <a:off x="1175775" y="763525"/>
            <a:ext cx="4702500" cy="381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1: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6" name="Google Shape;156;p11: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2: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2" name="Google Shape;162;p12: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3: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7" name="Google Shape;167;p13: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270d9cf7e5c_0_34:notes"/>
          <p:cNvSpPr txBox="1"/>
          <p:nvPr>
            <p:ph idx="1" type="body"/>
          </p:nvPr>
        </p:nvSpPr>
        <p:spPr>
          <a:xfrm>
            <a:off x="705325" y="4835775"/>
            <a:ext cx="5642700" cy="4581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2" name="Google Shape;172;g270d9cf7e5c_0_34:notes"/>
          <p:cNvSpPr/>
          <p:nvPr>
            <p:ph idx="2" type="sldImg"/>
          </p:nvPr>
        </p:nvSpPr>
        <p:spPr>
          <a:xfrm>
            <a:off x="1175775" y="763525"/>
            <a:ext cx="4702500" cy="381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4: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8" name="Google Shape;178;p14: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5: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3" name="Google Shape;183;p15: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8" name="Google Shape;88;p2: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270d9cf7e5c_0_40:notes"/>
          <p:cNvSpPr txBox="1"/>
          <p:nvPr>
            <p:ph idx="1" type="body"/>
          </p:nvPr>
        </p:nvSpPr>
        <p:spPr>
          <a:xfrm>
            <a:off x="705325" y="4835775"/>
            <a:ext cx="5642700" cy="4581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8" name="Google Shape;188;g270d9cf7e5c_0_40:notes"/>
          <p:cNvSpPr/>
          <p:nvPr>
            <p:ph idx="2" type="sldImg"/>
          </p:nvPr>
        </p:nvSpPr>
        <p:spPr>
          <a:xfrm>
            <a:off x="1175775" y="763525"/>
            <a:ext cx="4702500" cy="381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6: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4" name="Google Shape;194;p16: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7: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1" name="Google Shape;201;p17: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18: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7" name="Google Shape;207;p18: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9: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2" name="Google Shape;212;p19: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270d9cf7e5c_0_52:notes"/>
          <p:cNvSpPr txBox="1"/>
          <p:nvPr>
            <p:ph idx="1" type="body"/>
          </p:nvPr>
        </p:nvSpPr>
        <p:spPr>
          <a:xfrm>
            <a:off x="705325" y="4835775"/>
            <a:ext cx="5642700" cy="4581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7" name="Google Shape;217;g270d9cf7e5c_0_52:notes"/>
          <p:cNvSpPr/>
          <p:nvPr>
            <p:ph idx="2" type="sldImg"/>
          </p:nvPr>
        </p:nvSpPr>
        <p:spPr>
          <a:xfrm>
            <a:off x="1175775" y="763525"/>
            <a:ext cx="4702500" cy="381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20: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3" name="Google Shape;223;p20: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21: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8" name="Google Shape;228;p21: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270d9cf7e5c_0_65:notes"/>
          <p:cNvSpPr txBox="1"/>
          <p:nvPr>
            <p:ph idx="1" type="body"/>
          </p:nvPr>
        </p:nvSpPr>
        <p:spPr>
          <a:xfrm>
            <a:off x="705325" y="4835775"/>
            <a:ext cx="5642700" cy="4581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3" name="Google Shape;233;g270d9cf7e5c_0_65:notes"/>
          <p:cNvSpPr/>
          <p:nvPr>
            <p:ph idx="2" type="sldImg"/>
          </p:nvPr>
        </p:nvSpPr>
        <p:spPr>
          <a:xfrm>
            <a:off x="1175775" y="763525"/>
            <a:ext cx="4702500" cy="381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22: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9" name="Google Shape;239;p22: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416c56ed46_0_0:notes"/>
          <p:cNvSpPr/>
          <p:nvPr>
            <p:ph idx="2" type="sldImg"/>
          </p:nvPr>
        </p:nvSpPr>
        <p:spPr>
          <a:xfrm>
            <a:off x="1175775" y="763525"/>
            <a:ext cx="4702500" cy="3817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g2416c56ed46_0_0:notes"/>
          <p:cNvSpPr txBox="1"/>
          <p:nvPr>
            <p:ph idx="1" type="body"/>
          </p:nvPr>
        </p:nvSpPr>
        <p:spPr>
          <a:xfrm>
            <a:off x="705325" y="4835775"/>
            <a:ext cx="5642700" cy="4581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8" name="Google Shape;98;p3: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4: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4" name="Google Shape;104;p4: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5: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0" name="Google Shape;110;p5: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6: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5" name="Google Shape;115;p6: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7: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1" name="Google Shape;121;p7: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8:notes"/>
          <p:cNvSpPr txBox="1"/>
          <p:nvPr>
            <p:ph idx="1" type="body"/>
          </p:nvPr>
        </p:nvSpPr>
        <p:spPr>
          <a:xfrm>
            <a:off x="705325" y="4835775"/>
            <a:ext cx="5642600" cy="45812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6" name="Google Shape;126;p8:notes"/>
          <p:cNvSpPr/>
          <p:nvPr>
            <p:ph idx="2" type="sldImg"/>
          </p:nvPr>
        </p:nvSpPr>
        <p:spPr>
          <a:xfrm>
            <a:off x="1175775" y="763525"/>
            <a:ext cx="4702400" cy="38177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2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3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3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7" name="Shape 17"/>
        <p:cNvGrpSpPr/>
        <p:nvPr/>
      </p:nvGrpSpPr>
      <p:grpSpPr>
        <a:xfrm>
          <a:off x="0" y="0"/>
          <a:ext cx="0" cy="0"/>
          <a:chOff x="0" y="0"/>
          <a:chExt cx="0" cy="0"/>
        </a:xfrm>
      </p:grpSpPr>
      <p:sp>
        <p:nvSpPr>
          <p:cNvPr id="18" name="Google Shape;18;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2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9" name="Google Shape;29;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 name="Shape 32"/>
        <p:cNvGrpSpPr/>
        <p:nvPr/>
      </p:nvGrpSpPr>
      <p:grpSpPr>
        <a:xfrm>
          <a:off x="0" y="0"/>
          <a:ext cx="0" cy="0"/>
          <a:chOff x="0" y="0"/>
          <a:chExt cx="0" cy="0"/>
        </a:xfrm>
      </p:grpSpPr>
      <p:sp>
        <p:nvSpPr>
          <p:cNvPr id="33" name="Google Shape;33;p28"/>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28"/>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5" name="Google Shape;35;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8" name="Shape 38"/>
        <p:cNvGrpSpPr/>
        <p:nvPr/>
      </p:nvGrpSpPr>
      <p:grpSpPr>
        <a:xfrm>
          <a:off x="0" y="0"/>
          <a:ext cx="0" cy="0"/>
          <a:chOff x="0" y="0"/>
          <a:chExt cx="0" cy="0"/>
        </a:xfrm>
      </p:grpSpPr>
      <p:sp>
        <p:nvSpPr>
          <p:cNvPr id="39" name="Google Shape;39;p2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29"/>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29"/>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5" name="Shape 45"/>
        <p:cNvGrpSpPr/>
        <p:nvPr/>
      </p:nvGrpSpPr>
      <p:grpSpPr>
        <a:xfrm>
          <a:off x="0" y="0"/>
          <a:ext cx="0" cy="0"/>
          <a:chOff x="0" y="0"/>
          <a:chExt cx="0" cy="0"/>
        </a:xfrm>
      </p:grpSpPr>
      <p:sp>
        <p:nvSpPr>
          <p:cNvPr id="46" name="Google Shape;46;p3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8" name="Google Shape;48;p3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3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0" name="Google Shape;50;p3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3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3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32"/>
          <p:cNvSpPr/>
          <p:nvPr>
            <p:ph idx="2" type="pic"/>
          </p:nvPr>
        </p:nvSpPr>
        <p:spPr>
          <a:xfrm>
            <a:off x="5183188" y="987425"/>
            <a:ext cx="6172200" cy="4873625"/>
          </a:xfrm>
          <a:prstGeom prst="rect">
            <a:avLst/>
          </a:prstGeom>
          <a:noFill/>
          <a:ln>
            <a:noFill/>
          </a:ln>
        </p:spPr>
      </p:sp>
      <p:sp>
        <p:nvSpPr>
          <p:cNvPr id="64" name="Google Shape;64;p3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docs.google.com/presentation/d/1jVC2AnwPZhscE01q_TT7-BJ68UXArRYwxwDJqyusjUQ/edit?usp=sharing" TargetMode="External"/><Relationship Id="rId4" Type="http://schemas.openxmlformats.org/officeDocument/2006/relationships/hyperlink" Target="https://docs.google.com/presentation/d/1jVC2AnwPZhscE01q_TT7-BJ68UXArRYwxwDJqyusjUQ/edit?usp=sharing" TargetMode="External"/><Relationship Id="rId5" Type="http://schemas.openxmlformats.org/officeDocument/2006/relationships/hyperlink" Target="https://docs.google.com/presentation/d/1jVC2AnwPZhscE01q_TT7-BJ68UXArRYwxwDJqyusjUQ/edit?usp=sharing" TargetMode="External"/><Relationship Id="rId6" Type="http://schemas.openxmlformats.org/officeDocument/2006/relationships/hyperlink" Target="https://docs.google.com/presentation/d/1jVC2AnwPZhscE01q_TT7-BJ68UXArRYwxwDJqyusjUQ/edit?usp=sharin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s://docs.google.com/presentation/d/1jVC2AnwPZhscE01q_TT7-BJ68UXArRYwxwDJqyusjUQ/edit?usp=sharing" TargetMode="External"/><Relationship Id="rId4" Type="http://schemas.openxmlformats.org/officeDocument/2006/relationships/hyperlink" Target="https://drive.google.com/file/d/1FUaQ2S6kKYforKJ5-8d3fCLb7gDPs2Qp/view?usp=drive_link" TargetMode="External"/><Relationship Id="rId5" Type="http://schemas.openxmlformats.org/officeDocument/2006/relationships/hyperlink" Target="https://drive.google.com/drive/search?q=headstart%20science" TargetMode="External"/><Relationship Id="rId6" Type="http://schemas.openxmlformats.org/officeDocument/2006/relationships/hyperlink" Target="https://drive.google.com/file/d/1FIXsDYRAq3FKKyH5xUDM5ic2yCbDgO83/view?usp=drive_link"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hyperlink" Target="https://docs.google.com/presentation/d/1jVC2AnwPZhscE01q_TT7-BJ68UXArRYwxwDJqyusjUQ/edit?usp=sharing" TargetMode="External"/><Relationship Id="rId4" Type="http://schemas.openxmlformats.org/officeDocument/2006/relationships/hyperlink" Target="https://docs.google.com/presentation/d/1jVC2AnwPZhscE01q_TT7-BJ68UXArRYwxwDJqyusjUQ/edit?usp=sharing" TargetMode="External"/><Relationship Id="rId5" Type="http://schemas.openxmlformats.org/officeDocument/2006/relationships/hyperlink" Target="https://docs.google.com/presentation/d/1jVC2AnwPZhscE01q_TT7-BJ68UXArRYwxwDJqyusjUQ/edit?usp=sharing" TargetMode="External"/><Relationship Id="rId6" Type="http://schemas.openxmlformats.org/officeDocument/2006/relationships/hyperlink" Target="https://docs.google.com/presentation/d/1jVC2AnwPZhscE01q_TT7-BJ68UXArRYwxwDJqyusjUQ/edit?usp=sharing" TargetMode="External"/><Relationship Id="rId7" Type="http://schemas.openxmlformats.org/officeDocument/2006/relationships/hyperlink" Target="https://docs.google.com/presentation/d/1jVC2AnwPZhscE01q_TT7-BJ68UXArRYwxwDJqyusjUQ/edit?usp=sharin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hyperlink" Target="https://drive.google.com/file/d/1CGzHwRsM79hRDhdk1sc2KnIF-7Kniush/view?usp=drive_link" TargetMode="External"/><Relationship Id="rId4" Type="http://schemas.openxmlformats.org/officeDocument/2006/relationships/hyperlink" Target="https://docs.google.com/presentation/d/1jVC2AnwPZhscE01q_TT7-BJ68UXArRYwxwDJqyusjUQ/edit?usp=sharing" TargetMode="External"/><Relationship Id="rId10" Type="http://schemas.openxmlformats.org/officeDocument/2006/relationships/hyperlink" Target="https://docs.google.com/presentation/d/1jVC2AnwPZhscE01q_TT7-BJ68UXArRYwxwDJqyusjUQ/edit?usp=sharing" TargetMode="External"/><Relationship Id="rId9" Type="http://schemas.openxmlformats.org/officeDocument/2006/relationships/hyperlink" Target="https://drive.google.com/file/d/1C8ZK9ShWEQWyS3kPdwDdqP-ydI80hgNa/view?usp=drive_link" TargetMode="External"/><Relationship Id="rId5" Type="http://schemas.openxmlformats.org/officeDocument/2006/relationships/hyperlink" Target="https://docs.google.com/presentation/d/1jVC2AnwPZhscE01q_TT7-BJ68UXArRYwxwDJqyusjUQ/edit?usp=sharing" TargetMode="External"/><Relationship Id="rId6" Type="http://schemas.openxmlformats.org/officeDocument/2006/relationships/hyperlink" Target="https://docs.google.com/presentation/d/1jVC2AnwPZhscE01q_TT7-BJ68UXArRYwxwDJqyusjUQ/edit?usp=sharing" TargetMode="External"/><Relationship Id="rId7" Type="http://schemas.openxmlformats.org/officeDocument/2006/relationships/hyperlink" Target="https://docs.google.com/presentation/d/1jVC2AnwPZhscE01q_TT7-BJ68UXArRYwxwDJqyusjUQ/edit?usp=sharing" TargetMode="External"/><Relationship Id="rId8" Type="http://schemas.openxmlformats.org/officeDocument/2006/relationships/hyperlink" Target="https://drive.google.com/file/d/1CAkS4OGS98qMQxZYekcDwmOSaOo3EsU2/view?usp=drive_link"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hyperlink" Target="https://docs.google.com/presentation/d/1jVC2AnwPZhscE01q_TT7-BJ68UXArRYwxwDJqyusjUQ/edit?usp=sharing" TargetMode="External"/><Relationship Id="rId4" Type="http://schemas.openxmlformats.org/officeDocument/2006/relationships/hyperlink" Target="https://docs.google.com/presentation/d/1jVC2AnwPZhscE01q_TT7-BJ68UXArRYwxwDJqyusjUQ/edit?usp=sharing" TargetMode="External"/><Relationship Id="rId5" Type="http://schemas.openxmlformats.org/officeDocument/2006/relationships/hyperlink" Target="https://drive.google.com/file/d/1HuE9xpsV5-NDhpSGFeIV2kQB2fCusjRz/view?usp=drive_link" TargetMode="External"/><Relationship Id="rId6" Type="http://schemas.openxmlformats.org/officeDocument/2006/relationships/hyperlink" Target="https://docs.google.com/presentation/d/1jVC2AnwPZhscE01q_TT7-BJ68UXArRYwxwDJqyusjUQ/edit?usp=sharing" TargetMode="External"/><Relationship Id="rId7" Type="http://schemas.openxmlformats.org/officeDocument/2006/relationships/hyperlink" Target="https://drive.google.com/file/d/1Ifz0AcZNdxa5GLvXBO8RTlCOfdDXiJFb/view?usp=drive_link" TargetMode="External"/><Relationship Id="rId8" Type="http://schemas.openxmlformats.org/officeDocument/2006/relationships/hyperlink" Target="https://drive.google.com/file/d/1HzU5JWuQNWIH3Smq7KuYvlAnQZ3jlePq/view?usp=drive_link"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hyperlink" Target="https://docs.google.com/presentation/d/1jVC2AnwPZhscE01q_TT7-BJ68UXArRYwxwDJqyusjUQ/edit?usp=sharing"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2044505" y="3177357"/>
            <a:ext cx="9144000" cy="109032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b="1" lang="en-GB" u="sng"/>
              <a:t>Science curriculum</a:t>
            </a:r>
            <a:endParaRPr/>
          </a:p>
        </p:txBody>
      </p:sp>
      <p:pic>
        <p:nvPicPr>
          <p:cNvPr descr="Great Marsden St John’s CofE Primary Academy" id="85" name="Google Shape;85;p1"/>
          <p:cNvPicPr preferRelativeResize="0"/>
          <p:nvPr/>
        </p:nvPicPr>
        <p:blipFill rotWithShape="1">
          <a:blip r:embed="rId3">
            <a:alphaModFix/>
          </a:blip>
          <a:srcRect b="0" l="0" r="0" t="0"/>
          <a:stretch/>
        </p:blipFill>
        <p:spPr>
          <a:xfrm>
            <a:off x="140677" y="-63634"/>
            <a:ext cx="12192000" cy="32956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g270d9cf7e5c_0_11"/>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b="1" lang="en-GB" sz="2800" u="sng"/>
              <a:t>SHOW IT Distance learning assessments – YEAR 1</a:t>
            </a:r>
            <a:endParaRPr b="1" sz="2800" u="sng"/>
          </a:p>
          <a:p>
            <a:pPr indent="0" lvl="0" marL="0" rtl="0" algn="l">
              <a:lnSpc>
                <a:spcPct val="90000"/>
              </a:lnSpc>
              <a:spcBef>
                <a:spcPts val="0"/>
              </a:spcBef>
              <a:spcAft>
                <a:spcPts val="0"/>
              </a:spcAft>
              <a:buClr>
                <a:schemeClr val="dk1"/>
              </a:buClr>
              <a:buSzPct val="100000"/>
              <a:buFont typeface="Calibri"/>
              <a:buNone/>
            </a:pPr>
            <a:r>
              <a:t/>
            </a:r>
            <a:endParaRPr b="1" sz="2800" u="sng"/>
          </a:p>
          <a:p>
            <a:pPr indent="0" lvl="0" marL="0" rtl="0" algn="l">
              <a:lnSpc>
                <a:spcPct val="90000"/>
              </a:lnSpc>
              <a:spcBef>
                <a:spcPts val="0"/>
              </a:spcBef>
              <a:spcAft>
                <a:spcPts val="0"/>
              </a:spcAft>
              <a:buClr>
                <a:schemeClr val="dk1"/>
              </a:buClr>
              <a:buSzPct val="100000"/>
              <a:buFont typeface="Calibri"/>
              <a:buNone/>
            </a:pPr>
            <a:r>
              <a:rPr b="1" lang="en-GB" sz="2800"/>
              <a:t>To be complete 2-3 weeks after a unit of learning.  Where possible these questions also draw on the children’s disciplinary knowledge and explanation.</a:t>
            </a:r>
            <a:endParaRPr b="1" sz="2800"/>
          </a:p>
        </p:txBody>
      </p:sp>
      <p:graphicFrame>
        <p:nvGraphicFramePr>
          <p:cNvPr id="136" name="Google Shape;136;g270d9cf7e5c_0_11"/>
          <p:cNvGraphicFramePr/>
          <p:nvPr/>
        </p:nvGraphicFramePr>
        <p:xfrm>
          <a:off x="571467" y="1903897"/>
          <a:ext cx="3000000" cy="3000000"/>
        </p:xfrm>
        <a:graphic>
          <a:graphicData uri="http://schemas.openxmlformats.org/drawingml/2006/table">
            <a:tbl>
              <a:tblPr>
                <a:noFill/>
                <a:tableStyleId>{8F7D4083-2F5C-4C35-BB3F-DA54EE5AB15D}</a:tableStyleId>
              </a:tblPr>
              <a:tblGrid>
                <a:gridCol w="1273550"/>
                <a:gridCol w="2582225"/>
                <a:gridCol w="2468025"/>
                <a:gridCol w="2353850"/>
                <a:gridCol w="2371425"/>
              </a:tblGrid>
              <a:tr h="765225">
                <a:tc rowSpan="2">
                  <a:txBody>
                    <a:bodyPr/>
                    <a:lstStyle/>
                    <a:p>
                      <a:pPr indent="0" lvl="0" marL="0" marR="0" rtl="0" algn="ctr">
                        <a:lnSpc>
                          <a:spcPct val="100000"/>
                        </a:lnSpc>
                        <a:spcBef>
                          <a:spcPts val="0"/>
                        </a:spcBef>
                        <a:spcAft>
                          <a:spcPts val="0"/>
                        </a:spcAft>
                        <a:buClr>
                          <a:srgbClr val="000000"/>
                        </a:buClr>
                        <a:buSzPts val="1800"/>
                        <a:buFont typeface="Arial"/>
                        <a:buNone/>
                      </a:pPr>
                      <a:br>
                        <a:rPr lang="en-GB" sz="1800" u="none" cap="none" strike="noStrike">
                          <a:latin typeface="Calibri"/>
                          <a:ea typeface="Calibri"/>
                          <a:cs typeface="Calibri"/>
                          <a:sym typeface="Calibri"/>
                        </a:rPr>
                      </a:br>
                      <a:endParaRPr sz="18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t/>
                      </a:r>
                      <a:endParaRPr b="1" sz="18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t/>
                      </a:r>
                      <a:endParaRPr b="1" sz="18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Year 1</a:t>
                      </a:r>
                      <a:endParaRPr sz="18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Seasonal change</a:t>
                      </a:r>
                      <a:endParaRPr b="1" sz="1800" u="none" cap="none" strike="noStrike">
                        <a:latin typeface="Calibri"/>
                        <a:ea typeface="Calibri"/>
                        <a:cs typeface="Calibri"/>
                        <a:sym typeface="Calibri"/>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Animals inc humans</a:t>
                      </a:r>
                      <a:endParaRPr b="1" sz="1800" u="none" cap="none" strike="noStrike">
                        <a:latin typeface="Calibri"/>
                        <a:ea typeface="Calibri"/>
                        <a:cs typeface="Calibri"/>
                        <a:sym typeface="Calibri"/>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chemeClr val="dk1"/>
                        </a:buClr>
                        <a:buSzPts val="1800"/>
                        <a:buFont typeface="Arial"/>
                        <a:buNone/>
                      </a:pPr>
                      <a:r>
                        <a:rPr b="1" lang="en-GB" sz="1800" u="none" cap="none" strike="noStrike">
                          <a:solidFill>
                            <a:schemeClr val="dk1"/>
                          </a:solidFill>
                          <a:latin typeface="Calibri"/>
                          <a:ea typeface="Calibri"/>
                          <a:cs typeface="Calibri"/>
                          <a:sym typeface="Calibri"/>
                        </a:rPr>
                        <a:t>Plants</a:t>
                      </a:r>
                      <a:endParaRPr b="1" sz="1800" u="none" cap="none" strike="noStrike">
                        <a:latin typeface="Calibri"/>
                        <a:ea typeface="Calibri"/>
                        <a:cs typeface="Calibri"/>
                        <a:sym typeface="Calibri"/>
                      </a:endParaRPr>
                    </a:p>
                  </a:txBody>
                  <a:tcPr marT="46375" marB="46375" marR="46375" marL="46375" anchor="ctr">
                    <a:lnL cap="flat" cmpd="sng" w="12700">
                      <a:solidFill>
                        <a:schemeClr val="dk1"/>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chemeClr val="dk1"/>
                        </a:buClr>
                        <a:buSzPts val="1800"/>
                        <a:buFont typeface="Arial"/>
                        <a:buNone/>
                      </a:pPr>
                      <a:r>
                        <a:rPr b="1" lang="en-GB" sz="1800" u="none" cap="none" strike="noStrike">
                          <a:solidFill>
                            <a:schemeClr val="dk1"/>
                          </a:solidFill>
                          <a:latin typeface="Calibri"/>
                          <a:ea typeface="Calibri"/>
                          <a:cs typeface="Calibri"/>
                          <a:sym typeface="Calibri"/>
                        </a:rPr>
                        <a:t>Materials</a:t>
                      </a:r>
                      <a:endParaRPr b="1" sz="1800" u="none" cap="none" strike="noStrike">
                        <a:latin typeface="Calibri"/>
                        <a:ea typeface="Calibri"/>
                        <a:cs typeface="Calibri"/>
                        <a:sym typeface="Calibri"/>
                      </a:endParaRPr>
                    </a:p>
                  </a:txBody>
                  <a:tcPr marT="46375" marB="46375" marR="46375" marL="463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r>
              <a:tr h="1879200">
                <a:tc vMerge="1"/>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Clive Davis Slides 19-20</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These can be spread across the yearly unit of learning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sng" cap="none" strike="noStrike">
                          <a:solidFill>
                            <a:schemeClr val="hlink"/>
                          </a:solidFill>
                          <a:latin typeface="Calibri"/>
                          <a:ea typeface="Calibri"/>
                          <a:cs typeface="Calibri"/>
                          <a:sym typeface="Calibri"/>
                          <a:hlinkClick r:id="rId3"/>
                        </a:rPr>
                        <a:t>https://docs.google.com/presentation/d/1jVC2AnwPZhscE01q_TT7-BJ68UXArRYwxwDJqyusjUQ/edit?usp=sharing</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Clive Davis slide 8 and 9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sng" cap="none" strike="noStrike">
                          <a:solidFill>
                            <a:schemeClr val="hlink"/>
                          </a:solidFill>
                          <a:latin typeface="Calibri"/>
                          <a:ea typeface="Calibri"/>
                          <a:cs typeface="Calibri"/>
                          <a:sym typeface="Calibri"/>
                          <a:hlinkClick r:id="rId4"/>
                        </a:rPr>
                        <a:t>https://docs.google.com/presentation/d/1jVC2AnwPZhscE01q_TT7-BJ68UXArRYwxwDJqyusjUQ/edit?usp=sharing</a:t>
                      </a:r>
                      <a:r>
                        <a:rPr lang="en-GB" sz="1800" u="none" cap="none" strike="noStrike">
                          <a:latin typeface="Calibri"/>
                          <a:ea typeface="Calibri"/>
                          <a:cs typeface="Calibri"/>
                          <a:sym typeface="Calibri"/>
                        </a:rPr>
                        <a:t> </a:t>
                      </a:r>
                      <a:endParaRPr sz="1800" u="none" cap="none" strike="noStrike">
                        <a:latin typeface="Calibri"/>
                        <a:ea typeface="Calibri"/>
                        <a:cs typeface="Calibri"/>
                        <a:sym typeface="Calibri"/>
                      </a:endParaRPr>
                    </a:p>
                  </a:txBody>
                  <a:tcPr marT="46375" marB="46375" marR="46375" marL="46375">
                    <a:lnL cap="flat" cmpd="sng" w="12700">
                      <a:solidFill>
                        <a:schemeClr val="dk1"/>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Clive Davis retrieval task</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Slide 7 - trees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Headstart science tests - Question 1 and 2</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sng" cap="none" strike="noStrike">
                          <a:solidFill>
                            <a:schemeClr val="hlink"/>
                          </a:solidFill>
                          <a:latin typeface="Calibri"/>
                          <a:ea typeface="Calibri"/>
                          <a:cs typeface="Calibri"/>
                          <a:sym typeface="Calibri"/>
                          <a:hlinkClick r:id="rId5"/>
                        </a:rPr>
                        <a:t>https://docs.google.com/presentation/d/1jVC2AnwPZhscE01q_TT7-BJ68UXArRYwxwDJqyusjUQ/edit?usp=sharing</a:t>
                      </a:r>
                      <a:r>
                        <a:rPr lang="en-GB" sz="1800" u="none" cap="none" strike="noStrike">
                          <a:latin typeface="Calibri"/>
                          <a:ea typeface="Calibri"/>
                          <a:cs typeface="Calibri"/>
                          <a:sym typeface="Calibri"/>
                        </a:rPr>
                        <a:t>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Clive Davis retrieval tasks 15 and 16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sng" cap="none" strike="noStrike">
                          <a:solidFill>
                            <a:schemeClr val="hlink"/>
                          </a:solidFill>
                          <a:latin typeface="Calibri"/>
                          <a:ea typeface="Calibri"/>
                          <a:cs typeface="Calibri"/>
                          <a:sym typeface="Calibri"/>
                          <a:hlinkClick r:id="rId6"/>
                        </a:rPr>
                        <a:t>https://docs.google.com/presentation/d/1jVC2AnwPZhscE01q_TT7-BJ68UXArRYwxwDJqyusjUQ/edit?usp=sharing</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graphicFrame>
        <p:nvGraphicFramePr>
          <p:cNvPr id="141" name="Google Shape;141;p9"/>
          <p:cNvGraphicFramePr/>
          <p:nvPr/>
        </p:nvGraphicFramePr>
        <p:xfrm>
          <a:off x="198782" y="243672"/>
          <a:ext cx="3000000" cy="3000000"/>
        </p:xfrm>
        <a:graphic>
          <a:graphicData uri="http://schemas.openxmlformats.org/drawingml/2006/table">
            <a:tbl>
              <a:tblPr bandRow="1" firstRow="1">
                <a:noFill/>
                <a:tableStyleId>{06447A66-1865-4283-A07A-BE5FB9530C14}</a:tableStyleId>
              </a:tblPr>
              <a:tblGrid>
                <a:gridCol w="950200"/>
                <a:gridCol w="4257900"/>
                <a:gridCol w="4399725"/>
                <a:gridCol w="914400"/>
                <a:gridCol w="1219200"/>
              </a:tblGrid>
              <a:tr h="304800">
                <a:tc gridSpan="5">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YEAR 2</a:t>
                      </a:r>
                      <a:endParaRPr sz="14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Unit name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Substantive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Disciplinary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Unit Planning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Key vocab</a:t>
                      </a:r>
                      <a:endParaRPr sz="1400" u="none" cap="none" strike="noStrike"/>
                    </a:p>
                  </a:txBody>
                  <a:tcPr marT="45725" marB="45725" marR="91450" marL="91450"/>
                </a:tc>
              </a:tr>
              <a:tr h="7476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Living things and their habitats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explore and compare the differences between things that are living, dead, and things that have never been alive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 that most living things live in habitats to which they are suited and describe how different habitats provide for the basic needs of different kinds of animals and plants, and how they depend on each other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 and name a variety of plants and animals in their habitats, including microhabitats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describe how animals obtain their food from plants and other animals, using the idea of a simple food chain, and identify and name different sources of food.</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asking simple questions and recognising that they can be answered in different ways</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observing closely, using simple equipment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using their observations and ideas to suggest answers to questions gathering and recording data to help in answering questions.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 Plan unit</a:t>
                      </a:r>
                      <a:endParaRPr sz="11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6 afternoons</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b="0" lang="en-GB" sz="1100" u="none" cap="none" strike="noStrike"/>
                        <a:t>Habitat</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Micro habitat</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Organism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Invertebrates/vertebrates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Names of local habitats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b="0" sz="1100" u="none" cap="none" strike="noStrike"/>
                    </a:p>
                    <a:p>
                      <a:pPr indent="0" lvl="0" marL="0" marR="0" rtl="0" algn="l">
                        <a:lnSpc>
                          <a:spcPct val="100000"/>
                        </a:lnSpc>
                        <a:spcBef>
                          <a:spcPts val="0"/>
                        </a:spcBef>
                        <a:spcAft>
                          <a:spcPts val="0"/>
                        </a:spcAft>
                        <a:buClr>
                          <a:srgbClr val="000000"/>
                        </a:buClr>
                        <a:buSzPts val="1100"/>
                        <a:buFont typeface="Arial"/>
                        <a:buNone/>
                      </a:pPr>
                      <a:r>
                        <a:t/>
                      </a:r>
                      <a:endParaRPr b="0" sz="1100" u="none" cap="none" strike="noStrike"/>
                    </a:p>
                  </a:txBody>
                  <a:tcPr marT="45725" marB="45725" marR="91450" marL="91450"/>
                </a:tc>
              </a:tr>
              <a:tr h="2623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Animals inc Humans</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notice that animals, including humans, have offspring which grow into adults </a:t>
                      </a:r>
                      <a:endParaRPr sz="1400" u="none" cap="none" strike="noStrike"/>
                    </a:p>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find out about and describe the basic needs of animals, including humans, for survival (water, food and air)</a:t>
                      </a:r>
                      <a:endParaRPr sz="1400" u="none" cap="none" strike="noStrike"/>
                    </a:p>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describe the importance for humans of exercise, eating the right amounts of different types of food, and hygiene</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observing closely, using simple equipment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identifying and classifying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using their observations and ideas to suggest answers to questions gathering and recording data to help in answering questions.</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using secondary sources to find out information (non statutory)</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able to sort and group animals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 plan it unit</a:t>
                      </a:r>
                      <a:endParaRPr sz="11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p>
                      <a:pPr indent="0" lvl="0" marL="0" marR="0" rtl="0" algn="l">
                        <a:lnSpc>
                          <a:spcPct val="100000"/>
                        </a:lnSpc>
                        <a:spcBef>
                          <a:spcPts val="0"/>
                        </a:spcBef>
                        <a:spcAft>
                          <a:spcPts val="0"/>
                        </a:spcAft>
                        <a:buClr>
                          <a:schemeClr val="dk1"/>
                        </a:buClr>
                        <a:buSzPts val="1100"/>
                        <a:buFont typeface="Arial"/>
                        <a:buNone/>
                      </a:pPr>
                      <a:r>
                        <a:rPr lang="en-GB" sz="1100" u="none" cap="none" strike="noStrike"/>
                        <a:t>6 afternoons</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Offspring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Growth</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Life cycles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Nutrition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Respiration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Hygiene </a:t>
                      </a:r>
                      <a:endParaRPr sz="1400" u="none" cap="none" strike="noStrike"/>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Plants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observe and describe how seeds and bulbs grow into mature plants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find out and describe how plants need water, light and a suitable temperature to grow and stay healthy.</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c>
                  <a:txBody>
                    <a:bodyPr/>
                    <a:lstStyle/>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asking simple questions and recognising that they can be answered in different ways -</a:t>
                      </a:r>
                      <a:endParaRPr b="0" i="0" sz="1100" u="none" cap="none" strike="noStrike">
                        <a:solidFill>
                          <a:srgbClr val="000000"/>
                        </a:solidFill>
                        <a:latin typeface="Noto Sans Symbols"/>
                        <a:ea typeface="Noto Sans Symbols"/>
                        <a:cs typeface="Noto Sans Symbols"/>
                        <a:sym typeface="Noto Sans Symbols"/>
                      </a:endParaRPr>
                    </a:p>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observing closely, using simple equipment -</a:t>
                      </a:r>
                      <a:endParaRPr b="0" i="0" sz="1100" u="none" cap="none" strike="noStrike">
                        <a:solidFill>
                          <a:srgbClr val="000000"/>
                        </a:solidFill>
                        <a:latin typeface="Noto Sans Symbols"/>
                        <a:ea typeface="Noto Sans Symbols"/>
                        <a:cs typeface="Noto Sans Symbols"/>
                        <a:sym typeface="Noto Sans Symbols"/>
                      </a:endParaRPr>
                    </a:p>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performing simple tests -   </a:t>
                      </a:r>
                      <a:endParaRPr b="0" i="0" sz="1100" u="none" cap="none" strike="noStrike">
                        <a:solidFill>
                          <a:srgbClr val="000000"/>
                        </a:solidFill>
                        <a:latin typeface="Noto Sans Symbols"/>
                        <a:ea typeface="Noto Sans Symbols"/>
                        <a:cs typeface="Noto Sans Symbols"/>
                        <a:sym typeface="Noto Sans Symbols"/>
                      </a:endParaRPr>
                    </a:p>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using their observations and ideas to suggest answers to questions gathering and recording data to help in answering questions-</a:t>
                      </a:r>
                      <a:endParaRPr sz="1400" u="none" cap="none" strike="noStrike"/>
                    </a:p>
                    <a:p>
                      <a:pPr indent="-69850" lvl="0" marL="0" marR="0" rtl="0" algn="l">
                        <a:lnSpc>
                          <a:spcPct val="100000"/>
                        </a:lnSpc>
                        <a:spcBef>
                          <a:spcPts val="80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to sort objects using observable features (non-statutory) </a:t>
                      </a:r>
                      <a:endParaRPr sz="1400" u="none" cap="none" strike="noStrike"/>
                    </a:p>
                  </a:txBody>
                  <a:tcPr marT="45725" marB="45725" marR="68575" marL="68575"/>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 Plan it unit</a:t>
                      </a:r>
                      <a:endParaRPr sz="11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p>
                      <a:pPr indent="0" lvl="0" marL="0" marR="0" rtl="0" algn="l">
                        <a:lnSpc>
                          <a:spcPct val="100000"/>
                        </a:lnSpc>
                        <a:spcBef>
                          <a:spcPts val="0"/>
                        </a:spcBef>
                        <a:spcAft>
                          <a:spcPts val="0"/>
                        </a:spcAft>
                        <a:buClr>
                          <a:schemeClr val="dk1"/>
                        </a:buClr>
                        <a:buSzPts val="1100"/>
                        <a:buFont typeface="Arial"/>
                        <a:buNone/>
                      </a:pPr>
                      <a:r>
                        <a:rPr lang="en-GB" sz="1100" u="none" cap="none" strike="noStrike"/>
                        <a:t>6 afternoons</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seeds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bulb</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light/sunlight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bulbs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temperature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conditions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Material </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 and compare the suitability of a variety of everyday materials, including wood, metal, plastic, glass, brick, rock, paper and cardboard for particular uses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find out how the shapes of solid objects made from some materials can be changed by squashing, bending, twisting and stretching.</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asking simple questions and recognising that they can be answered in different ways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performing simple tests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using their observations and ideas to suggest answers to questions gathering and recording data to help in answering questions.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Twinkly</a:t>
                      </a:r>
                      <a:endParaRPr sz="11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7/8 afternoons</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transparent</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translucent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waterproof</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properties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solid</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flexible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Font typeface="Calibri"/>
              <a:buNone/>
            </a:pPr>
            <a:r>
              <a:rPr b="1" lang="en-GB" sz="2800" u="sng"/>
              <a:t>STEM SENTENCES – YEAR 2</a:t>
            </a:r>
            <a:endParaRPr/>
          </a:p>
        </p:txBody>
      </p:sp>
      <p:graphicFrame>
        <p:nvGraphicFramePr>
          <p:cNvPr id="147" name="Google Shape;147;p10"/>
          <p:cNvGraphicFramePr/>
          <p:nvPr/>
        </p:nvGraphicFramePr>
        <p:xfrm>
          <a:off x="559904" y="1690688"/>
          <a:ext cx="3000000" cy="3000000"/>
        </p:xfrm>
        <a:graphic>
          <a:graphicData uri="http://schemas.openxmlformats.org/drawingml/2006/table">
            <a:tbl>
              <a:tblPr>
                <a:noFill/>
                <a:tableStyleId>{8F7D4083-2F5C-4C35-BB3F-DA54EE5AB15D}</a:tableStyleId>
              </a:tblPr>
              <a:tblGrid>
                <a:gridCol w="1080075"/>
                <a:gridCol w="2189925"/>
                <a:gridCol w="2093075"/>
                <a:gridCol w="1996250"/>
                <a:gridCol w="2011150"/>
                <a:gridCol w="1890550"/>
              </a:tblGrid>
              <a:tr h="315325">
                <a:tc>
                  <a:txBody>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rgbClr val="000000"/>
                          </a:solidFill>
                          <a:latin typeface="Calibri"/>
                          <a:ea typeface="Calibri"/>
                          <a:cs typeface="Calibri"/>
                          <a:sym typeface="Calibri"/>
                        </a:rPr>
                        <a:t>CATEGORY OF SCIENTIFIC SKILL</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400"/>
                        <a:buFont typeface="Arial"/>
                        <a:buNone/>
                      </a:pPr>
                      <a:r>
                        <a:rPr b="1" i="0" lang="en-GB" sz="1400" u="sng" cap="none" strike="noStrike">
                          <a:solidFill>
                            <a:srgbClr val="000000"/>
                          </a:solidFill>
                          <a:latin typeface="Calibri"/>
                          <a:ea typeface="Calibri"/>
                          <a:cs typeface="Calibri"/>
                          <a:sym typeface="Calibri"/>
                        </a:rPr>
                        <a:t>Questions</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400"/>
                        <a:buFont typeface="Arial"/>
                        <a:buNone/>
                      </a:pPr>
                      <a:r>
                        <a:rPr b="1" i="0" lang="en-GB" sz="1400" u="sng" cap="none" strike="noStrike">
                          <a:solidFill>
                            <a:srgbClr val="000000"/>
                          </a:solidFill>
                          <a:latin typeface="Calibri"/>
                          <a:ea typeface="Calibri"/>
                          <a:cs typeface="Calibri"/>
                          <a:sym typeface="Calibri"/>
                        </a:rPr>
                        <a:t>Observe and measure</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400"/>
                        <a:buFont typeface="Arial"/>
                        <a:buNone/>
                      </a:pPr>
                      <a:r>
                        <a:rPr b="1" i="0" lang="en-GB" sz="1400" u="sng" cap="none" strike="noStrike">
                          <a:solidFill>
                            <a:srgbClr val="000000"/>
                          </a:solidFill>
                          <a:latin typeface="Calibri"/>
                          <a:ea typeface="Calibri"/>
                          <a:cs typeface="Calibri"/>
                          <a:sym typeface="Calibri"/>
                        </a:rPr>
                        <a:t>Set up tests/Predictions</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400"/>
                        <a:buFont typeface="Arial"/>
                        <a:buNone/>
                      </a:pPr>
                      <a:r>
                        <a:rPr b="1" i="0" lang="en-GB" sz="1400" u="sng" cap="none" strike="noStrike">
                          <a:solidFill>
                            <a:srgbClr val="000000"/>
                          </a:solidFill>
                          <a:latin typeface="Calibri"/>
                          <a:ea typeface="Calibri"/>
                          <a:cs typeface="Calibri"/>
                          <a:sym typeface="Calibri"/>
                        </a:rPr>
                        <a:t>Recording data</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i="0" lang="en-GB" sz="1400" u="sng" cap="none" strike="noStrike">
                          <a:solidFill>
                            <a:srgbClr val="000000"/>
                          </a:solidFill>
                          <a:latin typeface="Calibri"/>
                          <a:ea typeface="Calibri"/>
                          <a:cs typeface="Calibri"/>
                          <a:sym typeface="Calibri"/>
                        </a:rPr>
                        <a:t>Interpreting and communicating</a:t>
                      </a:r>
                      <a:endParaRPr sz="1400" u="none" cap="none" strike="noStrike"/>
                    </a:p>
                    <a:p>
                      <a:pPr indent="0" lvl="0" marL="0" marR="0" rtl="0" algn="ctr">
                        <a:lnSpc>
                          <a:spcPct val="100000"/>
                        </a:lnSpc>
                        <a:spcBef>
                          <a:spcPts val="0"/>
                        </a:spcBef>
                        <a:spcAft>
                          <a:spcPts val="0"/>
                        </a:spcAft>
                        <a:buClr>
                          <a:srgbClr val="000000"/>
                        </a:buClr>
                        <a:buSzPts val="1400"/>
                        <a:buFont typeface="Arial"/>
                        <a:buNone/>
                      </a:pPr>
                      <a:r>
                        <a:rPr b="1" i="0" lang="en-GB" sz="1400" u="sng" cap="none" strike="noStrike">
                          <a:solidFill>
                            <a:srgbClr val="000000"/>
                          </a:solidFill>
                          <a:latin typeface="Calibri"/>
                          <a:ea typeface="Calibri"/>
                          <a:cs typeface="Calibri"/>
                          <a:sym typeface="Calibri"/>
                        </a:rPr>
                        <a:t>Evaluation</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r>
              <a:tr h="715975">
                <a:tc>
                  <a:txBody>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rgbClr val="000000"/>
                          </a:solidFill>
                          <a:latin typeface="Calibri"/>
                          <a:ea typeface="Calibri"/>
                          <a:cs typeface="Calibri"/>
                          <a:sym typeface="Calibri"/>
                        </a:rPr>
                        <a:t>Scientific Skill</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asking simple questions and recognising that they can be answered in different ways</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GB" sz="1400" u="none" cap="none" strike="noStrike"/>
                      </a:b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observing closely, using simple equipment</a:t>
                      </a:r>
                      <a:endParaRPr sz="1400" u="none" cap="none" strike="noStrike"/>
                    </a:p>
                    <a:p>
                      <a:pPr indent="0" lvl="0" marL="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identifying and classifying </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performing simple tests </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br>
                        <a:rPr lang="en-GB" sz="1400" u="none" cap="none" strike="noStrike"/>
                      </a:b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Char char="•"/>
                      </a:pPr>
                      <a:r>
                        <a:rPr b="0" i="0" lang="en-GB" sz="1400" u="none" cap="none" strike="noStrike">
                          <a:solidFill>
                            <a:srgbClr val="000000"/>
                          </a:solidFill>
                          <a:latin typeface="Calibri"/>
                          <a:ea typeface="Calibri"/>
                          <a:cs typeface="Calibri"/>
                          <a:sym typeface="Calibri"/>
                        </a:rPr>
                        <a:t>using their observations and ideas to suggest answers to questions gathering and recording data to help in answering questions.</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161125">
                <a:tc>
                  <a:txBody>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rgbClr val="000000"/>
                          </a:solidFill>
                          <a:latin typeface="Calibri"/>
                          <a:ea typeface="Calibri"/>
                          <a:cs typeface="Calibri"/>
                          <a:sym typeface="Calibri"/>
                        </a:rPr>
                        <a:t>STEM sentence</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These should form your Enquiry Question but then also be developed during each different skill.</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I have noticed that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I know this because ……</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GB" sz="1400" u="none" cap="none" strike="noStrike"/>
                      </a:br>
                      <a:r>
                        <a:rPr b="0" i="0" lang="en-GB" sz="1400" u="none" cap="none" strike="noStrike">
                          <a:solidFill>
                            <a:srgbClr val="000000"/>
                          </a:solidFill>
                          <a:latin typeface="Calibri"/>
                          <a:ea typeface="Calibri"/>
                          <a:cs typeface="Calibri"/>
                          <a:sym typeface="Calibri"/>
                        </a:rPr>
                        <a:t>……. is the same as ……….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This is because ….</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GB" sz="1400" u="none" cap="none" strike="noStrike"/>
                      </a:br>
                      <a:r>
                        <a:rPr b="0" i="0" lang="en-GB" sz="1400" u="none" cap="none" strike="noStrike">
                          <a:solidFill>
                            <a:srgbClr val="000000"/>
                          </a:solidFill>
                          <a:latin typeface="Calibri"/>
                          <a:ea typeface="Calibri"/>
                          <a:cs typeface="Calibri"/>
                          <a:sym typeface="Calibri"/>
                        </a:rPr>
                        <a:t>……….. is it different to ……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This is because ….</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I predict that …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I think this because ….</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This may involve children creating a table/taking photos/drawings to show their findings</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GB" sz="1400" u="none" cap="none" strike="noStrike"/>
                      </a:br>
                      <a:r>
                        <a:rPr b="0" i="0" lang="en-GB" sz="1400" u="none" cap="none" strike="noStrike">
                          <a:solidFill>
                            <a:srgbClr val="000000"/>
                          </a:solidFill>
                          <a:latin typeface="Calibri"/>
                          <a:ea typeface="Calibri"/>
                          <a:cs typeface="Calibri"/>
                          <a:sym typeface="Calibri"/>
                        </a:rPr>
                        <a:t>The activities in plan may help to evidence this</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GB" sz="1400" u="none" cap="none" strike="noStrike"/>
                      </a:b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I have found out ….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This tells me that ….</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g270d9cf7e5c_0_25"/>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b="1" lang="en-GB" sz="2800" u="sng"/>
              <a:t>SHOW IT Distance learning assessments – YEAR 2</a:t>
            </a:r>
            <a:endParaRPr b="1" sz="2800" u="sng"/>
          </a:p>
          <a:p>
            <a:pPr indent="0" lvl="0" marL="0" rtl="0" algn="l">
              <a:lnSpc>
                <a:spcPct val="90000"/>
              </a:lnSpc>
              <a:spcBef>
                <a:spcPts val="0"/>
              </a:spcBef>
              <a:spcAft>
                <a:spcPts val="0"/>
              </a:spcAft>
              <a:buClr>
                <a:schemeClr val="dk1"/>
              </a:buClr>
              <a:buSzPct val="100000"/>
              <a:buFont typeface="Calibri"/>
              <a:buNone/>
            </a:pPr>
            <a:r>
              <a:t/>
            </a:r>
            <a:endParaRPr b="1" sz="2800" u="sng"/>
          </a:p>
          <a:p>
            <a:pPr indent="0" lvl="0" marL="0" rtl="0" algn="l">
              <a:lnSpc>
                <a:spcPct val="90000"/>
              </a:lnSpc>
              <a:spcBef>
                <a:spcPts val="0"/>
              </a:spcBef>
              <a:spcAft>
                <a:spcPts val="0"/>
              </a:spcAft>
              <a:buClr>
                <a:schemeClr val="dk1"/>
              </a:buClr>
              <a:buSzPct val="100000"/>
              <a:buFont typeface="Calibri"/>
              <a:buNone/>
            </a:pPr>
            <a:r>
              <a:rPr b="1" lang="en-GB" sz="2800"/>
              <a:t>To be complete 2-3 weeks after a unit of learning.  Where possible these questions also draw on the children’s disciplinary knowledge and explanation.</a:t>
            </a:r>
            <a:endParaRPr b="1" sz="2800"/>
          </a:p>
        </p:txBody>
      </p:sp>
      <p:graphicFrame>
        <p:nvGraphicFramePr>
          <p:cNvPr id="153" name="Google Shape;153;g270d9cf7e5c_0_25"/>
          <p:cNvGraphicFramePr/>
          <p:nvPr/>
        </p:nvGraphicFramePr>
        <p:xfrm>
          <a:off x="571467" y="1903897"/>
          <a:ext cx="3000000" cy="3000000"/>
        </p:xfrm>
        <a:graphic>
          <a:graphicData uri="http://schemas.openxmlformats.org/drawingml/2006/table">
            <a:tbl>
              <a:tblPr>
                <a:noFill/>
                <a:tableStyleId>{8F7D4083-2F5C-4C35-BB3F-DA54EE5AB15D}</a:tableStyleId>
              </a:tblPr>
              <a:tblGrid>
                <a:gridCol w="1273550"/>
                <a:gridCol w="2582225"/>
                <a:gridCol w="2468025"/>
                <a:gridCol w="2353850"/>
                <a:gridCol w="2371425"/>
              </a:tblGrid>
              <a:tr h="765225">
                <a:tc rowSpan="2">
                  <a:txBody>
                    <a:bodyPr/>
                    <a:lstStyle/>
                    <a:p>
                      <a:pPr indent="0" lvl="0" marL="0" marR="0" rtl="0" algn="ctr">
                        <a:lnSpc>
                          <a:spcPct val="100000"/>
                        </a:lnSpc>
                        <a:spcBef>
                          <a:spcPts val="0"/>
                        </a:spcBef>
                        <a:spcAft>
                          <a:spcPts val="0"/>
                        </a:spcAft>
                        <a:buClr>
                          <a:srgbClr val="000000"/>
                        </a:buClr>
                        <a:buSzPts val="1800"/>
                        <a:buFont typeface="Arial"/>
                        <a:buNone/>
                      </a:pPr>
                      <a:br>
                        <a:rPr lang="en-GB" sz="1800" u="none" cap="none" strike="noStrike">
                          <a:latin typeface="Calibri"/>
                          <a:ea typeface="Calibri"/>
                          <a:cs typeface="Calibri"/>
                          <a:sym typeface="Calibri"/>
                        </a:rPr>
                      </a:br>
                      <a:endParaRPr sz="18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t/>
                      </a:r>
                      <a:endParaRPr b="1" sz="18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t/>
                      </a:r>
                      <a:endParaRPr b="1" sz="18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Year 2</a:t>
                      </a:r>
                      <a:endParaRPr sz="18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Living things and their habitats </a:t>
                      </a:r>
                      <a:endParaRPr b="1" sz="1800" u="none" cap="none" strike="noStrike">
                        <a:latin typeface="Calibri"/>
                        <a:ea typeface="Calibri"/>
                        <a:cs typeface="Calibri"/>
                        <a:sym typeface="Calibri"/>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Animals inc humans</a:t>
                      </a:r>
                      <a:endParaRPr b="1" sz="1800" u="none" cap="none" strike="noStrike">
                        <a:latin typeface="Calibri"/>
                        <a:ea typeface="Calibri"/>
                        <a:cs typeface="Calibri"/>
                        <a:sym typeface="Calibri"/>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solidFill>
                            <a:schemeClr val="dk1"/>
                          </a:solidFill>
                          <a:latin typeface="Calibri"/>
                          <a:ea typeface="Calibri"/>
                          <a:cs typeface="Calibri"/>
                          <a:sym typeface="Calibri"/>
                        </a:rPr>
                        <a:t>Plants</a:t>
                      </a:r>
                      <a:endParaRPr b="1" sz="1800" u="none" cap="none" strike="noStrike">
                        <a:latin typeface="Calibri"/>
                        <a:ea typeface="Calibri"/>
                        <a:cs typeface="Calibri"/>
                        <a:sym typeface="Calibri"/>
                      </a:endParaRPr>
                    </a:p>
                  </a:txBody>
                  <a:tcPr marT="46375" marB="46375" marR="46375" marL="46375" anchor="ctr">
                    <a:lnL cap="flat" cmpd="sng" w="12700">
                      <a:solidFill>
                        <a:schemeClr val="dk1"/>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solidFill>
                            <a:schemeClr val="dk1"/>
                          </a:solidFill>
                          <a:latin typeface="Calibri"/>
                          <a:ea typeface="Calibri"/>
                          <a:cs typeface="Calibri"/>
                          <a:sym typeface="Calibri"/>
                        </a:rPr>
                        <a:t>Materials</a:t>
                      </a:r>
                      <a:endParaRPr b="1" sz="1800" u="none" cap="none" strike="noStrike">
                        <a:latin typeface="Calibri"/>
                        <a:ea typeface="Calibri"/>
                        <a:cs typeface="Calibri"/>
                        <a:sym typeface="Calibri"/>
                      </a:endParaRPr>
                    </a:p>
                  </a:txBody>
                  <a:tcPr marT="46375" marB="46375" marR="46375" marL="463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r>
              <a:tr h="1879200">
                <a:tc vMerge="1"/>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Clive Davis</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Slide 23 and 28</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sng" cap="none" strike="noStrike">
                          <a:solidFill>
                            <a:schemeClr val="hlink"/>
                          </a:solidFill>
                          <a:latin typeface="Calibri"/>
                          <a:ea typeface="Calibri"/>
                          <a:cs typeface="Calibri"/>
                          <a:sym typeface="Calibri"/>
                          <a:hlinkClick r:id="rId3"/>
                        </a:rPr>
                        <a:t>https://docs.google.com/presentation/d/1jVC2AnwPZhscE01q_TT7-BJ68UXArRYwxwDJqyusjUQ/edit?usp=sharing</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Headstart science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Question 1,4, 9,8</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sng" cap="none" strike="noStrike">
                          <a:solidFill>
                            <a:schemeClr val="hlink"/>
                          </a:solidFill>
                          <a:latin typeface="Calibri"/>
                          <a:ea typeface="Calibri"/>
                          <a:cs typeface="Calibri"/>
                          <a:sym typeface="Calibri"/>
                          <a:hlinkClick r:id="rId4"/>
                        </a:rPr>
                        <a:t>https://drive.google.com/file/d/1FUaQ2S6kKYforKJ5-8d3fCLb7gDPs2Qp/view?usp=drive_link</a:t>
                      </a:r>
                      <a:r>
                        <a:rPr lang="en-GB" sz="1800" u="none" cap="none" strike="noStrike">
                          <a:latin typeface="Calibri"/>
                          <a:ea typeface="Calibri"/>
                          <a:cs typeface="Calibri"/>
                          <a:sym typeface="Calibri"/>
                        </a:rPr>
                        <a:t> </a:t>
                      </a:r>
                      <a:endParaRPr sz="1800" u="none" cap="none" strike="noStrike">
                        <a:latin typeface="Calibri"/>
                        <a:ea typeface="Calibri"/>
                        <a:cs typeface="Calibri"/>
                        <a:sym typeface="Calibri"/>
                      </a:endParaRPr>
                    </a:p>
                  </a:txBody>
                  <a:tcPr marT="46375" marB="46375" marR="46375" marL="46375">
                    <a:lnL cap="flat" cmpd="sng" w="12700">
                      <a:solidFill>
                        <a:schemeClr val="dk1"/>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Headstart science</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Questions 2,3, 5, 6</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lang="en-GB" sz="1800" u="sng">
                          <a:solidFill>
                            <a:schemeClr val="hlink"/>
                          </a:solidFill>
                          <a:latin typeface="Calibri"/>
                          <a:ea typeface="Calibri"/>
                          <a:cs typeface="Calibri"/>
                          <a:sym typeface="Calibri"/>
                          <a:hlinkClick r:id="rId5"/>
                        </a:rPr>
                        <a:t>https://drive.google.com/drive/search?q=headstart%20science</a:t>
                      </a:r>
                      <a:r>
                        <a:rPr lang="en-GB" sz="1800">
                          <a:solidFill>
                            <a:schemeClr val="dk1"/>
                          </a:solidFill>
                          <a:latin typeface="Calibri"/>
                          <a:ea typeface="Calibri"/>
                          <a:cs typeface="Calibri"/>
                          <a:sym typeface="Calibri"/>
                        </a:rPr>
                        <a:t> </a:t>
                      </a:r>
                      <a:r>
                        <a:rPr lang="en-GB" sz="1800" u="none" cap="none" strike="noStrike">
                          <a:solidFill>
                            <a:schemeClr val="dk1"/>
                          </a:solidFill>
                          <a:latin typeface="Calibri"/>
                          <a:ea typeface="Calibri"/>
                          <a:cs typeface="Calibri"/>
                          <a:sym typeface="Calibri"/>
                        </a:rPr>
                        <a:t> </a:t>
                      </a:r>
                      <a:endParaRPr sz="18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Headstart science</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Questions 1, 2, 4, 6</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sng" cap="none" strike="noStrike">
                          <a:solidFill>
                            <a:schemeClr val="hlink"/>
                          </a:solidFill>
                          <a:latin typeface="Calibri"/>
                          <a:ea typeface="Calibri"/>
                          <a:cs typeface="Calibri"/>
                          <a:sym typeface="Calibri"/>
                          <a:hlinkClick r:id="rId6"/>
                        </a:rPr>
                        <a:t>https://drive.google.com/file/d/1FIXsDYRAq3FKKyH5xUDM5ic2yCbDgO83/view?usp=drive_link</a:t>
                      </a:r>
                      <a:r>
                        <a:rPr lang="en-GB" sz="1800" u="none" cap="none" strike="noStrike">
                          <a:latin typeface="Calibri"/>
                          <a:ea typeface="Calibri"/>
                          <a:cs typeface="Calibri"/>
                          <a:sym typeface="Calibri"/>
                        </a:rPr>
                        <a:t> </a:t>
                      </a:r>
                      <a:endParaRPr sz="18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1"/>
          <p:cNvSpPr txBox="1"/>
          <p:nvPr>
            <p:ph type="title"/>
          </p:nvPr>
        </p:nvSpPr>
        <p:spPr>
          <a:xfrm>
            <a:off x="346213" y="585995"/>
            <a:ext cx="11499574"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2800"/>
              <a:buFont typeface="Calibri"/>
              <a:buNone/>
            </a:pPr>
            <a:r>
              <a:rPr b="1" lang="en-GB" sz="2800" u="sng"/>
              <a:t>Disciplinary Knowledge – LKS2</a:t>
            </a:r>
            <a:br>
              <a:rPr b="1" lang="en-GB" sz="2800" u="sng"/>
            </a:br>
            <a:br>
              <a:rPr b="1" lang="en-GB" sz="2800" u="sng"/>
            </a:br>
            <a:r>
              <a:rPr lang="en-GB" sz="2800">
                <a:solidFill>
                  <a:srgbClr val="000000"/>
                </a:solidFill>
              </a:rPr>
              <a:t>During years 3 and 4, pupils should be taught to use the following practical scientific methods, processes and skills through the teaching of the programme of study content:</a:t>
            </a:r>
            <a:endParaRPr b="1" sz="2800" u="sng"/>
          </a:p>
        </p:txBody>
      </p:sp>
      <p:sp>
        <p:nvSpPr>
          <p:cNvPr id="159" name="Google Shape;159;p11"/>
          <p:cNvSpPr/>
          <p:nvPr/>
        </p:nvSpPr>
        <p:spPr>
          <a:xfrm>
            <a:off x="346213" y="2110341"/>
            <a:ext cx="11499574" cy="449353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br>
              <a:rPr b="0" i="0" lang="en-GB" sz="2200" u="none" cap="none" strike="noStrike">
                <a:solidFill>
                  <a:schemeClr val="dk1"/>
                </a:solidFill>
                <a:latin typeface="Calibri"/>
                <a:ea typeface="Calibri"/>
                <a:cs typeface="Calibri"/>
                <a:sym typeface="Calibri"/>
              </a:rPr>
            </a:br>
            <a:r>
              <a:rPr b="0" i="0" lang="en-GB" sz="2200" u="none" cap="none" strike="noStrike">
                <a:solidFill>
                  <a:schemeClr val="dk1"/>
                </a:solidFill>
                <a:latin typeface="Calibri"/>
                <a:ea typeface="Calibri"/>
                <a:cs typeface="Calibri"/>
                <a:sym typeface="Calibri"/>
              </a:rPr>
              <a:t>-</a:t>
            </a:r>
            <a:r>
              <a:rPr b="0" i="0" lang="en-GB" sz="2200" u="none" cap="none" strike="noStrike">
                <a:solidFill>
                  <a:srgbClr val="000000"/>
                </a:solidFill>
                <a:latin typeface="Calibri"/>
                <a:ea typeface="Calibri"/>
                <a:cs typeface="Calibri"/>
                <a:sym typeface="Calibri"/>
              </a:rPr>
              <a:t>asking relevant questions and using different types of scientific enquiries to answer them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Char char="•"/>
            </a:pPr>
            <a:r>
              <a:rPr b="0" i="0" lang="en-GB" sz="2200" u="none" cap="none" strike="noStrike">
                <a:solidFill>
                  <a:srgbClr val="000000"/>
                </a:solidFill>
                <a:latin typeface="Calibri"/>
                <a:ea typeface="Calibri"/>
                <a:cs typeface="Calibri"/>
                <a:sym typeface="Calibri"/>
              </a:rPr>
              <a:t>setting up simple practical enquiries, comparative and fair tests making systematic and careful observations and, where appropriate, taking accurate measurements using standard units, using a range of equipment, including thermometers and data loggers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Char char="•"/>
            </a:pPr>
            <a:r>
              <a:rPr b="0" i="0" lang="en-GB" sz="2200" u="none" cap="none" strike="noStrike">
                <a:solidFill>
                  <a:srgbClr val="000000"/>
                </a:solidFill>
                <a:latin typeface="Calibri"/>
                <a:ea typeface="Calibri"/>
                <a:cs typeface="Calibri"/>
                <a:sym typeface="Calibri"/>
              </a:rPr>
              <a:t>gathering, recording, classifying and presenting data in a variety of ways to help in answering questions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Char char="•"/>
            </a:pPr>
            <a:r>
              <a:rPr b="0" i="0" lang="en-GB" sz="2200" u="none" cap="none" strike="noStrike">
                <a:solidFill>
                  <a:srgbClr val="000000"/>
                </a:solidFill>
                <a:latin typeface="Calibri"/>
                <a:ea typeface="Calibri"/>
                <a:cs typeface="Calibri"/>
                <a:sym typeface="Calibri"/>
              </a:rPr>
              <a:t>recording findings using simple scientific language, drawings, labelled diagrams, keys, bar charts, and tables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Char char="•"/>
            </a:pPr>
            <a:r>
              <a:rPr b="0" i="0" lang="en-GB" sz="2200" u="none" cap="none" strike="noStrike">
                <a:solidFill>
                  <a:srgbClr val="000000"/>
                </a:solidFill>
                <a:latin typeface="Calibri"/>
                <a:ea typeface="Calibri"/>
                <a:cs typeface="Calibri"/>
                <a:sym typeface="Calibri"/>
              </a:rPr>
              <a:t>reporting on findings from enquiries, including oral and written explanations, displays or presentations of results and conclusions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Char char="•"/>
            </a:pPr>
            <a:r>
              <a:rPr b="0" i="0" lang="en-GB" sz="2200" u="none" cap="none" strike="noStrike">
                <a:solidFill>
                  <a:srgbClr val="000000"/>
                </a:solidFill>
                <a:latin typeface="Calibri"/>
                <a:ea typeface="Calibri"/>
                <a:cs typeface="Calibri"/>
                <a:sym typeface="Calibri"/>
              </a:rPr>
              <a:t>using results to draw simple conclusions, make predictions for new values, suggest improvements and raise further questions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graphicFrame>
        <p:nvGraphicFramePr>
          <p:cNvPr id="164" name="Google Shape;164;p12"/>
          <p:cNvGraphicFramePr/>
          <p:nvPr/>
        </p:nvGraphicFramePr>
        <p:xfrm>
          <a:off x="106017" y="124403"/>
          <a:ext cx="3000000" cy="3000000"/>
        </p:xfrm>
        <a:graphic>
          <a:graphicData uri="http://schemas.openxmlformats.org/drawingml/2006/table">
            <a:tbl>
              <a:tblPr bandRow="1" firstRow="1">
                <a:noFill/>
                <a:tableStyleId>{06447A66-1865-4283-A07A-BE5FB9530C14}</a:tableStyleId>
              </a:tblPr>
              <a:tblGrid>
                <a:gridCol w="848150"/>
                <a:gridCol w="4359975"/>
                <a:gridCol w="4605750"/>
                <a:gridCol w="934000"/>
                <a:gridCol w="1245350"/>
              </a:tblGrid>
              <a:tr h="297950">
                <a:tc gridSpan="5">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latin typeface="Calibri"/>
                          <a:ea typeface="Calibri"/>
                          <a:cs typeface="Calibri"/>
                          <a:sym typeface="Calibri"/>
                        </a:rPr>
                        <a:t>YEAR 3</a:t>
                      </a:r>
                      <a:endParaRPr sz="1400" u="none" cap="none" strike="noStrike"/>
                    </a:p>
                  </a:txBody>
                  <a:tcPr marT="45725" marB="45725" marR="91450" marL="91450">
                    <a:solidFill>
                      <a:srgbClr val="FFFF00"/>
                    </a:solidFill>
                  </a:tcPr>
                </a:tc>
                <a:tc hMerge="1"/>
                <a:tc hMerge="1"/>
                <a:tc hMerge="1"/>
                <a:tc hMerge="1"/>
              </a:tr>
              <a:tr h="446925">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latin typeface="Calibri"/>
                          <a:ea typeface="Calibri"/>
                          <a:cs typeface="Calibri"/>
                          <a:sym typeface="Calibri"/>
                        </a:rPr>
                        <a:t>Unit name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latin typeface="Calibri"/>
                          <a:ea typeface="Calibri"/>
                          <a:cs typeface="Calibri"/>
                          <a:sym typeface="Calibri"/>
                        </a:rPr>
                        <a:t>Substantive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latin typeface="Calibri"/>
                          <a:ea typeface="Calibri"/>
                          <a:cs typeface="Calibri"/>
                          <a:sym typeface="Calibri"/>
                        </a:rPr>
                        <a:t>Disciplinary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latin typeface="Calibri"/>
                          <a:ea typeface="Calibri"/>
                          <a:cs typeface="Calibri"/>
                          <a:sym typeface="Calibri"/>
                        </a:rPr>
                        <a:t>Unit Planning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latin typeface="Calibri"/>
                          <a:ea typeface="Calibri"/>
                          <a:cs typeface="Calibri"/>
                          <a:sym typeface="Calibri"/>
                        </a:rPr>
                        <a:t>Key vocab</a:t>
                      </a:r>
                      <a:endParaRPr sz="1400" u="none" cap="none" strike="noStrike"/>
                    </a:p>
                  </a:txBody>
                  <a:tcPr marT="45725" marB="45725" marR="91450" marL="91450"/>
                </a:tc>
              </a:tr>
              <a:tr h="2090800">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Animals inc humans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Identify that animals, including humans, need the right types and amount of nutrition, and that they cannot make their own food – they get nutrition from what they eat.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Identify that humans and some other animals have skeletons and muscles for support, protection and movement</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asking relevant questions and using different types of scientific enquiries to answer them -</a:t>
                      </a:r>
                      <a:endParaRPr sz="1400" u="none" cap="none" strike="noStrike"/>
                    </a:p>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setting up simple practical enquiries, comparative and fair tests making systematic and careful observations and, where appropriate, taking accurate measurements using standard units, using a range of equipment, including thermometers and data loggers -</a:t>
                      </a:r>
                      <a:endParaRPr sz="1400" u="none" cap="none" strike="noStrike"/>
                    </a:p>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recording findings using simple scientific language, drawings, labelled diagrams, keys, bar charts, and tables -</a:t>
                      </a:r>
                      <a:endParaRPr sz="1400" u="none" cap="none" strike="noStrike"/>
                    </a:p>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reporting on findings from enquiries, including oral and written explanations, displays or presentations of results and conclusions  -</a:t>
                      </a:r>
                      <a:endParaRPr sz="1400" u="none" cap="none" strike="noStrike"/>
                    </a:p>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using straightforward scientific evidence to answer questions or to support their findings -</a:t>
                      </a:r>
                      <a:endParaRPr sz="1400" u="none" cap="none" strike="noStrike"/>
                    </a:p>
                  </a:txBody>
                  <a:tcPr marT="45725" marB="45725" marR="68575" marL="68575"/>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Twinkl</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0" lang="en-GB" sz="1200" u="none" cap="none" strike="noStrike">
                          <a:latin typeface="Calibri"/>
                          <a:ea typeface="Calibri"/>
                          <a:cs typeface="Calibri"/>
                          <a:sym typeface="Calibri"/>
                        </a:rPr>
                        <a:t>Diet &amp; Nutrition</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latin typeface="Calibri"/>
                          <a:ea typeface="Calibri"/>
                          <a:cs typeface="Calibri"/>
                          <a:sym typeface="Calibri"/>
                        </a:rPr>
                        <a:t>Diet</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latin typeface="Calibri"/>
                          <a:ea typeface="Calibri"/>
                          <a:cs typeface="Calibri"/>
                          <a:sym typeface="Calibri"/>
                        </a:rPr>
                        <a:t>Vitamins/minerals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latin typeface="Calibri"/>
                          <a:ea typeface="Calibri"/>
                          <a:cs typeface="Calibri"/>
                          <a:sym typeface="Calibri"/>
                        </a:rPr>
                        <a:t>Proteins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latin typeface="Calibri"/>
                          <a:ea typeface="Calibri"/>
                          <a:cs typeface="Calibri"/>
                          <a:sym typeface="Calibri"/>
                        </a:rPr>
                        <a:t>Carbohydrates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b="0" sz="12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latin typeface="Calibri"/>
                          <a:ea typeface="Calibri"/>
                          <a:cs typeface="Calibri"/>
                          <a:sym typeface="Calibri"/>
                        </a:rPr>
                        <a:t>Skeleton</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latin typeface="Calibri"/>
                          <a:ea typeface="Calibri"/>
                          <a:cs typeface="Calibri"/>
                          <a:sym typeface="Calibri"/>
                        </a:rPr>
                        <a:t>Skeleton</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latin typeface="Calibri"/>
                          <a:ea typeface="Calibri"/>
                          <a:cs typeface="Calibri"/>
                          <a:sym typeface="Calibri"/>
                        </a:rPr>
                        <a:t>Muscles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latin typeface="Calibri"/>
                          <a:ea typeface="Calibri"/>
                          <a:cs typeface="Calibri"/>
                          <a:sym typeface="Calibri"/>
                        </a:rPr>
                        <a:t>Joints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latin typeface="Calibri"/>
                          <a:ea typeface="Calibri"/>
                          <a:cs typeface="Calibri"/>
                          <a:sym typeface="Calibri"/>
                        </a:rPr>
                        <a:t>Organs</a:t>
                      </a:r>
                      <a:endParaRPr sz="1400" u="none" cap="none" strike="noStrike"/>
                    </a:p>
                  </a:txBody>
                  <a:tcPr marT="45725" marB="45725" marR="91450" marL="91450"/>
                </a:tc>
              </a:tr>
              <a:tr h="2055825">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Plants</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Identify and describe the functions of different parts of flowering plants: roots; stem/trunk; leaves; and flowers.</a:t>
                      </a:r>
                      <a:endParaRPr sz="1400" u="none" cap="none" strike="noStrike"/>
                    </a:p>
                    <a:p>
                      <a:pPr indent="-285750" lvl="0" marL="2857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Explore the requirements of plants for life and growth (air, light, water, nutrients from soil, and room to grow) and how they vary from plant to plant. </a:t>
                      </a:r>
                      <a:endParaRPr sz="1400" u="none" cap="none" strike="noStrike"/>
                    </a:p>
                    <a:p>
                      <a:pPr indent="-285750" lvl="0" marL="2857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Investigate the way in which water is transported within plants.</a:t>
                      </a:r>
                      <a:endParaRPr sz="1400" u="none" cap="none" strike="noStrike"/>
                    </a:p>
                    <a:p>
                      <a:pPr indent="-285750" lvl="0" marL="2857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Explore the part that flowers play in the life cycle of flowering plants, including pollination, seed formation and seed dispersal.</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setting up simple practical enquiries, comparative and fair tests making systematic and careful observations and, where appropriate, taking accurate measurements using standard units, using a range of equipment, including thermometers and data loggers -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gathering, recording, classifying and presenting data in a variety of ways to help in answering questions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using results to draw simple conclusions, make predictions for new values, suggest improvements and raise further questions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using straightforward scientific evidence to answer questions or to support their findings.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Twinkl to be downloaded</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pollination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photosynthesis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dispersal</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function</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requirements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nutrients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latin typeface="Calibri"/>
                        <a:ea typeface="Calibri"/>
                        <a:cs typeface="Calibri"/>
                        <a:sym typeface="Calibri"/>
                      </a:endParaRPr>
                    </a:p>
                  </a:txBody>
                  <a:tcPr marT="45725" marB="45725" marR="91450" marL="91450"/>
                </a:tc>
              </a:tr>
              <a:tr h="1519525">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Materials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Compare and group together different kinds of rocks on the basis of their appearance and simple physical properties.</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Describe in simple terms how fossils are formed when things that have lived are trapped within rock.</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Recognise that soils are made from rocks and organic matter.</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latin typeface="Calibri"/>
                        <a:ea typeface="Calibri"/>
                        <a:cs typeface="Calibri"/>
                        <a:sym typeface="Calibri"/>
                      </a:endParaRPr>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setting up simple practical enquiries, comparative and fair tests making systematic and careful observations and, where appropriate, taking accurate measurements using standard units, using a range of equipment, including thermometers and data loggers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latin typeface="Calibri"/>
                          <a:ea typeface="Calibri"/>
                          <a:cs typeface="Calibri"/>
                          <a:sym typeface="Calibri"/>
                        </a:rPr>
                        <a:t>recording findings using simple scientific language, drawings, labelled diagrams, keys, bar charts, and tables -</a:t>
                      </a:r>
                      <a:endParaRPr sz="1400" u="none" cap="none" strike="noStrike"/>
                    </a:p>
                  </a:txBody>
                  <a:tcPr marT="45725" marB="45725" marR="68575" marL="68575"/>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Twinkl to be downloaded</a:t>
                      </a:r>
                      <a:endParaRPr sz="1200" u="none" cap="none" strike="noStrike">
                        <a:latin typeface="Calibri"/>
                        <a:ea typeface="Calibri"/>
                        <a:cs typeface="Calibri"/>
                        <a:sym typeface="Calibri"/>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Sedimentary</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metamorphic</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 igneous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permeable/impermeable</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erosion</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latin typeface="Calibri"/>
                          <a:ea typeface="Calibri"/>
                          <a:cs typeface="Calibri"/>
                          <a:sym typeface="Calibri"/>
                        </a:rPr>
                        <a:t>solidify</a:t>
                      </a:r>
                      <a:endParaRPr sz="1400" u="none" cap="none" strike="noStrike"/>
                    </a:p>
                  </a:txBody>
                  <a:tcPr marT="45725" marB="45725" marR="91450" marL="91450"/>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graphicFrame>
        <p:nvGraphicFramePr>
          <p:cNvPr id="169" name="Google Shape;169;p13"/>
          <p:cNvGraphicFramePr/>
          <p:nvPr/>
        </p:nvGraphicFramePr>
        <p:xfrm>
          <a:off x="106017" y="124403"/>
          <a:ext cx="3000000" cy="3000000"/>
        </p:xfrm>
        <a:graphic>
          <a:graphicData uri="http://schemas.openxmlformats.org/drawingml/2006/table">
            <a:tbl>
              <a:tblPr bandRow="1" firstRow="1">
                <a:noFill/>
                <a:tableStyleId>{06447A66-1865-4283-A07A-BE5FB9530C14}</a:tableStyleId>
              </a:tblPr>
              <a:tblGrid>
                <a:gridCol w="744500"/>
                <a:gridCol w="4575300"/>
                <a:gridCol w="4494075"/>
                <a:gridCol w="934000"/>
                <a:gridCol w="1245350"/>
              </a:tblGrid>
              <a:tr h="304800">
                <a:tc gridSpan="5">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3 continued</a:t>
                      </a:r>
                      <a:endParaRPr sz="14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Unit name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Substantive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Disciplinary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Unit Planning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Key vocab</a:t>
                      </a:r>
                      <a:endParaRPr sz="1400" u="none" cap="none" strike="noStrike"/>
                    </a:p>
                  </a:txBody>
                  <a:tcPr marT="45725" marB="45725" marR="91450" marL="91450"/>
                </a:tc>
              </a:tr>
              <a:tr h="262300">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Forces and Magnets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Compare how things move on different surfaces.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Notice that some forces need contact between two objects, but magnetic forces can act at a distance.</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Observe how magnets attract or repel each other and attract some materials and not others.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Compare and group together a variety of everyday materials on the basis of whether they are attracted to a magnet, and identify some magnetic materials.</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Describe magnets as having two poles.</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Predict whether two magnets will attract or repel each other, depending on which poles are facing.</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setting up simple practical enquiries, comparative and fair tests making systematic and careful observations and, where appropriate, taking accurate measurements using standard units, using a range of equipment, including thermometers and data loggers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recording findings using simple scientific language, drawings, labelled diagrams, keys, bar charts, and tables-</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reporting on findings from enquiries, including oral and written explanations, displays or presentations of results and conclusions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identifying differences, similarities or changes related to simple scientific ideas and processes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Arial"/>
                        <a:buNone/>
                      </a:pPr>
                      <a:r>
                        <a:rPr lang="en-GB" sz="1200" u="none" cap="none" strike="noStrike"/>
                        <a:t>Twinkl to be downloaded</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Forces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Magnets Magnetic</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Attract</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Repel</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North/ south poles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Magnetic field</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262300">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Light</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Recognise that they need light in order to see things, and that dark is the absence of light.</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Notice that light is reflected from surfaces.</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Recognise that light from the sun can be dangerous and that there are ways to protect their eyes.</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Recognise that shadows are formed when the light from a light source is blocked by an opaque object.</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Find patterns in the way that the size of shadows change.</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asking relevant questions and using different types of scientific enquiries to answer them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recording findings using simple scientific language, drawings, labelled diagrams, keys, bar charts, and tables-</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using results to draw simple conclusions, make predictions for new values, suggest improvements and raise further questions </a:t>
                      </a:r>
                      <a:endParaRPr sz="1400" u="none" cap="none" strike="noStrike"/>
                    </a:p>
                    <a:p>
                      <a:pPr indent="-95250" lvl="0" marL="171450" marR="0" rtl="0" algn="l">
                        <a:lnSpc>
                          <a:spcPct val="100000"/>
                        </a:lnSpc>
                        <a:spcBef>
                          <a:spcPts val="0"/>
                        </a:spcBef>
                        <a:spcAft>
                          <a:spcPts val="0"/>
                        </a:spcAft>
                        <a:buClr>
                          <a:schemeClr val="dk1"/>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Arial"/>
                        <a:buNone/>
                      </a:pPr>
                      <a:r>
                        <a:rPr lang="en-GB" sz="1200" u="none" cap="none" strike="noStrike"/>
                        <a:t>Twinkl to be downloaded</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reflection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shadow</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light source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opaque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transparent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translucent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g270d9cf7e5c_0_34"/>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b="1" lang="en-GB" sz="2800" u="sng"/>
              <a:t>SHOW IT Distance learning assessments – YEAR 3</a:t>
            </a:r>
            <a:endParaRPr b="1" sz="2800" u="sng"/>
          </a:p>
          <a:p>
            <a:pPr indent="0" lvl="0" marL="0" rtl="0" algn="l">
              <a:lnSpc>
                <a:spcPct val="90000"/>
              </a:lnSpc>
              <a:spcBef>
                <a:spcPts val="0"/>
              </a:spcBef>
              <a:spcAft>
                <a:spcPts val="0"/>
              </a:spcAft>
              <a:buClr>
                <a:schemeClr val="dk1"/>
              </a:buClr>
              <a:buSzPct val="100000"/>
              <a:buFont typeface="Calibri"/>
              <a:buNone/>
            </a:pPr>
            <a:r>
              <a:t/>
            </a:r>
            <a:endParaRPr b="1" sz="2800" u="sng"/>
          </a:p>
          <a:p>
            <a:pPr indent="0" lvl="0" marL="0" rtl="0" algn="l">
              <a:lnSpc>
                <a:spcPct val="90000"/>
              </a:lnSpc>
              <a:spcBef>
                <a:spcPts val="0"/>
              </a:spcBef>
              <a:spcAft>
                <a:spcPts val="0"/>
              </a:spcAft>
              <a:buClr>
                <a:schemeClr val="dk1"/>
              </a:buClr>
              <a:buSzPct val="100000"/>
              <a:buFont typeface="Calibri"/>
              <a:buNone/>
            </a:pPr>
            <a:r>
              <a:rPr b="1" lang="en-GB" sz="2800"/>
              <a:t>To be complete 2-3 weeks after a unit of learning.  Where possible these questions also draw on the children’s disciplinary knowledge and explanation.</a:t>
            </a:r>
            <a:endParaRPr b="1" sz="2800"/>
          </a:p>
        </p:txBody>
      </p:sp>
      <p:graphicFrame>
        <p:nvGraphicFramePr>
          <p:cNvPr id="175" name="Google Shape;175;g270d9cf7e5c_0_34"/>
          <p:cNvGraphicFramePr/>
          <p:nvPr/>
        </p:nvGraphicFramePr>
        <p:xfrm>
          <a:off x="571467" y="1903897"/>
          <a:ext cx="3000000" cy="3000000"/>
        </p:xfrm>
        <a:graphic>
          <a:graphicData uri="http://schemas.openxmlformats.org/drawingml/2006/table">
            <a:tbl>
              <a:tblPr>
                <a:noFill/>
                <a:tableStyleId>{8F7D4083-2F5C-4C35-BB3F-DA54EE5AB15D}</a:tableStyleId>
              </a:tblPr>
              <a:tblGrid>
                <a:gridCol w="1048500"/>
                <a:gridCol w="2125950"/>
                <a:gridCol w="2031925"/>
                <a:gridCol w="1937925"/>
                <a:gridCol w="1952400"/>
                <a:gridCol w="2059550"/>
              </a:tblGrid>
              <a:tr h="765225">
                <a:tc rowSpan="2">
                  <a:txBody>
                    <a:bodyPr/>
                    <a:lstStyle/>
                    <a:p>
                      <a:pPr indent="0" lvl="0" marL="0" marR="0" rtl="0" algn="ctr">
                        <a:lnSpc>
                          <a:spcPct val="100000"/>
                        </a:lnSpc>
                        <a:spcBef>
                          <a:spcPts val="0"/>
                        </a:spcBef>
                        <a:spcAft>
                          <a:spcPts val="0"/>
                        </a:spcAft>
                        <a:buClr>
                          <a:srgbClr val="000000"/>
                        </a:buClr>
                        <a:buSzPts val="1800"/>
                        <a:buFont typeface="Arial"/>
                        <a:buNone/>
                      </a:pPr>
                      <a:br>
                        <a:rPr lang="en-GB" sz="1800" u="none" cap="none" strike="noStrike">
                          <a:latin typeface="Calibri"/>
                          <a:ea typeface="Calibri"/>
                          <a:cs typeface="Calibri"/>
                          <a:sym typeface="Calibri"/>
                        </a:rPr>
                      </a:br>
                      <a:endParaRPr sz="18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t/>
                      </a:r>
                      <a:endParaRPr b="1" sz="18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t/>
                      </a:r>
                      <a:endParaRPr b="1" sz="18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Year 3</a:t>
                      </a:r>
                      <a:endParaRPr sz="18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Animals inc humans </a:t>
                      </a:r>
                      <a:endParaRPr b="1" sz="1800" u="none" cap="none" strike="noStrike">
                        <a:latin typeface="Calibri"/>
                        <a:ea typeface="Calibri"/>
                        <a:cs typeface="Calibri"/>
                        <a:sym typeface="Calibri"/>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Plants</a:t>
                      </a:r>
                      <a:endParaRPr b="1" sz="1800" u="none" cap="none" strike="noStrike">
                        <a:latin typeface="Calibri"/>
                        <a:ea typeface="Calibri"/>
                        <a:cs typeface="Calibri"/>
                        <a:sym typeface="Calibri"/>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Materials</a:t>
                      </a:r>
                      <a:endParaRPr b="1" sz="1800" u="none" cap="none" strike="noStrike">
                        <a:latin typeface="Calibri"/>
                        <a:ea typeface="Calibri"/>
                        <a:cs typeface="Calibri"/>
                        <a:sym typeface="Calibri"/>
                      </a:endParaRPr>
                    </a:p>
                  </a:txBody>
                  <a:tcPr marT="46375" marB="46375" marR="46375" marL="46375" anchor="ctr">
                    <a:lnL cap="flat" cmpd="sng" w="12700">
                      <a:solidFill>
                        <a:schemeClr val="dk1"/>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Forces and Magnets</a:t>
                      </a:r>
                      <a:endParaRPr b="1" sz="1800" u="none" cap="none" strike="noStrike">
                        <a:latin typeface="Calibri"/>
                        <a:ea typeface="Calibri"/>
                        <a:cs typeface="Calibri"/>
                        <a:sym typeface="Calibri"/>
                      </a:endParaRPr>
                    </a:p>
                  </a:txBody>
                  <a:tcPr marT="46375" marB="46375" marR="46375" marL="463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Light </a:t>
                      </a:r>
                      <a:endParaRPr b="1" sz="1800" u="none" cap="none" strike="noStrike">
                        <a:latin typeface="Calibri"/>
                        <a:ea typeface="Calibri"/>
                        <a:cs typeface="Calibri"/>
                        <a:sym typeface="Calibri"/>
                      </a:endParaRPr>
                    </a:p>
                  </a:txBody>
                  <a:tcPr marT="46375" marB="46375" marR="46375" marL="463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r>
              <a:tr h="1879200">
                <a:tc vMerge="1"/>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Clive Davis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Slide 41, 43</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sng" cap="none" strike="noStrike">
                          <a:solidFill>
                            <a:schemeClr val="hlink"/>
                          </a:solidFill>
                          <a:latin typeface="Calibri"/>
                          <a:ea typeface="Calibri"/>
                          <a:cs typeface="Calibri"/>
                          <a:sym typeface="Calibri"/>
                          <a:hlinkClick r:id="rId3"/>
                        </a:rPr>
                        <a:t>https://docs.google.com/presentation/d/1jVC2AnwPZhscE01q_TT7-BJ68UXArRYwxwDJqyusjUQ/edit?usp=sharing</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Clive Davis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Slide 44, 45</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lang="en-GB" sz="1800" u="sng" cap="none" strike="noStrike">
                          <a:solidFill>
                            <a:schemeClr val="hlink"/>
                          </a:solidFill>
                          <a:latin typeface="Calibri"/>
                          <a:ea typeface="Calibri"/>
                          <a:cs typeface="Calibri"/>
                          <a:sym typeface="Calibri"/>
                          <a:hlinkClick r:id="rId4"/>
                        </a:rPr>
                        <a:t>https://docs.google.com/presentation/d/1jVC2AnwPZhscE01q_TT7-BJ68UXArRYwxwDJqyusjUQ/edit?usp=sharing</a:t>
                      </a:r>
                      <a:endParaRPr sz="1800" u="none" cap="none" strike="noStrike">
                        <a:latin typeface="Calibri"/>
                        <a:ea typeface="Calibri"/>
                        <a:cs typeface="Calibri"/>
                        <a:sym typeface="Calibri"/>
                      </a:endParaRPr>
                    </a:p>
                  </a:txBody>
                  <a:tcPr marT="46375" marB="46375" marR="46375" marL="46375">
                    <a:lnL cap="flat" cmpd="sng" w="12700">
                      <a:solidFill>
                        <a:schemeClr val="dk1"/>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Clive Davis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Slide 46,47</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sng" cap="none" strike="noStrike">
                          <a:solidFill>
                            <a:schemeClr val="hlink"/>
                          </a:solidFill>
                          <a:latin typeface="Calibri"/>
                          <a:ea typeface="Calibri"/>
                          <a:cs typeface="Calibri"/>
                          <a:sym typeface="Calibri"/>
                          <a:hlinkClick r:id="rId5"/>
                        </a:rPr>
                        <a:t>https://docs.google.com/presentation/d/1jVC2AnwPZhscE01q_TT7-BJ68UXArRYwxwDJqyusjUQ/edit?usp=sharing</a:t>
                      </a:r>
                      <a:endParaRPr sz="18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Clive Davis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Slide 52,53</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lang="en-GB" sz="1800" u="sng" cap="none" strike="noStrike">
                          <a:solidFill>
                            <a:schemeClr val="hlink"/>
                          </a:solidFill>
                          <a:latin typeface="Calibri"/>
                          <a:ea typeface="Calibri"/>
                          <a:cs typeface="Calibri"/>
                          <a:sym typeface="Calibri"/>
                          <a:hlinkClick r:id="rId6"/>
                        </a:rPr>
                        <a:t>https://docs.google.com/presentation/d/1jVC2AnwPZhscE01q_TT7-BJ68UXArRYwxwDJqyusjUQ/edit?usp=sharing</a:t>
                      </a:r>
                      <a:endParaRPr sz="18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Clive Davis</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rPr lang="en-GB" sz="1800" u="none" cap="none" strike="noStrike">
                          <a:latin typeface="Calibri"/>
                          <a:ea typeface="Calibri"/>
                          <a:cs typeface="Calibri"/>
                          <a:sym typeface="Calibri"/>
                        </a:rPr>
                        <a:t>Slide 54,55</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sz="1800" u="none" cap="none" strike="noStrike">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lang="en-GB" sz="1800" u="sng" cap="none" strike="noStrike">
                          <a:solidFill>
                            <a:schemeClr val="hlink"/>
                          </a:solidFill>
                          <a:latin typeface="Calibri"/>
                          <a:ea typeface="Calibri"/>
                          <a:cs typeface="Calibri"/>
                          <a:sym typeface="Calibri"/>
                          <a:hlinkClick r:id="rId7"/>
                        </a:rPr>
                        <a:t>https://docs.google.com/presentation/d/1jVC2AnwPZhscE01q_TT7-BJ68UXArRYwxwDJqyusjUQ/edit?usp=sharing</a:t>
                      </a:r>
                      <a:r>
                        <a:rPr lang="en-GB" sz="1800" u="none" cap="none" strike="noStrike">
                          <a:latin typeface="Calibri"/>
                          <a:ea typeface="Calibri"/>
                          <a:cs typeface="Calibri"/>
                          <a:sym typeface="Calibri"/>
                        </a:rPr>
                        <a:t> </a:t>
                      </a:r>
                      <a:endParaRPr sz="18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graphicFrame>
        <p:nvGraphicFramePr>
          <p:cNvPr id="180" name="Google Shape;180;p14"/>
          <p:cNvGraphicFramePr/>
          <p:nvPr/>
        </p:nvGraphicFramePr>
        <p:xfrm>
          <a:off x="153317" y="243840"/>
          <a:ext cx="3000000" cy="3000000"/>
        </p:xfrm>
        <a:graphic>
          <a:graphicData uri="http://schemas.openxmlformats.org/drawingml/2006/table">
            <a:tbl>
              <a:tblPr bandRow="1" firstRow="1">
                <a:noFill/>
                <a:tableStyleId>{06447A66-1865-4283-A07A-BE5FB9530C14}</a:tableStyleId>
              </a:tblPr>
              <a:tblGrid>
                <a:gridCol w="961850"/>
                <a:gridCol w="4310100"/>
                <a:gridCol w="4453650"/>
                <a:gridCol w="770325"/>
                <a:gridCol w="1389450"/>
              </a:tblGrid>
              <a:tr h="304800">
                <a:tc gridSpan="5">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YEAR 4</a:t>
                      </a:r>
                      <a:endParaRPr sz="14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Unit name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Substantive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Disciplinary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Unit Planning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Key vocab</a:t>
                      </a:r>
                      <a:endParaRPr sz="1400" u="none" cap="none" strike="noStrike"/>
                    </a:p>
                  </a:txBody>
                  <a:tcPr marT="45725" marB="45725" marR="91450" marL="91450"/>
                </a:tc>
              </a:tr>
              <a:tr h="4958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Living things and their habitats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Recognise that living things can be grouped in a variety of ways.</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Explore and use classification keys to help group, identify and name a variety of living things in their local and wider environment.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Recognise that environments can change and that this can sometimes pose dangers to living things.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gathering, recording, classifying and presenting data in a variety of ways to help in answering questions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reporting on findings from enquiries, including oral and written explanations, displays or presentations of results and conclusions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latin typeface="Calibri"/>
                        <a:ea typeface="Calibri"/>
                        <a:cs typeface="Calibri"/>
                        <a:sym typeface="Calibri"/>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lang="en-GB" sz="1100" u="none" cap="none" strike="noStrike"/>
                        <a:t>Twinkl</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b="0" lang="en-GB" sz="1100" u="none" cap="none" strike="noStrike">
                          <a:latin typeface="Calibri"/>
                          <a:ea typeface="Calibri"/>
                          <a:cs typeface="Calibri"/>
                          <a:sym typeface="Calibri"/>
                        </a:rPr>
                        <a:t>Environment</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latin typeface="Calibri"/>
                          <a:ea typeface="Calibri"/>
                          <a:cs typeface="Calibri"/>
                          <a:sym typeface="Calibri"/>
                        </a:rPr>
                        <a:t>Migrate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latin typeface="Calibri"/>
                          <a:ea typeface="Calibri"/>
                          <a:cs typeface="Calibri"/>
                          <a:sym typeface="Calibri"/>
                        </a:rPr>
                        <a:t>Hibernate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latin typeface="Calibri"/>
                          <a:ea typeface="Calibri"/>
                          <a:cs typeface="Calibri"/>
                          <a:sym typeface="Calibri"/>
                        </a:rPr>
                        <a:t>Human impact</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latin typeface="Calibri"/>
                          <a:ea typeface="Calibri"/>
                          <a:cs typeface="Calibri"/>
                          <a:sym typeface="Calibri"/>
                        </a:rPr>
                        <a:t>Positive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latin typeface="Calibri"/>
                          <a:ea typeface="Calibri"/>
                          <a:cs typeface="Calibri"/>
                          <a:sym typeface="Calibri"/>
                        </a:rPr>
                        <a:t>Negative</a:t>
                      </a:r>
                      <a:endParaRPr sz="1400" u="none" cap="none" strike="noStrike"/>
                    </a:p>
                  </a:txBody>
                  <a:tcPr marT="45725" marB="45725" marR="91450" marL="91450"/>
                </a:tc>
              </a:tr>
              <a:tr h="2623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Humans inc animals</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Describe the simple functions of the basic parts of the digestive system in humans.</a:t>
                      </a:r>
                      <a:endParaRPr sz="1400" u="none" cap="none" strike="noStrike"/>
                    </a:p>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Identify the different types of teeth in humans and their simple functions.</a:t>
                      </a:r>
                      <a:endParaRPr sz="1100" u="none" cap="none" strike="noStrike"/>
                    </a:p>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Construct and interpret a variety of food chains, identifying producers, predators and prey. </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asking relevant questions and using different types of scientific enquiries to answer them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setting up simple practical enquiries, comparative and fair tests making systematic and careful observations and, where appropriate, taking accurate measurements using standard units, using a range of equipment, including thermometers and data loggers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recording findings using simple scientific language, drawings, labelled diagrams, keys, bar charts, and tables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reporting on findings from enquiries, including oral and written explanations, displays or presentations of results and conclusions</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using straightforward scientific evidence to answer questions or to support their findings.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lang="en-GB" sz="1100" u="none" cap="none" strike="noStrike"/>
                        <a:t>Twinkl</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Digestive System</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Digestion/Digestive system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oesophagus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Saliva</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Small intestine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Teeth</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Incisors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Canines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Premolars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Molars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Foodchain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Producer</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Consumer</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Predator</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Prey</a:t>
                      </a:r>
                      <a:endParaRPr sz="1400" u="none" cap="none" strike="noStrike"/>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States</a:t>
                      </a:r>
                      <a:r>
                        <a:rPr lang="en-GB" sz="1100" u="none" cap="none" strike="noStrike">
                          <a:latin typeface="Calibri"/>
                          <a:ea typeface="Calibri"/>
                          <a:cs typeface="Calibri"/>
                          <a:sym typeface="Calibri"/>
                        </a:rPr>
                        <a:t> of Matter</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Compare and group materials together, according to whether they are solids, liquids or gases. </a:t>
                      </a:r>
                      <a:endParaRPr sz="1400" u="none" cap="none" strike="noStrike"/>
                    </a:p>
                    <a:p>
                      <a:pPr indent="-171450" lvl="0" marL="17145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Observe that some materials change state when they are heated or cooled, and measure or research the temperature at which this happens in degrees Celsius (°C).</a:t>
                      </a:r>
                      <a:endParaRPr sz="1400" u="none" cap="none" strike="noStrike"/>
                    </a:p>
                    <a:p>
                      <a:pPr indent="-171450" lvl="0" marL="17145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Identify the part played by evaporation and condensation in the water cycle and associate the rate of evaporation with temperature. </a:t>
                      </a:r>
                      <a:endParaRPr sz="1400" u="none" cap="none" strike="noStrike"/>
                    </a:p>
                  </a:txBody>
                  <a:tcPr marT="63500" marB="63500" marR="63500" marL="63500"/>
                </a:tc>
                <a:tc>
                  <a:txBody>
                    <a:bodyPr/>
                    <a:lstStyle/>
                    <a:p>
                      <a:pPr indent="-171450" lvl="0" marL="17145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setting up simple practical enquiries, comparative and fair tests making systematic and careful observations and, where appropriate, taking accurate measurements using standard units, using a range of equipment, including thermometers and data loggers -</a:t>
                      </a:r>
                      <a:endParaRPr b="0" i="0" sz="1100" u="none" cap="none" strike="noStrike">
                        <a:solidFill>
                          <a:srgbClr val="000000"/>
                        </a:solidFill>
                        <a:latin typeface="Noto Sans Symbols"/>
                        <a:ea typeface="Noto Sans Symbols"/>
                        <a:cs typeface="Noto Sans Symbols"/>
                        <a:sym typeface="Noto Sans Symbols"/>
                      </a:endParaRPr>
                    </a:p>
                    <a:p>
                      <a:pPr indent="-171450" lvl="0" marL="17145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reporting on findings from enquiries, including oral and written explanations, displays or presentations of results  and conclusions -</a:t>
                      </a:r>
                      <a:endParaRPr b="0" i="0" sz="1100" u="none" cap="none" strike="noStrike">
                        <a:solidFill>
                          <a:srgbClr val="000000"/>
                        </a:solidFill>
                        <a:latin typeface="Noto Sans Symbols"/>
                        <a:ea typeface="Noto Sans Symbols"/>
                        <a:cs typeface="Noto Sans Symbols"/>
                        <a:sym typeface="Noto Sans Symbols"/>
                      </a:endParaRPr>
                    </a:p>
                    <a:p>
                      <a:pPr indent="-171450" lvl="0" marL="17145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using results to draw simple conclusions, make predictions for new values, suggest improvements and raise further questions -</a:t>
                      </a:r>
                      <a:br>
                        <a:rPr lang="en-GB" sz="1800" u="none" cap="none" strike="noStrike"/>
                      </a:br>
                      <a:r>
                        <a:rPr b="0" i="0" lang="en-GB" sz="1100" u="none" cap="none" strike="noStrike">
                          <a:solidFill>
                            <a:srgbClr val="000000"/>
                          </a:solidFill>
                          <a:latin typeface="Calibri"/>
                          <a:ea typeface="Calibri"/>
                          <a:cs typeface="Calibri"/>
                          <a:sym typeface="Calibri"/>
                        </a:rPr>
                        <a:t>using straightforward scientific evidence to answer questions or to support their findings. -</a:t>
                      </a:r>
                      <a:endParaRPr sz="1400" u="none" cap="none" strike="noStrike"/>
                    </a:p>
                  </a:txBody>
                  <a:tcPr marT="45725" marB="45725" marR="68575" marL="68575"/>
                </a:tc>
                <a:tc>
                  <a:txBody>
                    <a:bodyPr/>
                    <a:lstStyle/>
                    <a:p>
                      <a:pPr indent="0" lvl="0" marL="0" marR="0" rtl="0" algn="ctr">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Twinkl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Oxygen</a:t>
                      </a:r>
                      <a:endParaRPr sz="11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Carbon dioxide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particles</a:t>
                      </a:r>
                      <a:endParaRPr sz="11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state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evaporation</a:t>
                      </a:r>
                      <a:endParaRPr sz="11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condensation</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latin typeface="Calibri"/>
                        <a:ea typeface="Calibri"/>
                        <a:cs typeface="Calibri"/>
                        <a:sym typeface="Calibri"/>
                      </a:endParaRPr>
                    </a:p>
                  </a:txBody>
                  <a:tcPr marT="45725" marB="45725" marR="91450" marL="91450"/>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graphicFrame>
        <p:nvGraphicFramePr>
          <p:cNvPr id="185" name="Google Shape;185;p15"/>
          <p:cNvGraphicFramePr/>
          <p:nvPr/>
        </p:nvGraphicFramePr>
        <p:xfrm>
          <a:off x="225287" y="229604"/>
          <a:ext cx="3000000" cy="3000000"/>
        </p:xfrm>
        <a:graphic>
          <a:graphicData uri="http://schemas.openxmlformats.org/drawingml/2006/table">
            <a:tbl>
              <a:tblPr bandRow="1" firstRow="1">
                <a:noFill/>
                <a:tableStyleId>{06447A66-1865-4283-A07A-BE5FB9530C14}</a:tableStyleId>
              </a:tblPr>
              <a:tblGrid>
                <a:gridCol w="950200"/>
                <a:gridCol w="4257900"/>
                <a:gridCol w="4399725"/>
                <a:gridCol w="914400"/>
                <a:gridCol w="1219200"/>
              </a:tblGrid>
              <a:tr h="304800">
                <a:tc gridSpan="5">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4 CONTINUED</a:t>
                      </a:r>
                      <a:endParaRPr sz="14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Unit name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Substantive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Disciplinary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Unit Planning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Key vocab</a:t>
                      </a:r>
                      <a:endParaRPr sz="1400" u="none" cap="none" strike="noStrike"/>
                    </a:p>
                  </a:txBody>
                  <a:tcPr marT="45725" marB="45725" marR="91450" marL="91450"/>
                </a:tc>
              </a:tr>
              <a:tr h="418925">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Sound</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Identify how sounds are made, associating some of them with something vibrating.</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Recognise that vibrations from sounds travel through a medium to the ear.</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Find patterns between the pitch of a sound and features of the object that produced it.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Find patterns between the volume of a sound and the strength of the vibrations that produced it.</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Recognise that sounds get fainter as the distance from the sound source increases. </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b="0" lang="en-GB" sz="1200" u="none" cap="none" strike="noStrike"/>
                        <a:t>setting up simple practical enquiries, comparative and fair tests making systematic and careful observations and, where appropriate, taking accurate measurements using standard units, using a range of equipment, including thermometers and data loggers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b="0" lang="en-GB" sz="1200" u="none" cap="none" strike="noStrike"/>
                        <a:t>recording findings using simple scientific language, drawings, labelled diagrams, keys, bar charts, and tables-</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b="0" lang="en-GB" sz="1200" u="none" cap="none" strike="noStrike"/>
                        <a:t>using results to draw simple conclusions, make predictions for new values, suggest improvements and raise further questions -</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t/>
                      </a:r>
                      <a:endParaRPr b="1" sz="12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lang="en-GB" sz="1200" u="none" cap="none" strike="noStrike"/>
                        <a:t>Twinkl</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0" lang="en-GB" sz="1200" u="none" cap="none" strike="noStrike"/>
                        <a:t>Appliances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t>Electricity</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t>Conductors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t>Insulators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t>Circuit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t>Cell </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t/>
                      </a:r>
                      <a:endParaRPr b="1" sz="1200" u="none" cap="none" strike="noStrike"/>
                    </a:p>
                  </a:txBody>
                  <a:tcPr marT="45725" marB="45725" marR="91450" marL="91450"/>
                </a:tc>
              </a:tr>
              <a:tr h="418925">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Electricity</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Identify common appliances that run on electricity.</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Construct a simple series electrical circuit, identifying and naming its basic parts, including cells, wires, bulbs, switches and buzzers.</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 Identify whether or not a lamp will light in a simple series circuit, based on whether or not the lamp is part of a complete loop with a battery.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Recognise that a switch opens and closes a circuit and associate this with whether or not a lamp lights in a simple series circuit. </a:t>
                      </a:r>
                      <a:endParaRPr sz="1400" u="none" cap="none" strike="noStrike"/>
                    </a:p>
                    <a:p>
                      <a:pPr indent="-171450" lvl="0" marL="171450" marR="0" rtl="0" algn="l">
                        <a:lnSpc>
                          <a:spcPct val="100000"/>
                        </a:lnSpc>
                        <a:spcBef>
                          <a:spcPts val="0"/>
                        </a:spcBef>
                        <a:spcAft>
                          <a:spcPts val="0"/>
                        </a:spcAft>
                        <a:buClr>
                          <a:schemeClr val="dk1"/>
                        </a:buClr>
                        <a:buSzPts val="1200"/>
                        <a:buFont typeface="Arial"/>
                        <a:buChar char="•"/>
                      </a:pPr>
                      <a:r>
                        <a:rPr lang="en-GB" sz="1200" u="none" cap="none" strike="noStrike"/>
                        <a:t>Recognise some common conductors and insulators, and associate metals with being good conductors.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asking relevant questions and using different types of scientific enquiries to answer them -</a:t>
                      </a:r>
                      <a:endParaRPr b="0" i="0" sz="1200" u="none" cap="none" strike="noStrike">
                        <a:solidFill>
                          <a:srgbClr val="000000"/>
                        </a:solidFill>
                        <a:latin typeface="Noto Sans Symbols"/>
                        <a:ea typeface="Noto Sans Symbols"/>
                        <a:cs typeface="Noto Sans Symbols"/>
                        <a:sym typeface="Noto Sans Symbols"/>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setting up simple practical enquiries, comparative and fair tests making systematic and careful observations and, where appropriate, taking accurate measurements using standard units, using a range of equipment, including thermometers and data loggers -</a:t>
                      </a:r>
                      <a:endParaRPr b="0" i="0" sz="1200" u="none" cap="none" strike="noStrike">
                        <a:solidFill>
                          <a:srgbClr val="000000"/>
                        </a:solidFill>
                        <a:latin typeface="Noto Sans Symbols"/>
                        <a:ea typeface="Noto Sans Symbols"/>
                        <a:cs typeface="Noto Sans Symbols"/>
                        <a:sym typeface="Noto Sans Symbols"/>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reporting on findings from enquiries, including oral and written explanations, displays or presentations of results and conclusions </a:t>
                      </a:r>
                      <a:endParaRPr sz="1200" u="none" cap="none" strike="noStrike"/>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identifying differences, similarities or changes related to simple scientific ideas and processes -</a:t>
                      </a:r>
                      <a:endParaRPr b="0" i="0" sz="1200" u="none" cap="none" strike="noStrike">
                        <a:solidFill>
                          <a:srgbClr val="000000"/>
                        </a:solidFill>
                        <a:latin typeface="Noto Sans Symbols"/>
                        <a:ea typeface="Noto Sans Symbols"/>
                        <a:cs typeface="Noto Sans Symbols"/>
                        <a:sym typeface="Noto Sans Symbols"/>
                      </a:endParaRPr>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endParaRPr sz="1200" u="none" cap="none" strike="noStrike"/>
                    </a:p>
                  </a:txBody>
                  <a:tcPr marT="45725" marB="45725" marR="68575" marL="68575"/>
                </a:tc>
                <a:tc>
                  <a:txBody>
                    <a:bodyPr/>
                    <a:lstStyle/>
                    <a:p>
                      <a:pPr indent="0" lvl="0" marL="0" marR="0" rtl="0" algn="ctr">
                        <a:lnSpc>
                          <a:spcPct val="100000"/>
                        </a:lnSpc>
                        <a:spcBef>
                          <a:spcPts val="0"/>
                        </a:spcBef>
                        <a:spcAft>
                          <a:spcPts val="0"/>
                        </a:spcAft>
                        <a:buClr>
                          <a:srgbClr val="000000"/>
                        </a:buClr>
                        <a:buSzPts val="1200"/>
                        <a:buFont typeface="Arial"/>
                        <a:buNone/>
                      </a:pPr>
                      <a:r>
                        <a:rPr lang="en-GB" sz="1200" u="none" cap="none" strike="noStrike"/>
                        <a:t>Twinkl</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0" lang="en-GB" sz="1200" u="none" cap="none" strike="noStrike"/>
                        <a:t>Vibrations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t>Sounds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t>Noise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t>Pitch</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t>Source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0" lang="en-GB" sz="1200" u="none" cap="none" strike="noStrike"/>
                        <a:t>Decibels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b="0" sz="1200" u="none" cap="none" strike="noStrike"/>
                    </a:p>
                  </a:txBody>
                  <a:tcPr marT="45725" marB="45725" marR="91450" marL="91450"/>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graphicFrame>
        <p:nvGraphicFramePr>
          <p:cNvPr id="90" name="Google Shape;90;p2"/>
          <p:cNvGraphicFramePr/>
          <p:nvPr/>
        </p:nvGraphicFramePr>
        <p:xfrm>
          <a:off x="331302" y="238357"/>
          <a:ext cx="3000000" cy="3000000"/>
        </p:xfrm>
        <a:graphic>
          <a:graphicData uri="http://schemas.openxmlformats.org/drawingml/2006/table">
            <a:tbl>
              <a:tblPr bandRow="1" firstRow="1">
                <a:noFill/>
                <a:tableStyleId>{06447A66-1865-4283-A07A-BE5FB9530C14}</a:tableStyleId>
              </a:tblPr>
              <a:tblGrid>
                <a:gridCol w="1422950"/>
                <a:gridCol w="1422950"/>
                <a:gridCol w="1422950"/>
                <a:gridCol w="1422950"/>
                <a:gridCol w="1422950"/>
                <a:gridCol w="1422950"/>
                <a:gridCol w="1422950"/>
                <a:gridCol w="1422950"/>
              </a:tblGrid>
              <a:tr h="34725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highlight>
                            <a:srgbClr val="FFFF00"/>
                          </a:highlight>
                        </a:rPr>
                        <a:t>SUBJECT COVERAGE</a:t>
                      </a:r>
                      <a:endParaRPr b="1" sz="1200" u="none" cap="none" strike="noStrike">
                        <a:highlight>
                          <a:srgbClr val="FFFF00"/>
                        </a:highlight>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Reception</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1</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2</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4</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6</a:t>
                      </a:r>
                      <a:endParaRPr sz="1400" u="none" cap="none" strike="noStrike"/>
                    </a:p>
                  </a:txBody>
                  <a:tcPr marT="45725" marB="45725" marR="91450" marL="91450"/>
                </a:tc>
              </a:tr>
              <a:tr h="104175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Biology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Living things and their habitats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Living things and their habitats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Seasonal change</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Living things and their habitats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Living things and their habitats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Living things and their habitats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Evolution and Inheritance</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81025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Biology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Animals inc humans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Minibeasts/Sea creatures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Animals inc humans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Animals inc humans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Animals inc humans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Animals inc humans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Animals inc humans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Animals inc humans</a:t>
                      </a:r>
                      <a:endParaRPr sz="1400" u="none" cap="none" strike="noStrike"/>
                    </a:p>
                  </a:txBody>
                  <a:tcPr marT="45725" marB="45725" marR="91450" marL="91450"/>
                </a:tc>
              </a:tr>
              <a:tr h="64110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Biology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Plants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Plants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Plants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Plants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64110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Chemistry</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Materials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Materials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Materials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Materials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Materials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States of matter</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Materials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64110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Chemistry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Light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Light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Light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150475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Physics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Forces and Magnets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b="1" sz="12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Earth and space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Forces and Magnets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Sound</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Forces and Magnets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Earth and Space</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64110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Physics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Electricity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Electricity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Electricity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g270d9cf7e5c_0_4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b="1" lang="en-GB" sz="2800" u="sng"/>
              <a:t>SHOW IT Distance learning assessments – YEAR 4</a:t>
            </a:r>
            <a:endParaRPr b="1" sz="2800" u="sng"/>
          </a:p>
          <a:p>
            <a:pPr indent="0" lvl="0" marL="0" rtl="0" algn="l">
              <a:lnSpc>
                <a:spcPct val="90000"/>
              </a:lnSpc>
              <a:spcBef>
                <a:spcPts val="0"/>
              </a:spcBef>
              <a:spcAft>
                <a:spcPts val="0"/>
              </a:spcAft>
              <a:buClr>
                <a:schemeClr val="dk1"/>
              </a:buClr>
              <a:buSzPct val="100000"/>
              <a:buFont typeface="Calibri"/>
              <a:buNone/>
            </a:pPr>
            <a:r>
              <a:t/>
            </a:r>
            <a:endParaRPr b="1" sz="2800" u="sng"/>
          </a:p>
          <a:p>
            <a:pPr indent="0" lvl="0" marL="0" rtl="0" algn="l">
              <a:lnSpc>
                <a:spcPct val="90000"/>
              </a:lnSpc>
              <a:spcBef>
                <a:spcPts val="0"/>
              </a:spcBef>
              <a:spcAft>
                <a:spcPts val="0"/>
              </a:spcAft>
              <a:buClr>
                <a:schemeClr val="dk1"/>
              </a:buClr>
              <a:buSzPct val="100000"/>
              <a:buFont typeface="Calibri"/>
              <a:buNone/>
            </a:pPr>
            <a:r>
              <a:rPr b="1" lang="en-GB" sz="2800"/>
              <a:t>To be complete 2-3 weeks after a unit of learning.  Where possible these questions also draw on the children’s disciplinary knowledge and explanation</a:t>
            </a:r>
            <a:endParaRPr b="1" sz="2800"/>
          </a:p>
        </p:txBody>
      </p:sp>
      <p:graphicFrame>
        <p:nvGraphicFramePr>
          <p:cNvPr id="191" name="Google Shape;191;g270d9cf7e5c_0_40"/>
          <p:cNvGraphicFramePr/>
          <p:nvPr/>
        </p:nvGraphicFramePr>
        <p:xfrm>
          <a:off x="571467" y="1903897"/>
          <a:ext cx="3000000" cy="3000000"/>
        </p:xfrm>
        <a:graphic>
          <a:graphicData uri="http://schemas.openxmlformats.org/drawingml/2006/table">
            <a:tbl>
              <a:tblPr>
                <a:noFill/>
                <a:tableStyleId>{8F7D4083-2F5C-4C35-BB3F-DA54EE5AB15D}</a:tableStyleId>
              </a:tblPr>
              <a:tblGrid>
                <a:gridCol w="1048500"/>
                <a:gridCol w="2125950"/>
                <a:gridCol w="2031925"/>
                <a:gridCol w="1937925"/>
                <a:gridCol w="1952400"/>
                <a:gridCol w="2059550"/>
              </a:tblGrid>
              <a:tr h="765225">
                <a:tc rowSpan="2">
                  <a:txBody>
                    <a:bodyPr/>
                    <a:lstStyle/>
                    <a:p>
                      <a:pPr indent="0" lvl="0" marL="0" marR="0" rtl="0" algn="ctr">
                        <a:lnSpc>
                          <a:spcPct val="100000"/>
                        </a:lnSpc>
                        <a:spcBef>
                          <a:spcPts val="0"/>
                        </a:spcBef>
                        <a:spcAft>
                          <a:spcPts val="0"/>
                        </a:spcAft>
                        <a:buClr>
                          <a:srgbClr val="000000"/>
                        </a:buClr>
                        <a:buSzPts val="1400"/>
                        <a:buFont typeface="Arial"/>
                        <a:buNone/>
                      </a:pPr>
                      <a:br>
                        <a:rPr lang="en-GB" sz="1400" u="none" cap="none" strike="noStrike">
                          <a:latin typeface="Calibri"/>
                          <a:ea typeface="Calibri"/>
                          <a:cs typeface="Calibri"/>
                          <a:sym typeface="Calibri"/>
                        </a:rPr>
                      </a:br>
                      <a:endParaRPr sz="14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t/>
                      </a:r>
                      <a:endParaRPr b="1" sz="14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t/>
                      </a:r>
                      <a:endParaRPr b="1" sz="14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rPr b="1" lang="en-GB" sz="1400" u="none" cap="none" strike="noStrike">
                          <a:latin typeface="Calibri"/>
                          <a:ea typeface="Calibri"/>
                          <a:cs typeface="Calibri"/>
                          <a:sym typeface="Calibri"/>
                        </a:rPr>
                        <a:t>Year 4</a:t>
                      </a:r>
                      <a:endParaRPr sz="14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Living things and their habitats </a:t>
                      </a:r>
                      <a:endParaRPr b="1" sz="1800" u="none" cap="none" strike="noStrike">
                        <a:latin typeface="Calibri"/>
                        <a:ea typeface="Calibri"/>
                        <a:cs typeface="Calibri"/>
                        <a:sym typeface="Calibri"/>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Humans inc animals </a:t>
                      </a:r>
                      <a:endParaRPr b="1" sz="1800" u="none" cap="none" strike="noStrike">
                        <a:latin typeface="Calibri"/>
                        <a:ea typeface="Calibri"/>
                        <a:cs typeface="Calibri"/>
                        <a:sym typeface="Calibri"/>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States of Matter</a:t>
                      </a:r>
                      <a:endParaRPr b="1" sz="1800" u="none" cap="none" strike="noStrike">
                        <a:latin typeface="Calibri"/>
                        <a:ea typeface="Calibri"/>
                        <a:cs typeface="Calibri"/>
                        <a:sym typeface="Calibri"/>
                      </a:endParaRPr>
                    </a:p>
                  </a:txBody>
                  <a:tcPr marT="46375" marB="46375" marR="46375" marL="46375" anchor="ctr">
                    <a:lnL cap="flat" cmpd="sng" w="12700">
                      <a:solidFill>
                        <a:schemeClr val="dk1"/>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Sound</a:t>
                      </a:r>
                      <a:endParaRPr b="1" sz="1800" u="none" cap="none" strike="noStrike">
                        <a:latin typeface="Calibri"/>
                        <a:ea typeface="Calibri"/>
                        <a:cs typeface="Calibri"/>
                        <a:sym typeface="Calibri"/>
                      </a:endParaRPr>
                    </a:p>
                  </a:txBody>
                  <a:tcPr marT="46375" marB="46375" marR="46375" marL="463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Electricity  </a:t>
                      </a:r>
                      <a:endParaRPr b="1" sz="1800" u="none" cap="none" strike="noStrike">
                        <a:latin typeface="Calibri"/>
                        <a:ea typeface="Calibri"/>
                        <a:cs typeface="Calibri"/>
                        <a:sym typeface="Calibri"/>
                      </a:endParaRPr>
                    </a:p>
                  </a:txBody>
                  <a:tcPr marT="46375" marB="46375" marR="46375" marL="463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r>
              <a:tr h="1879200">
                <a:tc vMerge="1"/>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Clive Davis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Slide 67,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Headstart science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Question 2, 7</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sng" cap="none" strike="noStrike">
                          <a:solidFill>
                            <a:schemeClr val="hlink"/>
                          </a:solidFill>
                          <a:latin typeface="Calibri"/>
                          <a:ea typeface="Calibri"/>
                          <a:cs typeface="Calibri"/>
                          <a:sym typeface="Calibri"/>
                          <a:hlinkClick r:id="rId3"/>
                        </a:rPr>
                        <a:t>https://drive.google.com/file/d/1CGzHwRsM79hRDhdk1sc2KnIF-7Kniush/view?usp=drive_link</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lang="en-GB" sz="1400" u="sng" cap="none" strike="noStrike">
                          <a:solidFill>
                            <a:schemeClr val="hlink"/>
                          </a:solidFill>
                          <a:latin typeface="Calibri"/>
                          <a:ea typeface="Calibri"/>
                          <a:cs typeface="Calibri"/>
                          <a:sym typeface="Calibri"/>
                          <a:hlinkClick r:id="rId4"/>
                        </a:rPr>
                        <a:t>https://docs.google.com/presentation/d/1jVC2AnwPZhscE01q_TT7-BJ68UXArRYwxwDJqyusjUQ/edit?usp=sharing</a:t>
                      </a:r>
                      <a:endParaRPr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Clive Davis</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Slide 61, 63, 65</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sng" cap="none" strike="noStrike">
                          <a:solidFill>
                            <a:schemeClr val="hlink"/>
                          </a:solidFill>
                          <a:latin typeface="Calibri"/>
                          <a:ea typeface="Calibri"/>
                          <a:cs typeface="Calibri"/>
                          <a:sym typeface="Calibri"/>
                          <a:hlinkClick r:id="rId5"/>
                        </a:rPr>
                        <a:t>https://docs.google.com/presentation/d/1jVC2AnwPZhscE01q_TT7-BJ68UXArRYwxwDJqyusjUQ/edit?usp=sharing</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txBody>
                  <a:tcPr marT="46375" marB="46375" marR="46375" marL="46375">
                    <a:lnL cap="flat" cmpd="sng" w="12700">
                      <a:solidFill>
                        <a:schemeClr val="dk1"/>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Clive Davis</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Slide 73, 74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sng" cap="none" strike="noStrike">
                          <a:solidFill>
                            <a:schemeClr val="hlink"/>
                          </a:solidFill>
                          <a:latin typeface="Calibri"/>
                          <a:ea typeface="Calibri"/>
                          <a:cs typeface="Calibri"/>
                          <a:sym typeface="Calibri"/>
                          <a:hlinkClick r:id="rId6"/>
                        </a:rPr>
                        <a:t>https://docs.google.com/presentation/d/1jVC2AnwPZhscE01q_TT7-BJ68UXArRYwxwDJqyusjUQ/edit?usp=sharing</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Clive Davis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Slide 77</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Headstart science- sound question 2</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sng" cap="none" strike="noStrike">
                          <a:solidFill>
                            <a:schemeClr val="hlink"/>
                          </a:solidFill>
                          <a:latin typeface="Calibri"/>
                          <a:ea typeface="Calibri"/>
                          <a:cs typeface="Calibri"/>
                          <a:sym typeface="Calibri"/>
                          <a:hlinkClick r:id="rId7"/>
                        </a:rPr>
                        <a:t>https://docs.google.com/presentation/d/1jVC2AnwPZhscE01q_TT7-BJ68UXArRYwxwDJqyusjUQ/edit?usp=sharing</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sng" cap="none" strike="noStrike">
                          <a:solidFill>
                            <a:schemeClr val="hlink"/>
                          </a:solidFill>
                          <a:latin typeface="Calibri"/>
                          <a:ea typeface="Calibri"/>
                          <a:cs typeface="Calibri"/>
                          <a:sym typeface="Calibri"/>
                          <a:hlinkClick r:id="rId8"/>
                        </a:rPr>
                        <a:t>https://drive.google.com/file/d/1CAkS4OGS98qMQxZYekcDwmOSaOo3EsU2/view?usp=drive_link</a:t>
                      </a:r>
                      <a:endParaRPr sz="14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Clive Davis</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Slide 76</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Headstart science- electricity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none" cap="none" strike="noStrike">
                          <a:latin typeface="Calibri"/>
                          <a:ea typeface="Calibri"/>
                          <a:cs typeface="Calibri"/>
                          <a:sym typeface="Calibri"/>
                        </a:rPr>
                        <a:t>Question 2, 5</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sng" cap="none" strike="noStrike">
                          <a:solidFill>
                            <a:schemeClr val="hlink"/>
                          </a:solidFill>
                          <a:latin typeface="Calibri"/>
                          <a:ea typeface="Calibri"/>
                          <a:cs typeface="Calibri"/>
                          <a:sym typeface="Calibri"/>
                          <a:hlinkClick r:id="rId9"/>
                        </a:rPr>
                        <a:t>https://drive.google.com/file/d/1C8ZK9ShWEQWyS3kPdwDdqP-ydI80hgNa/view?usp=drive_link</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lang="en-GB" sz="1400" u="sng" cap="none" strike="noStrike">
                          <a:solidFill>
                            <a:schemeClr val="hlink"/>
                          </a:solidFill>
                          <a:latin typeface="Calibri"/>
                          <a:ea typeface="Calibri"/>
                          <a:cs typeface="Calibri"/>
                          <a:sym typeface="Calibri"/>
                          <a:hlinkClick r:id="rId10"/>
                        </a:rPr>
                        <a:t>https://docs.google.com/presentation/d/1jVC2AnwPZhscE01q_TT7-BJ68UXArRYwxwDJqyusjUQ/edit?usp=sharing</a:t>
                      </a:r>
                      <a:r>
                        <a:rPr lang="en-GB" sz="1400" u="none" cap="none" strike="noStrike">
                          <a:latin typeface="Calibri"/>
                          <a:ea typeface="Calibri"/>
                          <a:cs typeface="Calibri"/>
                          <a:sym typeface="Calibri"/>
                        </a:rPr>
                        <a:t> </a:t>
                      </a:r>
                      <a:endParaRPr sz="14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16"/>
          <p:cNvSpPr txBox="1"/>
          <p:nvPr>
            <p:ph type="title"/>
          </p:nvPr>
        </p:nvSpPr>
        <p:spPr>
          <a:xfrm>
            <a:off x="838200" y="166343"/>
            <a:ext cx="10515600" cy="787814"/>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GB" u="sng"/>
              <a:t>STEM SENTENCES – year 3 and 4 </a:t>
            </a:r>
            <a:endParaRPr/>
          </a:p>
        </p:txBody>
      </p:sp>
      <p:graphicFrame>
        <p:nvGraphicFramePr>
          <p:cNvPr id="197" name="Google Shape;197;p16"/>
          <p:cNvGraphicFramePr/>
          <p:nvPr/>
        </p:nvGraphicFramePr>
        <p:xfrm>
          <a:off x="241851" y="1095069"/>
          <a:ext cx="3000000" cy="3000000"/>
        </p:xfrm>
        <a:graphic>
          <a:graphicData uri="http://schemas.openxmlformats.org/drawingml/2006/table">
            <a:tbl>
              <a:tblPr>
                <a:noFill/>
                <a:tableStyleId>{8F7D4083-2F5C-4C35-BB3F-DA54EE5AB15D}</a:tableStyleId>
              </a:tblPr>
              <a:tblGrid>
                <a:gridCol w="675025"/>
                <a:gridCol w="1536275"/>
                <a:gridCol w="1970775"/>
                <a:gridCol w="1846625"/>
                <a:gridCol w="1350050"/>
                <a:gridCol w="2009575"/>
                <a:gridCol w="2319925"/>
              </a:tblGrid>
              <a:tr h="655050">
                <a:tc>
                  <a:txBody>
                    <a:bodyPr/>
                    <a:lstStyle/>
                    <a:p>
                      <a:pPr indent="0" lvl="0" marL="0" marR="0" rtl="0" algn="ctr">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Calibri"/>
                          <a:ea typeface="Calibri"/>
                          <a:cs typeface="Calibri"/>
                          <a:sym typeface="Calibri"/>
                        </a:rPr>
                        <a:t>CATEGORY OF SCIENTIFIC SKILL</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200"/>
                        <a:buFont typeface="Arial"/>
                        <a:buNone/>
                      </a:pPr>
                      <a:r>
                        <a:rPr b="1" i="0" lang="en-GB" sz="1200" u="sng" cap="none" strike="noStrike">
                          <a:solidFill>
                            <a:srgbClr val="000000"/>
                          </a:solidFill>
                          <a:latin typeface="Calibri"/>
                          <a:ea typeface="Calibri"/>
                          <a:cs typeface="Calibri"/>
                          <a:sym typeface="Calibri"/>
                        </a:rPr>
                        <a:t>Questions</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200"/>
                        <a:buFont typeface="Arial"/>
                        <a:buNone/>
                      </a:pPr>
                      <a:r>
                        <a:rPr b="1" i="0" lang="en-GB" sz="1200" u="sng" cap="none" strike="noStrike">
                          <a:solidFill>
                            <a:srgbClr val="000000"/>
                          </a:solidFill>
                          <a:latin typeface="Calibri"/>
                          <a:ea typeface="Calibri"/>
                          <a:cs typeface="Calibri"/>
                          <a:sym typeface="Calibri"/>
                        </a:rPr>
                        <a:t>Observe and measure</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200"/>
                        <a:buFont typeface="Arial"/>
                        <a:buNone/>
                      </a:pPr>
                      <a:r>
                        <a:rPr b="1" i="0" lang="en-GB" sz="1200" u="sng" cap="none" strike="noStrike">
                          <a:solidFill>
                            <a:srgbClr val="000000"/>
                          </a:solidFill>
                          <a:latin typeface="Calibri"/>
                          <a:ea typeface="Calibri"/>
                          <a:cs typeface="Calibri"/>
                          <a:sym typeface="Calibri"/>
                        </a:rPr>
                        <a:t>Set up tests/Predictions</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200"/>
                        <a:buFont typeface="Arial"/>
                        <a:buNone/>
                      </a:pPr>
                      <a:r>
                        <a:rPr b="1" i="0" lang="en-GB" sz="1200" u="sng" cap="none" strike="noStrike">
                          <a:solidFill>
                            <a:srgbClr val="000000"/>
                          </a:solidFill>
                          <a:latin typeface="Calibri"/>
                          <a:ea typeface="Calibri"/>
                          <a:cs typeface="Calibri"/>
                          <a:sym typeface="Calibri"/>
                        </a:rPr>
                        <a:t>Recording data</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GB" sz="1200" u="sng" cap="none" strike="noStrike">
                          <a:solidFill>
                            <a:srgbClr val="000000"/>
                          </a:solidFill>
                          <a:latin typeface="Calibri"/>
                          <a:ea typeface="Calibri"/>
                          <a:cs typeface="Calibri"/>
                          <a:sym typeface="Calibri"/>
                        </a:rPr>
                        <a:t>Interpreting and communicating</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GB" sz="1200" u="sng" cap="none" strike="noStrike">
                          <a:solidFill>
                            <a:srgbClr val="000000"/>
                          </a:solidFill>
                          <a:latin typeface="Calibri"/>
                          <a:ea typeface="Calibri"/>
                          <a:cs typeface="Calibri"/>
                          <a:sym typeface="Calibri"/>
                        </a:rPr>
                        <a:t>Evaluation</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r>
              <a:tr h="1317075">
                <a:tc>
                  <a:txBody>
                    <a:bodyPr/>
                    <a:lstStyle/>
                    <a:p>
                      <a:pPr indent="0" lvl="0" marL="0" marR="0" rtl="0" algn="ctr">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Calibri"/>
                          <a:ea typeface="Calibri"/>
                          <a:cs typeface="Calibri"/>
                          <a:sym typeface="Calibri"/>
                        </a:rPr>
                        <a:t>Scientific Skill</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asking relevant questions and using different types of scientific enquiries to answer them </a:t>
                      </a:r>
                      <a:endParaRPr b="0" i="0" sz="1200" u="none" cap="none" strike="noStrike">
                        <a:solidFill>
                          <a:srgbClr val="000000"/>
                        </a:solidFill>
                        <a:latin typeface="Noto Sans Symbols"/>
                        <a:ea typeface="Noto Sans Symbols"/>
                        <a:cs typeface="Noto Sans Symbols"/>
                        <a:sym typeface="Noto Sans Symbols"/>
                      </a:endParaRPr>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identifying differences, similarities or changes related to simple scientific ideas and processes</a:t>
                      </a:r>
                      <a:endParaRPr sz="1400" u="none" cap="none" strike="noStrike"/>
                    </a:p>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gathering, recording, classifying and presenting data in a variety of ways to help in answering questions</a:t>
                      </a:r>
                      <a:endParaRPr sz="14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setting up simple practical enquiries, comparative and fair tests making systematic and careful observations and, where appropriate, taking accurate measurements using standard units, using a range of equipment, including thermometers and data loggers</a:t>
                      </a:r>
                      <a:endParaRPr sz="14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recording findings using simple scientific language, drawings, labelled diagrams, keys, bar charts, and tables</a:t>
                      </a:r>
                      <a:endParaRPr sz="14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using straightforward scientific evidence to answer questions or to support their findings.</a:t>
                      </a:r>
                      <a:endParaRPr sz="14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reporting on findings from enquiries, including oral and written explanations, displays or presentations of results and conclusion</a:t>
                      </a:r>
                      <a:endParaRPr b="0" i="0" sz="1200" u="none" cap="none" strike="noStrike">
                        <a:solidFill>
                          <a:srgbClr val="000000"/>
                        </a:solidFill>
                        <a:latin typeface="Noto Sans Symbols"/>
                        <a:ea typeface="Noto Sans Symbols"/>
                        <a:cs typeface="Noto Sans Symbols"/>
                        <a:sym typeface="Noto Sans Symbols"/>
                      </a:endParaRPr>
                    </a:p>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using results to draw simple conclusions, make predictions for new values, suggest improvements and raise further questions</a:t>
                      </a:r>
                      <a:endParaRPr b="0" i="0" sz="1200" u="none" cap="none" strike="noStrike">
                        <a:solidFill>
                          <a:srgbClr val="000000"/>
                        </a:solidFill>
                        <a:latin typeface="Noto Sans Symbols"/>
                        <a:ea typeface="Noto Sans Symbols"/>
                        <a:cs typeface="Noto Sans Symbols"/>
                        <a:sym typeface="Noto Sans Symbols"/>
                      </a:endParaRPr>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163300">
                <a:tc>
                  <a:txBody>
                    <a:bodyPr/>
                    <a:lstStyle/>
                    <a:p>
                      <a:pPr indent="0" lvl="0" marL="0" marR="0" rtl="0" algn="ctr">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Calibri"/>
                          <a:ea typeface="Calibri"/>
                          <a:cs typeface="Calibri"/>
                          <a:sym typeface="Calibri"/>
                        </a:rPr>
                        <a:t>STEM sentence</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These should form your Enquiry Question but then also be developed during each different skill.</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Children may develop their own for investigations </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 is the same as ……….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This is because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 is it different to ……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This is because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This needs to make links to the scientific process and use vocab</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I predict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I think this because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To make my test fair I will…</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The activities in plan may help to evidence this</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I have found out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Therefore my prediction was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Scientific vocabulary must be used to describe findings, this may be also amended to answer the enquiry question.</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In my investigation I found out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I know this because my results show that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I would now like to know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Including scientific language</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98" name="Google Shape;198;p16"/>
          <p:cNvSpPr/>
          <p:nvPr/>
        </p:nvSpPr>
        <p:spPr>
          <a:xfrm>
            <a:off x="241852" y="1503321"/>
            <a:ext cx="184731" cy="276999"/>
          </a:xfrm>
          <a:prstGeom prst="rect">
            <a:avLst/>
          </a:prstGeom>
          <a:noFill/>
          <a:ln>
            <a:noFill/>
          </a:ln>
        </p:spPr>
        <p:txBody>
          <a:bodyPr anchorCtr="0" anchor="ctr" bIns="0" lIns="91425" spcFirstLastPara="1" rIns="91425" wrap="square" tIns="0">
            <a:spAutoFit/>
          </a:bodyPr>
          <a:lstStyle/>
          <a:p>
            <a:pPr indent="0" lvl="0" marL="0" marR="0" rtl="0" algn="l">
              <a:lnSpc>
                <a:spcPct val="100000"/>
              </a:lnSpc>
              <a:spcBef>
                <a:spcPts val="0"/>
              </a:spcBef>
              <a:spcAft>
                <a:spcPts val="0"/>
              </a:spcAft>
              <a:buClr>
                <a:schemeClr val="dk1"/>
              </a:buClr>
              <a:buSzPts val="1800"/>
              <a:buFont typeface="Calibri"/>
              <a:buNone/>
            </a:pPr>
            <a:r>
              <a:t/>
            </a:r>
            <a:endParaRPr b="1" i="0" sz="1800" u="sng" cap="none" strike="noStrike">
              <a:solidFill>
                <a:schemeClr val="dk1"/>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7"/>
          <p:cNvSpPr txBox="1"/>
          <p:nvPr>
            <p:ph type="title"/>
          </p:nvPr>
        </p:nvSpPr>
        <p:spPr>
          <a:xfrm>
            <a:off x="455540" y="987976"/>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3600"/>
              <a:buFont typeface="Calibri"/>
              <a:buNone/>
            </a:pPr>
            <a:r>
              <a:rPr b="1" lang="en-GB" sz="3600" u="sng"/>
              <a:t>Disciplinary Knowledge – UKS2</a:t>
            </a:r>
            <a:br>
              <a:rPr lang="en-GB" sz="3600"/>
            </a:br>
            <a:br>
              <a:rPr lang="en-GB" sz="3600"/>
            </a:br>
            <a:r>
              <a:rPr lang="en-GB" sz="2800">
                <a:solidFill>
                  <a:srgbClr val="000000"/>
                </a:solidFill>
                <a:latin typeface="Calibri"/>
                <a:ea typeface="Calibri"/>
                <a:cs typeface="Calibri"/>
                <a:sym typeface="Calibri"/>
              </a:rPr>
              <a:t>During years 5 and 6, pupils should be taught to use the following practical scientific methods, processes and skills through the teaching of the programme of study content:</a:t>
            </a:r>
            <a:r>
              <a:rPr lang="en-GB" sz="3600">
                <a:solidFill>
                  <a:srgbClr val="000000"/>
                </a:solidFill>
                <a:latin typeface="Calibri"/>
                <a:ea typeface="Calibri"/>
                <a:cs typeface="Calibri"/>
                <a:sym typeface="Calibri"/>
              </a:rPr>
              <a:t> </a:t>
            </a:r>
            <a:br>
              <a:rPr lang="en-GB" sz="3600">
                <a:latin typeface="Calibri"/>
                <a:ea typeface="Calibri"/>
                <a:cs typeface="Calibri"/>
                <a:sym typeface="Calibri"/>
              </a:rPr>
            </a:br>
            <a:endParaRPr>
              <a:latin typeface="Calibri"/>
              <a:ea typeface="Calibri"/>
              <a:cs typeface="Calibri"/>
              <a:sym typeface="Calibri"/>
            </a:endParaRPr>
          </a:p>
        </p:txBody>
      </p:sp>
      <p:sp>
        <p:nvSpPr>
          <p:cNvPr id="204" name="Google Shape;204;p17"/>
          <p:cNvSpPr/>
          <p:nvPr/>
        </p:nvSpPr>
        <p:spPr>
          <a:xfrm>
            <a:off x="455540" y="2475423"/>
            <a:ext cx="11431660" cy="415498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200"/>
              <a:buFont typeface="Arial"/>
              <a:buNone/>
            </a:pPr>
            <a:br>
              <a:rPr b="0" i="0" lang="en-GB" sz="2200" u="none" cap="none" strike="noStrike">
                <a:solidFill>
                  <a:schemeClr val="dk1"/>
                </a:solidFill>
                <a:latin typeface="Calibri"/>
                <a:ea typeface="Calibri"/>
                <a:cs typeface="Calibri"/>
                <a:sym typeface="Calibri"/>
              </a:rPr>
            </a:br>
            <a:r>
              <a:rPr b="0" i="0" lang="en-GB" sz="2200" u="none" cap="none" strike="noStrike">
                <a:solidFill>
                  <a:srgbClr val="000000"/>
                </a:solidFill>
                <a:latin typeface="Calibri"/>
                <a:ea typeface="Calibri"/>
                <a:cs typeface="Calibri"/>
                <a:sym typeface="Calibri"/>
              </a:rPr>
              <a:t>planning different types of scientific enquiries to answer questions, including recognising and controlling variables where necessary</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Char char="•"/>
            </a:pPr>
            <a:r>
              <a:rPr b="0" i="0" lang="en-GB" sz="2200" u="none" cap="none" strike="noStrike">
                <a:solidFill>
                  <a:srgbClr val="000000"/>
                </a:solidFill>
                <a:latin typeface="Calibri"/>
                <a:ea typeface="Calibri"/>
                <a:cs typeface="Calibri"/>
                <a:sym typeface="Calibri"/>
              </a:rPr>
              <a:t>taking measurements, using a range of scientific equipment, with increasing accuracy and precision, taking repeat readings when appropriate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Char char="•"/>
            </a:pPr>
            <a:r>
              <a:rPr b="0" i="0" lang="en-GB" sz="2200" u="none" cap="none" strike="noStrike">
                <a:solidFill>
                  <a:srgbClr val="000000"/>
                </a:solidFill>
                <a:latin typeface="Calibri"/>
                <a:ea typeface="Calibri"/>
                <a:cs typeface="Calibri"/>
                <a:sym typeface="Calibri"/>
              </a:rPr>
              <a:t>recording data and results of increasing complexity using scientific diagrams and labels, classification keys, tables, scatter graphs, bar and line graphs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Char char="•"/>
            </a:pPr>
            <a:r>
              <a:rPr b="0" i="0" lang="en-GB" sz="2200" u="none" cap="none" strike="noStrike">
                <a:solidFill>
                  <a:srgbClr val="000000"/>
                </a:solidFill>
                <a:latin typeface="Calibri"/>
                <a:ea typeface="Calibri"/>
                <a:cs typeface="Calibri"/>
                <a:sym typeface="Calibri"/>
              </a:rPr>
              <a:t>using test results to make predictions to set up further comparative and fair tests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Char char="•"/>
            </a:pPr>
            <a:r>
              <a:rPr b="0" i="0" lang="en-GB" sz="2200" u="none" cap="none" strike="noStrike">
                <a:solidFill>
                  <a:srgbClr val="000000"/>
                </a:solidFill>
                <a:latin typeface="Calibri"/>
                <a:ea typeface="Calibri"/>
                <a:cs typeface="Calibri"/>
                <a:sym typeface="Calibri"/>
              </a:rPr>
              <a:t>reporting and presenting findings from enquiries, including conclusions, causal relationships and explanations of and degree of trust in results, in oral and written forms such as displays and other presentations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Char char="•"/>
            </a:pPr>
            <a:r>
              <a:rPr b="0" i="0" lang="en-GB" sz="2200" u="none" cap="none" strike="noStrike">
                <a:solidFill>
                  <a:srgbClr val="000000"/>
                </a:solidFill>
                <a:latin typeface="Calibri"/>
                <a:ea typeface="Calibri"/>
                <a:cs typeface="Calibri"/>
                <a:sym typeface="Calibri"/>
              </a:rPr>
              <a:t>identifying scientific evidence that has been used to support or refute ideas or arguments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graphicFrame>
        <p:nvGraphicFramePr>
          <p:cNvPr id="209" name="Google Shape;209;p18"/>
          <p:cNvGraphicFramePr/>
          <p:nvPr/>
        </p:nvGraphicFramePr>
        <p:xfrm>
          <a:off x="112745" y="58420"/>
          <a:ext cx="3000000" cy="3000000"/>
        </p:xfrm>
        <a:graphic>
          <a:graphicData uri="http://schemas.openxmlformats.org/drawingml/2006/table">
            <a:tbl>
              <a:tblPr bandRow="1" firstRow="1">
                <a:noFill/>
                <a:tableStyleId>{06447A66-1865-4283-A07A-BE5FB9530C14}</a:tableStyleId>
              </a:tblPr>
              <a:tblGrid>
                <a:gridCol w="950200"/>
                <a:gridCol w="4493775"/>
                <a:gridCol w="4163825"/>
                <a:gridCol w="914400"/>
                <a:gridCol w="1219200"/>
              </a:tblGrid>
              <a:tr h="304800">
                <a:tc gridSpan="5">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YEAR 5</a:t>
                      </a:r>
                      <a:endParaRPr sz="14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Unit name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Substantive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Disciplinary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Unit Planning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Key vocab</a:t>
                      </a:r>
                      <a:endParaRPr sz="1400" u="none" cap="none" strike="noStrike"/>
                    </a:p>
                  </a:txBody>
                  <a:tcPr marT="45725" marB="45725" marR="91450" marL="91450"/>
                </a:tc>
              </a:tr>
              <a:tr h="4958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Living things and their habitats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Describe the differences in the life cycles of a mammal, an amphibian, an insect and a bird</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Describe the life process of reproduction in some plants and animals.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planning different types of scientific enquiries to answer questions, including recognising and controlling variables where necessary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recording data and results of increasing complexity using scientific diagrams and labels, classification keys, tables, scatter graphs, bar and line graphs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100" u="none" cap="none" strike="noStrike">
                          <a:latin typeface="Calibri"/>
                          <a:ea typeface="Calibri"/>
                          <a:cs typeface="Calibri"/>
                          <a:sym typeface="Calibri"/>
                        </a:rPr>
                        <a:t>Non statutory</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To be able to recognise which secondary sources will be the most useful for their research</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b="0" lang="en-GB" sz="1100" u="none" cap="none" strike="noStrike">
                          <a:latin typeface="Calibri"/>
                          <a:ea typeface="Calibri"/>
                          <a:cs typeface="Calibri"/>
                          <a:sym typeface="Calibri"/>
                        </a:rPr>
                        <a:t>Metamorphosis</a:t>
                      </a:r>
                      <a:endParaRPr b="0" sz="11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latin typeface="Calibri"/>
                          <a:ea typeface="Calibri"/>
                          <a:cs typeface="Calibri"/>
                          <a:sym typeface="Calibri"/>
                        </a:rPr>
                        <a:t>Carpel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latin typeface="Calibri"/>
                          <a:ea typeface="Calibri"/>
                          <a:cs typeface="Calibri"/>
                          <a:sym typeface="Calibri"/>
                        </a:rPr>
                        <a:t>Pollination</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latin typeface="Calibri"/>
                          <a:ea typeface="Calibri"/>
                          <a:cs typeface="Calibri"/>
                          <a:sym typeface="Calibri"/>
                        </a:rPr>
                        <a:t>Fertilisation</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latin typeface="Calibri"/>
                          <a:ea typeface="Calibri"/>
                          <a:cs typeface="Calibri"/>
                          <a:sym typeface="Calibri"/>
                        </a:rPr>
                        <a:t>Germination</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latin typeface="Calibri"/>
                          <a:ea typeface="Calibri"/>
                          <a:cs typeface="Calibri"/>
                          <a:sym typeface="Calibri"/>
                        </a:rPr>
                        <a:t>Reproduction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b="0" sz="1100" u="none" cap="none" strike="noStrike">
                        <a:latin typeface="Calibri"/>
                        <a:ea typeface="Calibri"/>
                        <a:cs typeface="Calibri"/>
                        <a:sym typeface="Calibri"/>
                      </a:endParaRPr>
                    </a:p>
                  </a:txBody>
                  <a:tcPr marT="45725" marB="45725" marR="91450" marL="91450"/>
                </a:tc>
              </a:tr>
              <a:tr h="2623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Animals inc </a:t>
                      </a:r>
                      <a:r>
                        <a:rPr lang="en-GB" sz="1100" u="none" cap="none" strike="noStrike"/>
                        <a:t>humans</a:t>
                      </a:r>
                      <a:endParaRPr sz="1100" u="none" cap="none" strike="noStrike">
                        <a:latin typeface="Calibri"/>
                        <a:ea typeface="Calibri"/>
                        <a:cs typeface="Calibri"/>
                        <a:sym typeface="Calibri"/>
                      </a:endParaRPr>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Describe the changes as humans develop to old age</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To be able to raise different types of questions (non-statutory).</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planning different types of scientific enquiries to answer questions, including recognising and controlling variables where necessary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recording data and results of increasing complexity using scientific diagrams and labels, classification keys, tables, scatter graphs, bar and line graphs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reporting and presenting findings from enquiries, including conclusions, causal relationships and explanations of and degree of trust in results, in oral and written forms such as displays and other presentations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latin typeface="Calibri"/>
                          <a:ea typeface="Calibri"/>
                          <a:cs typeface="Calibri"/>
                          <a:sym typeface="Calibri"/>
                        </a:rPr>
                        <a:t>identifying scientific evidence that has been used to support or refute ideas or arguments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Gestation</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Fetus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Fertilisation</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Species</a:t>
                      </a:r>
                      <a:endParaRPr sz="11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Adolescent</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Puberty</a:t>
                      </a:r>
                      <a:endParaRPr sz="11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latin typeface="Calibri"/>
                        <a:ea typeface="Calibri"/>
                        <a:cs typeface="Calibri"/>
                        <a:sym typeface="Calibri"/>
                      </a:endParaRPr>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Materials</a:t>
                      </a:r>
                      <a:endParaRPr sz="1400" u="none" cap="none" strike="noStrike"/>
                    </a:p>
                  </a:txBody>
                  <a:tcPr marT="45725" marB="45725" marR="91450" marL="91450"/>
                </a:tc>
                <a:tc>
                  <a:txBody>
                    <a:bodyPr/>
                    <a:lstStyle/>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Compare and group together everyday materials on the basis of their properties, including their hardness, solubility, transparency, conductivity (electrical and thermal), and response to magnets. </a:t>
                      </a:r>
                      <a:endParaRPr sz="1400" u="none" cap="none" strike="noStrike"/>
                    </a:p>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Know that some materials will dissolve in liquid to form a solution and describe how to recover a substance from a solution.</a:t>
                      </a:r>
                      <a:endParaRPr sz="1400" u="none" cap="none" strike="noStrike"/>
                    </a:p>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 Use knowledge of solids, liquids and gases to decide how mixtures might be separated, including through filtering, sieving and evaporating. </a:t>
                      </a:r>
                      <a:endParaRPr sz="1400" u="none" cap="none" strike="noStrike"/>
                    </a:p>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Give reasons, based on evidence from comparative and fair tests, for the particular uses of everyday materials, including metals, wood and plastic. </a:t>
                      </a:r>
                      <a:endParaRPr sz="1400" u="none" cap="none" strike="noStrike"/>
                    </a:p>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Demonstrate that dissolving, mixing and changes of state are reversible changes.</a:t>
                      </a:r>
                      <a:endParaRPr sz="1400" u="none" cap="none" strike="noStrike"/>
                    </a:p>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 Explain that some changes result in the formation of new materials, and that this kind of change is not usually reversible, including changes associated with burning and the action of acid on bicarbonate of soda</a:t>
                      </a:r>
                      <a:endParaRPr sz="1400" u="none" cap="none" strike="noStrike"/>
                    </a:p>
                  </a:txBody>
                  <a:tcPr marT="63500" marB="63500" marR="63500" marL="63500"/>
                </a:tc>
                <a:tc>
                  <a:txBody>
                    <a:bodyPr/>
                    <a:lstStyle/>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planning different types of scientific enquiries to answer questions, including recognising and controlling variables where necessary -</a:t>
                      </a:r>
                      <a:endParaRPr sz="1400" u="none" cap="none" strike="noStrike"/>
                    </a:p>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taking measurements, using a range of scientific equipment, with increasing accuracy and precision, taking repeat readings when appropriate -</a:t>
                      </a:r>
                      <a:endParaRPr sz="1400" u="none" cap="none" strike="noStrike"/>
                    </a:p>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recording data and results of increasing complexity using scientific diagrams and labels, classification keys, tables, scatter graphs, bar and line graphs -</a:t>
                      </a:r>
                      <a:endParaRPr sz="1400" u="none" cap="none" strike="noStrike"/>
                    </a:p>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using test results to make predictions to set up further comparative and fair tests -</a:t>
                      </a:r>
                      <a:endParaRPr sz="1400" u="none" cap="none" strike="noStrike"/>
                    </a:p>
                    <a:p>
                      <a:pPr indent="-69850" lvl="0" marL="0" marR="0" rtl="0" algn="l">
                        <a:lnSpc>
                          <a:spcPct val="100000"/>
                        </a:lnSpc>
                        <a:spcBef>
                          <a:spcPts val="0"/>
                        </a:spcBef>
                        <a:spcAft>
                          <a:spcPts val="0"/>
                        </a:spcAft>
                        <a:buClr>
                          <a:srgbClr val="000000"/>
                        </a:buClr>
                        <a:buSzPts val="1100"/>
                        <a:buFont typeface="Arial"/>
                        <a:buChar char="•"/>
                      </a:pPr>
                      <a:r>
                        <a:rPr b="0" i="0" lang="en-GB" sz="1100" u="none" cap="none" strike="noStrike">
                          <a:solidFill>
                            <a:srgbClr val="000000"/>
                          </a:solidFill>
                          <a:latin typeface="Calibri"/>
                          <a:ea typeface="Calibri"/>
                          <a:cs typeface="Calibri"/>
                          <a:sym typeface="Calibri"/>
                        </a:rPr>
                        <a:t>reporting and presenting findings from enquiries, including conclusions, causal relationships and explanations of and degree of trust in results, in oral and written forms such as displays and other presentations </a:t>
                      </a:r>
                      <a:endParaRPr sz="1400" u="none" cap="none" strike="noStrike"/>
                    </a:p>
                  </a:txBody>
                  <a:tcPr marT="45725" marB="45725" marR="68575" marL="68575"/>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 - longer unit make take more than 6 allocated twinkl lessons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conductor</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insulator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dissolve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soluble/insoluble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filtering</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latin typeface="Calibri"/>
                          <a:ea typeface="Calibri"/>
                          <a:cs typeface="Calibri"/>
                          <a:sym typeface="Calibri"/>
                        </a:rPr>
                        <a:t>reversible/irreversible changes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latin typeface="Calibri"/>
                        <a:ea typeface="Calibri"/>
                        <a:cs typeface="Calibri"/>
                        <a:sym typeface="Calibri"/>
                      </a:endParaRPr>
                    </a:p>
                  </a:txBody>
                  <a:tcPr marT="45725" marB="45725" marR="91450" marL="91450"/>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graphicFrame>
        <p:nvGraphicFramePr>
          <p:cNvPr id="214" name="Google Shape;214;p19"/>
          <p:cNvGraphicFramePr/>
          <p:nvPr/>
        </p:nvGraphicFramePr>
        <p:xfrm>
          <a:off x="225287" y="207841"/>
          <a:ext cx="3000000" cy="3000000"/>
        </p:xfrm>
        <a:graphic>
          <a:graphicData uri="http://schemas.openxmlformats.org/drawingml/2006/table">
            <a:tbl>
              <a:tblPr bandRow="1" firstRow="1">
                <a:noFill/>
                <a:tableStyleId>{ECE4368A-7588-4702-9D4F-361D6DB24F94}</a:tableStyleId>
              </a:tblPr>
              <a:tblGrid>
                <a:gridCol w="950200"/>
                <a:gridCol w="4257900"/>
                <a:gridCol w="4399725"/>
                <a:gridCol w="914400"/>
                <a:gridCol w="1219200"/>
              </a:tblGrid>
              <a:tr h="304800">
                <a:tc gridSpan="5">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YEAR 5 continued</a:t>
                      </a:r>
                      <a:endParaRPr sz="14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Unit name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Substantive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Disciplinary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Unit Planning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Key vocab</a:t>
                      </a:r>
                      <a:endParaRPr sz="1400" u="none" cap="none" strike="noStrike"/>
                    </a:p>
                  </a:txBody>
                  <a:tcPr marT="45725" marB="45725" marR="91450" marL="91450"/>
                </a:tc>
              </a:tr>
              <a:tr h="4958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Earth and space</a:t>
                      </a:r>
                      <a:endParaRPr sz="1400" u="none" cap="none" strike="noStrike"/>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B cap="flat" cmpd="sng" w="12700">
                      <a:solidFill>
                        <a:srgbClr val="000000"/>
                      </a:solidFill>
                      <a:prstDash val="solid"/>
                      <a:round/>
                      <a:headEnd len="sm" w="sm" type="none"/>
                      <a:tailEnd len="sm" w="sm" type="none"/>
                    </a:lnB>
                  </a:tcPr>
                </a:tc>
                <a:tc>
                  <a:txBody>
                    <a:bodyPr/>
                    <a:lstStyle/>
                    <a:p>
                      <a:pPr indent="-285750" lvl="0" marL="285750" marR="0" rtl="0" algn="l">
                        <a:lnSpc>
                          <a:spcPct val="100000"/>
                        </a:lnSpc>
                        <a:spcBef>
                          <a:spcPts val="0"/>
                        </a:spcBef>
                        <a:spcAft>
                          <a:spcPts val="0"/>
                        </a:spcAft>
                        <a:buClr>
                          <a:srgbClr val="000000"/>
                        </a:buClr>
                        <a:buSzPts val="1100"/>
                        <a:buFont typeface="Arial"/>
                        <a:buChar char="•"/>
                      </a:pPr>
                      <a:r>
                        <a:rPr lang="en-GB" sz="1100" u="none" cap="none" strike="noStrike"/>
                        <a:t>Describe the movement of the Earth, and other planets, relative to the Sun in the solar system.</a:t>
                      </a:r>
                      <a:endParaRPr sz="1400" u="none" cap="none" strike="noStrike"/>
                    </a:p>
                    <a:p>
                      <a:pPr indent="-285750" lvl="0" marL="285750" marR="0" rtl="0" algn="l">
                        <a:lnSpc>
                          <a:spcPct val="100000"/>
                        </a:lnSpc>
                        <a:spcBef>
                          <a:spcPts val="0"/>
                        </a:spcBef>
                        <a:spcAft>
                          <a:spcPts val="0"/>
                        </a:spcAft>
                        <a:buClr>
                          <a:srgbClr val="000000"/>
                        </a:buClr>
                        <a:buSzPts val="1100"/>
                        <a:buFont typeface="Arial"/>
                        <a:buChar char="•"/>
                      </a:pPr>
                      <a:r>
                        <a:rPr lang="en-GB" sz="1100" u="none" cap="none" strike="noStrike"/>
                        <a:t> Describe the movement of the Moon relative to the Earth. </a:t>
                      </a:r>
                      <a:endParaRPr sz="1400" u="none" cap="none" strike="noStrike"/>
                    </a:p>
                    <a:p>
                      <a:pPr indent="-285750" lvl="0" marL="285750" marR="0" rtl="0" algn="l">
                        <a:lnSpc>
                          <a:spcPct val="100000"/>
                        </a:lnSpc>
                        <a:spcBef>
                          <a:spcPts val="0"/>
                        </a:spcBef>
                        <a:spcAft>
                          <a:spcPts val="0"/>
                        </a:spcAft>
                        <a:buClr>
                          <a:srgbClr val="000000"/>
                        </a:buClr>
                        <a:buSzPts val="1100"/>
                        <a:buFont typeface="Arial"/>
                        <a:buChar char="•"/>
                      </a:pPr>
                      <a:r>
                        <a:rPr lang="en-GB" sz="1100" u="none" cap="none" strike="noStrike"/>
                        <a:t>Describe the Sun, Earth and Moon as approximately spherical bodies. </a:t>
                      </a:r>
                      <a:endParaRPr sz="1400" u="none" cap="none" strike="noStrike"/>
                    </a:p>
                    <a:p>
                      <a:pPr indent="-285750" lvl="0" marL="285750" marR="0" rtl="0" algn="l">
                        <a:lnSpc>
                          <a:spcPct val="100000"/>
                        </a:lnSpc>
                        <a:spcBef>
                          <a:spcPts val="0"/>
                        </a:spcBef>
                        <a:spcAft>
                          <a:spcPts val="0"/>
                        </a:spcAft>
                        <a:buClr>
                          <a:srgbClr val="000000"/>
                        </a:buClr>
                        <a:buSzPts val="1100"/>
                        <a:buFont typeface="Arial"/>
                        <a:buChar char="•"/>
                      </a:pPr>
                      <a:r>
                        <a:rPr lang="en-GB" sz="1100" u="none" cap="none" strike="noStrike"/>
                        <a:t>Use the idea of the Earth’s rotation to explain day and night and the apparent movement of the Sun across the sky</a:t>
                      </a:r>
                      <a:endParaRPr sz="1400" u="none" cap="none" strike="noStrike"/>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B cap="flat" cmpd="sng" w="12700">
                      <a:solidFill>
                        <a:srgbClr val="000000"/>
                      </a:solidFill>
                      <a:prstDash val="solid"/>
                      <a:round/>
                      <a:headEnd len="sm" w="sm" type="none"/>
                      <a:tailEnd len="sm" w="sm" type="none"/>
                    </a:lnB>
                  </a:tcPr>
                </a:tc>
                <a:tc>
                  <a:txBody>
                    <a:bodyPr/>
                    <a:lstStyle/>
                    <a:p>
                      <a:pPr indent="-171450" lvl="0" marL="171450" marR="0" rtl="0" algn="l">
                        <a:lnSpc>
                          <a:spcPct val="100000"/>
                        </a:lnSpc>
                        <a:spcBef>
                          <a:spcPts val="0"/>
                        </a:spcBef>
                        <a:spcAft>
                          <a:spcPts val="0"/>
                        </a:spcAft>
                        <a:buClr>
                          <a:srgbClr val="000000"/>
                        </a:buClr>
                        <a:buSzPts val="1100"/>
                        <a:buFont typeface="Arial"/>
                        <a:buChar char="•"/>
                      </a:pPr>
                      <a:r>
                        <a:rPr lang="en-GB" sz="1100" u="none" cap="none" strike="noStrike"/>
                        <a:t>planning different types of scientific enquiries to answer questions, including recognising and controlling variables where necessary -</a:t>
                      </a:r>
                      <a:endParaRPr sz="1400" u="none" cap="none" strike="noStrike"/>
                    </a:p>
                    <a:p>
                      <a:pPr indent="-171450" lvl="0" marL="171450" marR="0" rtl="0" algn="l">
                        <a:lnSpc>
                          <a:spcPct val="100000"/>
                        </a:lnSpc>
                        <a:spcBef>
                          <a:spcPts val="0"/>
                        </a:spcBef>
                        <a:spcAft>
                          <a:spcPts val="0"/>
                        </a:spcAft>
                        <a:buClr>
                          <a:srgbClr val="000000"/>
                        </a:buClr>
                        <a:buSzPts val="1100"/>
                        <a:buFont typeface="Arial"/>
                        <a:buChar char="•"/>
                      </a:pPr>
                      <a:r>
                        <a:rPr lang="en-GB" sz="1100" u="none" cap="none" strike="noStrike"/>
                        <a:t>reporting and presenting findings from enquiries, including conclusions, causal relationships and explanations of and degree of trust in results, in oral and written forms such as displays and other presentations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a:t>
                      </a:r>
                      <a:endParaRPr sz="1400" u="none" cap="none" strike="noStrike"/>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orbit</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axis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rotate/rotation</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solar system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moon phases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spherical/sphere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b="0" sz="1100" u="none" cap="none" strike="noStrike"/>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B cap="flat" cmpd="sng" w="12700">
                      <a:solidFill>
                        <a:srgbClr val="000000"/>
                      </a:solidFill>
                      <a:prstDash val="solid"/>
                      <a:round/>
                      <a:headEnd len="sm" w="sm" type="none"/>
                      <a:tailEnd len="sm" w="sm" type="none"/>
                    </a:lnB>
                  </a:tcPr>
                </a:tc>
              </a:tr>
              <a:tr h="4958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Forces and Magnets</a:t>
                      </a:r>
                      <a:endParaRPr sz="1400" u="none" cap="none" strike="noStrike"/>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171450" lvl="0" marL="171450" marR="0" rtl="0" algn="l">
                        <a:lnSpc>
                          <a:spcPct val="100000"/>
                        </a:lnSpc>
                        <a:spcBef>
                          <a:spcPts val="0"/>
                        </a:spcBef>
                        <a:spcAft>
                          <a:spcPts val="0"/>
                        </a:spcAft>
                        <a:buClr>
                          <a:srgbClr val="000000"/>
                        </a:buClr>
                        <a:buSzPts val="1100"/>
                        <a:buFont typeface="Arial"/>
                        <a:buChar char="•"/>
                      </a:pPr>
                      <a:r>
                        <a:rPr lang="en-GB" sz="1100" u="none" cap="none" strike="noStrike"/>
                        <a:t>Explain that unsupported objects fall towards the Earth because of the force of gravity acting between the Earth and the falling object. </a:t>
                      </a:r>
                      <a:endParaRPr sz="1400" u="none" cap="none" strike="noStrike"/>
                    </a:p>
                    <a:p>
                      <a:pPr indent="-171450" lvl="0" marL="171450" marR="0" rtl="0" algn="l">
                        <a:lnSpc>
                          <a:spcPct val="100000"/>
                        </a:lnSpc>
                        <a:spcBef>
                          <a:spcPts val="0"/>
                        </a:spcBef>
                        <a:spcAft>
                          <a:spcPts val="0"/>
                        </a:spcAft>
                        <a:buClr>
                          <a:srgbClr val="000000"/>
                        </a:buClr>
                        <a:buSzPts val="1100"/>
                        <a:buFont typeface="Arial"/>
                        <a:buChar char="•"/>
                      </a:pPr>
                      <a:r>
                        <a:rPr lang="en-GB" sz="1100" u="none" cap="none" strike="noStrike"/>
                        <a:t>Identify the effects of air resistance, water resistance and friction that act between moving surfaces. </a:t>
                      </a:r>
                      <a:endParaRPr sz="1400" u="none" cap="none" strike="noStrike"/>
                    </a:p>
                    <a:p>
                      <a:pPr indent="-171450" lvl="0" marL="171450" marR="0" rtl="0" algn="l">
                        <a:lnSpc>
                          <a:spcPct val="100000"/>
                        </a:lnSpc>
                        <a:spcBef>
                          <a:spcPts val="0"/>
                        </a:spcBef>
                        <a:spcAft>
                          <a:spcPts val="0"/>
                        </a:spcAft>
                        <a:buClr>
                          <a:srgbClr val="000000"/>
                        </a:buClr>
                        <a:buSzPts val="1100"/>
                        <a:buFont typeface="Arial"/>
                        <a:buChar char="•"/>
                      </a:pPr>
                      <a:r>
                        <a:rPr lang="en-GB" sz="1100" u="none" cap="none" strike="noStrike"/>
                        <a:t>Recognise that some mechanisms, including levers, pulleys and gears, allow a smaller force to have a greater effect.</a:t>
                      </a:r>
                      <a:endParaRPr sz="1400" u="none" cap="none" strike="noStrike"/>
                    </a:p>
                    <a:p>
                      <a:pPr indent="-101600" lvl="0" marL="17145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171450" lvl="0" marL="171450" marR="0" rtl="0" algn="l">
                        <a:lnSpc>
                          <a:spcPct val="100000"/>
                        </a:lnSpc>
                        <a:spcBef>
                          <a:spcPts val="0"/>
                        </a:spcBef>
                        <a:spcAft>
                          <a:spcPts val="0"/>
                        </a:spcAft>
                        <a:buClr>
                          <a:srgbClr val="000000"/>
                        </a:buClr>
                        <a:buSzPts val="1100"/>
                        <a:buFont typeface="Arial"/>
                        <a:buChar char="•"/>
                      </a:pPr>
                      <a:r>
                        <a:rPr lang="en-GB" sz="1100" u="none" cap="none" strike="noStrike"/>
                        <a:t>recording data and results of increasing complexity using scientific diagrams and labels, classification keys, tables, scatter graphs, bar and line graphs</a:t>
                      </a:r>
                      <a:endParaRPr sz="1400" u="none" cap="none" strike="noStrike"/>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a:t>
                      </a:r>
                      <a:endParaRPr sz="1400" u="none" cap="none" strike="noStrike"/>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100"/>
                        <a:buFont typeface="Arial"/>
                        <a:buNone/>
                      </a:pPr>
                      <a:r>
                        <a:rPr b="0" lang="en-GB" sz="1100" u="none" cap="none" strike="noStrike"/>
                        <a:t>Gravity</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Friction</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Resistance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Newtons (N)</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Levers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Pulleys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b="0" sz="1100" u="none" cap="none" strike="noStrike"/>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g270d9cf7e5c_0_52"/>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b="1" lang="en-GB" sz="2800" u="sng"/>
              <a:t>SHOW IT Distance learning assessments – YEAR 5</a:t>
            </a:r>
            <a:endParaRPr b="1" sz="2800" u="sng"/>
          </a:p>
          <a:p>
            <a:pPr indent="0" lvl="0" marL="0" rtl="0" algn="l">
              <a:lnSpc>
                <a:spcPct val="90000"/>
              </a:lnSpc>
              <a:spcBef>
                <a:spcPts val="0"/>
              </a:spcBef>
              <a:spcAft>
                <a:spcPts val="0"/>
              </a:spcAft>
              <a:buClr>
                <a:schemeClr val="dk1"/>
              </a:buClr>
              <a:buSzPct val="100000"/>
              <a:buFont typeface="Calibri"/>
              <a:buNone/>
            </a:pPr>
            <a:r>
              <a:t/>
            </a:r>
            <a:endParaRPr b="1" sz="2800" u="sng"/>
          </a:p>
          <a:p>
            <a:pPr indent="0" lvl="0" marL="0" rtl="0" algn="l">
              <a:lnSpc>
                <a:spcPct val="90000"/>
              </a:lnSpc>
              <a:spcBef>
                <a:spcPts val="0"/>
              </a:spcBef>
              <a:spcAft>
                <a:spcPts val="0"/>
              </a:spcAft>
              <a:buClr>
                <a:schemeClr val="dk1"/>
              </a:buClr>
              <a:buSzPct val="100000"/>
              <a:buFont typeface="Calibri"/>
              <a:buNone/>
            </a:pPr>
            <a:r>
              <a:rPr b="1" lang="en-GB" sz="2800"/>
              <a:t>To be complete 2-3 weeks after a unit of learning. Where possible these questions also draw on the children’s disciplinary knowledge and explanation.</a:t>
            </a:r>
            <a:endParaRPr b="1" sz="2800"/>
          </a:p>
        </p:txBody>
      </p:sp>
      <p:graphicFrame>
        <p:nvGraphicFramePr>
          <p:cNvPr id="220" name="Google Shape;220;g270d9cf7e5c_0_52"/>
          <p:cNvGraphicFramePr/>
          <p:nvPr/>
        </p:nvGraphicFramePr>
        <p:xfrm>
          <a:off x="571467" y="1903897"/>
          <a:ext cx="3000000" cy="3000000"/>
        </p:xfrm>
        <a:graphic>
          <a:graphicData uri="http://schemas.openxmlformats.org/drawingml/2006/table">
            <a:tbl>
              <a:tblPr>
                <a:noFill/>
                <a:tableStyleId>{8F7D4083-2F5C-4C35-BB3F-DA54EE5AB15D}</a:tableStyleId>
              </a:tblPr>
              <a:tblGrid>
                <a:gridCol w="1048500"/>
                <a:gridCol w="2125950"/>
                <a:gridCol w="2031925"/>
                <a:gridCol w="1937925"/>
                <a:gridCol w="1952400"/>
                <a:gridCol w="2059550"/>
              </a:tblGrid>
              <a:tr h="765225">
                <a:tc rowSpan="2">
                  <a:txBody>
                    <a:bodyPr/>
                    <a:lstStyle/>
                    <a:p>
                      <a:pPr indent="0" lvl="0" marL="0" marR="0" rtl="0" algn="ctr">
                        <a:lnSpc>
                          <a:spcPct val="100000"/>
                        </a:lnSpc>
                        <a:spcBef>
                          <a:spcPts val="0"/>
                        </a:spcBef>
                        <a:spcAft>
                          <a:spcPts val="0"/>
                        </a:spcAft>
                        <a:buClr>
                          <a:srgbClr val="000000"/>
                        </a:buClr>
                        <a:buSzPts val="1400"/>
                        <a:buFont typeface="Arial"/>
                        <a:buNone/>
                      </a:pPr>
                      <a:br>
                        <a:rPr lang="en-GB" sz="1400" u="none" cap="none" strike="noStrike">
                          <a:latin typeface="Calibri"/>
                          <a:ea typeface="Calibri"/>
                          <a:cs typeface="Calibri"/>
                          <a:sym typeface="Calibri"/>
                        </a:rPr>
                      </a:br>
                      <a:endParaRPr sz="14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t/>
                      </a:r>
                      <a:endParaRPr b="1" sz="14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t/>
                      </a:r>
                      <a:endParaRPr b="1" sz="14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000"/>
                        <a:buFont typeface="Arial"/>
                        <a:buNone/>
                      </a:pPr>
                      <a:r>
                        <a:rPr b="1" lang="en-GB" sz="2000" u="none" cap="none" strike="noStrike">
                          <a:latin typeface="Calibri"/>
                          <a:ea typeface="Calibri"/>
                          <a:cs typeface="Calibri"/>
                          <a:sym typeface="Calibri"/>
                        </a:rPr>
                        <a:t>Year 5</a:t>
                      </a:r>
                      <a:endParaRPr sz="20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Living things and their habitats </a:t>
                      </a:r>
                      <a:endParaRPr b="1" sz="1800" u="none" cap="none" strike="noStrike">
                        <a:latin typeface="Calibri"/>
                        <a:ea typeface="Calibri"/>
                        <a:cs typeface="Calibri"/>
                        <a:sym typeface="Calibri"/>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Humans inc animals </a:t>
                      </a:r>
                      <a:endParaRPr b="1" sz="1800" u="none" cap="none" strike="noStrike">
                        <a:latin typeface="Calibri"/>
                        <a:ea typeface="Calibri"/>
                        <a:cs typeface="Calibri"/>
                        <a:sym typeface="Calibri"/>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Materials </a:t>
                      </a:r>
                      <a:endParaRPr b="1" sz="1800" u="none" cap="none" strike="noStrike">
                        <a:latin typeface="Calibri"/>
                        <a:ea typeface="Calibri"/>
                        <a:cs typeface="Calibri"/>
                        <a:sym typeface="Calibri"/>
                      </a:endParaRPr>
                    </a:p>
                  </a:txBody>
                  <a:tcPr marT="46375" marB="46375" marR="46375" marL="46375" anchor="ctr">
                    <a:lnL cap="flat" cmpd="sng" w="12700">
                      <a:solidFill>
                        <a:schemeClr val="dk1"/>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Forces and Magnets</a:t>
                      </a:r>
                      <a:endParaRPr b="1" sz="1800" u="none" cap="none" strike="noStrike">
                        <a:latin typeface="Calibri"/>
                        <a:ea typeface="Calibri"/>
                        <a:cs typeface="Calibri"/>
                        <a:sym typeface="Calibri"/>
                      </a:endParaRPr>
                    </a:p>
                  </a:txBody>
                  <a:tcPr marT="46375" marB="46375" marR="46375" marL="463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800"/>
                        <a:buFont typeface="Arial"/>
                        <a:buNone/>
                      </a:pPr>
                      <a:r>
                        <a:rPr b="1" lang="en-GB" sz="1800" u="none" cap="none" strike="noStrike">
                          <a:latin typeface="Calibri"/>
                          <a:ea typeface="Calibri"/>
                          <a:cs typeface="Calibri"/>
                          <a:sym typeface="Calibri"/>
                        </a:rPr>
                        <a:t>Earth and Space </a:t>
                      </a:r>
                      <a:endParaRPr b="1" sz="1800" u="none" cap="none" strike="noStrike">
                        <a:latin typeface="Calibri"/>
                        <a:ea typeface="Calibri"/>
                        <a:cs typeface="Calibri"/>
                        <a:sym typeface="Calibri"/>
                      </a:endParaRPr>
                    </a:p>
                  </a:txBody>
                  <a:tcPr marT="46375" marB="46375" marR="46375" marL="463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r>
              <a:tr h="1879200">
                <a:tc vMerge="1"/>
                <a:tc>
                  <a:txBody>
                    <a:bodyPr/>
                    <a:lstStyle/>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Clive Davis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Slide 83, 85, 86</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sng" cap="none" strike="noStrike">
                          <a:solidFill>
                            <a:schemeClr val="hlink"/>
                          </a:solidFill>
                          <a:latin typeface="Calibri"/>
                          <a:ea typeface="Calibri"/>
                          <a:cs typeface="Calibri"/>
                          <a:sym typeface="Calibri"/>
                          <a:hlinkClick r:id="rId3"/>
                        </a:rPr>
                        <a:t>https://docs.google.com/presentation/d/1jVC2AnwPZhscE01q_TT7-BJ68UXArRYwxwDJqyusjUQ/edit?usp=sharing</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t/>
                      </a:r>
                      <a:endParaRPr sz="1500" u="none" cap="none" strike="noStrike">
                        <a:latin typeface="Calibri"/>
                        <a:ea typeface="Calibri"/>
                        <a:cs typeface="Calibri"/>
                        <a:sym typeface="Calibri"/>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Clive Davis</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Slide 89, 90</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lang="en-GB" sz="1500" u="sng" cap="none" strike="noStrike">
                          <a:solidFill>
                            <a:schemeClr val="hlink"/>
                          </a:solidFill>
                          <a:latin typeface="Calibri"/>
                          <a:ea typeface="Calibri"/>
                          <a:cs typeface="Calibri"/>
                          <a:sym typeface="Calibri"/>
                          <a:hlinkClick r:id="rId4"/>
                        </a:rPr>
                        <a:t>https://docs.google.com/presentation/d/1jVC2AnwPZhscE01q_TT7-BJ68UXArRYwxwDJqyusjUQ/edit?usp=sharing</a:t>
                      </a:r>
                      <a:r>
                        <a:rPr lang="en-GB" sz="1500" u="none" cap="none" strike="noStrike">
                          <a:latin typeface="Calibri"/>
                          <a:ea typeface="Calibri"/>
                          <a:cs typeface="Calibri"/>
                          <a:sym typeface="Calibri"/>
                        </a:rPr>
                        <a:t> </a:t>
                      </a:r>
                      <a:endParaRPr sz="1500" u="none" cap="none" strike="noStrike">
                        <a:latin typeface="Calibri"/>
                        <a:ea typeface="Calibri"/>
                        <a:cs typeface="Calibri"/>
                        <a:sym typeface="Calibri"/>
                      </a:endParaRPr>
                    </a:p>
                  </a:txBody>
                  <a:tcPr marT="46375" marB="46375" marR="46375" marL="46375">
                    <a:lnL cap="flat" cmpd="sng" w="12700">
                      <a:solidFill>
                        <a:schemeClr val="dk1"/>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Headstart science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Question 1, 3, 8, 9</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sng" cap="none" strike="noStrike">
                          <a:solidFill>
                            <a:schemeClr val="hlink"/>
                          </a:solidFill>
                          <a:latin typeface="Calibri"/>
                          <a:ea typeface="Calibri"/>
                          <a:cs typeface="Calibri"/>
                          <a:sym typeface="Calibri"/>
                          <a:hlinkClick r:id="rId5"/>
                        </a:rPr>
                        <a:t>https://drive.google.com/file/d/1HuE9xpsV5-NDhpSGFeIV2kQB2fCusjRz/view?usp=drive_link</a:t>
                      </a:r>
                      <a:r>
                        <a:rPr lang="en-GB" sz="1500" u="none" cap="none" strike="noStrike">
                          <a:latin typeface="Calibri"/>
                          <a:ea typeface="Calibri"/>
                          <a:cs typeface="Calibri"/>
                          <a:sym typeface="Calibri"/>
                        </a:rPr>
                        <a:t> </a:t>
                      </a:r>
                      <a:endParaRPr sz="15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Headstart science</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Question 1, 7, 8</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Clive Davis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Slide 94,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sng" cap="none" strike="noStrike">
                          <a:solidFill>
                            <a:schemeClr val="hlink"/>
                          </a:solidFill>
                          <a:latin typeface="Calibri"/>
                          <a:ea typeface="Calibri"/>
                          <a:cs typeface="Calibri"/>
                          <a:sym typeface="Calibri"/>
                          <a:hlinkClick r:id="rId6"/>
                        </a:rPr>
                        <a:t>https://docs.google.com/presentation/d/1jVC2AnwPZhscE01q_TT7-BJ68UXArRYwxwDJqyusjUQ/edit?usp=sharing</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sng" cap="none" strike="noStrike">
                          <a:solidFill>
                            <a:schemeClr val="hlink"/>
                          </a:solidFill>
                          <a:latin typeface="Calibri"/>
                          <a:ea typeface="Calibri"/>
                          <a:cs typeface="Calibri"/>
                          <a:sym typeface="Calibri"/>
                          <a:hlinkClick r:id="rId7"/>
                        </a:rPr>
                        <a:t>https://drive.google.com/file/d/1Ifz0AcZNdxa5GLvXBO8RTlCOfdDXiJFb/view?usp=drive_link</a:t>
                      </a:r>
                      <a:r>
                        <a:rPr lang="en-GB" sz="1500" u="none" cap="none" strike="noStrike">
                          <a:latin typeface="Calibri"/>
                          <a:ea typeface="Calibri"/>
                          <a:cs typeface="Calibri"/>
                          <a:sym typeface="Calibri"/>
                        </a:rPr>
                        <a:t> </a:t>
                      </a:r>
                      <a:endParaRPr sz="15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Headstart science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Questions 1,2,3,4</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sng" cap="none" strike="noStrike">
                          <a:solidFill>
                            <a:schemeClr val="hlink"/>
                          </a:solidFill>
                          <a:latin typeface="Calibri"/>
                          <a:ea typeface="Calibri"/>
                          <a:cs typeface="Calibri"/>
                          <a:sym typeface="Calibri"/>
                          <a:hlinkClick r:id="rId8"/>
                        </a:rPr>
                        <a:t>https://drive.google.com/file/d/1HzU5JWuQNWIH3Smq7KuYvlAnQZ3jlePq/view?usp=drive_link</a:t>
                      </a:r>
                      <a:endParaRPr sz="1500" u="none" cap="none" strike="noStrike">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500"/>
                        <a:buFont typeface="Arial"/>
                        <a:buNone/>
                      </a:pPr>
                      <a:r>
                        <a:rPr lang="en-GB" sz="1500" u="none" cap="none" strike="noStrike">
                          <a:latin typeface="Calibri"/>
                          <a:ea typeface="Calibri"/>
                          <a:cs typeface="Calibri"/>
                          <a:sym typeface="Calibri"/>
                        </a:rPr>
                        <a:t> </a:t>
                      </a:r>
                      <a:endParaRPr sz="15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graphicFrame>
        <p:nvGraphicFramePr>
          <p:cNvPr id="225" name="Google Shape;225;p20"/>
          <p:cNvGraphicFramePr/>
          <p:nvPr/>
        </p:nvGraphicFramePr>
        <p:xfrm>
          <a:off x="379828" y="243672"/>
          <a:ext cx="3000000" cy="3000000"/>
        </p:xfrm>
        <a:graphic>
          <a:graphicData uri="http://schemas.openxmlformats.org/drawingml/2006/table">
            <a:tbl>
              <a:tblPr bandRow="1" firstRow="1">
                <a:noFill/>
                <a:tableStyleId>{06447A66-1865-4283-A07A-BE5FB9530C14}</a:tableStyleId>
              </a:tblPr>
              <a:tblGrid>
                <a:gridCol w="872200"/>
                <a:gridCol w="4154850"/>
                <a:gridCol w="4399725"/>
                <a:gridCol w="914400"/>
                <a:gridCol w="1219200"/>
              </a:tblGrid>
              <a:tr h="304800">
                <a:tc gridSpan="5">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YEAR 6</a:t>
                      </a:r>
                      <a:endParaRPr sz="14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Unit name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Substantive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Disciplinary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Unit Planning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Key vocab</a:t>
                      </a:r>
                      <a:endParaRPr sz="1400" u="none" cap="none" strike="noStrike"/>
                    </a:p>
                  </a:txBody>
                  <a:tcPr marT="45725" marB="45725" marR="91450" marL="91450"/>
                </a:tc>
              </a:tr>
              <a:tr h="4958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Living things and their habitats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p>
                      <a:pPr indent="0" lvl="0" marL="0" marR="0" rtl="0" algn="l">
                        <a:lnSpc>
                          <a:spcPct val="100000"/>
                        </a:lnSpc>
                        <a:spcBef>
                          <a:spcPts val="0"/>
                        </a:spcBef>
                        <a:spcAft>
                          <a:spcPts val="0"/>
                        </a:spcAft>
                        <a:buClr>
                          <a:schemeClr val="dk1"/>
                        </a:buClr>
                        <a:buSzPts val="1100"/>
                        <a:buFont typeface="Calibri"/>
                        <a:buNone/>
                      </a:pPr>
                      <a:r>
                        <a:rPr lang="en-GB" sz="1100" u="none" cap="none" strike="noStrike"/>
                        <a:t>Evolution and inheritance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Describe how living things are classified into broad groups according to common observable characteristics and based on similarities and differences, including microorganisms, plants and animals.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Give reasons for classifying plants and animals based on specific characteristics.</a:t>
                      </a:r>
                      <a:endParaRPr sz="1400" u="none" cap="none" strike="noStrike"/>
                    </a:p>
                    <a:p>
                      <a:pPr indent="-101600" lvl="0" marL="171450" marR="0" rtl="0" algn="l">
                        <a:lnSpc>
                          <a:spcPct val="100000"/>
                        </a:lnSpc>
                        <a:spcBef>
                          <a:spcPts val="0"/>
                        </a:spcBef>
                        <a:spcAft>
                          <a:spcPts val="0"/>
                        </a:spcAft>
                        <a:buClr>
                          <a:schemeClr val="dk1"/>
                        </a:buClr>
                        <a:buSzPts val="1100"/>
                        <a:buFont typeface="Arial"/>
                        <a:buNone/>
                      </a:pPr>
                      <a:r>
                        <a:t/>
                      </a:r>
                      <a:endParaRPr sz="1100" u="none" cap="none" strike="noStrike"/>
                    </a:p>
                    <a:p>
                      <a:pPr indent="-101600" lvl="0" marL="171450" marR="0" rtl="0" algn="l">
                        <a:lnSpc>
                          <a:spcPct val="100000"/>
                        </a:lnSpc>
                        <a:spcBef>
                          <a:spcPts val="0"/>
                        </a:spcBef>
                        <a:spcAft>
                          <a:spcPts val="0"/>
                        </a:spcAft>
                        <a:buClr>
                          <a:schemeClr val="dk1"/>
                        </a:buClr>
                        <a:buSzPts val="1100"/>
                        <a:buFont typeface="Arial"/>
                        <a:buNone/>
                      </a:pPr>
                      <a:r>
                        <a:t/>
                      </a:r>
                      <a:endParaRPr sz="11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Recognise that living things have changed over time and that fossils provide information about living things that inhabited the Earth millions of years ago.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Recognise that living things produce offspring of the same kind, but normally offspring vary and are not identical to their parents.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 Identify how animals and plants are adapted to suit their environment in different ways and that adaptation may lead to evolution</a:t>
                      </a:r>
                      <a:endParaRPr sz="1400" u="none" cap="none" strike="noStrike"/>
                    </a:p>
                    <a:p>
                      <a:pPr indent="-101600" lvl="0" marL="171450" marR="0" rtl="0" algn="l">
                        <a:lnSpc>
                          <a:spcPct val="100000"/>
                        </a:lnSpc>
                        <a:spcBef>
                          <a:spcPts val="0"/>
                        </a:spcBef>
                        <a:spcAft>
                          <a:spcPts val="0"/>
                        </a:spcAft>
                        <a:buClr>
                          <a:schemeClr val="dk1"/>
                        </a:buClr>
                        <a:buSzPts val="1100"/>
                        <a:buFont typeface="Arial"/>
                        <a:buNone/>
                      </a:pPr>
                      <a:r>
                        <a:t/>
                      </a:r>
                      <a:endParaRPr sz="11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recording data and classification keys, tables, scatter graphs, bar and line graphs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identifying scientific evidence that has been used to support or refute ideas or arguments -</a:t>
                      </a:r>
                      <a:endParaRPr sz="1400" u="none" cap="none" strike="noStrike"/>
                    </a:p>
                    <a:p>
                      <a:pPr indent="-101600" lvl="0" marL="171450" marR="0" rtl="0" algn="l">
                        <a:lnSpc>
                          <a:spcPct val="100000"/>
                        </a:lnSpc>
                        <a:spcBef>
                          <a:spcPts val="0"/>
                        </a:spcBef>
                        <a:spcAft>
                          <a:spcPts val="0"/>
                        </a:spcAft>
                        <a:buClr>
                          <a:schemeClr val="dk1"/>
                        </a:buClr>
                        <a:buSzPts val="1100"/>
                        <a:buFont typeface="Arial"/>
                        <a:buNone/>
                      </a:pPr>
                      <a:r>
                        <a:t/>
                      </a:r>
                      <a:endParaRPr sz="11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planning different types of scientific enquiries to answer questions, including recognising and controlling variables where necessary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taking measurements, using a range of scientific equipment, with increasing accuracy and precision, taking repeat readings when appropriate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recording data and results of increasing complexity using scientific diagrams and labels, classification keys, tables, scatter graphs, bar and li -ne graphs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reporting and presenting findings from enquiries, including conclusions, causal relationships and explanations of and degree of trust in results, in oral and written forms such as displays and other presentations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identifying scientific evidence that has been used to support or refute ideas or arguments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To be able to recognise which secondary sources will be most useful to research ideas (non-statutory).</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ts of increasing complexity using scientific diagrams and labels,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 to be downloaded</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Characteristics</a:t>
                      </a:r>
                      <a:endParaRPr sz="1800" u="none" cap="none" strike="noStrike">
                        <a:solidFill>
                          <a:schemeClr val="dk1"/>
                        </a:solidFill>
                      </a:endParaRPr>
                    </a:p>
                    <a:p>
                      <a:pPr indent="0" lvl="0" marL="0" marR="0" rtl="0" algn="l">
                        <a:lnSpc>
                          <a:spcPct val="100000"/>
                        </a:lnSpc>
                        <a:spcBef>
                          <a:spcPts val="60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Micro-organisms</a:t>
                      </a:r>
                      <a:endParaRPr sz="1800" u="none" cap="none" strike="noStrike">
                        <a:solidFill>
                          <a:schemeClr val="dk1"/>
                        </a:solidFill>
                      </a:endParaRPr>
                    </a:p>
                    <a:p>
                      <a:pPr indent="0" lvl="0" marL="0" marR="0" rtl="0" algn="l">
                        <a:lnSpc>
                          <a:spcPct val="100000"/>
                        </a:lnSpc>
                        <a:spcBef>
                          <a:spcPts val="60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Kingdoms</a:t>
                      </a:r>
                      <a:endParaRPr sz="1800" u="none" cap="none" strike="noStrike">
                        <a:solidFill>
                          <a:schemeClr val="dk1"/>
                        </a:solidFill>
                      </a:endParaRPr>
                    </a:p>
                    <a:p>
                      <a:pPr indent="0" lvl="0" marL="0" marR="0" rtl="0" algn="l">
                        <a:lnSpc>
                          <a:spcPct val="100000"/>
                        </a:lnSpc>
                        <a:spcBef>
                          <a:spcPts val="60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Species</a:t>
                      </a:r>
                      <a:endParaRPr sz="1800" u="none" cap="none" strike="noStrike">
                        <a:solidFill>
                          <a:schemeClr val="dk1"/>
                        </a:solidFill>
                      </a:endParaRPr>
                    </a:p>
                    <a:p>
                      <a:pPr indent="0" lvl="0" marL="0" marR="0" rtl="0" algn="l">
                        <a:lnSpc>
                          <a:spcPct val="100000"/>
                        </a:lnSpc>
                        <a:spcBef>
                          <a:spcPts val="60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Flowering plant</a:t>
                      </a:r>
                      <a:endParaRPr sz="1800" u="none" cap="none" strike="noStrike">
                        <a:solidFill>
                          <a:schemeClr val="dk1"/>
                        </a:solidFill>
                      </a:endParaRPr>
                    </a:p>
                    <a:p>
                      <a:pPr indent="0" lvl="0" marL="0" marR="0" rtl="0" algn="l">
                        <a:lnSpc>
                          <a:spcPct val="100000"/>
                        </a:lnSpc>
                        <a:spcBef>
                          <a:spcPts val="60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Non-flowering plant</a:t>
                      </a:r>
                      <a:endParaRPr sz="1400" u="none" cap="none" strike="noStrike"/>
                    </a:p>
                    <a:p>
                      <a:pPr indent="0" lvl="0" marL="0" marR="0" rtl="0" algn="l">
                        <a:lnSpc>
                          <a:spcPct val="100000"/>
                        </a:lnSpc>
                        <a:spcBef>
                          <a:spcPts val="600"/>
                        </a:spcBef>
                        <a:spcAft>
                          <a:spcPts val="0"/>
                        </a:spcAft>
                        <a:buClr>
                          <a:srgbClr val="000000"/>
                        </a:buClr>
                        <a:buSzPts val="1800"/>
                        <a:buFont typeface="Arial"/>
                        <a:buNone/>
                      </a:pPr>
                      <a:r>
                        <a:t/>
                      </a:r>
                      <a:endParaRPr sz="1800" u="none" cap="none" strike="noStrike">
                        <a:solidFill>
                          <a:schemeClr val="dk1"/>
                        </a:solidFill>
                      </a:endParaRPr>
                    </a:p>
                    <a:p>
                      <a:pPr indent="0" lvl="0" marL="0" marR="0" rtl="0" algn="l">
                        <a:lnSpc>
                          <a:spcPct val="100000"/>
                        </a:lnSpc>
                        <a:spcBef>
                          <a:spcPts val="60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Evolution, evolve</a:t>
                      </a:r>
                      <a:endParaRPr sz="1800" u="none" cap="none" strike="noStrike">
                        <a:solidFill>
                          <a:schemeClr val="dk1"/>
                        </a:solidFill>
                      </a:endParaRPr>
                    </a:p>
                    <a:p>
                      <a:pPr indent="0" lvl="0" marL="0" marR="0" rtl="0" algn="l">
                        <a:lnSpc>
                          <a:spcPct val="100000"/>
                        </a:lnSpc>
                        <a:spcBef>
                          <a:spcPts val="60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Natural selection</a:t>
                      </a:r>
                      <a:endParaRPr sz="1800" u="none" cap="none" strike="noStrike">
                        <a:solidFill>
                          <a:schemeClr val="dk1"/>
                        </a:solidFill>
                      </a:endParaRPr>
                    </a:p>
                    <a:p>
                      <a:pPr indent="0" lvl="0" marL="0" marR="0" rtl="0" algn="l">
                        <a:lnSpc>
                          <a:spcPct val="100000"/>
                        </a:lnSpc>
                        <a:spcBef>
                          <a:spcPts val="60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Survival</a:t>
                      </a:r>
                      <a:endParaRPr sz="1800" u="none" cap="none" strike="noStrike">
                        <a:solidFill>
                          <a:schemeClr val="dk1"/>
                        </a:solidFill>
                      </a:endParaRPr>
                    </a:p>
                    <a:p>
                      <a:pPr indent="0" lvl="0" marL="0" marR="0" rtl="0" algn="l">
                        <a:lnSpc>
                          <a:spcPct val="100000"/>
                        </a:lnSpc>
                        <a:spcBef>
                          <a:spcPts val="60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Variation</a:t>
                      </a:r>
                      <a:endParaRPr sz="1800" u="none" cap="none" strike="noStrike">
                        <a:solidFill>
                          <a:schemeClr val="dk1"/>
                        </a:solidFill>
                      </a:endParaRPr>
                    </a:p>
                    <a:p>
                      <a:pPr indent="0" lvl="0" marL="0" marR="0" rtl="0" algn="l">
                        <a:lnSpc>
                          <a:spcPct val="100000"/>
                        </a:lnSpc>
                        <a:spcBef>
                          <a:spcPts val="60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Inheritance</a:t>
                      </a:r>
                      <a:endParaRPr sz="1800" u="none" cap="none" strike="noStrike">
                        <a:solidFill>
                          <a:schemeClr val="dk1"/>
                        </a:solidFill>
                      </a:endParaRPr>
                    </a:p>
                    <a:p>
                      <a:pPr indent="0" lvl="0" marL="0" marR="0" rtl="0" algn="l">
                        <a:lnSpc>
                          <a:spcPct val="100000"/>
                        </a:lnSpc>
                        <a:spcBef>
                          <a:spcPts val="60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Inhabited</a:t>
                      </a:r>
                      <a:endParaRPr sz="1800" u="none" cap="none" strike="noStrike">
                        <a:solidFill>
                          <a:schemeClr val="dk1"/>
                        </a:solidFill>
                      </a:endParaRPr>
                    </a:p>
                  </a:txBody>
                  <a:tcPr marT="45725" marB="45725" marR="68575" marL="68575"/>
                </a:tc>
              </a:tr>
              <a:tr h="2623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Animals inc humans</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 Identify and name the main parts of the human circulatory system, and describe the functions of the heart, blood vessels and blood. </a:t>
                      </a:r>
                      <a:endParaRPr sz="1400" u="none" cap="none" strike="noStrike"/>
                    </a:p>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Recognise the impact of diet, exercise, drugs and lifestyle on the way their bodies function.</a:t>
                      </a:r>
                      <a:endParaRPr sz="1400" u="none" cap="none" strike="noStrike"/>
                    </a:p>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 Describe the ways in which nutrients and water are transported within animals, including humans. </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planning different types of scientific enquiries to answer questions, including recognising and controlling variables where necessary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recording data and results of increasing complexity using scientific diagrams and labels, classification keys, tables, scatter graphs, bar and line graphs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reporting and presenting findings from enquiries, including conclusions, causal relationships and explanations of and degree of trust in results, in oral and written forms such as displays and other presentations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100"/>
                        <a:buFont typeface="Arial"/>
                        <a:buNone/>
                      </a:pPr>
                      <a:r>
                        <a:rPr lang="en-GB" sz="1100" u="none" cap="none" strike="noStrike"/>
                        <a:t>Twinkl to be downloaded</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Circulatory system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Circulation</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Veins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Arteries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Pulse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Drugs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Lifestyle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graphicFrame>
        <p:nvGraphicFramePr>
          <p:cNvPr id="230" name="Google Shape;230;p21"/>
          <p:cNvGraphicFramePr/>
          <p:nvPr/>
        </p:nvGraphicFramePr>
        <p:xfrm>
          <a:off x="315810" y="229604"/>
          <a:ext cx="3000000" cy="3000000"/>
        </p:xfrm>
        <a:graphic>
          <a:graphicData uri="http://schemas.openxmlformats.org/drawingml/2006/table">
            <a:tbl>
              <a:tblPr bandRow="1" firstRow="1">
                <a:noFill/>
                <a:tableStyleId>{06447A66-1865-4283-A07A-BE5FB9530C14}</a:tableStyleId>
              </a:tblPr>
              <a:tblGrid>
                <a:gridCol w="872200"/>
                <a:gridCol w="4154850"/>
                <a:gridCol w="4399725"/>
                <a:gridCol w="914400"/>
                <a:gridCol w="1219200"/>
              </a:tblGrid>
              <a:tr h="304800">
                <a:tc gridSpan="5">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YEAR 6 continued</a:t>
                      </a:r>
                      <a:endParaRPr sz="14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Unit name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Substantive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Disciplinary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Unit Planning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Key vocab</a:t>
                      </a:r>
                      <a:endParaRPr sz="1400" u="none" cap="none" strike="noStrike"/>
                    </a:p>
                  </a:txBody>
                  <a:tcPr marT="45725" marB="45725" marR="91450" marL="91450"/>
                </a:tc>
              </a:tr>
              <a:tr h="4958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Light </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Recognise that light appears to travel in straight lines.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Use the idea that light travels in straight lines to explain that objects are seen because they give out or reflect light into the eye.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Explain that we see things because light travels from light sources to our eyes or from light sources to objects and then to our eyes.</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 Use the idea that light travels in straight lines to explain why shadows have the same shape as the objects that cast them. </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planning different types of scientific enquiries to answer questions, including recognising and controlling variables where necessary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using test results to make predictions to set up further comparative and fair tests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reporting and presenting findings from enquiries, including conclusions, causal relationships and explanations of and degree of trust in results, in oral and written forms such as displays and other presentations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identifying scientific evidence that has been used to support or refute ideas or arguments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solidFill>
                            <a:schemeClr val="dk1"/>
                          </a:solidFill>
                          <a:latin typeface="Calibri"/>
                          <a:ea typeface="Calibri"/>
                          <a:cs typeface="Calibri"/>
                          <a:sym typeface="Calibri"/>
                        </a:rPr>
                        <a:t>Twinkl to be downloaded</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b="0" lang="en-GB" sz="1100" u="none" cap="none" strike="noStrike"/>
                        <a:t>reflection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refraction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light rays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transparent</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opaque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b="0" lang="en-GB" sz="1100" u="none" cap="none" strike="noStrike"/>
                        <a:t>translucent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b="0" sz="1100" u="none" cap="none" strike="noStrike"/>
                    </a:p>
                  </a:txBody>
                  <a:tcPr marT="45725" marB="45725" marR="91450" marL="91450"/>
                </a:tc>
              </a:tr>
              <a:tr h="2623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Electricity</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Associate the brightness of a lamp or the volume of a buzzer with the number and voltage of cells used in the circuit. </a:t>
                      </a:r>
                      <a:endParaRPr sz="1400" u="none" cap="none" strike="noStrike"/>
                    </a:p>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Compare and give reasons for variations in how components function, including the brightness of bulbs, the loudness of buzzers and the on/off position of switches.</a:t>
                      </a:r>
                      <a:endParaRPr sz="1400" u="none" cap="none" strike="noStrike"/>
                    </a:p>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 Use recognised symbols when representing a simple circuit in a diagram.</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planning different types of scientific enquiries to answer questions, including recognising and controlling variables where necessary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taking measurements, using a range of scientific equipment, with increasing accuracy and precision, taking repeat readings when appropriate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using test results to make predictions to set up further comparative and fair tests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reporting and presenting findings from enquiries, including conclusions, causal relationships and explanations of and degree of trust in results, in oral and written forms such as displays and other presentations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solidFill>
                            <a:schemeClr val="dk1"/>
                          </a:solidFill>
                          <a:latin typeface="Calibri"/>
                          <a:ea typeface="Calibri"/>
                          <a:cs typeface="Calibri"/>
                          <a:sym typeface="Calibri"/>
                        </a:rPr>
                        <a:t>Twinkl to be downloaded</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Voltage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Components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 Volts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Series circuit</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Symbols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Variation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g270d9cf7e5c_0_65"/>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b="1" lang="en-GB" sz="2800" u="sng"/>
              <a:t>SHOW IT Distance learning assessments – YEAR 6</a:t>
            </a:r>
            <a:endParaRPr b="1" sz="2800" u="sng"/>
          </a:p>
          <a:p>
            <a:pPr indent="0" lvl="0" marL="0" rtl="0" algn="l">
              <a:lnSpc>
                <a:spcPct val="90000"/>
              </a:lnSpc>
              <a:spcBef>
                <a:spcPts val="0"/>
              </a:spcBef>
              <a:spcAft>
                <a:spcPts val="0"/>
              </a:spcAft>
              <a:buClr>
                <a:schemeClr val="dk1"/>
              </a:buClr>
              <a:buSzPct val="100000"/>
              <a:buFont typeface="Calibri"/>
              <a:buNone/>
            </a:pPr>
            <a:r>
              <a:t/>
            </a:r>
            <a:endParaRPr b="1" sz="2800" u="sng"/>
          </a:p>
          <a:p>
            <a:pPr indent="0" lvl="0" marL="0" rtl="0" algn="l">
              <a:lnSpc>
                <a:spcPct val="90000"/>
              </a:lnSpc>
              <a:spcBef>
                <a:spcPts val="0"/>
              </a:spcBef>
              <a:spcAft>
                <a:spcPts val="0"/>
              </a:spcAft>
              <a:buClr>
                <a:schemeClr val="dk1"/>
              </a:buClr>
              <a:buSzPct val="100000"/>
              <a:buFont typeface="Calibri"/>
              <a:buNone/>
            </a:pPr>
            <a:r>
              <a:rPr b="1" lang="en-GB" sz="2800"/>
              <a:t>To be complete 2-3 weeks after a unit of learning. Where possible these questions also draw on the children’s disciplinary knowledge and explanation.</a:t>
            </a:r>
            <a:endParaRPr b="1" sz="2800"/>
          </a:p>
        </p:txBody>
      </p:sp>
      <p:graphicFrame>
        <p:nvGraphicFramePr>
          <p:cNvPr id="236" name="Google Shape;236;g270d9cf7e5c_0_65"/>
          <p:cNvGraphicFramePr/>
          <p:nvPr/>
        </p:nvGraphicFramePr>
        <p:xfrm>
          <a:off x="517867" y="2076522"/>
          <a:ext cx="3000000" cy="3000000"/>
        </p:xfrm>
        <a:graphic>
          <a:graphicData uri="http://schemas.openxmlformats.org/drawingml/2006/table">
            <a:tbl>
              <a:tblPr>
                <a:noFill/>
                <a:tableStyleId>{8F7D4083-2F5C-4C35-BB3F-DA54EE5AB15D}</a:tableStyleId>
              </a:tblPr>
              <a:tblGrid>
                <a:gridCol w="1048500"/>
                <a:gridCol w="2125950"/>
                <a:gridCol w="2031925"/>
                <a:gridCol w="1937925"/>
                <a:gridCol w="1952400"/>
                <a:gridCol w="2059550"/>
              </a:tblGrid>
              <a:tr h="765225">
                <a:tc rowSpan="2">
                  <a:txBody>
                    <a:bodyPr/>
                    <a:lstStyle/>
                    <a:p>
                      <a:pPr indent="0" lvl="0" marL="0" marR="0" rtl="0" algn="ctr">
                        <a:lnSpc>
                          <a:spcPct val="100000"/>
                        </a:lnSpc>
                        <a:spcBef>
                          <a:spcPts val="0"/>
                        </a:spcBef>
                        <a:spcAft>
                          <a:spcPts val="0"/>
                        </a:spcAft>
                        <a:buClr>
                          <a:srgbClr val="000000"/>
                        </a:buClr>
                        <a:buSzPts val="1400"/>
                        <a:buFont typeface="Arial"/>
                        <a:buNone/>
                      </a:pPr>
                      <a:br>
                        <a:rPr lang="en-GB" sz="1400" u="none" cap="none" strike="noStrike">
                          <a:latin typeface="Calibri"/>
                          <a:ea typeface="Calibri"/>
                          <a:cs typeface="Calibri"/>
                          <a:sym typeface="Calibri"/>
                        </a:rPr>
                      </a:br>
                      <a:endParaRPr sz="14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t/>
                      </a:r>
                      <a:endParaRPr b="1" sz="14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t/>
                      </a:r>
                      <a:endParaRPr b="1" sz="14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000"/>
                        <a:buFont typeface="Arial"/>
                        <a:buNone/>
                      </a:pPr>
                      <a:r>
                        <a:rPr b="1" lang="en-GB" sz="2000" u="none" cap="none" strike="noStrike">
                          <a:latin typeface="Calibri"/>
                          <a:ea typeface="Calibri"/>
                          <a:cs typeface="Calibri"/>
                          <a:sym typeface="Calibri"/>
                        </a:rPr>
                        <a:t>Year 6</a:t>
                      </a:r>
                      <a:endParaRPr sz="2000" u="none" cap="none" strike="noStrike">
                        <a:latin typeface="Calibri"/>
                        <a:ea typeface="Calibri"/>
                        <a:cs typeface="Calibri"/>
                        <a:sym typeface="Calibri"/>
                      </a:endParaRPr>
                    </a:p>
                  </a:txBody>
                  <a:tcPr marT="46375" marB="46375" marR="46375" marL="46375">
                    <a:lnL cap="flat" cmpd="sng" w="12700">
                      <a:solidFill>
                        <a:srgbClr val="000000"/>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600"/>
                        <a:buFont typeface="Arial"/>
                        <a:buNone/>
                      </a:pPr>
                      <a:r>
                        <a:rPr b="1" lang="en-GB" sz="1600" u="none" cap="none" strike="noStrike">
                          <a:solidFill>
                            <a:schemeClr val="dk1"/>
                          </a:solidFill>
                          <a:latin typeface="Calibri"/>
                          <a:ea typeface="Calibri"/>
                          <a:cs typeface="Calibri"/>
                          <a:sym typeface="Calibri"/>
                        </a:rPr>
                        <a:t>Living things</a:t>
                      </a:r>
                      <a:endParaRPr b="1" sz="16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rPr b="1" lang="en-GB" sz="1600" u="none" cap="none" strike="noStrike">
                          <a:solidFill>
                            <a:schemeClr val="dk1"/>
                          </a:solidFill>
                          <a:latin typeface="Calibri"/>
                          <a:ea typeface="Calibri"/>
                          <a:cs typeface="Calibri"/>
                          <a:sym typeface="Calibri"/>
                        </a:rPr>
                        <a:t>and their</a:t>
                      </a:r>
                      <a:endParaRPr b="1" sz="16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rPr b="1" lang="en-GB" sz="1600" u="none" cap="none" strike="noStrike">
                          <a:solidFill>
                            <a:schemeClr val="dk1"/>
                          </a:solidFill>
                          <a:latin typeface="Calibri"/>
                          <a:ea typeface="Calibri"/>
                          <a:cs typeface="Calibri"/>
                          <a:sym typeface="Calibri"/>
                        </a:rPr>
                        <a:t>Habitats</a:t>
                      </a:r>
                      <a:endParaRPr b="1" sz="16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t/>
                      </a:r>
                      <a:endParaRPr b="1" sz="1600" u="none" cap="none" strike="noStrike">
                        <a:latin typeface="Calibri"/>
                        <a:ea typeface="Calibri"/>
                        <a:cs typeface="Calibri"/>
                        <a:sym typeface="Calibri"/>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600"/>
                        <a:buFont typeface="Arial"/>
                        <a:buNone/>
                      </a:pPr>
                      <a:r>
                        <a:rPr b="1" lang="en-GB" sz="1600" u="none" cap="none" strike="noStrike">
                          <a:latin typeface="Calibri"/>
                          <a:ea typeface="Calibri"/>
                          <a:cs typeface="Calibri"/>
                          <a:sym typeface="Calibri"/>
                        </a:rPr>
                        <a:t>Animals inc humans</a:t>
                      </a:r>
                      <a:endParaRPr b="1" sz="1600" u="none" cap="none" strike="noStrike">
                        <a:latin typeface="Calibri"/>
                        <a:ea typeface="Calibri"/>
                        <a:cs typeface="Calibri"/>
                        <a:sym typeface="Calibri"/>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600"/>
                        <a:buFont typeface="Arial"/>
                        <a:buNone/>
                      </a:pPr>
                      <a:r>
                        <a:rPr b="1" lang="en-GB" sz="1600" u="none" cap="none" strike="noStrike">
                          <a:latin typeface="Calibri"/>
                          <a:ea typeface="Calibri"/>
                          <a:cs typeface="Calibri"/>
                          <a:sym typeface="Calibri"/>
                        </a:rPr>
                        <a:t>Evolution and Inheritance </a:t>
                      </a:r>
                      <a:endParaRPr b="1" sz="1600" u="none" cap="none" strike="noStrike">
                        <a:latin typeface="Calibri"/>
                        <a:ea typeface="Calibri"/>
                        <a:cs typeface="Calibri"/>
                        <a:sym typeface="Calibri"/>
                      </a:endParaRPr>
                    </a:p>
                  </a:txBody>
                  <a:tcPr marT="46375" marB="46375" marR="46375" marL="46375" anchor="ctr">
                    <a:lnL cap="flat" cmpd="sng" w="12700">
                      <a:solidFill>
                        <a:schemeClr val="dk1"/>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600"/>
                        <a:buFont typeface="Arial"/>
                        <a:buNone/>
                      </a:pPr>
                      <a:r>
                        <a:rPr b="1" lang="en-GB" sz="1600" u="none" cap="none" strike="noStrike">
                          <a:latin typeface="Calibri"/>
                          <a:ea typeface="Calibri"/>
                          <a:cs typeface="Calibri"/>
                          <a:sym typeface="Calibri"/>
                        </a:rPr>
                        <a:t>Light</a:t>
                      </a:r>
                      <a:endParaRPr b="1" sz="1600" u="none" cap="none" strike="noStrike">
                        <a:latin typeface="Calibri"/>
                        <a:ea typeface="Calibri"/>
                        <a:cs typeface="Calibri"/>
                        <a:sym typeface="Calibri"/>
                      </a:endParaRPr>
                    </a:p>
                  </a:txBody>
                  <a:tcPr marT="46375" marB="46375" marR="46375" marL="463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600"/>
                        <a:buFont typeface="Arial"/>
                        <a:buNone/>
                      </a:pPr>
                      <a:r>
                        <a:rPr b="1" lang="en-GB" sz="1600" u="none" cap="none" strike="noStrike">
                          <a:latin typeface="Calibri"/>
                          <a:ea typeface="Calibri"/>
                          <a:cs typeface="Calibri"/>
                          <a:sym typeface="Calibri"/>
                        </a:rPr>
                        <a:t>Electricity</a:t>
                      </a:r>
                      <a:endParaRPr b="1" sz="1600" u="none" cap="none" strike="noStrike">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t/>
                      </a:r>
                      <a:endParaRPr b="1" sz="1600" u="none" cap="none" strike="noStrike">
                        <a:latin typeface="Calibri"/>
                        <a:ea typeface="Calibri"/>
                        <a:cs typeface="Calibri"/>
                        <a:sym typeface="Calibri"/>
                      </a:endParaRPr>
                    </a:p>
                  </a:txBody>
                  <a:tcPr marT="46375" marB="46375" marR="46375" marL="463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r>
              <a:tr h="1879200">
                <a:tc vMerge="1"/>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Classification</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GB" sz="1400" u="none" cap="none" strike="noStrike"/>
                        <a:t>Headstart science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GB" sz="1400" u="none" cap="none" strike="noStrike"/>
                        <a:t>Question 3,4</a:t>
                      </a:r>
                      <a:endParaRPr sz="1400" u="none" cap="none" strike="noStrike"/>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46375" marB="46375" marR="46375" marL="46375">
                    <a:lnL cap="flat" cmpd="sng" w="12700">
                      <a:solidFill>
                        <a:schemeClr val="dk1"/>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Clive Davis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GB" sz="1400" u="none" cap="none" strike="noStrike"/>
                        <a:t>Slide 115, 116</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GB" sz="1400" u="sng" cap="none" strike="noStrike">
                          <a:solidFill>
                            <a:schemeClr val="hlink"/>
                          </a:solidFill>
                          <a:hlinkClick r:id="rId3"/>
                        </a:rPr>
                        <a:t>https://docs.google.com/presentation/d/1jVC2AnwPZhscE01q_TT7-BJ68UXArRYwxwDJqyusjUQ/edit?usp=sharing</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GB" u="sng"/>
              <a:t>STEM SENTENCES – YEAR 5 AND 6</a:t>
            </a:r>
            <a:endParaRPr/>
          </a:p>
        </p:txBody>
      </p:sp>
      <p:graphicFrame>
        <p:nvGraphicFramePr>
          <p:cNvPr id="242" name="Google Shape;242;p22"/>
          <p:cNvGraphicFramePr/>
          <p:nvPr/>
        </p:nvGraphicFramePr>
        <p:xfrm>
          <a:off x="331763" y="1486979"/>
          <a:ext cx="3000000" cy="3000000"/>
        </p:xfrm>
        <a:graphic>
          <a:graphicData uri="http://schemas.openxmlformats.org/drawingml/2006/table">
            <a:tbl>
              <a:tblPr>
                <a:noFill/>
                <a:tableStyleId>{8F7D4083-2F5C-4C35-BB3F-DA54EE5AB15D}</a:tableStyleId>
              </a:tblPr>
              <a:tblGrid>
                <a:gridCol w="674325"/>
                <a:gridCol w="1534675"/>
                <a:gridCol w="1968725"/>
                <a:gridCol w="1844725"/>
                <a:gridCol w="1348650"/>
                <a:gridCol w="2007475"/>
                <a:gridCol w="2317525"/>
              </a:tblGrid>
              <a:tr h="655050">
                <a:tc>
                  <a:txBody>
                    <a:bodyPr/>
                    <a:lstStyle/>
                    <a:p>
                      <a:pPr indent="0" lvl="0" marL="0" marR="0" rtl="0" algn="ctr">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Calibri"/>
                          <a:ea typeface="Calibri"/>
                          <a:cs typeface="Calibri"/>
                          <a:sym typeface="Calibri"/>
                        </a:rPr>
                        <a:t>CATEGORY OF SCIENTIFIC SKILL</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200"/>
                        <a:buFont typeface="Arial"/>
                        <a:buNone/>
                      </a:pPr>
                      <a:r>
                        <a:rPr b="1" i="0" lang="en-GB" sz="1200" u="sng" cap="none" strike="noStrike">
                          <a:solidFill>
                            <a:srgbClr val="000000"/>
                          </a:solidFill>
                          <a:latin typeface="Calibri"/>
                          <a:ea typeface="Calibri"/>
                          <a:cs typeface="Calibri"/>
                          <a:sym typeface="Calibri"/>
                        </a:rPr>
                        <a:t>Questions</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200"/>
                        <a:buFont typeface="Arial"/>
                        <a:buNone/>
                      </a:pPr>
                      <a:r>
                        <a:rPr b="1" i="0" lang="en-GB" sz="1200" u="sng" cap="none" strike="noStrike">
                          <a:solidFill>
                            <a:srgbClr val="000000"/>
                          </a:solidFill>
                          <a:latin typeface="Calibri"/>
                          <a:ea typeface="Calibri"/>
                          <a:cs typeface="Calibri"/>
                          <a:sym typeface="Calibri"/>
                        </a:rPr>
                        <a:t>Observe and measure</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200"/>
                        <a:buFont typeface="Arial"/>
                        <a:buNone/>
                      </a:pPr>
                      <a:r>
                        <a:rPr b="1" i="0" lang="en-GB" sz="1200" u="sng" cap="none" strike="noStrike">
                          <a:solidFill>
                            <a:srgbClr val="000000"/>
                          </a:solidFill>
                          <a:latin typeface="Calibri"/>
                          <a:ea typeface="Calibri"/>
                          <a:cs typeface="Calibri"/>
                          <a:sym typeface="Calibri"/>
                        </a:rPr>
                        <a:t>Set up tests/Predictions</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200"/>
                        <a:buFont typeface="Arial"/>
                        <a:buNone/>
                      </a:pPr>
                      <a:r>
                        <a:rPr b="1" i="0" lang="en-GB" sz="1200" u="sng" cap="none" strike="noStrike">
                          <a:solidFill>
                            <a:srgbClr val="000000"/>
                          </a:solidFill>
                          <a:latin typeface="Calibri"/>
                          <a:ea typeface="Calibri"/>
                          <a:cs typeface="Calibri"/>
                          <a:sym typeface="Calibri"/>
                        </a:rPr>
                        <a:t>Recording data</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GB" sz="1200" u="sng" cap="none" strike="noStrike">
                          <a:solidFill>
                            <a:srgbClr val="000000"/>
                          </a:solidFill>
                          <a:latin typeface="Calibri"/>
                          <a:ea typeface="Calibri"/>
                          <a:cs typeface="Calibri"/>
                          <a:sym typeface="Calibri"/>
                        </a:rPr>
                        <a:t>Interpreting and communicating</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GB" sz="1200" u="sng" cap="none" strike="noStrike">
                          <a:solidFill>
                            <a:srgbClr val="000000"/>
                          </a:solidFill>
                          <a:latin typeface="Calibri"/>
                          <a:ea typeface="Calibri"/>
                          <a:cs typeface="Calibri"/>
                          <a:sym typeface="Calibri"/>
                        </a:rPr>
                        <a:t>Evaluation</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r>
              <a:tr h="761900">
                <a:tc>
                  <a:txBody>
                    <a:bodyPr/>
                    <a:lstStyle/>
                    <a:p>
                      <a:pPr indent="0" lvl="0" marL="0" marR="0" rtl="0" algn="ctr">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Calibri"/>
                          <a:ea typeface="Calibri"/>
                          <a:cs typeface="Calibri"/>
                          <a:sym typeface="Calibri"/>
                        </a:rPr>
                        <a:t>Scientific Skill</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Char char="•"/>
                      </a:pPr>
                      <a:br>
                        <a:rPr b="0" i="0" lang="en-GB" sz="1200" u="none" cap="none" strike="noStrike">
                          <a:solidFill>
                            <a:srgbClr val="000000"/>
                          </a:solidFill>
                          <a:latin typeface="Noto Sans Symbols"/>
                          <a:ea typeface="Noto Sans Symbols"/>
                          <a:cs typeface="Noto Sans Symbols"/>
                          <a:sym typeface="Noto Sans Symbols"/>
                        </a:rPr>
                      </a:br>
                      <a:endParaRPr b="0" i="0" sz="1200" u="none" cap="none" strike="noStrike">
                        <a:solidFill>
                          <a:srgbClr val="000000"/>
                        </a:solidFill>
                        <a:latin typeface="Noto Sans Symbols"/>
                        <a:ea typeface="Noto Sans Symbols"/>
                        <a:cs typeface="Noto Sans Symbols"/>
                        <a:sym typeface="Noto Sans Symbols"/>
                      </a:endParaRPr>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taking measurements, using a range of scientific equipment, with increasing accuracy and precision, taking repeat readings when appropriate</a:t>
                      </a:r>
                      <a:endParaRPr sz="14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planning different types of scientific enquiries to answer questions, including recognising and controlling variables where necessary</a:t>
                      </a:r>
                      <a:endParaRPr sz="1400" u="none" cap="none" strike="noStrike"/>
                    </a:p>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using test results to make predictions to set up further comparative and fair tests</a:t>
                      </a:r>
                      <a:endParaRPr sz="14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recording data and results of increasing complexity using scientific diagrams and labels, classification keys, tables, scatter graphs, bar and line graphs</a:t>
                      </a:r>
                      <a:endParaRPr sz="14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reporting and presenting findings from enquiries, including conclusions, causal relationships and explanations of and degree of trust in results, in oral and written forms such as displays and other presentations</a:t>
                      </a:r>
                      <a:endParaRPr sz="14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Calibri"/>
                          <a:ea typeface="Calibri"/>
                          <a:cs typeface="Calibri"/>
                          <a:sym typeface="Calibri"/>
                        </a:rPr>
                        <a:t>identifying scientific evidence that has been used to support or refute ideas or arguments</a:t>
                      </a:r>
                      <a:endParaRPr b="0" i="0" sz="1200" u="none" cap="none" strike="noStrike">
                        <a:solidFill>
                          <a:srgbClr val="000000"/>
                        </a:solidFill>
                        <a:latin typeface="Noto Sans Symbols"/>
                        <a:ea typeface="Noto Sans Symbols"/>
                        <a:cs typeface="Noto Sans Symbols"/>
                        <a:sym typeface="Noto Sans Symbols"/>
                      </a:endParaRPr>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698475">
                <a:tc>
                  <a:txBody>
                    <a:bodyPr/>
                    <a:lstStyle/>
                    <a:p>
                      <a:pPr indent="0" lvl="0" marL="0" marR="0" rtl="0" algn="ctr">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Calibri"/>
                          <a:ea typeface="Calibri"/>
                          <a:cs typeface="Calibri"/>
                          <a:sym typeface="Calibri"/>
                        </a:rPr>
                        <a:t>STEM sentence</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These should form your Enquiry Question but then also be developed during each different skill.</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Children may develop their own for investigations </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The equipment I have chosen to use is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I have chosen this because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I expect to find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 is the same as ……….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This is because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 is it different to ……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This is because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This needs to make links to the scientific process</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I predict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I think this because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To make my test fair I will…</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I will do this because …..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The variables I will change/keep the same are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By doing this I expect …… </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The activities in plan may help to evidence this</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I have found out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Therefore my prediction was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My prediction was correct because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br>
                        <a:rPr lang="en-GB" sz="1200" u="none" cap="none" strike="noStrike"/>
                      </a:br>
                      <a:r>
                        <a:rPr b="0" i="0" lang="en-GB" sz="1200" u="none" cap="none" strike="noStrike">
                          <a:solidFill>
                            <a:srgbClr val="000000"/>
                          </a:solidFill>
                          <a:latin typeface="Calibri"/>
                          <a:ea typeface="Calibri"/>
                          <a:cs typeface="Calibri"/>
                          <a:sym typeface="Calibri"/>
                        </a:rPr>
                        <a:t>Scientific vocabulary must be used to describe findings, this may be also amended to answer the enquiry question.</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Calibri"/>
                          <a:ea typeface="Calibri"/>
                          <a:cs typeface="Calibri"/>
                          <a:sym typeface="Calibri"/>
                        </a:rPr>
                        <a:t>In my investigation I found out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I know this because my results show that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I believe that the scientific explanation for this is ….</a:t>
                      </a:r>
                      <a:endParaRPr sz="1200" u="none" cap="none" strike="noStrike"/>
                    </a:p>
                    <a:p>
                      <a:pPr indent="0" lvl="0" marL="0" marR="0" rtl="0" algn="l">
                        <a:lnSpc>
                          <a:spcPct val="100000"/>
                        </a:lnSpc>
                        <a:spcBef>
                          <a:spcPts val="0"/>
                        </a:spcBef>
                        <a:spcAft>
                          <a:spcPts val="0"/>
                        </a:spcAft>
                        <a:buClr>
                          <a:srgbClr val="000000"/>
                        </a:buClr>
                        <a:buSzPts val="1200"/>
                        <a:buFont typeface="Arial"/>
                        <a:buNone/>
                      </a:pPr>
                      <a:br>
                        <a:rPr lang="en-GB" sz="1200" u="none" cap="none" strike="noStrike"/>
                      </a:br>
                      <a:r>
                        <a:rPr b="0" i="0" lang="en-GB" sz="1200" u="none" cap="none" strike="noStrike">
                          <a:solidFill>
                            <a:srgbClr val="000000"/>
                          </a:solidFill>
                          <a:latin typeface="Calibri"/>
                          <a:ea typeface="Calibri"/>
                          <a:cs typeface="Calibri"/>
                          <a:sym typeface="Calibri"/>
                        </a:rPr>
                        <a:t>Including scientific language</a:t>
                      </a:r>
                      <a:endParaRPr sz="1200" u="none" cap="none" strike="noStrike"/>
                    </a:p>
                  </a:txBody>
                  <a:tcPr marT="46450" marB="46450" marR="46450" marL="46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243" name="Google Shape;243;p22"/>
          <p:cNvSpPr/>
          <p:nvPr/>
        </p:nvSpPr>
        <p:spPr>
          <a:xfrm>
            <a:off x="838200" y="2443163"/>
            <a:ext cx="12192000" cy="457200"/>
          </a:xfrm>
          <a:prstGeom prst="rect">
            <a:avLst/>
          </a:prstGeom>
          <a:noFill/>
          <a:ln>
            <a:noFill/>
          </a:ln>
        </p:spPr>
        <p:txBody>
          <a:bodyPr anchorCtr="0" anchor="ctr" bIns="0" lIns="91425" spcFirstLastPara="1" rIns="91425" wrap="square" tIns="0">
            <a:sp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graphicFrame>
        <p:nvGraphicFramePr>
          <p:cNvPr id="95" name="Google Shape;95;g2416c56ed46_0_0"/>
          <p:cNvGraphicFramePr/>
          <p:nvPr/>
        </p:nvGraphicFramePr>
        <p:xfrm>
          <a:off x="326177" y="345532"/>
          <a:ext cx="3000000" cy="3000000"/>
        </p:xfrm>
        <a:graphic>
          <a:graphicData uri="http://schemas.openxmlformats.org/drawingml/2006/table">
            <a:tbl>
              <a:tblPr bandRow="1" firstRow="1">
                <a:noFill/>
                <a:tableStyleId>{06447A66-1865-4283-A07A-BE5FB9530C14}</a:tableStyleId>
              </a:tblPr>
              <a:tblGrid>
                <a:gridCol w="1422950"/>
                <a:gridCol w="1422950"/>
                <a:gridCol w="1422950"/>
                <a:gridCol w="1422950"/>
                <a:gridCol w="1422950"/>
                <a:gridCol w="1422950"/>
                <a:gridCol w="1422950"/>
                <a:gridCol w="1422950"/>
              </a:tblGrid>
              <a:tr h="34725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highlight>
                            <a:srgbClr val="FFFF00"/>
                          </a:highlight>
                        </a:rPr>
                        <a:t>Order of teaching </a:t>
                      </a:r>
                      <a:endParaRPr b="1" sz="1200" u="none" cap="none" strike="noStrike">
                        <a:highlight>
                          <a:srgbClr val="FFFF00"/>
                        </a:highlight>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Reception</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1</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2</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4</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6</a:t>
                      </a:r>
                      <a:endParaRPr sz="1400" u="none" cap="none" strike="noStrike"/>
                    </a:p>
                  </a:txBody>
                  <a:tcPr marT="45725" marB="45725" marR="91450" marL="91450"/>
                </a:tc>
              </a:tr>
              <a:tr h="1041750">
                <a:tc>
                  <a:txBody>
                    <a:bodyPr/>
                    <a:lstStyle/>
                    <a:p>
                      <a:pPr indent="0" lvl="0" marL="0" marR="0" rtl="0" algn="l">
                        <a:lnSpc>
                          <a:spcPct val="100000"/>
                        </a:lnSpc>
                        <a:spcBef>
                          <a:spcPts val="0"/>
                        </a:spcBef>
                        <a:spcAft>
                          <a:spcPts val="0"/>
                        </a:spcAft>
                        <a:buClr>
                          <a:srgbClr val="000000"/>
                        </a:buClr>
                        <a:buSzPts val="1400"/>
                        <a:buFont typeface="Arial"/>
                        <a:buNone/>
                      </a:pPr>
                      <a:r>
                        <a:rPr b="1" lang="en-GB" sz="1400" u="none" cap="none" strike="noStrike"/>
                        <a:t>Order of teaching throughout the year.</a:t>
                      </a:r>
                      <a:endParaRPr b="1"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b="1" sz="1400" u="none" cap="none" strike="noStrike"/>
                    </a:p>
                    <a:p>
                      <a:pPr indent="0" lvl="0" marL="0" marR="0" rtl="0" algn="l">
                        <a:lnSpc>
                          <a:spcPct val="100000"/>
                        </a:lnSpc>
                        <a:spcBef>
                          <a:spcPts val="0"/>
                        </a:spcBef>
                        <a:spcAft>
                          <a:spcPts val="0"/>
                        </a:spcAft>
                        <a:buClr>
                          <a:srgbClr val="000000"/>
                        </a:buClr>
                        <a:buSzPts val="1400"/>
                        <a:buFont typeface="Arial"/>
                        <a:buNone/>
                      </a:pPr>
                      <a:r>
                        <a:rPr b="1" lang="en-GB" sz="1400" u="none" cap="none" strike="noStrike"/>
                        <a:t>Please teach in the order they appear. </a:t>
                      </a:r>
                      <a:endParaRPr b="1"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Living things and their habitats</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GB" sz="1400" u="none" cap="none" strike="noStrike"/>
                        <a:t>Animals in humans</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GB" sz="1400" u="none" cap="none" strike="noStrike"/>
                        <a:t>Materials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GB" sz="1400" u="none" cap="none" strike="noStrike"/>
                        <a:t>Plants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GB" sz="1400" u="none" cap="none" strike="noStrike"/>
                        <a:t>Plants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Animals,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including</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humans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Everyday</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materials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Seasonal</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Change- taught throughout the year at seasonal points</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100"/>
                        <a:buFont typeface="Arial"/>
                        <a:buNone/>
                      </a:pPr>
                      <a:r>
                        <a:rPr lang="en-GB" sz="1400" u="none" cap="none" strike="noStrike"/>
                        <a:t>Living things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and their</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habitats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GB" sz="1400" u="none" cap="none" strike="noStrike"/>
                        <a:t>Plants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Animals,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including</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humans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Uses of</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everyday</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materials</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400" u="none" cap="none" strike="noStrike"/>
                        <a:t>Plants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Animals,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including</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humans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400" u="none" cap="none" strike="noStrike"/>
                        <a:t>Rocks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400" u="none" cap="none" strike="noStrike"/>
                        <a:t>Light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Forces and</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magnets</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100"/>
                        <a:buFont typeface="Arial"/>
                        <a:buNone/>
                      </a:pPr>
                      <a:r>
                        <a:rPr lang="en-GB" sz="1400" u="none" cap="none" strike="noStrike"/>
                        <a:t>Living things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and their</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habitats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Animals,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including</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humans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GB" sz="1400" u="none" cap="none" strike="noStrike"/>
                        <a:t>States of matter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GB" sz="1400" u="none" cap="none" strike="noStrike"/>
                        <a:t>Sound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Electricity</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100"/>
                        <a:buFont typeface="Arial"/>
                        <a:buNone/>
                      </a:pPr>
                      <a:r>
                        <a:rPr lang="en-GB" sz="1400" u="none" cap="none" strike="noStrike"/>
                        <a:t>Living things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and their</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habitats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Animals,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including</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humans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Properties and</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changes of</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materials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Earth and</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space</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Forces</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100"/>
                        <a:buFont typeface="Arial"/>
                        <a:buNone/>
                      </a:pPr>
                      <a:r>
                        <a:rPr lang="en-GB" sz="1400" u="none" cap="none" strike="noStrike"/>
                        <a:t>Living things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and their</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habitats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Animals,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including</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humans</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Evolution and</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inheritance</a:t>
                      </a:r>
                      <a:endParaRPr sz="1400" u="none" cap="none" strike="noStrike"/>
                    </a:p>
                    <a:p>
                      <a:pPr indent="0" lvl="0" marL="0" marR="0" rtl="0" algn="l">
                        <a:lnSpc>
                          <a:spcPct val="100000"/>
                        </a:lnSpc>
                        <a:spcBef>
                          <a:spcPts val="0"/>
                        </a:spcBef>
                        <a:spcAft>
                          <a:spcPts val="0"/>
                        </a:spcAft>
                        <a:buClr>
                          <a:schemeClr val="dk1"/>
                        </a:buClr>
                        <a:buSzPts val="11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GB" sz="1400" u="none" cap="none" strike="noStrike"/>
                        <a:t>Light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chemeClr val="dk1"/>
                        </a:buClr>
                        <a:buSzPts val="1100"/>
                        <a:buFont typeface="Arial"/>
                        <a:buNone/>
                      </a:pPr>
                      <a:r>
                        <a:rPr lang="en-GB" sz="1400" u="none" cap="none" strike="noStrike"/>
                        <a:t>Electricity</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45725" marB="45725" marR="91450" marL="9145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graphicFrame>
        <p:nvGraphicFramePr>
          <p:cNvPr id="100" name="Google Shape;100;p3"/>
          <p:cNvGraphicFramePr/>
          <p:nvPr/>
        </p:nvGraphicFramePr>
        <p:xfrm>
          <a:off x="404192" y="550191"/>
          <a:ext cx="3000000" cy="3000000"/>
        </p:xfrm>
        <a:graphic>
          <a:graphicData uri="http://schemas.openxmlformats.org/drawingml/2006/table">
            <a:tbl>
              <a:tblPr bandRow="1" firstRow="1">
                <a:noFill/>
                <a:tableStyleId>{06447A66-1865-4283-A07A-BE5FB9530C14}</a:tableStyleId>
              </a:tblPr>
              <a:tblGrid>
                <a:gridCol w="1422950"/>
                <a:gridCol w="1422950"/>
                <a:gridCol w="1422950"/>
                <a:gridCol w="1422950"/>
                <a:gridCol w="1422950"/>
                <a:gridCol w="1422950"/>
                <a:gridCol w="1422950"/>
                <a:gridCol w="1422950"/>
              </a:tblGrid>
              <a:tr h="347250">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highlight>
                          <a:srgbClr val="FFFF00"/>
                        </a:highlight>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Reception</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1</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2</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4</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Year 6</a:t>
                      </a:r>
                      <a:endParaRPr sz="1400" u="none" cap="none" strike="noStrike"/>
                    </a:p>
                  </a:txBody>
                  <a:tcPr marT="45725" marB="45725" marR="91450" marL="91450"/>
                </a:tc>
              </a:tr>
              <a:tr h="104175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Biology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Living things and their habitats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Living things and their habitats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Seasonal change</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solidFill>
                            <a:srgbClr val="FF0000"/>
                          </a:solidFill>
                        </a:rPr>
                        <a:t>Locality walk </a:t>
                      </a:r>
                      <a:endParaRPr sz="1200" u="none" cap="none" strike="noStrike">
                        <a:solidFill>
                          <a:srgbClr val="FF0000"/>
                        </a:solidFill>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Living things and their habitats</a:t>
                      </a:r>
                      <a:endParaRPr sz="1400" u="none" cap="none" strike="noStrike"/>
                    </a:p>
                    <a:p>
                      <a:pPr indent="0" lvl="0" marL="0" marR="0" rtl="0" algn="l">
                        <a:lnSpc>
                          <a:spcPct val="100000"/>
                        </a:lnSpc>
                        <a:spcBef>
                          <a:spcPts val="0"/>
                        </a:spcBef>
                        <a:spcAft>
                          <a:spcPts val="0"/>
                        </a:spcAft>
                        <a:buClr>
                          <a:schemeClr val="dk1"/>
                        </a:buClr>
                        <a:buSzPts val="1200"/>
                        <a:buFont typeface="Calibri"/>
                        <a:buNone/>
                      </a:pPr>
                      <a:r>
                        <a:t/>
                      </a:r>
                      <a:endParaRPr sz="1200" u="none" cap="none" strike="noStrike"/>
                    </a:p>
                    <a:p>
                      <a:pPr indent="0" lvl="0" marL="0" marR="0" rtl="0" algn="l">
                        <a:lnSpc>
                          <a:spcPct val="100000"/>
                        </a:lnSpc>
                        <a:spcBef>
                          <a:spcPts val="0"/>
                        </a:spcBef>
                        <a:spcAft>
                          <a:spcPts val="0"/>
                        </a:spcAft>
                        <a:buClr>
                          <a:srgbClr val="FF0000"/>
                        </a:buClr>
                        <a:buSzPts val="1200"/>
                        <a:buFont typeface="Calibri"/>
                        <a:buNone/>
                      </a:pPr>
                      <a:r>
                        <a:rPr lang="en-GB" sz="1200" u="none" cap="none" strike="noStrike">
                          <a:solidFill>
                            <a:srgbClr val="FF0000"/>
                          </a:solidFill>
                        </a:rPr>
                        <a:t>Visit to the farm</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Living things and their habitats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Living things and their habitats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Evolution and Inheritance</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81025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Biology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Animals inc humans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Minibeasts/Sea creatures</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solidFill>
                            <a:srgbClr val="FF0000"/>
                          </a:solidFill>
                        </a:rPr>
                        <a:t>Minibeast visit</a:t>
                      </a:r>
                      <a:endParaRPr sz="1200" u="none" cap="none" strike="noStrike">
                        <a:solidFill>
                          <a:srgbClr val="FF0000"/>
                        </a:solidFill>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Animals inc humans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Animals inc humans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solidFill>
                            <a:srgbClr val="FF0000"/>
                          </a:solidFill>
                        </a:rPr>
                        <a:t>Raising chicks</a:t>
                      </a:r>
                      <a:endParaRPr sz="1200" u="none" cap="none" strike="noStrike">
                        <a:solidFill>
                          <a:srgbClr val="FF0000"/>
                        </a:solidFill>
                      </a:endParaRPr>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solidFill>
                          <a:srgbClr val="FF0000"/>
                        </a:solidFil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Animals inc humans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Animals inc humans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Animals inc humans</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solidFill>
                            <a:srgbClr val="FF0000"/>
                          </a:solidFill>
                        </a:rPr>
                        <a:t>Visit to the butterfly house</a:t>
                      </a:r>
                      <a:endParaRPr sz="1200" u="none" cap="none" strike="noStrike">
                        <a:solidFill>
                          <a:srgbClr val="FF0000"/>
                        </a:solidFil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Animals inc humans</a:t>
                      </a:r>
                      <a:endParaRPr sz="1400" u="none" cap="none" strike="noStrike"/>
                    </a:p>
                  </a:txBody>
                  <a:tcPr marT="45725" marB="45725" marR="91450" marL="91450"/>
                </a:tc>
              </a:tr>
              <a:tr h="64110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Biology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Plants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Plants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Plants</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highlight>
                          <a:srgbClr val="FF0000"/>
                        </a:highlight>
                      </a:endParaRPr>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Plants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64110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Chemistry</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Materials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Materials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Materials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Materials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Materials </a:t>
                      </a:r>
                      <a:endParaRPr sz="1200" u="none" cap="none" strike="noStrike"/>
                    </a:p>
                    <a:p>
                      <a:pPr indent="0" lvl="0" marL="0" marR="0" rtl="0" algn="l">
                        <a:lnSpc>
                          <a:spcPct val="100000"/>
                        </a:lnSpc>
                        <a:spcBef>
                          <a:spcPts val="0"/>
                        </a:spcBef>
                        <a:spcAft>
                          <a:spcPts val="0"/>
                        </a:spcAft>
                        <a:buClr>
                          <a:schemeClr val="dk1"/>
                        </a:buClr>
                        <a:buSzPts val="1200"/>
                        <a:buFont typeface="Calibri"/>
                        <a:buNone/>
                      </a:pPr>
                      <a:r>
                        <a:t/>
                      </a:r>
                      <a:endParaRPr sz="1200" u="none" cap="none" strike="noStrike"/>
                    </a:p>
                    <a:p>
                      <a:pPr indent="0" lvl="0" marL="0" marR="0" rtl="0" algn="l">
                        <a:lnSpc>
                          <a:spcPct val="100000"/>
                        </a:lnSpc>
                        <a:spcBef>
                          <a:spcPts val="0"/>
                        </a:spcBef>
                        <a:spcAft>
                          <a:spcPts val="0"/>
                        </a:spcAft>
                        <a:buClr>
                          <a:schemeClr val="dk1"/>
                        </a:buClr>
                        <a:buSzPts val="1200"/>
                        <a:buFont typeface="Calibri"/>
                        <a:buNone/>
                      </a:pPr>
                      <a:r>
                        <a:rPr lang="en-GB" sz="1200" u="none" cap="none" strike="noStrike">
                          <a:solidFill>
                            <a:srgbClr val="FF0000"/>
                          </a:solidFill>
                        </a:rPr>
                        <a:t>White Scar Caves</a:t>
                      </a:r>
                      <a:endParaRPr sz="1200" u="none" cap="none" strike="noStrike">
                        <a:solidFill>
                          <a:srgbClr val="FF0000"/>
                        </a:solidFil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States of matter</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Materials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64110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Chemistry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Light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Light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Light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108585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Physics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Forces and Magnets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b="1" sz="12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Earth and space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Forces and Magnets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rPr lang="en-GB" sz="1200" u="none" cap="none" strike="noStrike"/>
                        <a:t>Sound</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Forces and Magnets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Earth and Space</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solidFill>
                            <a:srgbClr val="FF0000"/>
                          </a:solidFill>
                        </a:rPr>
                        <a:t>Star gazing sleepover </a:t>
                      </a:r>
                      <a:endParaRPr sz="1200" u="none" cap="none" strike="noStrike">
                        <a:solidFill>
                          <a:srgbClr val="FF0000"/>
                        </a:solidFil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641100">
                <a:tc>
                  <a:txBody>
                    <a:bodyPr/>
                    <a:lstStyle/>
                    <a:p>
                      <a:pPr indent="0" lvl="0" marL="0" marR="0" rtl="0" algn="l">
                        <a:lnSpc>
                          <a:spcPct val="100000"/>
                        </a:lnSpc>
                        <a:spcBef>
                          <a:spcPts val="0"/>
                        </a:spcBef>
                        <a:spcAft>
                          <a:spcPts val="0"/>
                        </a:spcAft>
                        <a:buClr>
                          <a:srgbClr val="000000"/>
                        </a:buClr>
                        <a:buSzPts val="1200"/>
                        <a:buFont typeface="Arial"/>
                        <a:buNone/>
                      </a:pPr>
                      <a:r>
                        <a:rPr b="1" lang="en-GB" sz="1200" u="none" cap="none" strike="noStrike"/>
                        <a:t>Physics</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b="1" lang="en-GB" sz="1200" u="none" cap="none" strike="noStrike"/>
                        <a:t>Electricity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Electricity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solidFill>
                            <a:srgbClr val="FF0000"/>
                          </a:solidFill>
                        </a:rPr>
                        <a:t>Manchester Science and industry museum </a:t>
                      </a:r>
                      <a:endParaRPr sz="1200" u="none" cap="none" strike="noStrike">
                        <a:solidFill>
                          <a:srgbClr val="FF0000"/>
                        </a:solidFil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en-GB" sz="1200" u="none" cap="none" strike="noStrike"/>
                        <a:t>Electricity </a:t>
                      </a:r>
                      <a:endParaRPr sz="1400" u="none" cap="none" strike="noStrike"/>
                    </a:p>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bl>
          </a:graphicData>
        </a:graphic>
      </p:graphicFrame>
      <p:sp>
        <p:nvSpPr>
          <p:cNvPr id="101" name="Google Shape;101;p3"/>
          <p:cNvSpPr txBox="1"/>
          <p:nvPr/>
        </p:nvSpPr>
        <p:spPr>
          <a:xfrm>
            <a:off x="1446600" y="77275"/>
            <a:ext cx="9322500" cy="6465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sng" cap="none" strike="noStrike">
                <a:solidFill>
                  <a:schemeClr val="dk1"/>
                </a:solidFill>
                <a:highlight>
                  <a:srgbClr val="FFFF00"/>
                </a:highlight>
                <a:latin typeface="Calibri"/>
                <a:ea typeface="Calibri"/>
                <a:cs typeface="Calibri"/>
                <a:sym typeface="Calibri"/>
              </a:rPr>
              <a:t>CULTURAL CAPITAL / Spirituality moments and OPPORTUNITIES IN SCIENCE AT GMSJ</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t/>
            </a:r>
            <a:endParaRPr b="1" i="0" sz="1800" u="sng"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4"/>
          <p:cNvSpPr txBox="1"/>
          <p:nvPr>
            <p:ph type="title"/>
          </p:nvPr>
        </p:nvSpPr>
        <p:spPr>
          <a:xfrm>
            <a:off x="480392" y="1387992"/>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2800"/>
              <a:buFont typeface="Calibri"/>
              <a:buNone/>
            </a:pPr>
            <a:r>
              <a:rPr b="1" lang="en-GB" sz="2800"/>
              <a:t>Disciplinary Knowledge EYFS</a:t>
            </a:r>
            <a:br>
              <a:rPr lang="en-GB" sz="2800"/>
            </a:br>
            <a:br>
              <a:rPr lang="en-GB" sz="2800"/>
            </a:br>
            <a:r>
              <a:rPr lang="en-GB" sz="2800"/>
              <a:t>During EYFS, pupils should be taught to use the following practical scientific methods, processes and skills through the teaching of the programme of study content: </a:t>
            </a:r>
            <a:br>
              <a:rPr b="0" lang="en-GB" sz="2800"/>
            </a:br>
            <a:br>
              <a:rPr b="0" lang="en-GB" sz="2800"/>
            </a:br>
            <a:br>
              <a:rPr lang="en-GB" sz="2800"/>
            </a:br>
            <a:endParaRPr sz="2800"/>
          </a:p>
        </p:txBody>
      </p:sp>
      <p:sp>
        <p:nvSpPr>
          <p:cNvPr id="107" name="Google Shape;107;p4"/>
          <p:cNvSpPr/>
          <p:nvPr/>
        </p:nvSpPr>
        <p:spPr>
          <a:xfrm>
            <a:off x="304800" y="2665778"/>
            <a:ext cx="11556000" cy="397020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chemeClr val="dk1"/>
              </a:buClr>
              <a:buSzPts val="2800"/>
              <a:buFont typeface="Arial"/>
              <a:buChar char="•"/>
            </a:pPr>
            <a:r>
              <a:rPr b="0" i="0" lang="en-GB" sz="2800" u="none" cap="none" strike="noStrike">
                <a:solidFill>
                  <a:schemeClr val="dk1"/>
                </a:solidFill>
                <a:latin typeface="Calibri"/>
                <a:ea typeface="Calibri"/>
                <a:cs typeface="Calibri"/>
                <a:sym typeface="Calibri"/>
              </a:rPr>
              <a:t>Explore the natural world around them, making observations and drawing pictures of animals and plants; </a:t>
            </a:r>
            <a:endParaRPr b="0" i="0" sz="1400" u="none" cap="none" strike="noStrike">
              <a:solidFill>
                <a:srgbClr val="000000"/>
              </a:solidFill>
              <a:latin typeface="Arial"/>
              <a:ea typeface="Arial"/>
              <a:cs typeface="Arial"/>
              <a:sym typeface="Arial"/>
            </a:endParaRPr>
          </a:p>
          <a:p>
            <a:pPr indent="-107950" lvl="0" marL="285750" marR="0" rtl="0" algn="l">
              <a:lnSpc>
                <a:spcPct val="100000"/>
              </a:lnSpc>
              <a:spcBef>
                <a:spcPts val="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2800"/>
              <a:buFont typeface="Arial"/>
              <a:buChar char="•"/>
            </a:pPr>
            <a:r>
              <a:rPr b="0" i="0" lang="en-GB" sz="2800" u="none" cap="none" strike="noStrike">
                <a:solidFill>
                  <a:schemeClr val="dk1"/>
                </a:solidFill>
                <a:latin typeface="Calibri"/>
                <a:ea typeface="Calibri"/>
                <a:cs typeface="Calibri"/>
                <a:sym typeface="Calibri"/>
              </a:rPr>
              <a:t>Know some similarities and differences between the natural world around them and contrasting environments, drawing on their experiences and what has been read in class; - </a:t>
            </a:r>
            <a:endParaRPr b="0" i="0" sz="1400" u="none" cap="none" strike="noStrike">
              <a:solidFill>
                <a:srgbClr val="000000"/>
              </a:solidFill>
              <a:latin typeface="Arial"/>
              <a:ea typeface="Arial"/>
              <a:cs typeface="Arial"/>
              <a:sym typeface="Arial"/>
            </a:endParaRPr>
          </a:p>
          <a:p>
            <a:pPr indent="-107950" lvl="0" marL="285750" marR="0" rtl="0" algn="l">
              <a:lnSpc>
                <a:spcPct val="100000"/>
              </a:lnSpc>
              <a:spcBef>
                <a:spcPts val="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285750" lvl="0" marL="285750" marR="0" rtl="0" algn="l">
              <a:lnSpc>
                <a:spcPct val="100000"/>
              </a:lnSpc>
              <a:spcBef>
                <a:spcPts val="0"/>
              </a:spcBef>
              <a:spcAft>
                <a:spcPts val="0"/>
              </a:spcAft>
              <a:buClr>
                <a:schemeClr val="dk1"/>
              </a:buClr>
              <a:buSzPts val="2800"/>
              <a:buFont typeface="Arial"/>
              <a:buChar char="•"/>
            </a:pPr>
            <a:r>
              <a:rPr b="0" i="0" lang="en-GB" sz="2800" u="none" cap="none" strike="noStrike">
                <a:solidFill>
                  <a:schemeClr val="dk1"/>
                </a:solidFill>
                <a:latin typeface="Calibri"/>
                <a:ea typeface="Calibri"/>
                <a:cs typeface="Calibri"/>
                <a:sym typeface="Calibri"/>
              </a:rPr>
              <a:t>Understand some important processes and changes in the natural world around them, including the seasons and changing states of matter.</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graphicFrame>
        <p:nvGraphicFramePr>
          <p:cNvPr id="112" name="Google Shape;112;p5"/>
          <p:cNvGraphicFramePr/>
          <p:nvPr/>
        </p:nvGraphicFramePr>
        <p:xfrm>
          <a:off x="225299" y="231645"/>
          <a:ext cx="3000000" cy="3000000"/>
        </p:xfrm>
        <a:graphic>
          <a:graphicData uri="http://schemas.openxmlformats.org/drawingml/2006/table">
            <a:tbl>
              <a:tblPr bandRow="1" firstRow="1">
                <a:noFill/>
                <a:tableStyleId>{06447A66-1865-4283-A07A-BE5FB9530C14}</a:tableStyleId>
              </a:tblPr>
              <a:tblGrid>
                <a:gridCol w="2504650"/>
                <a:gridCol w="2703450"/>
                <a:gridCol w="4454575"/>
                <a:gridCol w="1133875"/>
                <a:gridCol w="944875"/>
              </a:tblGrid>
              <a:tr h="139700">
                <a:tc gridSpan="5">
                  <a:txBody>
                    <a:bodyPr/>
                    <a:lstStyle/>
                    <a:p>
                      <a:pPr indent="0" lvl="0" marL="0" marR="0" rtl="0" algn="ctr">
                        <a:lnSpc>
                          <a:spcPct val="100000"/>
                        </a:lnSpc>
                        <a:spcBef>
                          <a:spcPts val="0"/>
                        </a:spcBef>
                        <a:spcAft>
                          <a:spcPts val="0"/>
                        </a:spcAft>
                        <a:buClr>
                          <a:srgbClr val="000000"/>
                        </a:buClr>
                        <a:buSzPts val="1100"/>
                        <a:buFont typeface="Arial"/>
                        <a:buNone/>
                      </a:pPr>
                      <a:r>
                        <a:rPr lang="en-GB" sz="1100" u="none" cap="none" strike="noStrike"/>
                        <a:t>EYFS</a:t>
                      </a:r>
                      <a:endParaRPr sz="14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Unit name</a:t>
                      </a:r>
                      <a:endParaRPr sz="1200" u="none" cap="none" strike="noStrike"/>
                    </a:p>
                  </a:txBody>
                  <a:tcPr marT="45725" marB="45725" marR="91450" marL="91450"/>
                </a:tc>
                <a:tc gridSpan="2">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ELG</a:t>
                      </a:r>
                      <a:endParaRPr sz="1200" u="none" cap="none" strike="noStrike">
                        <a:solidFill>
                          <a:schemeClr val="dk1"/>
                        </a:solidFill>
                      </a:endParaRPr>
                    </a:p>
                  </a:txBody>
                  <a:tcPr marT="45725" marB="45725" marR="91450" marL="91450"/>
                </a:tc>
                <a:tc hMerge="1"/>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Unit Planning </a:t>
                      </a:r>
                      <a:endParaRPr sz="12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t>Key vocab</a:t>
                      </a:r>
                      <a:endParaRPr sz="1200" u="none" cap="none" strike="noStrike"/>
                    </a:p>
                  </a:txBody>
                  <a:tcPr marT="45725" marB="45725" marR="91450" marL="91450"/>
                </a:tc>
              </a:tr>
              <a:tr h="262300">
                <a:tc>
                  <a:txBody>
                    <a:bodyPr/>
                    <a:lstStyle/>
                    <a:p>
                      <a:pPr indent="0" lvl="0" marL="0" marR="0" rtl="0" algn="l">
                        <a:lnSpc>
                          <a:spcPct val="100000"/>
                        </a:lnSpc>
                        <a:spcBef>
                          <a:spcPts val="0"/>
                        </a:spcBef>
                        <a:spcAft>
                          <a:spcPts val="0"/>
                        </a:spcAft>
                        <a:buClr>
                          <a:srgbClr val="000000"/>
                        </a:buClr>
                        <a:buSzPts val="1100"/>
                        <a:buFont typeface="Arial"/>
                        <a:buNone/>
                      </a:pPr>
                      <a:r>
                        <a:rPr b="1" lang="en-GB" sz="1200" u="sng" cap="none" strike="noStrike"/>
                        <a:t>Animals and their habitats</a:t>
                      </a:r>
                      <a:endParaRPr b="1" sz="1200" u="sng" cap="none" strike="noStrike"/>
                    </a:p>
                    <a:p>
                      <a:pPr indent="0" lvl="0" marL="0" marR="0" rtl="0" algn="l">
                        <a:lnSpc>
                          <a:spcPct val="100000"/>
                        </a:lnSpc>
                        <a:spcBef>
                          <a:spcPts val="0"/>
                        </a:spcBef>
                        <a:spcAft>
                          <a:spcPts val="0"/>
                        </a:spcAft>
                        <a:buClr>
                          <a:srgbClr val="000000"/>
                        </a:buClr>
                        <a:buSzPts val="1100"/>
                        <a:buFont typeface="Arial"/>
                        <a:buNone/>
                      </a:pPr>
                      <a:r>
                        <a:t/>
                      </a:r>
                      <a:endParaRPr b="1" sz="1200" u="none" cap="none" strike="noStrike"/>
                    </a:p>
                    <a:p>
                      <a:pPr indent="0" lvl="0" marL="0" marR="0" rtl="0" algn="l">
                        <a:lnSpc>
                          <a:spcPct val="100000"/>
                        </a:lnSpc>
                        <a:spcBef>
                          <a:spcPts val="0"/>
                        </a:spcBef>
                        <a:spcAft>
                          <a:spcPts val="0"/>
                        </a:spcAft>
                        <a:buClr>
                          <a:schemeClr val="dk1"/>
                        </a:buClr>
                        <a:buSzPts val="1100"/>
                        <a:buFont typeface="Arial"/>
                        <a:buNone/>
                      </a:pPr>
                      <a:r>
                        <a:t/>
                      </a:r>
                      <a:endParaRPr b="1" sz="1200" u="none" cap="none" strike="noStrike"/>
                    </a:p>
                  </a:txBody>
                  <a:tcPr marT="45725" marB="45725" marR="91450" marL="91450"/>
                </a:tc>
                <a:tc gridSpan="2">
                  <a:txBody>
                    <a:bodyPr/>
                    <a:lstStyle/>
                    <a:p>
                      <a:pPr indent="0" lvl="0" marL="0" marR="0" rtl="0" algn="l">
                        <a:lnSpc>
                          <a:spcPct val="100000"/>
                        </a:lnSpc>
                        <a:spcBef>
                          <a:spcPts val="0"/>
                        </a:spcBef>
                        <a:spcAft>
                          <a:spcPts val="0"/>
                        </a:spcAft>
                        <a:buClr>
                          <a:schemeClr val="dk1"/>
                        </a:buClr>
                        <a:buSzPts val="1100"/>
                        <a:buFont typeface="Arial"/>
                        <a:buNone/>
                      </a:pPr>
                      <a:r>
                        <a:rPr lang="en-GB" sz="1200" u="none" cap="none" strike="noStrike"/>
                        <a:t>ELG- Know some similarities and differences between the natural world around them and contrasting environments, drawing on their experiences and what has been read in class</a:t>
                      </a:r>
                      <a:endParaRPr sz="1200" u="none" cap="none" strike="noStrike"/>
                    </a:p>
                    <a:p>
                      <a:pPr indent="0" lvl="0" marL="0" marR="0" rtl="0" algn="l">
                        <a:lnSpc>
                          <a:spcPct val="100000"/>
                        </a:lnSpc>
                        <a:spcBef>
                          <a:spcPts val="0"/>
                        </a:spcBef>
                        <a:spcAft>
                          <a:spcPts val="0"/>
                        </a:spcAft>
                        <a:buClr>
                          <a:schemeClr val="dk1"/>
                        </a:buClr>
                        <a:buSzPts val="1100"/>
                        <a:buFont typeface="Arial"/>
                        <a:buNone/>
                      </a:pPr>
                      <a:r>
                        <a:t/>
                      </a:r>
                      <a:endParaRPr sz="1200" u="none" cap="none" strike="noStrike"/>
                    </a:p>
                    <a:p>
                      <a:pPr indent="0" lvl="0" marL="0" marR="0" rtl="0" algn="l">
                        <a:lnSpc>
                          <a:spcPct val="100000"/>
                        </a:lnSpc>
                        <a:spcBef>
                          <a:spcPts val="0"/>
                        </a:spcBef>
                        <a:spcAft>
                          <a:spcPts val="0"/>
                        </a:spcAft>
                        <a:buClr>
                          <a:schemeClr val="dk1"/>
                        </a:buClr>
                        <a:buSzPts val="1100"/>
                        <a:buFont typeface="Arial"/>
                        <a:buNone/>
                      </a:pPr>
                      <a:r>
                        <a:rPr lang="en-GB" sz="1200" u="none" cap="none" strike="noStrike"/>
                        <a:t>ELG- Understand some important processes and changes in the natural world around them, including the seasons and changing states of matter</a:t>
                      </a:r>
                      <a:endParaRPr sz="1200" u="none" cap="none" strike="noStrike"/>
                    </a:p>
                  </a:txBody>
                  <a:tcPr marT="45725" marB="45725" marR="91450" marL="91450"/>
                </a:tc>
                <a:tc hMerge="1"/>
                <a:tc>
                  <a:txBody>
                    <a:bodyPr/>
                    <a:lstStyle/>
                    <a:p>
                      <a:pPr indent="0" lvl="0" marL="0" marR="0" rtl="0" algn="ctr">
                        <a:lnSpc>
                          <a:spcPct val="100000"/>
                        </a:lnSpc>
                        <a:spcBef>
                          <a:spcPts val="0"/>
                        </a:spcBef>
                        <a:spcAft>
                          <a:spcPts val="0"/>
                        </a:spcAft>
                        <a:buClr>
                          <a:schemeClr val="dk1"/>
                        </a:buClr>
                        <a:buSzPts val="1100"/>
                        <a:buFont typeface="Arial"/>
                        <a:buNone/>
                      </a:pPr>
                      <a:r>
                        <a:t/>
                      </a:r>
                      <a:endParaRPr sz="1200" u="none" cap="none" strike="noStrike"/>
                    </a:p>
                    <a:p>
                      <a:pPr indent="0" lvl="0" marL="0" marR="0" rtl="0" algn="ctr">
                        <a:lnSpc>
                          <a:spcPct val="100000"/>
                        </a:lnSpc>
                        <a:spcBef>
                          <a:spcPts val="0"/>
                        </a:spcBef>
                        <a:spcAft>
                          <a:spcPts val="0"/>
                        </a:spcAft>
                        <a:buClr>
                          <a:schemeClr val="dk1"/>
                        </a:buClr>
                        <a:buSzPts val="1100"/>
                        <a:buFont typeface="Arial"/>
                        <a:buNone/>
                      </a:pPr>
                      <a:r>
                        <a:rPr lang="en-GB" sz="1100" u="none" cap="none" strike="noStrike">
                          <a:solidFill>
                            <a:srgbClr val="222222"/>
                          </a:solidFill>
                          <a:highlight>
                            <a:srgbClr val="FFFFFF"/>
                          </a:highlight>
                          <a:latin typeface="Arial"/>
                          <a:ea typeface="Arial"/>
                          <a:cs typeface="Arial"/>
                          <a:sym typeface="Arial"/>
                        </a:rPr>
                        <a:t>Development matters and birth to 5</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100"/>
                        <a:buFont typeface="Arial"/>
                        <a:buNone/>
                      </a:pPr>
                      <a:r>
                        <a:rPr b="1" lang="en-GB" sz="1200" u="sng" cap="none" strike="noStrike"/>
                        <a:t>Humans inc animals </a:t>
                      </a:r>
                      <a:endParaRPr b="1" sz="1200" u="sng" cap="none" strike="noStrike"/>
                    </a:p>
                    <a:p>
                      <a:pPr indent="0" lvl="0" marL="0" marR="0" rtl="0" algn="ctr">
                        <a:lnSpc>
                          <a:spcPct val="100000"/>
                        </a:lnSpc>
                        <a:spcBef>
                          <a:spcPts val="0"/>
                        </a:spcBef>
                        <a:spcAft>
                          <a:spcPts val="0"/>
                        </a:spcAft>
                        <a:buClr>
                          <a:schemeClr val="dk1"/>
                        </a:buClr>
                        <a:buSzPts val="1100"/>
                        <a:buFont typeface="Arial"/>
                        <a:buNone/>
                      </a:pPr>
                      <a:r>
                        <a:t/>
                      </a:r>
                      <a:endParaRPr sz="1200" u="none" cap="none" strike="noStrike"/>
                    </a:p>
                  </a:txBody>
                  <a:tcPr marT="45725" marB="45725" marR="91450" marL="91450"/>
                </a:tc>
                <a:tc gridSpan="2">
                  <a:txBody>
                    <a:bodyPr/>
                    <a:lstStyle/>
                    <a:p>
                      <a:pPr indent="0" lvl="0" marL="0" marR="0" rtl="0" algn="l">
                        <a:lnSpc>
                          <a:spcPct val="100000"/>
                        </a:lnSpc>
                        <a:spcBef>
                          <a:spcPts val="0"/>
                        </a:spcBef>
                        <a:spcAft>
                          <a:spcPts val="0"/>
                        </a:spcAft>
                        <a:buClr>
                          <a:schemeClr val="dk1"/>
                        </a:buClr>
                        <a:buSzPts val="1100"/>
                        <a:buFont typeface="Arial"/>
                        <a:buNone/>
                      </a:pPr>
                      <a:r>
                        <a:rPr lang="en-GB" sz="1200" u="none" cap="none" strike="noStrike"/>
                        <a:t>ELG- Explore the natural world around them, making observations and drawing pictures of animals and plan</a:t>
                      </a:r>
                      <a:endParaRPr sz="1200" u="none" cap="none" strike="noStrike"/>
                    </a:p>
                  </a:txBody>
                  <a:tcPr marT="45725" marB="45725" marR="91450" marL="91450"/>
                </a:tc>
                <a:tc hMerge="1"/>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solidFill>
                            <a:srgbClr val="222222"/>
                          </a:solidFill>
                          <a:highlight>
                            <a:srgbClr val="FFFFFF"/>
                          </a:highlight>
                          <a:latin typeface="Arial"/>
                          <a:ea typeface="Arial"/>
                          <a:cs typeface="Arial"/>
                          <a:sym typeface="Arial"/>
                        </a:rPr>
                        <a:t>Development matters and birth to 5</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100"/>
                        <a:buFont typeface="Arial"/>
                        <a:buNone/>
                      </a:pPr>
                      <a:r>
                        <a:rPr b="1" lang="en-GB" sz="1200" u="sng" cap="none" strike="noStrike"/>
                        <a:t>Materials/States of Matter</a:t>
                      </a:r>
                      <a:endParaRPr b="1" sz="1200" u="sng" cap="none" strike="noStrike"/>
                    </a:p>
                    <a:p>
                      <a:pPr indent="0" lvl="0" marL="0" marR="0" rtl="0" algn="l">
                        <a:lnSpc>
                          <a:spcPct val="100000"/>
                        </a:lnSpc>
                        <a:spcBef>
                          <a:spcPts val="0"/>
                        </a:spcBef>
                        <a:spcAft>
                          <a:spcPts val="0"/>
                        </a:spcAft>
                        <a:buClr>
                          <a:schemeClr val="dk1"/>
                        </a:buClr>
                        <a:buSzPts val="1100"/>
                        <a:buFont typeface="Arial"/>
                        <a:buNone/>
                      </a:pPr>
                      <a:r>
                        <a:t/>
                      </a:r>
                      <a:endParaRPr sz="1200" u="none" cap="none" strike="noStrike"/>
                    </a:p>
                  </a:txBody>
                  <a:tcPr marT="45725" marB="45725" marR="91450" marL="91450"/>
                </a:tc>
                <a:tc gridSpan="2">
                  <a:txBody>
                    <a:bodyPr/>
                    <a:lstStyle/>
                    <a:p>
                      <a:pPr indent="0" lvl="0" marL="0" marR="0" rtl="0" algn="l">
                        <a:lnSpc>
                          <a:spcPct val="100000"/>
                        </a:lnSpc>
                        <a:spcBef>
                          <a:spcPts val="0"/>
                        </a:spcBef>
                        <a:spcAft>
                          <a:spcPts val="0"/>
                        </a:spcAft>
                        <a:buClr>
                          <a:schemeClr val="dk1"/>
                        </a:buClr>
                        <a:buSzPts val="1100"/>
                        <a:buFont typeface="Arial"/>
                        <a:buNone/>
                      </a:pPr>
                      <a:r>
                        <a:rPr lang="en-GB" sz="1200" u="none" cap="none" strike="noStrike"/>
                        <a:t>changing states of matter.</a:t>
                      </a:r>
                      <a:endParaRPr sz="1200" u="none" cap="none" strike="noStrike"/>
                    </a:p>
                    <a:p>
                      <a:pPr indent="0" lvl="0" marL="0" marR="0" rtl="0" algn="l">
                        <a:lnSpc>
                          <a:spcPct val="100000"/>
                        </a:lnSpc>
                        <a:spcBef>
                          <a:spcPts val="0"/>
                        </a:spcBef>
                        <a:spcAft>
                          <a:spcPts val="0"/>
                        </a:spcAft>
                        <a:buClr>
                          <a:schemeClr val="dk1"/>
                        </a:buClr>
                        <a:buSzPts val="1100"/>
                        <a:buFont typeface="Arial"/>
                        <a:buNone/>
                      </a:pPr>
                      <a:r>
                        <a:rPr lang="en-GB" sz="1200" u="none" cap="none" strike="noStrike"/>
                        <a:t>Understand some important processes and changes in the world around them including changing states of matter.</a:t>
                      </a:r>
                      <a:endParaRPr sz="1200" u="none" cap="none" strike="noStrike"/>
                    </a:p>
                    <a:p>
                      <a:pPr indent="-101600" lvl="0" marL="171450" marR="0" rtl="0" algn="l">
                        <a:lnSpc>
                          <a:spcPct val="100000"/>
                        </a:lnSpc>
                        <a:spcBef>
                          <a:spcPts val="0"/>
                        </a:spcBef>
                        <a:spcAft>
                          <a:spcPts val="0"/>
                        </a:spcAft>
                        <a:buClr>
                          <a:schemeClr val="dk1"/>
                        </a:buClr>
                        <a:buSzPts val="1100"/>
                        <a:buFont typeface="Arial"/>
                        <a:buNone/>
                      </a:pPr>
                      <a:r>
                        <a:t/>
                      </a:r>
                      <a:endParaRPr sz="1200" u="none" cap="none" strike="noStrike"/>
                    </a:p>
                  </a:txBody>
                  <a:tcPr marT="45725" marB="45725" marR="91450" marL="91450"/>
                </a:tc>
                <a:tc hMerge="1"/>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solidFill>
                            <a:srgbClr val="222222"/>
                          </a:solidFill>
                          <a:highlight>
                            <a:srgbClr val="FFFFFF"/>
                          </a:highlight>
                        </a:rPr>
                        <a:t>Development matters and birth to 5</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200"/>
                        <a:buFont typeface="Arial"/>
                        <a:buNone/>
                      </a:pPr>
                      <a:r>
                        <a:rPr b="1" lang="en-GB" sz="1200" u="sng" cap="none" strike="noStrike"/>
                        <a:t>Plants</a:t>
                      </a:r>
                      <a:endParaRPr b="1" sz="1200" u="sng" cap="none" strike="noStrike"/>
                    </a:p>
                    <a:p>
                      <a:pPr indent="0" lvl="0" marL="0" marR="0" rtl="0" algn="l">
                        <a:lnSpc>
                          <a:spcPct val="100000"/>
                        </a:lnSpc>
                        <a:spcBef>
                          <a:spcPts val="0"/>
                        </a:spcBef>
                        <a:spcAft>
                          <a:spcPts val="0"/>
                        </a:spcAft>
                        <a:buClr>
                          <a:srgbClr val="000000"/>
                        </a:buClr>
                        <a:buSzPts val="1200"/>
                        <a:buFont typeface="Arial"/>
                        <a:buNone/>
                      </a:pPr>
                      <a:r>
                        <a:t/>
                      </a:r>
                      <a:endParaRPr b="1" sz="1200" u="sng" cap="none" strike="noStrike"/>
                    </a:p>
                    <a:p>
                      <a:pPr indent="0" lvl="0" marL="0" marR="0" rtl="0" algn="l">
                        <a:lnSpc>
                          <a:spcPct val="100000"/>
                        </a:lnSpc>
                        <a:spcBef>
                          <a:spcPts val="0"/>
                        </a:spcBef>
                        <a:spcAft>
                          <a:spcPts val="0"/>
                        </a:spcAft>
                        <a:buClr>
                          <a:srgbClr val="000000"/>
                        </a:buClr>
                        <a:buSzPts val="1200"/>
                        <a:buFont typeface="Arial"/>
                        <a:buNone/>
                      </a:pPr>
                      <a:r>
                        <a:t/>
                      </a:r>
                      <a:endParaRPr b="1" sz="1200" u="sng" cap="none" strike="noStrike"/>
                    </a:p>
                    <a:p>
                      <a:pPr indent="0" lvl="0" marL="0" marR="0" rtl="0" algn="l">
                        <a:lnSpc>
                          <a:spcPct val="100000"/>
                        </a:lnSpc>
                        <a:spcBef>
                          <a:spcPts val="0"/>
                        </a:spcBef>
                        <a:spcAft>
                          <a:spcPts val="0"/>
                        </a:spcAft>
                        <a:buClr>
                          <a:schemeClr val="dk1"/>
                        </a:buClr>
                        <a:buSzPts val="1100"/>
                        <a:buFont typeface="Arial"/>
                        <a:buNone/>
                      </a:pPr>
                      <a:r>
                        <a:t/>
                      </a:r>
                      <a:endParaRPr b="1" sz="1200" u="none" cap="none" strike="noStrike"/>
                    </a:p>
                  </a:txBody>
                  <a:tcPr marT="45725" marB="45725" marR="91450" marL="91450"/>
                </a:tc>
                <a:tc gridSpan="2">
                  <a:txBody>
                    <a:bodyPr/>
                    <a:lstStyle/>
                    <a:p>
                      <a:pPr indent="0" lvl="0" marL="0" marR="0" rtl="0" algn="l">
                        <a:lnSpc>
                          <a:spcPct val="100000"/>
                        </a:lnSpc>
                        <a:spcBef>
                          <a:spcPts val="0"/>
                        </a:spcBef>
                        <a:spcAft>
                          <a:spcPts val="0"/>
                        </a:spcAft>
                        <a:buClr>
                          <a:schemeClr val="dk1"/>
                        </a:buClr>
                        <a:buSzPts val="1100"/>
                        <a:buFont typeface="Arial"/>
                        <a:buNone/>
                      </a:pPr>
                      <a:r>
                        <a:rPr lang="en-GB" sz="1200" u="none" cap="none" strike="noStrike"/>
                        <a:t>ELG- Explore the natural world around them, making observations and drawing pictures of animals and plants</a:t>
                      </a:r>
                      <a:endParaRPr sz="1200" u="none" cap="none" strike="noStrike"/>
                    </a:p>
                    <a:p>
                      <a:pPr indent="0" lvl="0" marL="0" marR="0" rtl="0" algn="l">
                        <a:lnSpc>
                          <a:spcPct val="100000"/>
                        </a:lnSpc>
                        <a:spcBef>
                          <a:spcPts val="0"/>
                        </a:spcBef>
                        <a:spcAft>
                          <a:spcPts val="0"/>
                        </a:spcAft>
                        <a:buClr>
                          <a:schemeClr val="dk1"/>
                        </a:buClr>
                        <a:buSzPts val="1100"/>
                        <a:buFont typeface="Arial"/>
                        <a:buNone/>
                      </a:pPr>
                      <a:r>
                        <a:t/>
                      </a:r>
                      <a:endParaRPr sz="1200" u="none" cap="none" strike="noStrike"/>
                    </a:p>
                    <a:p>
                      <a:pPr indent="0" lvl="0" marL="0" marR="0" rtl="0" algn="l">
                        <a:lnSpc>
                          <a:spcPct val="100000"/>
                        </a:lnSpc>
                        <a:spcBef>
                          <a:spcPts val="0"/>
                        </a:spcBef>
                        <a:spcAft>
                          <a:spcPts val="0"/>
                        </a:spcAft>
                        <a:buClr>
                          <a:schemeClr val="dk1"/>
                        </a:buClr>
                        <a:buSzPts val="1100"/>
                        <a:buFont typeface="Arial"/>
                        <a:buNone/>
                      </a:pPr>
                      <a:r>
                        <a:rPr lang="en-GB" sz="1200" u="none" cap="none" strike="noStrike"/>
                        <a:t>ELG- Know some similarities and differences between the natural world around them and contrasting environments, drawing on their experiences and what has been read in class</a:t>
                      </a:r>
                      <a:endParaRPr sz="1200" u="none" cap="none" strike="noStrike"/>
                    </a:p>
                    <a:p>
                      <a:pPr indent="0" lvl="0" marL="0" marR="0" rtl="0" algn="l">
                        <a:lnSpc>
                          <a:spcPct val="100000"/>
                        </a:lnSpc>
                        <a:spcBef>
                          <a:spcPts val="0"/>
                        </a:spcBef>
                        <a:spcAft>
                          <a:spcPts val="0"/>
                        </a:spcAft>
                        <a:buClr>
                          <a:schemeClr val="dk1"/>
                        </a:buClr>
                        <a:buSzPts val="1100"/>
                        <a:buFont typeface="Arial"/>
                        <a:buNone/>
                      </a:pPr>
                      <a:r>
                        <a:t/>
                      </a:r>
                      <a:endParaRPr sz="1200" u="none" cap="none" strike="noStrike"/>
                    </a:p>
                    <a:p>
                      <a:pPr indent="0" lvl="0" marL="0" marR="0" rtl="0" algn="l">
                        <a:lnSpc>
                          <a:spcPct val="100000"/>
                        </a:lnSpc>
                        <a:spcBef>
                          <a:spcPts val="0"/>
                        </a:spcBef>
                        <a:spcAft>
                          <a:spcPts val="0"/>
                        </a:spcAft>
                        <a:buClr>
                          <a:srgbClr val="000000"/>
                        </a:buClr>
                        <a:buSzPts val="1200"/>
                        <a:buFont typeface="Arial"/>
                        <a:buNone/>
                      </a:pPr>
                      <a:r>
                        <a:rPr lang="en-GB" sz="1200" u="none" cap="none" strike="noStrike"/>
                        <a:t>ELG-Understand some important processes and changes in the natural world around them, including the seasons and changing states of matter</a:t>
                      </a:r>
                      <a:endParaRPr sz="1200" u="none" cap="none" strike="noStrike"/>
                    </a:p>
                  </a:txBody>
                  <a:tcPr marT="45725" marB="45725" marR="91450" marL="91450"/>
                </a:tc>
                <a:tc hMerge="1"/>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solidFill>
                            <a:srgbClr val="222222"/>
                          </a:solidFill>
                          <a:highlight>
                            <a:srgbClr val="FFFFFF"/>
                          </a:highlight>
                        </a:rPr>
                        <a:t>Development matters and birth to 5</a:t>
                      </a:r>
                      <a:endParaRPr sz="12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6"/>
          <p:cNvSpPr txBox="1"/>
          <p:nvPr>
            <p:ph type="title"/>
          </p:nvPr>
        </p:nvSpPr>
        <p:spPr>
          <a:xfrm>
            <a:off x="480392" y="1387992"/>
            <a:ext cx="105156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2800"/>
              <a:buFont typeface="Calibri"/>
              <a:buNone/>
            </a:pPr>
            <a:r>
              <a:rPr b="1" lang="en-GB" sz="2800"/>
              <a:t>Disciplinary Knowledge KS1</a:t>
            </a:r>
            <a:br>
              <a:rPr lang="en-GB" sz="2800"/>
            </a:br>
            <a:br>
              <a:rPr lang="en-GB" sz="2800"/>
            </a:br>
            <a:r>
              <a:rPr lang="en-GB" sz="2800"/>
              <a:t>During years 1 and 2, pupils should be taught to use the following practical scientific methods, processes and skills through the teaching of the programme of study content: </a:t>
            </a:r>
            <a:br>
              <a:rPr b="0" lang="en-GB" sz="2800"/>
            </a:br>
            <a:br>
              <a:rPr b="0" lang="en-GB" sz="2800"/>
            </a:br>
            <a:br>
              <a:rPr lang="en-GB" sz="2800"/>
            </a:br>
            <a:endParaRPr sz="2800"/>
          </a:p>
        </p:txBody>
      </p:sp>
      <p:sp>
        <p:nvSpPr>
          <p:cNvPr id="118" name="Google Shape;118;p6"/>
          <p:cNvSpPr/>
          <p:nvPr/>
        </p:nvSpPr>
        <p:spPr>
          <a:xfrm>
            <a:off x="636104" y="2818178"/>
            <a:ext cx="10005391" cy="353943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chemeClr val="dk1"/>
              </a:buClr>
              <a:buSzPts val="2800"/>
              <a:buFont typeface="Arial"/>
              <a:buChar char="•"/>
            </a:pPr>
            <a:r>
              <a:rPr b="0" i="0" lang="en-GB" sz="2800" u="none" cap="none" strike="noStrike">
                <a:solidFill>
                  <a:schemeClr val="dk1"/>
                </a:solidFill>
                <a:latin typeface="Calibri"/>
                <a:ea typeface="Calibri"/>
                <a:cs typeface="Calibri"/>
                <a:sym typeface="Calibri"/>
              </a:rPr>
              <a:t>asking simple questions and recognising that they can be answered in different ways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2800"/>
              <a:buFont typeface="Arial"/>
              <a:buChar char="•"/>
            </a:pPr>
            <a:r>
              <a:rPr b="0" i="0" lang="en-GB" sz="2800" u="none" cap="none" strike="noStrike">
                <a:solidFill>
                  <a:schemeClr val="dk1"/>
                </a:solidFill>
                <a:latin typeface="Calibri"/>
                <a:ea typeface="Calibri"/>
                <a:cs typeface="Calibri"/>
                <a:sym typeface="Calibri"/>
              </a:rPr>
              <a:t>observing closely, using simple equipment </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2800"/>
              <a:buFont typeface="Arial"/>
              <a:buChar char="•"/>
            </a:pPr>
            <a:r>
              <a:rPr b="0" i="0" lang="en-GB" sz="2800" u="none" cap="none" strike="noStrike">
                <a:solidFill>
                  <a:schemeClr val="dk1"/>
                </a:solidFill>
                <a:latin typeface="Calibri"/>
                <a:ea typeface="Calibri"/>
                <a:cs typeface="Calibri"/>
                <a:sym typeface="Calibri"/>
              </a:rPr>
              <a:t>performing simple tests </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2800"/>
              <a:buFont typeface="Arial"/>
              <a:buChar char="•"/>
            </a:pPr>
            <a:r>
              <a:rPr b="0" i="0" lang="en-GB" sz="2800" u="none" cap="none" strike="noStrike">
                <a:solidFill>
                  <a:schemeClr val="dk1"/>
                </a:solidFill>
                <a:latin typeface="Calibri"/>
                <a:ea typeface="Calibri"/>
                <a:cs typeface="Calibri"/>
                <a:sym typeface="Calibri"/>
              </a:rPr>
              <a:t>identifying and classifying </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chemeClr val="dk1"/>
              </a:buClr>
              <a:buSzPts val="2800"/>
              <a:buFont typeface="Arial"/>
              <a:buChar char="•"/>
            </a:pPr>
            <a:r>
              <a:rPr b="0" i="0" lang="en-GB" sz="2800" u="none" cap="none" strike="noStrike">
                <a:solidFill>
                  <a:schemeClr val="dk1"/>
                </a:solidFill>
                <a:latin typeface="Calibri"/>
                <a:ea typeface="Calibri"/>
                <a:cs typeface="Calibri"/>
                <a:sym typeface="Calibri"/>
              </a:rPr>
              <a:t>using their observations and ideas to suggest answers to questions gathering and recording data to help in answering questions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graphicFrame>
        <p:nvGraphicFramePr>
          <p:cNvPr id="123" name="Google Shape;123;p7"/>
          <p:cNvGraphicFramePr/>
          <p:nvPr/>
        </p:nvGraphicFramePr>
        <p:xfrm>
          <a:off x="198782" y="243672"/>
          <a:ext cx="3000000" cy="3000000"/>
        </p:xfrm>
        <a:graphic>
          <a:graphicData uri="http://schemas.openxmlformats.org/drawingml/2006/table">
            <a:tbl>
              <a:tblPr bandRow="1" firstRow="1">
                <a:noFill/>
                <a:tableStyleId>{06447A66-1865-4283-A07A-BE5FB9530C14}</a:tableStyleId>
              </a:tblPr>
              <a:tblGrid>
                <a:gridCol w="950200"/>
                <a:gridCol w="4257900"/>
                <a:gridCol w="4399725"/>
                <a:gridCol w="914400"/>
                <a:gridCol w="1219200"/>
              </a:tblGrid>
              <a:tr h="304800">
                <a:tc gridSpan="5">
                  <a:txBody>
                    <a:bodyPr/>
                    <a:lstStyle/>
                    <a:p>
                      <a:pPr indent="0" lvl="0" marL="0" marR="0" rtl="0" algn="ctr">
                        <a:lnSpc>
                          <a:spcPct val="100000"/>
                        </a:lnSpc>
                        <a:spcBef>
                          <a:spcPts val="0"/>
                        </a:spcBef>
                        <a:spcAft>
                          <a:spcPts val="0"/>
                        </a:spcAft>
                        <a:buClr>
                          <a:srgbClr val="000000"/>
                        </a:buClr>
                        <a:buSzPts val="1100"/>
                        <a:buFont typeface="Arial"/>
                        <a:buNone/>
                      </a:pPr>
                      <a:r>
                        <a:rPr lang="en-GB" sz="1100" u="none" cap="none" strike="noStrike"/>
                        <a:t>YEAR 1</a:t>
                      </a:r>
                      <a:endParaRPr sz="1400" u="none" cap="none" strike="noStrike"/>
                    </a:p>
                  </a:txBody>
                  <a:tcPr marT="45725" marB="45725" marR="91450" marL="91450">
                    <a:solidFill>
                      <a:srgbClr val="FFFF00"/>
                    </a:solidFill>
                  </a:tcPr>
                </a:tc>
                <a:tc hMerge="1"/>
                <a:tc hMerge="1"/>
                <a:tc hMerge="1"/>
                <a:tc hMerge="1"/>
              </a:tr>
              <a:tr h="418925">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Unit name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Substantive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Disciplinary Knowledge</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Unit Planning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1100"/>
                        <a:buFont typeface="Arial"/>
                        <a:buNone/>
                      </a:pPr>
                      <a:r>
                        <a:rPr b="1" lang="en-GB" sz="1100" u="none" cap="none" strike="noStrike"/>
                        <a:t>Key vocab</a:t>
                      </a:r>
                      <a:endParaRPr sz="1400" u="none" cap="none" strike="noStrike"/>
                    </a:p>
                  </a:txBody>
                  <a:tcPr marT="45725" marB="45725" marR="91450" marL="91450"/>
                </a:tc>
              </a:tr>
              <a:tr h="123245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Seasonal change</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100"/>
                        <a:buFont typeface="Arial"/>
                        <a:buChar char="•"/>
                      </a:pPr>
                      <a:r>
                        <a:rPr b="0" i="0" lang="en-GB" sz="1100" u="none" cap="none" strike="noStrike">
                          <a:solidFill>
                            <a:schemeClr val="dk1"/>
                          </a:solidFill>
                          <a:latin typeface="Calibri"/>
                          <a:ea typeface="Calibri"/>
                          <a:cs typeface="Calibri"/>
                          <a:sym typeface="Calibri"/>
                        </a:rPr>
                        <a:t>observe changes across the four seasons </a:t>
                      </a:r>
                      <a:endParaRPr sz="1400" u="none" cap="none" strike="noStrike"/>
                    </a:p>
                    <a:p>
                      <a:pPr indent="-285750" lvl="0" marL="285750" marR="0" rtl="0" algn="l">
                        <a:lnSpc>
                          <a:spcPct val="100000"/>
                        </a:lnSpc>
                        <a:spcBef>
                          <a:spcPts val="0"/>
                        </a:spcBef>
                        <a:spcAft>
                          <a:spcPts val="0"/>
                        </a:spcAft>
                        <a:buClr>
                          <a:schemeClr val="dk1"/>
                        </a:buClr>
                        <a:buSzPts val="1100"/>
                        <a:buFont typeface="Arial"/>
                        <a:buChar char="•"/>
                      </a:pPr>
                      <a:r>
                        <a:rPr b="0" i="0" lang="en-GB" sz="1100" u="none" cap="none" strike="noStrike">
                          <a:solidFill>
                            <a:schemeClr val="dk1"/>
                          </a:solidFill>
                          <a:latin typeface="Calibri"/>
                          <a:ea typeface="Calibri"/>
                          <a:cs typeface="Calibri"/>
                          <a:sym typeface="Calibri"/>
                        </a:rPr>
                        <a:t>observe and describe weather associated with the seasons and how day length varies.</a:t>
                      </a:r>
                      <a:endParaRPr b="1"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asking simple questions and recognising that they can be answered in different ways</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observing closely, using simple equipment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performing simple tests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identifying and classifying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using their observations and ideas to suggest answers to questions gathering and recording data to help in answering questions.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 unit plan </a:t>
                      </a:r>
                      <a:endParaRPr sz="11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Separated across the year 1 session through the half term</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Spring</a:t>
                      </a:r>
                      <a:endParaRPr b="0" sz="1100" u="none" cap="none" strike="noStrike"/>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Summer</a:t>
                      </a:r>
                      <a:endParaRPr b="0" sz="1100" u="none" cap="none" strike="noStrike"/>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Autumn</a:t>
                      </a:r>
                      <a:endParaRPr b="0" sz="1100" u="none" cap="none" strike="noStrike"/>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Winter</a:t>
                      </a:r>
                      <a:endParaRPr b="0" sz="1100" u="none" cap="none" strike="noStrike"/>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Temperature</a:t>
                      </a:r>
                      <a:endParaRPr b="0" sz="1100" u="none" cap="none" strike="noStrike"/>
                    </a:p>
                    <a:p>
                      <a:pPr indent="0" lvl="0" marL="0" marR="0" rtl="0" algn="l">
                        <a:lnSpc>
                          <a:spcPct val="100000"/>
                        </a:lnSpc>
                        <a:spcBef>
                          <a:spcPts val="0"/>
                        </a:spcBef>
                        <a:spcAft>
                          <a:spcPts val="0"/>
                        </a:spcAft>
                        <a:buClr>
                          <a:srgbClr val="000000"/>
                        </a:buClr>
                        <a:buSzPts val="1100"/>
                        <a:buFont typeface="Arial"/>
                        <a:buNone/>
                      </a:pPr>
                      <a:r>
                        <a:rPr b="0" i="0" lang="en-GB" sz="1100" u="none" cap="none" strike="noStrike">
                          <a:solidFill>
                            <a:schemeClr val="dk1"/>
                          </a:solidFill>
                          <a:latin typeface="Calibri"/>
                          <a:ea typeface="Calibri"/>
                          <a:cs typeface="Calibri"/>
                          <a:sym typeface="Calibri"/>
                        </a:rPr>
                        <a:t>Thermometer</a:t>
                      </a:r>
                      <a:endParaRPr b="0" sz="1100" u="none" cap="none" strike="noStrike"/>
                    </a:p>
                  </a:txBody>
                  <a:tcPr marT="45725" marB="45725" marR="91450" marL="91450"/>
                </a:tc>
              </a:tr>
              <a:tr h="262300">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Animals inc humans</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identify and name a variety of common animals including fish, amphibians, reptiles, birds and mammals</a:t>
                      </a:r>
                      <a:endParaRPr sz="1400" u="none" cap="none" strike="noStrike"/>
                    </a:p>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identify and name a variety of common animals that are carnivores, herbivores and omnivores</a:t>
                      </a:r>
                      <a:endParaRPr sz="1400" u="none" cap="none" strike="noStrike"/>
                    </a:p>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describe and compare the structure of a variety of common animals (fish, amphibians, reptiles, birds and mammals, including pets)</a:t>
                      </a:r>
                      <a:endParaRPr sz="1400" u="none" cap="none" strike="noStrike"/>
                    </a:p>
                    <a:p>
                      <a:pPr indent="-285750" lvl="0" marL="285750" marR="0" rtl="0" algn="l">
                        <a:lnSpc>
                          <a:spcPct val="100000"/>
                        </a:lnSpc>
                        <a:spcBef>
                          <a:spcPts val="0"/>
                        </a:spcBef>
                        <a:spcAft>
                          <a:spcPts val="0"/>
                        </a:spcAft>
                        <a:buClr>
                          <a:schemeClr val="dk1"/>
                        </a:buClr>
                        <a:buSzPts val="1100"/>
                        <a:buFont typeface="Arial"/>
                        <a:buChar char="•"/>
                      </a:pPr>
                      <a:r>
                        <a:rPr lang="en-GB" sz="1100" u="none" cap="none" strike="noStrike"/>
                        <a:t>identify, name, draw and label the basic parts of the human body and say which part of the body is associated with each sense.</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observing closely, using simple equipment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identifying and classifying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using their observations and ideas to suggest answers to questions gathering and recording data to help in answering questions.</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using secondary sources to find out information (non statutory)</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 unit plan</a:t>
                      </a:r>
                      <a:endParaRPr sz="11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6 afternoons -</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Carnivore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Omnivore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Herbivore</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Amphibians </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Reptiles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Mammals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Plants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 and name a variety of common wild and garden plants, including deciduous and evergreen trees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 and describe the basic structure of a variety of common flowering plants, including trees.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asking simple questions and recognising that they can be answered in different ways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observing closely, using simple equipment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identifying and classifying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to be able to sort and group (non-statutory)</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 unit plan </a:t>
                      </a:r>
                      <a:endParaRPr sz="11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p>
                      <a:pPr indent="0" lvl="0" marL="0" marR="0" rtl="0" algn="l">
                        <a:lnSpc>
                          <a:spcPct val="100000"/>
                        </a:lnSpc>
                        <a:spcBef>
                          <a:spcPts val="0"/>
                        </a:spcBef>
                        <a:spcAft>
                          <a:spcPts val="0"/>
                        </a:spcAft>
                        <a:buClr>
                          <a:schemeClr val="dk1"/>
                        </a:buClr>
                        <a:buSzPts val="1100"/>
                        <a:buFont typeface="Arial"/>
                        <a:buNone/>
                      </a:pPr>
                      <a:r>
                        <a:rPr lang="en-GB" sz="1100" u="none" cap="none" strike="noStrike"/>
                        <a:t>6 afternoons -</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Deciduous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Evergreen</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roots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leaves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flowers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trunk/stem</a:t>
                      </a:r>
                      <a:endParaRPr sz="1400" u="none" cap="none" strike="noStrike"/>
                    </a:p>
                  </a:txBody>
                  <a:tcPr marT="45725" marB="45725" marR="91450" marL="91450"/>
                </a:tc>
              </a:tr>
              <a:tr h="388175">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Materials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distinguish between an object and the material from which it is made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 and name a variety of everyday materials, including wood, plastic, glass, metal, water, and rock</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describe the simple physical properties of a variety of everyday materials</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compare and group together a variety of everyday materials on the basis of their simple physical properties.</a:t>
                      </a:r>
                      <a:endParaRPr sz="1400" u="none" cap="none" strike="noStrike"/>
                    </a:p>
                  </a:txBody>
                  <a:tcPr marT="45725" marB="45725" marR="91450" marL="91450"/>
                </a:tc>
                <a:tc>
                  <a:txBody>
                    <a:bodyPr/>
                    <a:lstStyle/>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asking simple questions and recognising that they can be answered in different ways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observing closely, using simple equipment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performing simple tests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identifying and classifying  </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using their observations and ideas to suggest answers to questions gathering and recording data to help in answering questions.</a:t>
                      </a:r>
                      <a:endParaRPr sz="1400" u="none" cap="none" strike="noStrike"/>
                    </a:p>
                    <a:p>
                      <a:pPr indent="-171450" lvl="0" marL="171450" marR="0" rtl="0" algn="l">
                        <a:lnSpc>
                          <a:spcPct val="100000"/>
                        </a:lnSpc>
                        <a:spcBef>
                          <a:spcPts val="0"/>
                        </a:spcBef>
                        <a:spcAft>
                          <a:spcPts val="0"/>
                        </a:spcAft>
                        <a:buClr>
                          <a:schemeClr val="dk1"/>
                        </a:buClr>
                        <a:buSzPts val="1100"/>
                        <a:buFont typeface="Arial"/>
                        <a:buChar char="•"/>
                      </a:pPr>
                      <a:r>
                        <a:rPr lang="en-GB" sz="1100" u="none" cap="none" strike="noStrike"/>
                        <a:t>make simple measurements with equipment (non-statutory)</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Twinkl unit plan</a:t>
                      </a:r>
                      <a:endParaRPr sz="11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p>
                      <a:pPr indent="0" lvl="0" marL="0" marR="0" rtl="0" algn="l">
                        <a:lnSpc>
                          <a:spcPct val="100000"/>
                        </a:lnSpc>
                        <a:spcBef>
                          <a:spcPts val="0"/>
                        </a:spcBef>
                        <a:spcAft>
                          <a:spcPts val="0"/>
                        </a:spcAft>
                        <a:buClr>
                          <a:schemeClr val="dk1"/>
                        </a:buClr>
                        <a:buSzPts val="1100"/>
                        <a:buFont typeface="Arial"/>
                        <a:buNone/>
                      </a:pPr>
                      <a:r>
                        <a:rPr lang="en-GB" sz="1100" u="none" cap="none" strike="noStrike"/>
                        <a:t>6 afternoons -</a:t>
                      </a:r>
                      <a:endParaRPr sz="11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100"/>
                        <a:buFont typeface="Arial"/>
                        <a:buNone/>
                      </a:pPr>
                      <a:r>
                        <a:rPr lang="en-GB" sz="1100" u="none" cap="none" strike="noStrike"/>
                        <a:t>plastic</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metal</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glass</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wood</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rough</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rPr lang="en-GB" sz="1100" u="none" cap="none" strike="noStrike"/>
                        <a:t>smooth</a:t>
                      </a:r>
                      <a:endParaRPr sz="1400" u="none" cap="none" strike="noStrike"/>
                    </a:p>
                    <a:p>
                      <a:pPr indent="0" lvl="0" marL="0" marR="0" rtl="0" algn="l">
                        <a:lnSpc>
                          <a:spcPct val="100000"/>
                        </a:lnSpc>
                        <a:spcBef>
                          <a:spcPts val="0"/>
                        </a:spcBef>
                        <a:spcAft>
                          <a:spcPts val="0"/>
                        </a:spcAft>
                        <a:buClr>
                          <a:srgbClr val="000000"/>
                        </a:buClr>
                        <a:buSzPts val="1100"/>
                        <a:buFont typeface="Arial"/>
                        <a:buNone/>
                      </a:pPr>
                      <a:r>
                        <a:t/>
                      </a:r>
                      <a:endParaRPr sz="1100" u="none" cap="none" strike="noStrike"/>
                    </a:p>
                  </a:txBody>
                  <a:tcPr marT="45725" marB="45725" marR="91450" marL="9145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Font typeface="Calibri"/>
              <a:buNone/>
            </a:pPr>
            <a:r>
              <a:rPr b="1" lang="en-GB" sz="2800" u="sng"/>
              <a:t>STEM SENTENCES – YEAR 1</a:t>
            </a:r>
            <a:endParaRPr/>
          </a:p>
        </p:txBody>
      </p:sp>
      <p:graphicFrame>
        <p:nvGraphicFramePr>
          <p:cNvPr id="129" name="Google Shape;129;p8"/>
          <p:cNvGraphicFramePr/>
          <p:nvPr/>
        </p:nvGraphicFramePr>
        <p:xfrm>
          <a:off x="559905" y="1493147"/>
          <a:ext cx="3000000" cy="3000000"/>
        </p:xfrm>
        <a:graphic>
          <a:graphicData uri="http://schemas.openxmlformats.org/drawingml/2006/table">
            <a:tbl>
              <a:tblPr>
                <a:noFill/>
                <a:tableStyleId>{8F7D4083-2F5C-4C35-BB3F-DA54EE5AB15D}</a:tableStyleId>
              </a:tblPr>
              <a:tblGrid>
                <a:gridCol w="1097550"/>
                <a:gridCol w="2225350"/>
                <a:gridCol w="2126950"/>
                <a:gridCol w="2028550"/>
                <a:gridCol w="2043700"/>
                <a:gridCol w="1921150"/>
              </a:tblGrid>
              <a:tr h="721300">
                <a:tc>
                  <a:txBody>
                    <a:bodyPr/>
                    <a:lstStyle/>
                    <a:p>
                      <a:pPr indent="0" lvl="0" marL="0" marR="0" rtl="0" algn="ctr">
                        <a:lnSpc>
                          <a:spcPct val="100000"/>
                        </a:lnSpc>
                        <a:spcBef>
                          <a:spcPts val="0"/>
                        </a:spcBef>
                        <a:spcAft>
                          <a:spcPts val="0"/>
                        </a:spcAft>
                        <a:buClr>
                          <a:srgbClr val="000000"/>
                        </a:buClr>
                        <a:buSzPts val="1400"/>
                        <a:buFont typeface="Arial"/>
                        <a:buNone/>
                      </a:pPr>
                      <a:br>
                        <a:rPr lang="en-GB" sz="1400" u="none" cap="none" strike="noStrike"/>
                      </a:br>
                      <a:r>
                        <a:rPr b="1" lang="en-GB" sz="1400" u="none" cap="none" strike="noStrike"/>
                        <a:t>Year 1</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400"/>
                        <a:buFont typeface="Arial"/>
                        <a:buNone/>
                      </a:pPr>
                      <a:r>
                        <a:rPr b="1" i="0" lang="en-GB" sz="1400" u="sng" cap="none" strike="noStrike">
                          <a:solidFill>
                            <a:srgbClr val="000000"/>
                          </a:solidFill>
                          <a:latin typeface="Calibri"/>
                          <a:ea typeface="Calibri"/>
                          <a:cs typeface="Calibri"/>
                          <a:sym typeface="Calibri"/>
                        </a:rPr>
                        <a:t>Questions</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400"/>
                        <a:buFont typeface="Arial"/>
                        <a:buNone/>
                      </a:pPr>
                      <a:r>
                        <a:rPr b="1" i="0" lang="en-GB" sz="1400" u="sng" cap="none" strike="noStrike">
                          <a:solidFill>
                            <a:srgbClr val="000000"/>
                          </a:solidFill>
                          <a:latin typeface="Calibri"/>
                          <a:ea typeface="Calibri"/>
                          <a:cs typeface="Calibri"/>
                          <a:sym typeface="Calibri"/>
                        </a:rPr>
                        <a:t>Observe and measure</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400"/>
                        <a:buFont typeface="Arial"/>
                        <a:buNone/>
                      </a:pPr>
                      <a:r>
                        <a:rPr b="1" i="0" lang="en-GB" sz="1400" u="sng" cap="none" strike="noStrike">
                          <a:solidFill>
                            <a:srgbClr val="000000"/>
                          </a:solidFill>
                          <a:latin typeface="Calibri"/>
                          <a:ea typeface="Calibri"/>
                          <a:cs typeface="Calibri"/>
                          <a:sym typeface="Calibri"/>
                        </a:rPr>
                        <a:t>Set up tests/Predictions</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228600" lvl="0" marL="228600" marR="0" rtl="0" algn="ctr">
                        <a:lnSpc>
                          <a:spcPct val="100000"/>
                        </a:lnSpc>
                        <a:spcBef>
                          <a:spcPts val="0"/>
                        </a:spcBef>
                        <a:spcAft>
                          <a:spcPts val="0"/>
                        </a:spcAft>
                        <a:buClr>
                          <a:srgbClr val="000000"/>
                        </a:buClr>
                        <a:buSzPts val="1400"/>
                        <a:buFont typeface="Arial"/>
                        <a:buNone/>
                      </a:pPr>
                      <a:r>
                        <a:rPr b="1" i="0" lang="en-GB" sz="1400" u="sng" cap="none" strike="noStrike">
                          <a:solidFill>
                            <a:srgbClr val="000000"/>
                          </a:solidFill>
                          <a:latin typeface="Calibri"/>
                          <a:ea typeface="Calibri"/>
                          <a:cs typeface="Calibri"/>
                          <a:sym typeface="Calibri"/>
                        </a:rPr>
                        <a:t>Recording data</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c>
                  <a:txBody>
                    <a:bodyPr/>
                    <a:lstStyle/>
                    <a:p>
                      <a:pPr indent="0" lvl="0" marL="0" marR="0" rtl="0" algn="ctr">
                        <a:lnSpc>
                          <a:spcPct val="100000"/>
                        </a:lnSpc>
                        <a:spcBef>
                          <a:spcPts val="0"/>
                        </a:spcBef>
                        <a:spcAft>
                          <a:spcPts val="0"/>
                        </a:spcAft>
                        <a:buClr>
                          <a:srgbClr val="000000"/>
                        </a:buClr>
                        <a:buSzPts val="1400"/>
                        <a:buFont typeface="Arial"/>
                        <a:buNone/>
                      </a:pPr>
                      <a:r>
                        <a:rPr b="1" i="0" lang="en-GB" sz="1400" u="sng" cap="none" strike="noStrike">
                          <a:solidFill>
                            <a:srgbClr val="000000"/>
                          </a:solidFill>
                          <a:latin typeface="Calibri"/>
                          <a:ea typeface="Calibri"/>
                          <a:cs typeface="Calibri"/>
                          <a:sym typeface="Calibri"/>
                        </a:rPr>
                        <a:t>Interpreting and communicating</a:t>
                      </a:r>
                      <a:endParaRPr sz="1400" u="none" cap="none" strike="noStrike"/>
                    </a:p>
                    <a:p>
                      <a:pPr indent="0" lvl="0" marL="0" marR="0" rtl="0" algn="ctr">
                        <a:lnSpc>
                          <a:spcPct val="100000"/>
                        </a:lnSpc>
                        <a:spcBef>
                          <a:spcPts val="0"/>
                        </a:spcBef>
                        <a:spcAft>
                          <a:spcPts val="0"/>
                        </a:spcAft>
                        <a:buClr>
                          <a:srgbClr val="000000"/>
                        </a:buClr>
                        <a:buSzPts val="1400"/>
                        <a:buFont typeface="Arial"/>
                        <a:buNone/>
                      </a:pPr>
                      <a:r>
                        <a:rPr b="1" i="0" lang="en-GB" sz="1400" u="sng" cap="none" strike="noStrike">
                          <a:solidFill>
                            <a:srgbClr val="000000"/>
                          </a:solidFill>
                          <a:latin typeface="Calibri"/>
                          <a:ea typeface="Calibri"/>
                          <a:cs typeface="Calibri"/>
                          <a:sym typeface="Calibri"/>
                        </a:rPr>
                        <a:t>Evaluation</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FF00"/>
                    </a:solidFill>
                  </a:tcPr>
                </a:tc>
              </a:tr>
              <a:tr h="1771325">
                <a:tc>
                  <a:txBody>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rgbClr val="000000"/>
                          </a:solidFill>
                          <a:latin typeface="Calibri"/>
                          <a:ea typeface="Calibri"/>
                          <a:cs typeface="Calibri"/>
                          <a:sym typeface="Calibri"/>
                        </a:rPr>
                        <a:t>Scientific Skill</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Char char="•"/>
                      </a:pPr>
                      <a:r>
                        <a:rPr b="1" i="0" lang="en-GB" sz="1400" u="none" cap="none" strike="noStrike">
                          <a:solidFill>
                            <a:srgbClr val="000000"/>
                          </a:solidFill>
                          <a:latin typeface="Calibri"/>
                          <a:ea typeface="Calibri"/>
                          <a:cs typeface="Calibri"/>
                          <a:sym typeface="Calibri"/>
                        </a:rPr>
                        <a:t>asking simple questions and recognising that they can be answered in different ways</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GB" sz="1400" u="none" cap="none" strike="noStrike"/>
                      </a:b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Char char="•"/>
                      </a:pPr>
                      <a:r>
                        <a:rPr b="1" i="0" lang="en-GB" sz="1400" u="none" cap="none" strike="noStrike">
                          <a:solidFill>
                            <a:srgbClr val="000000"/>
                          </a:solidFill>
                          <a:latin typeface="Calibri"/>
                          <a:ea typeface="Calibri"/>
                          <a:cs typeface="Calibri"/>
                          <a:sym typeface="Calibri"/>
                        </a:rPr>
                        <a:t>observing closely, using simple equipment </a:t>
                      </a:r>
                      <a:endParaRPr sz="1400" u="none" cap="none" strike="noStrike"/>
                    </a:p>
                    <a:p>
                      <a:pPr indent="0" lvl="0" marL="0" marR="0" rtl="0" algn="l">
                        <a:lnSpc>
                          <a:spcPct val="100000"/>
                        </a:lnSpc>
                        <a:spcBef>
                          <a:spcPts val="0"/>
                        </a:spcBef>
                        <a:spcAft>
                          <a:spcPts val="0"/>
                        </a:spcAft>
                        <a:buClr>
                          <a:srgbClr val="000000"/>
                        </a:buClr>
                        <a:buSzPts val="1400"/>
                        <a:buFont typeface="Arial"/>
                        <a:buChar char="•"/>
                      </a:pPr>
                      <a:r>
                        <a:rPr b="1" i="0" lang="en-GB" sz="1400" u="none" cap="none" strike="noStrike">
                          <a:solidFill>
                            <a:srgbClr val="000000"/>
                          </a:solidFill>
                          <a:latin typeface="Calibri"/>
                          <a:ea typeface="Calibri"/>
                          <a:cs typeface="Calibri"/>
                          <a:sym typeface="Calibri"/>
                        </a:rPr>
                        <a:t>identifying and classifying </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Char char="•"/>
                      </a:pPr>
                      <a:r>
                        <a:rPr b="1" i="0" lang="en-GB" sz="1400" u="none" cap="none" strike="noStrike">
                          <a:solidFill>
                            <a:srgbClr val="000000"/>
                          </a:solidFill>
                          <a:latin typeface="Calibri"/>
                          <a:ea typeface="Calibri"/>
                          <a:cs typeface="Calibri"/>
                          <a:sym typeface="Calibri"/>
                        </a:rPr>
                        <a:t>performing simple tests </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br>
                        <a:rPr lang="en-GB" sz="1400" u="none" cap="none" strike="noStrike"/>
                      </a:b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Char char="•"/>
                      </a:pPr>
                      <a:r>
                        <a:rPr b="1" i="0" lang="en-GB" sz="1400" u="none" cap="none" strike="noStrike">
                          <a:solidFill>
                            <a:srgbClr val="000000"/>
                          </a:solidFill>
                          <a:latin typeface="Calibri"/>
                          <a:ea typeface="Calibri"/>
                          <a:cs typeface="Calibri"/>
                          <a:sym typeface="Calibri"/>
                        </a:rPr>
                        <a:t>using their observations and ideas to suggest answers to questions gathering and recording data to help in answering questions.</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401325">
                <a:tc>
                  <a:txBody>
                    <a:bodyPr/>
                    <a:lstStyle/>
                    <a:p>
                      <a:pPr indent="0" lvl="0" marL="0" marR="0" rtl="0" algn="ctr">
                        <a:lnSpc>
                          <a:spcPct val="100000"/>
                        </a:lnSpc>
                        <a:spcBef>
                          <a:spcPts val="0"/>
                        </a:spcBef>
                        <a:spcAft>
                          <a:spcPts val="0"/>
                        </a:spcAft>
                        <a:buClr>
                          <a:srgbClr val="000000"/>
                        </a:buClr>
                        <a:buSzPts val="1400"/>
                        <a:buFont typeface="Arial"/>
                        <a:buNone/>
                      </a:pPr>
                      <a:r>
                        <a:rPr b="1" i="0" lang="en-GB" sz="1400" u="none" cap="none" strike="noStrike">
                          <a:solidFill>
                            <a:srgbClr val="000000"/>
                          </a:solidFill>
                          <a:latin typeface="Calibri"/>
                          <a:ea typeface="Calibri"/>
                          <a:cs typeface="Calibri"/>
                          <a:sym typeface="Calibri"/>
                        </a:rPr>
                        <a:t>STEM sentence</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These should form your Enquiry Question but then also be developed during each different skill.</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I have noticed that …</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GB" sz="1400" u="none" cap="none" strike="noStrike"/>
                      </a:br>
                      <a:r>
                        <a:rPr b="0" i="0" lang="en-GB" sz="1400" u="none" cap="none" strike="noStrike">
                          <a:solidFill>
                            <a:srgbClr val="000000"/>
                          </a:solidFill>
                          <a:latin typeface="Calibri"/>
                          <a:ea typeface="Calibri"/>
                          <a:cs typeface="Calibri"/>
                          <a:sym typeface="Calibri"/>
                        </a:rPr>
                        <a:t>………. is the same as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 is it different to ……………..</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I predict that … </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GB" sz="1400" u="none" cap="none" strike="noStrike"/>
                      </a:b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This may involve children creating a table/taking photos/drawings to show their findings</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GB" sz="1400" u="none" cap="none" strike="noStrike"/>
                      </a:br>
                      <a:r>
                        <a:rPr b="0" i="0" lang="en-GB" sz="1400" u="none" cap="none" strike="noStrike">
                          <a:solidFill>
                            <a:srgbClr val="000000"/>
                          </a:solidFill>
                          <a:latin typeface="Calibri"/>
                          <a:ea typeface="Calibri"/>
                          <a:cs typeface="Calibri"/>
                          <a:sym typeface="Calibri"/>
                        </a:rPr>
                        <a:t>The activities in plan may help to evidence this</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GB" sz="1400" u="none" cap="none" strike="noStrike"/>
                      </a:b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Calibri"/>
                          <a:ea typeface="Calibri"/>
                          <a:cs typeface="Calibri"/>
                          <a:sym typeface="Calibri"/>
                        </a:rPr>
                        <a:t>I have found out ….</a:t>
                      </a:r>
                      <a:endParaRPr sz="1400" u="none" cap="none" strike="noStrike"/>
                    </a:p>
                  </a:txBody>
                  <a:tcPr marT="46375" marB="46375" marR="46375" marL="4637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30" name="Google Shape;130;p8"/>
          <p:cNvSpPr/>
          <p:nvPr/>
        </p:nvSpPr>
        <p:spPr>
          <a:xfrm>
            <a:off x="374374" y="1493147"/>
            <a:ext cx="12192000" cy="457200"/>
          </a:xfrm>
          <a:prstGeom prst="rect">
            <a:avLst/>
          </a:prstGeom>
          <a:noFill/>
          <a:ln>
            <a:noFill/>
          </a:ln>
        </p:spPr>
        <p:txBody>
          <a:bodyPr anchorCtr="0" anchor="ctr" bIns="0" lIns="91425" spcFirstLastPara="1" rIns="91425" wrap="square" tIns="0">
            <a:sp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2023-05-03T08:55:42Z</dcterms:created>
  <dc:creator>Sarah Brown</dc:creator>
</cp:coreProperties>
</file>