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Play"/>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
          <p15:clr>
            <a:srgbClr val="000000"/>
          </p15:clr>
        </p15:guide>
        <p15:guide id="2" pos="2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 orient="horz"/>
        <p:guide pos="2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regular.fntdata"/><Relationship Id="rId25" Type="http://schemas.openxmlformats.org/officeDocument/2006/relationships/slide" Target="slides/slide20.xml"/><Relationship Id="rId27" Type="http://schemas.openxmlformats.org/officeDocument/2006/relationships/font" Target="font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1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 name="Shape 27"/>
        <p:cNvGrpSpPr/>
        <p:nvPr/>
      </p:nvGrpSpPr>
      <p:grpSpPr>
        <a:xfrm>
          <a:off x="0" y="0"/>
          <a:ext cx="0" cy="0"/>
          <a:chOff x="0" y="0"/>
          <a:chExt cx="0" cy="0"/>
        </a:xfrm>
      </p:grpSpPr>
      <p:sp>
        <p:nvSpPr>
          <p:cNvPr id="28" name="Google Shape;28;p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4"/>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5"/>
          <p:cNvSpPr/>
          <p:nvPr>
            <p:ph idx="2" type="pic"/>
          </p:nvPr>
        </p:nvSpPr>
        <p:spPr>
          <a:xfrm>
            <a:off x="3887391" y="987426"/>
            <a:ext cx="4629150" cy="4873625"/>
          </a:xfrm>
          <a:prstGeom prst="rect">
            <a:avLst/>
          </a:prstGeom>
          <a:noFill/>
          <a:ln>
            <a:noFill/>
          </a:ln>
        </p:spPr>
      </p:sp>
      <p:sp>
        <p:nvSpPr>
          <p:cNvPr id="36" name="Google Shape;36;p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1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1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88" name="Shape 88"/>
        <p:cNvGrpSpPr/>
        <p:nvPr/>
      </p:nvGrpSpPr>
      <p:grpSpPr>
        <a:xfrm>
          <a:off x="0" y="0"/>
          <a:ext cx="0" cy="0"/>
          <a:chOff x="0" y="0"/>
          <a:chExt cx="0" cy="0"/>
        </a:xfrm>
      </p:grpSpPr>
      <p:sp>
        <p:nvSpPr>
          <p:cNvPr id="89" name="Google Shape;89;p13"/>
          <p:cNvSpPr txBox="1"/>
          <p:nvPr/>
        </p:nvSpPr>
        <p:spPr>
          <a:xfrm>
            <a:off x="-477837" y="1827212"/>
            <a:ext cx="10007600" cy="2098675"/>
          </a:xfrm>
          <a:prstGeom prst="rect">
            <a:avLst/>
          </a:prstGeom>
          <a:solidFill>
            <a:srgbClr val="25B7BC"/>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b="0" l="0" r="0" t="0"/>
          <a:stretch/>
        </p:blipFill>
        <p:spPr>
          <a:xfrm>
            <a:off x="4278312" y="5616575"/>
            <a:ext cx="588962" cy="373062"/>
          </a:xfrm>
          <a:prstGeom prst="rect">
            <a:avLst/>
          </a:prstGeom>
          <a:noFill/>
          <a:ln>
            <a:noFill/>
          </a:ln>
        </p:spPr>
      </p:pic>
      <p:sp>
        <p:nvSpPr>
          <p:cNvPr id="91" name="Google Shape;91;p13"/>
          <p:cNvSpPr txBox="1"/>
          <p:nvPr/>
        </p:nvSpPr>
        <p:spPr>
          <a:xfrm>
            <a:off x="1893873" y="1997075"/>
            <a:ext cx="64707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Play"/>
              <a:buNone/>
            </a:pPr>
            <a:r>
              <a:rPr b="1" i="0" lang="en-US" sz="5400" u="none">
                <a:solidFill>
                  <a:schemeClr val="lt1"/>
                </a:solidFill>
                <a:latin typeface="Play"/>
                <a:ea typeface="Play"/>
                <a:cs typeface="Play"/>
                <a:sym typeface="Play"/>
              </a:rPr>
              <a:t>Key Stage 2 SATs</a:t>
            </a:r>
            <a:endParaRPr/>
          </a:p>
        </p:txBody>
      </p:sp>
      <p:sp>
        <p:nvSpPr>
          <p:cNvPr id="92" name="Google Shape;92;p13"/>
          <p:cNvSpPr txBox="1"/>
          <p:nvPr/>
        </p:nvSpPr>
        <p:spPr>
          <a:xfrm>
            <a:off x="588962" y="3089275"/>
            <a:ext cx="79660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Play"/>
              <a:buNone/>
            </a:pPr>
            <a:r>
              <a:rPr b="0" i="0" lang="en-US" sz="4000" u="none">
                <a:solidFill>
                  <a:schemeClr val="lt1"/>
                </a:solidFill>
                <a:latin typeface="Play"/>
                <a:ea typeface="Play"/>
                <a:cs typeface="Play"/>
                <a:sym typeface="Play"/>
              </a:rPr>
              <a:t>A School Presentation to Parents</a:t>
            </a:r>
            <a:endParaRPr/>
          </a:p>
        </p:txBody>
      </p:sp>
      <p:sp>
        <p:nvSpPr>
          <p:cNvPr id="93" name="Google Shape;93;p13"/>
          <p:cNvSpPr/>
          <p:nvPr/>
        </p:nvSpPr>
        <p:spPr>
          <a:xfrm>
            <a:off x="4160837" y="5468937"/>
            <a:ext cx="788987" cy="63023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185" name="Shape 185"/>
        <p:cNvGrpSpPr/>
        <p:nvPr/>
      </p:nvGrpSpPr>
      <p:grpSpPr>
        <a:xfrm>
          <a:off x="0" y="0"/>
          <a:ext cx="0" cy="0"/>
          <a:chOff x="0" y="0"/>
          <a:chExt cx="0" cy="0"/>
        </a:xfrm>
      </p:grpSpPr>
      <p:sp>
        <p:nvSpPr>
          <p:cNvPr id="186" name="Google Shape;186;p22"/>
          <p:cNvSpPr txBox="1"/>
          <p:nvPr/>
        </p:nvSpPr>
        <p:spPr>
          <a:xfrm>
            <a:off x="35560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93662" marR="0" rtl="0" algn="l">
              <a:lnSpc>
                <a:spcPct val="100000"/>
              </a:lnSpc>
              <a:spcBef>
                <a:spcPts val="0"/>
              </a:spcBef>
              <a:spcAft>
                <a:spcPts val="0"/>
              </a:spcAft>
              <a:buClr>
                <a:srgbClr val="181717"/>
              </a:buClr>
              <a:buSzPts val="1600"/>
              <a:buFont typeface="Play"/>
              <a:buNone/>
            </a:pPr>
            <a:r>
              <a:rPr b="1" i="0" lang="en-US" sz="1600" u="none">
                <a:solidFill>
                  <a:srgbClr val="181717"/>
                </a:solidFill>
                <a:latin typeface="Play"/>
                <a:ea typeface="Play"/>
                <a:cs typeface="Play"/>
                <a:sym typeface="Play"/>
              </a:rPr>
              <a:t>Reading Paper</a:t>
            </a:r>
            <a:endParaRPr/>
          </a:p>
        </p:txBody>
      </p:sp>
      <p:sp>
        <p:nvSpPr>
          <p:cNvPr id="187" name="Google Shape;187;p22"/>
          <p:cNvSpPr txBox="1"/>
          <p:nvPr/>
        </p:nvSpPr>
        <p:spPr>
          <a:xfrm>
            <a:off x="-201612" y="354012"/>
            <a:ext cx="8988425"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88" name="Google Shape;188;p22"/>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89" name="Google Shape;189;p22"/>
          <p:cNvSpPr txBox="1"/>
          <p:nvPr/>
        </p:nvSpPr>
        <p:spPr>
          <a:xfrm>
            <a:off x="407987" y="401637"/>
            <a:ext cx="39941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Sample Questions</a:t>
            </a:r>
            <a:endParaRPr/>
          </a:p>
        </p:txBody>
      </p:sp>
      <p:sp>
        <p:nvSpPr>
          <p:cNvPr id="190" name="Google Shape;190;p22"/>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91" name="Google Shape;191;p22"/>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pic>
        <p:nvPicPr>
          <p:cNvPr id="192" name="Google Shape;192;p22"/>
          <p:cNvPicPr preferRelativeResize="0"/>
          <p:nvPr/>
        </p:nvPicPr>
        <p:blipFill rotWithShape="1">
          <a:blip r:embed="rId4">
            <a:alphaModFix/>
          </a:blip>
          <a:srcRect b="0" l="0" r="0" t="0"/>
          <a:stretch/>
        </p:blipFill>
        <p:spPr>
          <a:xfrm>
            <a:off x="1095375" y="2581275"/>
            <a:ext cx="6953250" cy="169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196" name="Shape 196"/>
        <p:cNvGrpSpPr/>
        <p:nvPr/>
      </p:nvGrpSpPr>
      <p:grpSpPr>
        <a:xfrm>
          <a:off x="0" y="0"/>
          <a:ext cx="0" cy="0"/>
          <a:chOff x="0" y="0"/>
          <a:chExt cx="0" cy="0"/>
        </a:xfrm>
      </p:grpSpPr>
      <p:sp>
        <p:nvSpPr>
          <p:cNvPr id="197" name="Google Shape;197;p23"/>
          <p:cNvSpPr txBox="1"/>
          <p:nvPr/>
        </p:nvSpPr>
        <p:spPr>
          <a:xfrm>
            <a:off x="35560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8" name="Google Shape;198;p23"/>
          <p:cNvSpPr txBox="1"/>
          <p:nvPr/>
        </p:nvSpPr>
        <p:spPr>
          <a:xfrm>
            <a:off x="-201612" y="354012"/>
            <a:ext cx="8988425"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99" name="Google Shape;199;p23"/>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200" name="Google Shape;200;p23"/>
          <p:cNvSpPr txBox="1"/>
          <p:nvPr/>
        </p:nvSpPr>
        <p:spPr>
          <a:xfrm>
            <a:off x="407973" y="401625"/>
            <a:ext cx="8093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Grammar, Punctuation &amp; Spelling</a:t>
            </a:r>
            <a:endParaRPr/>
          </a:p>
        </p:txBody>
      </p:sp>
      <p:sp>
        <p:nvSpPr>
          <p:cNvPr id="201" name="Google Shape;201;p23"/>
          <p:cNvSpPr txBox="1"/>
          <p:nvPr/>
        </p:nvSpPr>
        <p:spPr>
          <a:xfrm>
            <a:off x="36195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285750" lvl="0" marL="46672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A spelling test is administered containing 20 words, which lasts approximately 15 minutes.</a:t>
            </a:r>
            <a:endParaRPr/>
          </a:p>
          <a:p>
            <a:pPr indent="-177800" lvl="0" marL="46672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A separate test is given on grammar, punctuation and vocabulary. </a:t>
            </a:r>
            <a:endParaRPr/>
          </a:p>
          <a:p>
            <a:pPr indent="-177800" lvl="0" marL="46672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This test lasts for 45 minutes and requires short answer questions including some multiple choice.</a:t>
            </a:r>
            <a:endParaRPr/>
          </a:p>
          <a:p>
            <a:pPr indent="-177800" lvl="0" marL="46672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Marks for these two tests are added together to give a total for grammar, punctuation and spelling.</a:t>
            </a:r>
            <a:endParaRPr/>
          </a:p>
        </p:txBody>
      </p:sp>
      <p:sp>
        <p:nvSpPr>
          <p:cNvPr id="202" name="Google Shape;202;p23"/>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03" name="Google Shape;203;p23"/>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207" name="Shape 207"/>
        <p:cNvGrpSpPr/>
        <p:nvPr/>
      </p:nvGrpSpPr>
      <p:grpSpPr>
        <a:xfrm>
          <a:off x="0" y="0"/>
          <a:ext cx="0" cy="0"/>
          <a:chOff x="0" y="0"/>
          <a:chExt cx="0" cy="0"/>
        </a:xfrm>
      </p:grpSpPr>
      <p:sp>
        <p:nvSpPr>
          <p:cNvPr id="208" name="Google Shape;208;p24"/>
          <p:cNvSpPr txBox="1"/>
          <p:nvPr/>
        </p:nvSpPr>
        <p:spPr>
          <a:xfrm>
            <a:off x="35560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9" name="Google Shape;209;p24"/>
          <p:cNvSpPr txBox="1"/>
          <p:nvPr/>
        </p:nvSpPr>
        <p:spPr>
          <a:xfrm>
            <a:off x="-201612" y="354012"/>
            <a:ext cx="8988425"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210" name="Google Shape;210;p24"/>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211" name="Google Shape;211;p24"/>
          <p:cNvSpPr txBox="1"/>
          <p:nvPr/>
        </p:nvSpPr>
        <p:spPr>
          <a:xfrm>
            <a:off x="407987" y="401637"/>
            <a:ext cx="39941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Sample Questions</a:t>
            </a:r>
            <a:endParaRPr/>
          </a:p>
        </p:txBody>
      </p:sp>
      <p:sp>
        <p:nvSpPr>
          <p:cNvPr id="212" name="Google Shape;212;p24"/>
          <p:cNvSpPr txBox="1"/>
          <p:nvPr/>
        </p:nvSpPr>
        <p:spPr>
          <a:xfrm>
            <a:off x="36195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180975" marR="0" rtl="0" algn="l">
              <a:lnSpc>
                <a:spcPct val="100000"/>
              </a:lnSpc>
              <a:spcBef>
                <a:spcPts val="0"/>
              </a:spcBef>
              <a:spcAft>
                <a:spcPts val="0"/>
              </a:spcAft>
              <a:buClr>
                <a:srgbClr val="181717"/>
              </a:buClr>
              <a:buSzPts val="1700"/>
              <a:buFont typeface="Play"/>
              <a:buNone/>
            </a:pPr>
            <a:r>
              <a:rPr b="1" i="0" lang="en-US" sz="1700" u="none">
                <a:solidFill>
                  <a:srgbClr val="181717"/>
                </a:solidFill>
                <a:latin typeface="Play"/>
                <a:ea typeface="Play"/>
                <a:cs typeface="Play"/>
                <a:sym typeface="Play"/>
              </a:rPr>
              <a:t>Grammar, Punctuation and Spelling Paper 1</a:t>
            </a:r>
            <a:endParaRPr/>
          </a:p>
        </p:txBody>
      </p:sp>
      <p:pic>
        <p:nvPicPr>
          <p:cNvPr id="213" name="Google Shape;213;p24"/>
          <p:cNvPicPr preferRelativeResize="0"/>
          <p:nvPr/>
        </p:nvPicPr>
        <p:blipFill rotWithShape="1">
          <a:blip r:embed="rId4">
            <a:alphaModFix/>
          </a:blip>
          <a:srcRect b="0" l="0" r="0" t="0"/>
          <a:stretch/>
        </p:blipFill>
        <p:spPr>
          <a:xfrm>
            <a:off x="687387" y="1924050"/>
            <a:ext cx="7539037" cy="3836987"/>
          </a:xfrm>
          <a:prstGeom prst="rect">
            <a:avLst/>
          </a:prstGeom>
          <a:noFill/>
          <a:ln>
            <a:noFill/>
          </a:ln>
        </p:spPr>
      </p:pic>
      <p:sp>
        <p:nvSpPr>
          <p:cNvPr id="214" name="Google Shape;214;p24"/>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15" name="Google Shape;215;p24"/>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219" name="Shape 219"/>
        <p:cNvGrpSpPr/>
        <p:nvPr/>
      </p:nvGrpSpPr>
      <p:grpSpPr>
        <a:xfrm>
          <a:off x="0" y="0"/>
          <a:ext cx="0" cy="0"/>
          <a:chOff x="0" y="0"/>
          <a:chExt cx="0" cy="0"/>
        </a:xfrm>
      </p:grpSpPr>
      <p:sp>
        <p:nvSpPr>
          <p:cNvPr id="220" name="Google Shape;220;p25"/>
          <p:cNvSpPr txBox="1"/>
          <p:nvPr/>
        </p:nvSpPr>
        <p:spPr>
          <a:xfrm>
            <a:off x="35560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1" name="Google Shape;221;p25"/>
          <p:cNvSpPr txBox="1"/>
          <p:nvPr/>
        </p:nvSpPr>
        <p:spPr>
          <a:xfrm>
            <a:off x="-201612" y="354012"/>
            <a:ext cx="8988425"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222" name="Google Shape;222;p25"/>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223" name="Google Shape;223;p25"/>
          <p:cNvSpPr txBox="1"/>
          <p:nvPr/>
        </p:nvSpPr>
        <p:spPr>
          <a:xfrm>
            <a:off x="407987" y="401637"/>
            <a:ext cx="39941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Sample Questions</a:t>
            </a:r>
            <a:endParaRPr/>
          </a:p>
        </p:txBody>
      </p:sp>
      <p:sp>
        <p:nvSpPr>
          <p:cNvPr id="224" name="Google Shape;224;p25"/>
          <p:cNvSpPr txBox="1"/>
          <p:nvPr/>
        </p:nvSpPr>
        <p:spPr>
          <a:xfrm>
            <a:off x="36195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180975" marR="0" rtl="0" algn="l">
              <a:lnSpc>
                <a:spcPct val="100000"/>
              </a:lnSpc>
              <a:spcBef>
                <a:spcPts val="0"/>
              </a:spcBef>
              <a:spcAft>
                <a:spcPts val="0"/>
              </a:spcAft>
              <a:buClr>
                <a:srgbClr val="181717"/>
              </a:buClr>
              <a:buSzPts val="1700"/>
              <a:buFont typeface="Play"/>
              <a:buNone/>
            </a:pPr>
            <a:r>
              <a:rPr b="1" i="0" lang="en-US" sz="1700" u="none">
                <a:solidFill>
                  <a:srgbClr val="181717"/>
                </a:solidFill>
                <a:latin typeface="Play"/>
                <a:ea typeface="Play"/>
                <a:cs typeface="Play"/>
                <a:sym typeface="Play"/>
              </a:rPr>
              <a:t>Grammar, Punctuation and Spelling Paper 1</a:t>
            </a:r>
            <a:endParaRPr/>
          </a:p>
        </p:txBody>
      </p:sp>
      <p:pic>
        <p:nvPicPr>
          <p:cNvPr id="225" name="Google Shape;225;p25"/>
          <p:cNvPicPr preferRelativeResize="0"/>
          <p:nvPr/>
        </p:nvPicPr>
        <p:blipFill rotWithShape="1">
          <a:blip r:embed="rId4">
            <a:alphaModFix/>
          </a:blip>
          <a:srcRect b="0" l="0" r="0" t="0"/>
          <a:stretch/>
        </p:blipFill>
        <p:spPr>
          <a:xfrm>
            <a:off x="800100" y="1763712"/>
            <a:ext cx="6985000" cy="4384675"/>
          </a:xfrm>
          <a:prstGeom prst="rect">
            <a:avLst/>
          </a:prstGeom>
          <a:noFill/>
          <a:ln>
            <a:noFill/>
          </a:ln>
        </p:spPr>
      </p:pic>
      <p:sp>
        <p:nvSpPr>
          <p:cNvPr id="226" name="Google Shape;226;p25"/>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27" name="Google Shape;227;p25"/>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231" name="Shape 231"/>
        <p:cNvGrpSpPr/>
        <p:nvPr/>
      </p:nvGrpSpPr>
      <p:grpSpPr>
        <a:xfrm>
          <a:off x="0" y="0"/>
          <a:ext cx="0" cy="0"/>
          <a:chOff x="0" y="0"/>
          <a:chExt cx="0" cy="0"/>
        </a:xfrm>
      </p:grpSpPr>
      <p:sp>
        <p:nvSpPr>
          <p:cNvPr id="232" name="Google Shape;232;p26"/>
          <p:cNvSpPr txBox="1"/>
          <p:nvPr/>
        </p:nvSpPr>
        <p:spPr>
          <a:xfrm>
            <a:off x="35560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3" name="Google Shape;233;p26"/>
          <p:cNvSpPr txBox="1"/>
          <p:nvPr/>
        </p:nvSpPr>
        <p:spPr>
          <a:xfrm>
            <a:off x="-201612" y="354012"/>
            <a:ext cx="8988425"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234" name="Google Shape;234;p26"/>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235" name="Google Shape;235;p26"/>
          <p:cNvSpPr txBox="1"/>
          <p:nvPr/>
        </p:nvSpPr>
        <p:spPr>
          <a:xfrm>
            <a:off x="407987" y="401637"/>
            <a:ext cx="39941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Sample Questions</a:t>
            </a:r>
            <a:endParaRPr/>
          </a:p>
        </p:txBody>
      </p:sp>
      <p:sp>
        <p:nvSpPr>
          <p:cNvPr id="236" name="Google Shape;236;p26"/>
          <p:cNvSpPr txBox="1"/>
          <p:nvPr/>
        </p:nvSpPr>
        <p:spPr>
          <a:xfrm>
            <a:off x="36195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180975" marR="0" rtl="0" algn="l">
              <a:lnSpc>
                <a:spcPct val="100000"/>
              </a:lnSpc>
              <a:spcBef>
                <a:spcPts val="0"/>
              </a:spcBef>
              <a:spcAft>
                <a:spcPts val="0"/>
              </a:spcAft>
              <a:buClr>
                <a:srgbClr val="181717"/>
              </a:buClr>
              <a:buSzPts val="1700"/>
              <a:buFont typeface="Play"/>
              <a:buNone/>
            </a:pPr>
            <a:r>
              <a:rPr b="1" i="0" lang="en-US" sz="1700" u="none">
                <a:solidFill>
                  <a:srgbClr val="181717"/>
                </a:solidFill>
                <a:latin typeface="Play"/>
                <a:ea typeface="Play"/>
                <a:cs typeface="Play"/>
                <a:sym typeface="Play"/>
              </a:rPr>
              <a:t>Grammar, Punctuation and Spelling Paper 2</a:t>
            </a:r>
            <a:endParaRPr/>
          </a:p>
        </p:txBody>
      </p:sp>
      <p:pic>
        <p:nvPicPr>
          <p:cNvPr id="237" name="Google Shape;237;p26"/>
          <p:cNvPicPr preferRelativeResize="0"/>
          <p:nvPr/>
        </p:nvPicPr>
        <p:blipFill rotWithShape="1">
          <a:blip r:embed="rId4">
            <a:alphaModFix/>
          </a:blip>
          <a:srcRect b="0" l="0" r="0" t="0"/>
          <a:stretch/>
        </p:blipFill>
        <p:spPr>
          <a:xfrm>
            <a:off x="1870075" y="1928812"/>
            <a:ext cx="5400675" cy="4144962"/>
          </a:xfrm>
          <a:prstGeom prst="rect">
            <a:avLst/>
          </a:prstGeom>
          <a:noFill/>
          <a:ln>
            <a:noFill/>
          </a:ln>
        </p:spPr>
      </p:pic>
      <p:sp>
        <p:nvSpPr>
          <p:cNvPr id="238" name="Google Shape;238;p26"/>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39" name="Google Shape;239;p26"/>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884C">
            <a:alpha val="33725"/>
          </a:srgbClr>
        </a:solidFill>
      </p:bgPr>
    </p:bg>
    <p:spTree>
      <p:nvGrpSpPr>
        <p:cNvPr id="243" name="Shape 243"/>
        <p:cNvGrpSpPr/>
        <p:nvPr/>
      </p:nvGrpSpPr>
      <p:grpSpPr>
        <a:xfrm>
          <a:off x="0" y="0"/>
          <a:ext cx="0" cy="0"/>
          <a:chOff x="0" y="0"/>
          <a:chExt cx="0" cy="0"/>
        </a:xfrm>
      </p:grpSpPr>
      <p:sp>
        <p:nvSpPr>
          <p:cNvPr id="244" name="Google Shape;244;p27"/>
          <p:cNvSpPr txBox="1"/>
          <p:nvPr/>
        </p:nvSpPr>
        <p:spPr>
          <a:xfrm>
            <a:off x="-352425" y="354012"/>
            <a:ext cx="9139237" cy="715962"/>
          </a:xfrm>
          <a:prstGeom prst="rect">
            <a:avLst/>
          </a:prstGeom>
          <a:solidFill>
            <a:srgbClr val="F1884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5" name="Google Shape;245;p27"/>
          <p:cNvSpPr txBox="1"/>
          <p:nvPr/>
        </p:nvSpPr>
        <p:spPr>
          <a:xfrm>
            <a:off x="407987" y="427037"/>
            <a:ext cx="267176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Play"/>
              <a:buNone/>
            </a:pPr>
            <a:r>
              <a:rPr b="1" i="0" lang="en-US" sz="3200" u="none">
                <a:solidFill>
                  <a:schemeClr val="lt1"/>
                </a:solidFill>
                <a:latin typeface="Play"/>
                <a:ea typeface="Play"/>
                <a:cs typeface="Play"/>
                <a:sym typeface="Play"/>
              </a:rPr>
              <a:t>Mathematics</a:t>
            </a:r>
            <a:endParaRPr/>
          </a:p>
        </p:txBody>
      </p:sp>
      <p:pic>
        <p:nvPicPr>
          <p:cNvPr id="246" name="Google Shape;246;p27"/>
          <p:cNvPicPr preferRelativeResize="0"/>
          <p:nvPr/>
        </p:nvPicPr>
        <p:blipFill rotWithShape="1">
          <a:blip r:embed="rId3">
            <a:alphaModFix/>
          </a:blip>
          <a:srcRect b="0" l="0" r="0" t="0"/>
          <a:stretch/>
        </p:blipFill>
        <p:spPr>
          <a:xfrm>
            <a:off x="8501062" y="6732587"/>
            <a:ext cx="582612" cy="84137"/>
          </a:xfrm>
          <a:prstGeom prst="rect">
            <a:avLst/>
          </a:prstGeom>
          <a:noFill/>
          <a:ln>
            <a:noFill/>
          </a:ln>
        </p:spPr>
      </p:pic>
      <p:sp>
        <p:nvSpPr>
          <p:cNvPr id="247" name="Google Shape;247;p27"/>
          <p:cNvSpPr txBox="1"/>
          <p:nvPr/>
        </p:nvSpPr>
        <p:spPr>
          <a:xfrm>
            <a:off x="371475"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285750" lvl="0" marL="466725"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Children will sit three tests: paper 1, paper 2 and paper 3.</a:t>
            </a:r>
            <a:endParaRPr/>
          </a:p>
          <a:p>
            <a:pPr indent="-184150" lvl="0" marL="466725"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Paper 1 is for arithmetic, lasting for 30 minutes, covering calculation methods for all operations, including use of fractions, percentages and decimals.</a:t>
            </a:r>
            <a:endParaRPr/>
          </a:p>
          <a:p>
            <a:pPr indent="-184150" lvl="0" marL="466725"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Questions gradually increase in difficulty. Not all children will be expected to access some of the more difficult questions later in the paper.</a:t>
            </a:r>
            <a:endParaRPr/>
          </a:p>
          <a:p>
            <a:pPr indent="-184150" lvl="0" marL="466725"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Papers 2 and 3 cover problem solving and reasoning, each lasting for 40 minutes.</a:t>
            </a:r>
            <a:endParaRPr/>
          </a:p>
          <a:p>
            <a:pPr indent="-184150" lvl="0" marL="466725"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285750" lvl="0" marL="466725"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Pupils will still require calculation skills but will need to answer questions in context and decide what is required to find a solution.</a:t>
            </a:r>
            <a:endParaRPr/>
          </a:p>
        </p:txBody>
      </p:sp>
      <p:sp>
        <p:nvSpPr>
          <p:cNvPr id="248" name="Google Shape;248;p27"/>
          <p:cNvSpPr/>
          <p:nvPr/>
        </p:nvSpPr>
        <p:spPr>
          <a:xfrm>
            <a:off x="8226425" y="5930900"/>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49" name="Google Shape;249;p27"/>
          <p:cNvSpPr/>
          <p:nvPr/>
        </p:nvSpPr>
        <p:spPr>
          <a:xfrm>
            <a:off x="8226425" y="5065712"/>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884C">
            <a:alpha val="33725"/>
          </a:srgbClr>
        </a:solidFill>
      </p:bgPr>
    </p:bg>
    <p:spTree>
      <p:nvGrpSpPr>
        <p:cNvPr id="253" name="Shape 253"/>
        <p:cNvGrpSpPr/>
        <p:nvPr/>
      </p:nvGrpSpPr>
      <p:grpSpPr>
        <a:xfrm>
          <a:off x="0" y="0"/>
          <a:ext cx="0" cy="0"/>
          <a:chOff x="0" y="0"/>
          <a:chExt cx="0" cy="0"/>
        </a:xfrm>
      </p:grpSpPr>
      <p:sp>
        <p:nvSpPr>
          <p:cNvPr id="254" name="Google Shape;254;p28"/>
          <p:cNvSpPr txBox="1"/>
          <p:nvPr/>
        </p:nvSpPr>
        <p:spPr>
          <a:xfrm>
            <a:off x="-260350" y="354012"/>
            <a:ext cx="9047162" cy="715962"/>
          </a:xfrm>
          <a:prstGeom prst="rect">
            <a:avLst/>
          </a:prstGeom>
          <a:solidFill>
            <a:srgbClr val="F1884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55" name="Google Shape;255;p28"/>
          <p:cNvSpPr txBox="1"/>
          <p:nvPr/>
        </p:nvSpPr>
        <p:spPr>
          <a:xfrm>
            <a:off x="407987" y="427037"/>
            <a:ext cx="35687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Play"/>
              <a:buNone/>
            </a:pPr>
            <a:r>
              <a:rPr b="1" i="0" lang="en-US" sz="3200" u="none">
                <a:solidFill>
                  <a:schemeClr val="lt1"/>
                </a:solidFill>
                <a:latin typeface="Play"/>
                <a:ea typeface="Play"/>
                <a:cs typeface="Play"/>
                <a:sym typeface="Play"/>
              </a:rPr>
              <a:t>Sample Questions</a:t>
            </a:r>
            <a:endParaRPr/>
          </a:p>
        </p:txBody>
      </p:sp>
      <p:pic>
        <p:nvPicPr>
          <p:cNvPr id="256" name="Google Shape;256;p28"/>
          <p:cNvPicPr preferRelativeResize="0"/>
          <p:nvPr/>
        </p:nvPicPr>
        <p:blipFill rotWithShape="1">
          <a:blip r:embed="rId3">
            <a:alphaModFix/>
          </a:blip>
          <a:srcRect b="0" l="0" r="0" t="0"/>
          <a:stretch/>
        </p:blipFill>
        <p:spPr>
          <a:xfrm>
            <a:off x="8501062" y="6732587"/>
            <a:ext cx="582612" cy="84137"/>
          </a:xfrm>
          <a:prstGeom prst="rect">
            <a:avLst/>
          </a:prstGeom>
          <a:noFill/>
          <a:ln>
            <a:noFill/>
          </a:ln>
        </p:spPr>
      </p:pic>
      <p:sp>
        <p:nvSpPr>
          <p:cNvPr id="257" name="Google Shape;257;p28"/>
          <p:cNvSpPr txBox="1"/>
          <p:nvPr/>
        </p:nvSpPr>
        <p:spPr>
          <a:xfrm>
            <a:off x="363537" y="1084262"/>
            <a:ext cx="8429625" cy="5422900"/>
          </a:xfrm>
          <a:prstGeom prst="rect">
            <a:avLst/>
          </a:prstGeom>
          <a:solidFill>
            <a:schemeClr val="lt1"/>
          </a:solidFill>
          <a:ln>
            <a:noFill/>
          </a:ln>
        </p:spPr>
        <p:txBody>
          <a:bodyPr anchorCtr="0" anchor="t" bIns="216000" lIns="216000" spcFirstLastPara="1" rIns="216000" wrap="square" tIns="216000">
            <a:noAutofit/>
          </a:bodyPr>
          <a:lstStyle/>
          <a:p>
            <a:pPr indent="0" lvl="0" marL="93662" marR="0" rtl="0" algn="l">
              <a:lnSpc>
                <a:spcPct val="100000"/>
              </a:lnSpc>
              <a:spcBef>
                <a:spcPts val="0"/>
              </a:spcBef>
              <a:spcAft>
                <a:spcPts val="0"/>
              </a:spcAft>
              <a:buClr>
                <a:srgbClr val="181717"/>
              </a:buClr>
              <a:buSzPts val="1600"/>
              <a:buFont typeface="Play"/>
              <a:buNone/>
            </a:pPr>
            <a:r>
              <a:rPr b="1" i="0" lang="en-US" sz="1600" u="none">
                <a:solidFill>
                  <a:srgbClr val="181717"/>
                </a:solidFill>
                <a:latin typeface="Play"/>
                <a:ea typeface="Play"/>
                <a:cs typeface="Play"/>
                <a:sym typeface="Play"/>
              </a:rPr>
              <a:t>Maths Paper 1: Arithmetic</a:t>
            </a:r>
            <a:endParaRPr/>
          </a:p>
        </p:txBody>
      </p:sp>
      <p:sp>
        <p:nvSpPr>
          <p:cNvPr id="258" name="Google Shape;258;p28"/>
          <p:cNvSpPr/>
          <p:nvPr/>
        </p:nvSpPr>
        <p:spPr>
          <a:xfrm>
            <a:off x="8226425" y="5930900"/>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59" name="Google Shape;259;p28"/>
          <p:cNvSpPr/>
          <p:nvPr/>
        </p:nvSpPr>
        <p:spPr>
          <a:xfrm>
            <a:off x="8226425" y="5065712"/>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pic>
        <p:nvPicPr>
          <p:cNvPr id="260" name="Google Shape;260;p28"/>
          <p:cNvPicPr preferRelativeResize="0"/>
          <p:nvPr/>
        </p:nvPicPr>
        <p:blipFill rotWithShape="1">
          <a:blip r:embed="rId4">
            <a:alphaModFix/>
          </a:blip>
          <a:srcRect b="0" l="0" r="0" t="0"/>
          <a:stretch/>
        </p:blipFill>
        <p:spPr>
          <a:xfrm>
            <a:off x="1927225" y="1744662"/>
            <a:ext cx="5302250" cy="46275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884C">
            <a:alpha val="33725"/>
          </a:srgbClr>
        </a:solidFill>
      </p:bgPr>
    </p:bg>
    <p:spTree>
      <p:nvGrpSpPr>
        <p:cNvPr id="264" name="Shape 264"/>
        <p:cNvGrpSpPr/>
        <p:nvPr/>
      </p:nvGrpSpPr>
      <p:grpSpPr>
        <a:xfrm>
          <a:off x="0" y="0"/>
          <a:ext cx="0" cy="0"/>
          <a:chOff x="0" y="0"/>
          <a:chExt cx="0" cy="0"/>
        </a:xfrm>
      </p:grpSpPr>
      <p:sp>
        <p:nvSpPr>
          <p:cNvPr id="265" name="Google Shape;265;p29"/>
          <p:cNvSpPr txBox="1"/>
          <p:nvPr/>
        </p:nvSpPr>
        <p:spPr>
          <a:xfrm>
            <a:off x="-436562" y="354012"/>
            <a:ext cx="9223375" cy="715962"/>
          </a:xfrm>
          <a:prstGeom prst="rect">
            <a:avLst/>
          </a:prstGeom>
          <a:solidFill>
            <a:srgbClr val="F1884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66" name="Google Shape;266;p29"/>
          <p:cNvSpPr txBox="1"/>
          <p:nvPr/>
        </p:nvSpPr>
        <p:spPr>
          <a:xfrm>
            <a:off x="407987" y="427037"/>
            <a:ext cx="35687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Play"/>
              <a:buNone/>
            </a:pPr>
            <a:r>
              <a:rPr b="1" i="0" lang="en-US" sz="3200" u="none">
                <a:solidFill>
                  <a:schemeClr val="lt1"/>
                </a:solidFill>
                <a:latin typeface="Play"/>
                <a:ea typeface="Play"/>
                <a:cs typeface="Play"/>
                <a:sym typeface="Play"/>
              </a:rPr>
              <a:t>Sample Questions</a:t>
            </a:r>
            <a:endParaRPr/>
          </a:p>
        </p:txBody>
      </p:sp>
      <p:pic>
        <p:nvPicPr>
          <p:cNvPr id="267" name="Google Shape;267;p29"/>
          <p:cNvPicPr preferRelativeResize="0"/>
          <p:nvPr/>
        </p:nvPicPr>
        <p:blipFill rotWithShape="1">
          <a:blip r:embed="rId3">
            <a:alphaModFix/>
          </a:blip>
          <a:srcRect b="0" l="0" r="0" t="0"/>
          <a:stretch/>
        </p:blipFill>
        <p:spPr>
          <a:xfrm>
            <a:off x="8501062" y="6732587"/>
            <a:ext cx="582612" cy="84137"/>
          </a:xfrm>
          <a:prstGeom prst="rect">
            <a:avLst/>
          </a:prstGeom>
          <a:noFill/>
          <a:ln>
            <a:noFill/>
          </a:ln>
        </p:spPr>
      </p:pic>
      <p:sp>
        <p:nvSpPr>
          <p:cNvPr id="268" name="Google Shape;268;p29"/>
          <p:cNvSpPr txBox="1"/>
          <p:nvPr/>
        </p:nvSpPr>
        <p:spPr>
          <a:xfrm>
            <a:off x="35560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93662" marR="0" rtl="0" algn="l">
              <a:lnSpc>
                <a:spcPct val="100000"/>
              </a:lnSpc>
              <a:spcBef>
                <a:spcPts val="0"/>
              </a:spcBef>
              <a:spcAft>
                <a:spcPts val="0"/>
              </a:spcAft>
              <a:buClr>
                <a:srgbClr val="181717"/>
              </a:buClr>
              <a:buSzPts val="1600"/>
              <a:buFont typeface="Play"/>
              <a:buNone/>
            </a:pPr>
            <a:r>
              <a:rPr b="1" i="0" lang="en-US" sz="1600" u="none">
                <a:solidFill>
                  <a:srgbClr val="181717"/>
                </a:solidFill>
                <a:latin typeface="Play"/>
                <a:ea typeface="Play"/>
                <a:cs typeface="Play"/>
                <a:sym typeface="Play"/>
              </a:rPr>
              <a:t>Maths Paper 2 / Paper 3 : Reasoning</a:t>
            </a:r>
            <a:endParaRPr/>
          </a:p>
        </p:txBody>
      </p:sp>
      <p:sp>
        <p:nvSpPr>
          <p:cNvPr id="269" name="Google Shape;269;p29"/>
          <p:cNvSpPr/>
          <p:nvPr/>
        </p:nvSpPr>
        <p:spPr>
          <a:xfrm>
            <a:off x="8226425" y="5930900"/>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70" name="Google Shape;270;p29"/>
          <p:cNvSpPr/>
          <p:nvPr/>
        </p:nvSpPr>
        <p:spPr>
          <a:xfrm>
            <a:off x="8226425" y="5065712"/>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pic>
        <p:nvPicPr>
          <p:cNvPr id="271" name="Google Shape;271;p29"/>
          <p:cNvPicPr preferRelativeResize="0"/>
          <p:nvPr/>
        </p:nvPicPr>
        <p:blipFill rotWithShape="1">
          <a:blip r:embed="rId4">
            <a:alphaModFix/>
          </a:blip>
          <a:srcRect b="0" l="0" r="0" t="0"/>
          <a:stretch/>
        </p:blipFill>
        <p:spPr>
          <a:xfrm>
            <a:off x="1905000" y="1641475"/>
            <a:ext cx="5481637" cy="469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884C">
            <a:alpha val="33725"/>
          </a:srgbClr>
        </a:solidFill>
      </p:bgPr>
    </p:bg>
    <p:spTree>
      <p:nvGrpSpPr>
        <p:cNvPr id="275" name="Shape 275"/>
        <p:cNvGrpSpPr/>
        <p:nvPr/>
      </p:nvGrpSpPr>
      <p:grpSpPr>
        <a:xfrm>
          <a:off x="0" y="0"/>
          <a:ext cx="0" cy="0"/>
          <a:chOff x="0" y="0"/>
          <a:chExt cx="0" cy="0"/>
        </a:xfrm>
      </p:grpSpPr>
      <p:sp>
        <p:nvSpPr>
          <p:cNvPr id="276" name="Google Shape;276;p30"/>
          <p:cNvSpPr txBox="1"/>
          <p:nvPr/>
        </p:nvSpPr>
        <p:spPr>
          <a:xfrm>
            <a:off x="-217487" y="354012"/>
            <a:ext cx="9004300" cy="715962"/>
          </a:xfrm>
          <a:prstGeom prst="rect">
            <a:avLst/>
          </a:prstGeom>
          <a:solidFill>
            <a:srgbClr val="F1884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7" name="Google Shape;277;p30"/>
          <p:cNvSpPr txBox="1"/>
          <p:nvPr/>
        </p:nvSpPr>
        <p:spPr>
          <a:xfrm>
            <a:off x="407987" y="427037"/>
            <a:ext cx="356870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Play"/>
              <a:buNone/>
            </a:pPr>
            <a:r>
              <a:rPr b="1" i="0" lang="en-US" sz="3200" u="none">
                <a:solidFill>
                  <a:schemeClr val="lt1"/>
                </a:solidFill>
                <a:latin typeface="Play"/>
                <a:ea typeface="Play"/>
                <a:cs typeface="Play"/>
                <a:sym typeface="Play"/>
              </a:rPr>
              <a:t>Sample Questions</a:t>
            </a:r>
            <a:endParaRPr/>
          </a:p>
        </p:txBody>
      </p:sp>
      <p:pic>
        <p:nvPicPr>
          <p:cNvPr id="278" name="Google Shape;278;p30"/>
          <p:cNvPicPr preferRelativeResize="0"/>
          <p:nvPr/>
        </p:nvPicPr>
        <p:blipFill rotWithShape="1">
          <a:blip r:embed="rId3">
            <a:alphaModFix/>
          </a:blip>
          <a:srcRect b="0" l="0" r="0" t="0"/>
          <a:stretch/>
        </p:blipFill>
        <p:spPr>
          <a:xfrm>
            <a:off x="8501062" y="6732587"/>
            <a:ext cx="582612" cy="84137"/>
          </a:xfrm>
          <a:prstGeom prst="rect">
            <a:avLst/>
          </a:prstGeom>
          <a:noFill/>
          <a:ln>
            <a:noFill/>
          </a:ln>
        </p:spPr>
      </p:pic>
      <p:sp>
        <p:nvSpPr>
          <p:cNvPr id="279" name="Google Shape;279;p30"/>
          <p:cNvSpPr txBox="1"/>
          <p:nvPr/>
        </p:nvSpPr>
        <p:spPr>
          <a:xfrm>
            <a:off x="355600" y="1084262"/>
            <a:ext cx="8429625" cy="5422900"/>
          </a:xfrm>
          <a:prstGeom prst="rect">
            <a:avLst/>
          </a:prstGeom>
          <a:solidFill>
            <a:schemeClr val="lt1"/>
          </a:solidFill>
          <a:ln>
            <a:noFill/>
          </a:ln>
        </p:spPr>
        <p:txBody>
          <a:bodyPr anchorCtr="0" anchor="t" bIns="216000" lIns="216000" spcFirstLastPara="1" rIns="216000" wrap="square" tIns="216000">
            <a:noAutofit/>
          </a:bodyPr>
          <a:lstStyle/>
          <a:p>
            <a:pPr indent="0" lvl="0" marL="93662" marR="0" rtl="0" algn="l">
              <a:lnSpc>
                <a:spcPct val="100000"/>
              </a:lnSpc>
              <a:spcBef>
                <a:spcPts val="0"/>
              </a:spcBef>
              <a:spcAft>
                <a:spcPts val="0"/>
              </a:spcAft>
              <a:buClr>
                <a:srgbClr val="181717"/>
              </a:buClr>
              <a:buSzPts val="1600"/>
              <a:buFont typeface="Play"/>
              <a:buNone/>
            </a:pPr>
            <a:r>
              <a:rPr b="1" i="0" lang="en-US" sz="1600" u="none">
                <a:solidFill>
                  <a:srgbClr val="181717"/>
                </a:solidFill>
                <a:latin typeface="Play"/>
                <a:ea typeface="Play"/>
                <a:cs typeface="Play"/>
                <a:sym typeface="Play"/>
              </a:rPr>
              <a:t>Maths Paper 2 / Paper 3 : Reasoning</a:t>
            </a:r>
            <a:endParaRPr/>
          </a:p>
        </p:txBody>
      </p:sp>
      <p:sp>
        <p:nvSpPr>
          <p:cNvPr id="280" name="Google Shape;280;p30"/>
          <p:cNvSpPr/>
          <p:nvPr/>
        </p:nvSpPr>
        <p:spPr>
          <a:xfrm>
            <a:off x="8226425" y="5930900"/>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81" name="Google Shape;281;p30"/>
          <p:cNvSpPr/>
          <p:nvPr/>
        </p:nvSpPr>
        <p:spPr>
          <a:xfrm>
            <a:off x="8226425" y="5065712"/>
            <a:ext cx="755650" cy="757237"/>
          </a:xfrm>
          <a:prstGeom prst="ellipse">
            <a:avLst/>
          </a:prstGeom>
          <a:solidFill>
            <a:srgbClr val="F1884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pic>
        <p:nvPicPr>
          <p:cNvPr id="282" name="Google Shape;282;p30"/>
          <p:cNvPicPr preferRelativeResize="0"/>
          <p:nvPr/>
        </p:nvPicPr>
        <p:blipFill rotWithShape="1">
          <a:blip r:embed="rId4">
            <a:alphaModFix/>
          </a:blip>
          <a:srcRect b="0" l="0" r="0" t="0"/>
          <a:stretch/>
        </p:blipFill>
        <p:spPr>
          <a:xfrm>
            <a:off x="1368425" y="1879600"/>
            <a:ext cx="6527800" cy="416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868AC">
            <a:alpha val="33725"/>
          </a:srgbClr>
        </a:solidFill>
      </p:bgPr>
    </p:bg>
    <p:spTree>
      <p:nvGrpSpPr>
        <p:cNvPr id="286" name="Shape 286"/>
        <p:cNvGrpSpPr/>
        <p:nvPr/>
      </p:nvGrpSpPr>
      <p:grpSpPr>
        <a:xfrm>
          <a:off x="0" y="0"/>
          <a:ext cx="0" cy="0"/>
          <a:chOff x="0" y="0"/>
          <a:chExt cx="0" cy="0"/>
        </a:xfrm>
      </p:grpSpPr>
      <p:sp>
        <p:nvSpPr>
          <p:cNvPr id="287" name="Google Shape;287;p31"/>
          <p:cNvSpPr txBox="1"/>
          <p:nvPr/>
        </p:nvSpPr>
        <p:spPr>
          <a:xfrm>
            <a:off x="-227012" y="354012"/>
            <a:ext cx="9013825" cy="715962"/>
          </a:xfrm>
          <a:prstGeom prst="rect">
            <a:avLst/>
          </a:prstGeom>
          <a:solidFill>
            <a:srgbClr val="7868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88" name="Google Shape;288;p31"/>
          <p:cNvSpPr txBox="1"/>
          <p:nvPr/>
        </p:nvSpPr>
        <p:spPr>
          <a:xfrm>
            <a:off x="407987" y="427037"/>
            <a:ext cx="45037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Play"/>
              <a:buNone/>
            </a:pPr>
            <a:r>
              <a:rPr b="1" i="0" lang="en-US" sz="3200" u="none">
                <a:solidFill>
                  <a:schemeClr val="lt1"/>
                </a:solidFill>
                <a:latin typeface="Play"/>
                <a:ea typeface="Play"/>
                <a:cs typeface="Play"/>
                <a:sym typeface="Play"/>
              </a:rPr>
              <a:t>How to Help Your Child</a:t>
            </a:r>
            <a:endParaRPr/>
          </a:p>
        </p:txBody>
      </p:sp>
      <p:pic>
        <p:nvPicPr>
          <p:cNvPr id="289" name="Google Shape;289;p31"/>
          <p:cNvPicPr preferRelativeResize="0"/>
          <p:nvPr/>
        </p:nvPicPr>
        <p:blipFill rotWithShape="1">
          <a:blip r:embed="rId3">
            <a:alphaModFix/>
          </a:blip>
          <a:srcRect b="0" l="0" r="0" t="0"/>
          <a:stretch/>
        </p:blipFill>
        <p:spPr>
          <a:xfrm>
            <a:off x="8501062" y="6732587"/>
            <a:ext cx="582612" cy="84137"/>
          </a:xfrm>
          <a:prstGeom prst="rect">
            <a:avLst/>
          </a:prstGeom>
          <a:noFill/>
          <a:ln>
            <a:noFill/>
          </a:ln>
        </p:spPr>
      </p:pic>
      <p:sp>
        <p:nvSpPr>
          <p:cNvPr id="290" name="Google Shape;290;p31"/>
          <p:cNvSpPr txBox="1"/>
          <p:nvPr/>
        </p:nvSpPr>
        <p:spPr>
          <a:xfrm>
            <a:off x="357187"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1" name="Google Shape;291;p31"/>
          <p:cNvSpPr/>
          <p:nvPr/>
        </p:nvSpPr>
        <p:spPr>
          <a:xfrm>
            <a:off x="8226425" y="5930900"/>
            <a:ext cx="755650" cy="757237"/>
          </a:xfrm>
          <a:prstGeom prst="ellipse">
            <a:avLst/>
          </a:prstGeom>
          <a:solidFill>
            <a:srgbClr val="7868A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292" name="Google Shape;292;p31"/>
          <p:cNvSpPr/>
          <p:nvPr/>
        </p:nvSpPr>
        <p:spPr>
          <a:xfrm>
            <a:off x="8226425" y="5065712"/>
            <a:ext cx="755650" cy="757237"/>
          </a:xfrm>
          <a:prstGeom prst="ellipse">
            <a:avLst/>
          </a:prstGeom>
          <a:solidFill>
            <a:srgbClr val="7868A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pic>
        <p:nvPicPr>
          <p:cNvPr id="293" name="Google Shape;293;p31"/>
          <p:cNvPicPr preferRelativeResize="0"/>
          <p:nvPr/>
        </p:nvPicPr>
        <p:blipFill rotWithShape="1">
          <a:blip r:embed="rId4">
            <a:alphaModFix/>
          </a:blip>
          <a:srcRect b="0" l="0" r="0" t="0"/>
          <a:stretch/>
        </p:blipFill>
        <p:spPr>
          <a:xfrm>
            <a:off x="5689600" y="2173287"/>
            <a:ext cx="2536825" cy="4878387"/>
          </a:xfrm>
          <a:prstGeom prst="rect">
            <a:avLst/>
          </a:prstGeom>
          <a:noFill/>
          <a:ln>
            <a:noFill/>
          </a:ln>
        </p:spPr>
      </p:pic>
      <p:sp>
        <p:nvSpPr>
          <p:cNvPr id="294" name="Google Shape;294;p31"/>
          <p:cNvSpPr txBox="1"/>
          <p:nvPr/>
        </p:nvSpPr>
        <p:spPr>
          <a:xfrm>
            <a:off x="407974" y="1349375"/>
            <a:ext cx="5393700" cy="4032900"/>
          </a:xfrm>
          <a:prstGeom prst="rect">
            <a:avLst/>
          </a:prstGeom>
          <a:noFill/>
          <a:ln>
            <a:noFill/>
          </a:ln>
        </p:spPr>
        <p:txBody>
          <a:bodyPr anchorCtr="0" anchor="t" bIns="45700" lIns="91425" spcFirstLastPara="1" rIns="91425" wrap="square" tIns="45700">
            <a:spAutoFit/>
          </a:bodyPr>
          <a:lstStyle/>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First and foremost, support and reassure your child that there is nothing to worry about and they should always just try their best. Praise and encourage!</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Ensure your child has the best possible attendance at school</a:t>
            </a:r>
            <a:r>
              <a:rPr lang="en-US" sz="1600">
                <a:solidFill>
                  <a:srgbClr val="181717"/>
                </a:solidFill>
                <a:latin typeface="Play"/>
                <a:ea typeface="Play"/>
                <a:cs typeface="Play"/>
                <a:sym typeface="Play"/>
              </a:rPr>
              <a:t> BEFORE and DURING SATs week. </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Support your child with any homework tasks</a:t>
            </a:r>
            <a:r>
              <a:rPr lang="en-US" sz="1600">
                <a:solidFill>
                  <a:srgbClr val="181717"/>
                </a:solidFill>
                <a:latin typeface="Play"/>
                <a:ea typeface="Play"/>
                <a:cs typeface="Play"/>
                <a:sym typeface="Play"/>
              </a:rPr>
              <a:t> - homework drop in on Monday and Tuesday lunchtime.</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Reading</a:t>
            </a:r>
            <a:r>
              <a:rPr lang="en-US" sz="1600">
                <a:solidFill>
                  <a:srgbClr val="181717"/>
                </a:solidFill>
                <a:latin typeface="Play"/>
                <a:ea typeface="Play"/>
                <a:cs typeface="Play"/>
                <a:sym typeface="Play"/>
              </a:rPr>
              <a:t> and </a:t>
            </a:r>
            <a:r>
              <a:rPr b="0" i="0" lang="en-US" sz="1600" u="none">
                <a:solidFill>
                  <a:srgbClr val="181717"/>
                </a:solidFill>
                <a:latin typeface="Play"/>
                <a:ea typeface="Play"/>
                <a:cs typeface="Play"/>
                <a:sym typeface="Play"/>
              </a:rPr>
              <a:t>times tables</a:t>
            </a:r>
            <a:r>
              <a:rPr lang="en-US" sz="1600">
                <a:solidFill>
                  <a:srgbClr val="181717"/>
                </a:solidFill>
                <a:latin typeface="Play"/>
                <a:ea typeface="Play"/>
                <a:cs typeface="Play"/>
                <a:sym typeface="Play"/>
              </a:rPr>
              <a:t> </a:t>
            </a:r>
            <a:r>
              <a:rPr b="0" i="0" lang="en-US" sz="1600" u="none">
                <a:solidFill>
                  <a:srgbClr val="181717"/>
                </a:solidFill>
                <a:latin typeface="Play"/>
                <a:ea typeface="Play"/>
                <a:cs typeface="Play"/>
                <a:sym typeface="Play"/>
              </a:rPr>
              <a:t>are always good to practise.</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Make sure your child has a good sleep and breakfast every morning!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97" name="Shape 97"/>
        <p:cNvGrpSpPr/>
        <p:nvPr/>
      </p:nvGrpSpPr>
      <p:grpSpPr>
        <a:xfrm>
          <a:off x="0" y="0"/>
          <a:ext cx="0" cy="0"/>
          <a:chOff x="0" y="0"/>
          <a:chExt cx="0" cy="0"/>
        </a:xfrm>
      </p:grpSpPr>
      <p:sp>
        <p:nvSpPr>
          <p:cNvPr id="98" name="Google Shape;98;p14"/>
          <p:cNvSpPr txBox="1"/>
          <p:nvPr/>
        </p:nvSpPr>
        <p:spPr>
          <a:xfrm>
            <a:off x="357187" y="1073150"/>
            <a:ext cx="8429625" cy="5411787"/>
          </a:xfrm>
          <a:prstGeom prst="rect">
            <a:avLst/>
          </a:prstGeom>
          <a:solidFill>
            <a:schemeClr val="lt1"/>
          </a:solidFill>
          <a:ln>
            <a:noFill/>
          </a:ln>
        </p:spPr>
        <p:txBody>
          <a:bodyPr anchorCtr="0" anchor="t" bIns="216000" lIns="216000" spcFirstLastPara="1" rIns="216000" wrap="square" tIns="216000">
            <a:noAutofit/>
          </a:bodyPr>
          <a:lstStyle/>
          <a:p>
            <a:pPr indent="0" lvl="0" marL="180975" marR="0" rtl="0" algn="l">
              <a:lnSpc>
                <a:spcPct val="100000"/>
              </a:lnSpc>
              <a:spcBef>
                <a:spcPts val="0"/>
              </a:spcBef>
              <a:spcAft>
                <a:spcPts val="0"/>
              </a:spcAft>
              <a:buClr>
                <a:schemeClr val="dk1"/>
              </a:buClr>
              <a:buSzPts val="2400"/>
              <a:buFont typeface="Calibri"/>
              <a:buNone/>
            </a:pPr>
            <a:r>
              <a:t/>
            </a:r>
            <a:endParaRPr b="0" i="0" sz="2400" u="none">
              <a:solidFill>
                <a:srgbClr val="181717"/>
              </a:solidFill>
              <a:latin typeface="Play"/>
              <a:ea typeface="Play"/>
              <a:cs typeface="Play"/>
              <a:sym typeface="Play"/>
            </a:endParaRPr>
          </a:p>
          <a:p>
            <a:pPr indent="0" lvl="0" marL="0" marR="0" rtl="0" algn="l">
              <a:lnSpc>
                <a:spcPct val="100000"/>
              </a:lnSpc>
              <a:spcBef>
                <a:spcPts val="0"/>
              </a:spcBef>
              <a:spcAft>
                <a:spcPts val="0"/>
              </a:spcAft>
              <a:buNone/>
            </a:pPr>
            <a:r>
              <a:t/>
            </a:r>
            <a:endParaRPr b="0" i="0" sz="2400" u="none">
              <a:solidFill>
                <a:srgbClr val="181717"/>
              </a:solidFill>
              <a:latin typeface="Play"/>
              <a:ea typeface="Play"/>
              <a:cs typeface="Play"/>
              <a:sym typeface="Play"/>
            </a:endParaRPr>
          </a:p>
        </p:txBody>
      </p:sp>
      <p:sp>
        <p:nvSpPr>
          <p:cNvPr id="99" name="Google Shape;99;p14"/>
          <p:cNvSpPr txBox="1"/>
          <p:nvPr/>
        </p:nvSpPr>
        <p:spPr>
          <a:xfrm>
            <a:off x="-495300" y="354012"/>
            <a:ext cx="9282112" cy="766762"/>
          </a:xfrm>
          <a:prstGeom prst="rect">
            <a:avLst/>
          </a:prstGeom>
          <a:solidFill>
            <a:srgbClr val="25B7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00" name="Google Shape;100;p14"/>
          <p:cNvPicPr preferRelativeResize="0"/>
          <p:nvPr/>
        </p:nvPicPr>
        <p:blipFill rotWithShape="1">
          <a:blip r:embed="rId3">
            <a:alphaModFix/>
          </a:blip>
          <a:srcRect b="0" l="0" r="0" t="0"/>
          <a:stretch/>
        </p:blipFill>
        <p:spPr>
          <a:xfrm>
            <a:off x="8501062" y="6723062"/>
            <a:ext cx="582612" cy="84137"/>
          </a:xfrm>
          <a:prstGeom prst="rect">
            <a:avLst/>
          </a:prstGeom>
          <a:noFill/>
          <a:ln>
            <a:noFill/>
          </a:ln>
        </p:spPr>
      </p:pic>
      <p:sp>
        <p:nvSpPr>
          <p:cNvPr id="101" name="Google Shape;101;p14"/>
          <p:cNvSpPr/>
          <p:nvPr/>
        </p:nvSpPr>
        <p:spPr>
          <a:xfrm>
            <a:off x="8226425" y="5930900"/>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02" name="Google Shape;102;p14"/>
          <p:cNvSpPr txBox="1"/>
          <p:nvPr/>
        </p:nvSpPr>
        <p:spPr>
          <a:xfrm>
            <a:off x="511175" y="1292225"/>
            <a:ext cx="3481387" cy="1336675"/>
          </a:xfrm>
          <a:prstGeom prst="rect">
            <a:avLst/>
          </a:prstGeom>
          <a:solidFill>
            <a:srgbClr val="25B7B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Assessment and Reporting</a:t>
            </a:r>
            <a:endParaRPr/>
          </a:p>
        </p:txBody>
      </p:sp>
      <p:sp>
        <p:nvSpPr>
          <p:cNvPr id="103" name="Google Shape;103;p14"/>
          <p:cNvSpPr txBox="1"/>
          <p:nvPr/>
        </p:nvSpPr>
        <p:spPr>
          <a:xfrm>
            <a:off x="4160837" y="1279525"/>
            <a:ext cx="4454525" cy="1336675"/>
          </a:xfrm>
          <a:prstGeom prst="rect">
            <a:avLst/>
          </a:prstGeom>
          <a:solidFill>
            <a:srgbClr val="25B7B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Scaled Scores</a:t>
            </a:r>
            <a:endParaRPr/>
          </a:p>
        </p:txBody>
      </p:sp>
      <p:sp>
        <p:nvSpPr>
          <p:cNvPr id="104" name="Google Shape;104;p14"/>
          <p:cNvSpPr txBox="1"/>
          <p:nvPr/>
        </p:nvSpPr>
        <p:spPr>
          <a:xfrm>
            <a:off x="511175" y="2867025"/>
            <a:ext cx="2232025" cy="1336675"/>
          </a:xfrm>
          <a:prstGeom prst="rect">
            <a:avLst/>
          </a:prstGeom>
          <a:solidFill>
            <a:srgbClr val="25B7B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Scaled Score Examples</a:t>
            </a:r>
            <a:endParaRPr/>
          </a:p>
        </p:txBody>
      </p:sp>
      <p:sp>
        <p:nvSpPr>
          <p:cNvPr id="105" name="Google Shape;105;p14"/>
          <p:cNvSpPr txBox="1"/>
          <p:nvPr/>
        </p:nvSpPr>
        <p:spPr>
          <a:xfrm>
            <a:off x="2897187" y="2867025"/>
            <a:ext cx="2314575" cy="1336675"/>
          </a:xfrm>
          <a:prstGeom prst="rect">
            <a:avLst/>
          </a:prstGeom>
          <a:solidFill>
            <a:srgbClr val="25B7B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Higher-Attaining Pupils</a:t>
            </a:r>
            <a:endParaRPr/>
          </a:p>
        </p:txBody>
      </p:sp>
      <p:sp>
        <p:nvSpPr>
          <p:cNvPr id="106" name="Google Shape;106;p14"/>
          <p:cNvSpPr txBox="1"/>
          <p:nvPr/>
        </p:nvSpPr>
        <p:spPr>
          <a:xfrm>
            <a:off x="7350125" y="2867025"/>
            <a:ext cx="1265237" cy="1336675"/>
          </a:xfrm>
          <a:prstGeom prst="rect">
            <a:avLst/>
          </a:prstGeom>
          <a:solidFill>
            <a:srgbClr val="25B7B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The Tests</a:t>
            </a:r>
            <a:endParaRPr/>
          </a:p>
        </p:txBody>
      </p:sp>
      <p:sp>
        <p:nvSpPr>
          <p:cNvPr id="107" name="Google Shape;107;p14"/>
          <p:cNvSpPr txBox="1"/>
          <p:nvPr/>
        </p:nvSpPr>
        <p:spPr>
          <a:xfrm>
            <a:off x="511175" y="4448175"/>
            <a:ext cx="2549525" cy="1336675"/>
          </a:xfrm>
          <a:prstGeom prst="rect">
            <a:avLst/>
          </a:prstGeom>
          <a:solidFill>
            <a:srgbClr val="86BF34"/>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English</a:t>
            </a:r>
            <a:endParaRPr/>
          </a:p>
        </p:txBody>
      </p:sp>
      <p:sp>
        <p:nvSpPr>
          <p:cNvPr id="108" name="Google Shape;108;p14"/>
          <p:cNvSpPr txBox="1"/>
          <p:nvPr/>
        </p:nvSpPr>
        <p:spPr>
          <a:xfrm>
            <a:off x="3217862" y="4448175"/>
            <a:ext cx="2314575" cy="1336675"/>
          </a:xfrm>
          <a:prstGeom prst="rect">
            <a:avLst/>
          </a:prstGeom>
          <a:solidFill>
            <a:srgbClr val="F1884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Maths</a:t>
            </a:r>
            <a:endParaRPr/>
          </a:p>
        </p:txBody>
      </p:sp>
      <p:sp>
        <p:nvSpPr>
          <p:cNvPr id="109" name="Google Shape;109;p14"/>
          <p:cNvSpPr txBox="1"/>
          <p:nvPr/>
        </p:nvSpPr>
        <p:spPr>
          <a:xfrm>
            <a:off x="5689600" y="4448175"/>
            <a:ext cx="2925762" cy="1336675"/>
          </a:xfrm>
          <a:prstGeom prst="rect">
            <a:avLst/>
          </a:prstGeom>
          <a:solidFill>
            <a:srgbClr val="7868A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How to Help Your Child</a:t>
            </a:r>
            <a:endParaRPr/>
          </a:p>
        </p:txBody>
      </p:sp>
      <p:sp>
        <p:nvSpPr>
          <p:cNvPr id="110" name="Google Shape;110;p14"/>
          <p:cNvSpPr txBox="1"/>
          <p:nvPr/>
        </p:nvSpPr>
        <p:spPr>
          <a:xfrm>
            <a:off x="5365750" y="2867025"/>
            <a:ext cx="1812925" cy="1336675"/>
          </a:xfrm>
          <a:prstGeom prst="rect">
            <a:avLst/>
          </a:prstGeom>
          <a:solidFill>
            <a:srgbClr val="25B7BC"/>
          </a:solidFill>
          <a:ln cap="flat" cmpd="sng" w="28575">
            <a:solidFill>
              <a:schemeClr val="lt1"/>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lt1"/>
              </a:buClr>
              <a:buSzPts val="2000"/>
              <a:buFont typeface="Play"/>
              <a:buNone/>
            </a:pPr>
            <a:r>
              <a:rPr b="0" i="0" lang="en-US" sz="2000" u="none">
                <a:solidFill>
                  <a:schemeClr val="lt1"/>
                </a:solidFill>
                <a:latin typeface="Play"/>
                <a:ea typeface="Play"/>
                <a:cs typeface="Play"/>
                <a:sym typeface="Play"/>
              </a:rPr>
              <a:t>Working Below the Standard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solidFill>
      </p:bgPr>
    </p:bg>
    <p:spTree>
      <p:nvGrpSpPr>
        <p:cNvPr id="298" name="Shape 298"/>
        <p:cNvGrpSpPr/>
        <p:nvPr/>
      </p:nvGrpSpPr>
      <p:grpSpPr>
        <a:xfrm>
          <a:off x="0" y="0"/>
          <a:ext cx="0" cy="0"/>
          <a:chOff x="0" y="0"/>
          <a:chExt cx="0" cy="0"/>
        </a:xfrm>
      </p:grpSpPr>
      <p:pic>
        <p:nvPicPr>
          <p:cNvPr id="299" name="Google Shape;299;p32"/>
          <p:cNvPicPr preferRelativeResize="0"/>
          <p:nvPr/>
        </p:nvPicPr>
        <p:blipFill rotWithShape="1">
          <a:blip r:embed="rId3">
            <a:alphaModFix/>
          </a:blip>
          <a:srcRect b="0" l="0" r="0" t="0"/>
          <a:stretch/>
        </p:blipFill>
        <p:spPr>
          <a:xfrm>
            <a:off x="4278312" y="3243262"/>
            <a:ext cx="587375" cy="371475"/>
          </a:xfrm>
          <a:prstGeom prst="rect">
            <a:avLst/>
          </a:prstGeom>
          <a:noFill/>
          <a:ln>
            <a:noFill/>
          </a:ln>
        </p:spPr>
      </p:pic>
      <p:sp>
        <p:nvSpPr>
          <p:cNvPr id="300" name="Google Shape;300;p32"/>
          <p:cNvSpPr/>
          <p:nvPr/>
        </p:nvSpPr>
        <p:spPr>
          <a:xfrm>
            <a:off x="4178300" y="3114675"/>
            <a:ext cx="787400" cy="62865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114" name="Shape 114"/>
        <p:cNvGrpSpPr/>
        <p:nvPr/>
      </p:nvGrpSpPr>
      <p:grpSpPr>
        <a:xfrm>
          <a:off x="0" y="0"/>
          <a:ext cx="0" cy="0"/>
          <a:chOff x="0" y="0"/>
          <a:chExt cx="0" cy="0"/>
        </a:xfrm>
      </p:grpSpPr>
      <p:sp>
        <p:nvSpPr>
          <p:cNvPr id="115" name="Google Shape;115;p15"/>
          <p:cNvSpPr txBox="1"/>
          <p:nvPr/>
        </p:nvSpPr>
        <p:spPr>
          <a:xfrm>
            <a:off x="-252412" y="354012"/>
            <a:ext cx="9039225" cy="715962"/>
          </a:xfrm>
          <a:prstGeom prst="rect">
            <a:avLst/>
          </a:prstGeom>
          <a:solidFill>
            <a:srgbClr val="25B7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16" name="Google Shape;116;p15"/>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17" name="Google Shape;117;p15"/>
          <p:cNvSpPr txBox="1"/>
          <p:nvPr/>
        </p:nvSpPr>
        <p:spPr>
          <a:xfrm>
            <a:off x="407971" y="401625"/>
            <a:ext cx="7818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Assessment and Reporting</a:t>
            </a:r>
            <a:endParaRPr/>
          </a:p>
        </p:txBody>
      </p:sp>
      <p:sp>
        <p:nvSpPr>
          <p:cNvPr id="118" name="Google Shape;118;p15"/>
          <p:cNvSpPr txBox="1"/>
          <p:nvPr/>
        </p:nvSpPr>
        <p:spPr>
          <a:xfrm>
            <a:off x="357187" y="1069975"/>
            <a:ext cx="8429625" cy="5414962"/>
          </a:xfrm>
          <a:prstGeom prst="rect">
            <a:avLst/>
          </a:prstGeom>
          <a:solidFill>
            <a:schemeClr val="lt1"/>
          </a:solidFill>
          <a:ln>
            <a:noFill/>
          </a:ln>
        </p:spPr>
        <p:txBody>
          <a:bodyPr anchorCtr="0" anchor="t" bIns="216000" lIns="216000" spcFirstLastPara="1" rIns="216000" wrap="square" tIns="216000">
            <a:noAutofit/>
          </a:bodyPr>
          <a:lstStyle/>
          <a:p>
            <a:pPr indent="-160337" lvl="0" marL="342900" marR="0" rtl="0" algn="l">
              <a:lnSpc>
                <a:spcPct val="100000"/>
              </a:lnSpc>
              <a:spcBef>
                <a:spcPts val="0"/>
              </a:spcBef>
              <a:spcAft>
                <a:spcPts val="0"/>
              </a:spcAft>
              <a:buClr>
                <a:srgbClr val="181717"/>
              </a:buClr>
              <a:buSzPts val="2400"/>
              <a:buFont typeface="Arial"/>
              <a:buChar char="•"/>
            </a:pPr>
            <a:r>
              <a:rPr b="0" i="0" lang="en-US" sz="2400" u="none">
                <a:solidFill>
                  <a:srgbClr val="181717"/>
                </a:solidFill>
                <a:latin typeface="Play"/>
                <a:ea typeface="Play"/>
                <a:cs typeface="Play"/>
                <a:sym typeface="Play"/>
              </a:rPr>
              <a:t>As of 2014, the ‘old’ national curriculum levels (e.g. level 3, 4, 5) were abolished as set out in government guidelines.</a:t>
            </a:r>
            <a:endParaRPr/>
          </a:p>
          <a:p>
            <a:pPr indent="-7937" lvl="0" marL="342900" marR="0" rtl="0" algn="l">
              <a:lnSpc>
                <a:spcPct val="100000"/>
              </a:lnSpc>
              <a:spcBef>
                <a:spcPts val="0"/>
              </a:spcBef>
              <a:spcAft>
                <a:spcPts val="0"/>
              </a:spcAft>
              <a:buClr>
                <a:schemeClr val="dk1"/>
              </a:buClr>
              <a:buSzPts val="2400"/>
              <a:buFont typeface="Arial"/>
              <a:buNone/>
            </a:pPr>
            <a:r>
              <a:t/>
            </a:r>
            <a:endParaRPr b="0" i="0" sz="24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2400"/>
              <a:buFont typeface="Arial"/>
              <a:buChar char="•"/>
            </a:pPr>
            <a:r>
              <a:rPr b="0" i="0" lang="en-US" sz="2400" u="none">
                <a:solidFill>
                  <a:srgbClr val="181717"/>
                </a:solidFill>
                <a:latin typeface="Play"/>
                <a:ea typeface="Play"/>
                <a:cs typeface="Play"/>
                <a:sym typeface="Play"/>
              </a:rPr>
              <a:t>The 2014 curriculum is rigorous and sets noticeably higher expectations than previous curricula, which is why all schools have had to work hard to meet and adapt to it since its introduction.</a:t>
            </a:r>
            <a:endParaRPr/>
          </a:p>
          <a:p>
            <a:pPr indent="-7937" lvl="0" marL="342900" marR="0" rtl="0" algn="l">
              <a:lnSpc>
                <a:spcPct val="100000"/>
              </a:lnSpc>
              <a:spcBef>
                <a:spcPts val="0"/>
              </a:spcBef>
              <a:spcAft>
                <a:spcPts val="0"/>
              </a:spcAft>
              <a:buClr>
                <a:schemeClr val="dk1"/>
              </a:buClr>
              <a:buSzPts val="2400"/>
              <a:buFont typeface="Arial"/>
              <a:buNone/>
            </a:pPr>
            <a:r>
              <a:t/>
            </a:r>
            <a:endParaRPr b="0" i="0" sz="24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2400"/>
              <a:buFont typeface="Arial"/>
              <a:buChar char="•"/>
            </a:pPr>
            <a:r>
              <a:rPr b="0" i="0" lang="en-US" sz="2400" u="none">
                <a:solidFill>
                  <a:srgbClr val="181717"/>
                </a:solidFill>
                <a:latin typeface="Play"/>
                <a:ea typeface="Play"/>
                <a:cs typeface="Play"/>
                <a:sym typeface="Play"/>
              </a:rPr>
              <a:t>Since 2016, test scores have been reported as ‘scaled scores’.</a:t>
            </a:r>
            <a:endParaRPr/>
          </a:p>
        </p:txBody>
      </p:sp>
      <p:sp>
        <p:nvSpPr>
          <p:cNvPr id="119" name="Google Shape;119;p15"/>
          <p:cNvSpPr/>
          <p:nvPr/>
        </p:nvSpPr>
        <p:spPr>
          <a:xfrm>
            <a:off x="8226425" y="5930900"/>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20" name="Google Shape;120;p15"/>
          <p:cNvSpPr/>
          <p:nvPr/>
        </p:nvSpPr>
        <p:spPr>
          <a:xfrm>
            <a:off x="8226425" y="5065712"/>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124" name="Shape 124"/>
        <p:cNvGrpSpPr/>
        <p:nvPr/>
      </p:nvGrpSpPr>
      <p:grpSpPr>
        <a:xfrm>
          <a:off x="0" y="0"/>
          <a:ext cx="0" cy="0"/>
          <a:chOff x="0" y="0"/>
          <a:chExt cx="0" cy="0"/>
        </a:xfrm>
      </p:grpSpPr>
      <p:sp>
        <p:nvSpPr>
          <p:cNvPr id="125" name="Google Shape;125;p16"/>
          <p:cNvSpPr txBox="1"/>
          <p:nvPr/>
        </p:nvSpPr>
        <p:spPr>
          <a:xfrm>
            <a:off x="-469900" y="354012"/>
            <a:ext cx="9256712" cy="715962"/>
          </a:xfrm>
          <a:prstGeom prst="rect">
            <a:avLst/>
          </a:prstGeom>
          <a:solidFill>
            <a:srgbClr val="25B7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27" name="Google Shape;127;p16"/>
          <p:cNvSpPr txBox="1"/>
          <p:nvPr/>
        </p:nvSpPr>
        <p:spPr>
          <a:xfrm>
            <a:off x="407987" y="401637"/>
            <a:ext cx="31226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Scaled Scores</a:t>
            </a:r>
            <a:endParaRPr/>
          </a:p>
        </p:txBody>
      </p:sp>
      <p:sp>
        <p:nvSpPr>
          <p:cNvPr id="128" name="Google Shape;128;p16"/>
          <p:cNvSpPr txBox="1"/>
          <p:nvPr/>
        </p:nvSpPr>
        <p:spPr>
          <a:xfrm>
            <a:off x="357187" y="1047750"/>
            <a:ext cx="8429625" cy="5459412"/>
          </a:xfrm>
          <a:prstGeom prst="rect">
            <a:avLst/>
          </a:prstGeom>
          <a:solidFill>
            <a:schemeClr val="lt1"/>
          </a:solidFill>
          <a:ln>
            <a:noFill/>
          </a:ln>
        </p:spPr>
        <p:txBody>
          <a:bodyPr anchorCtr="0" anchor="t" bIns="216000" lIns="216000" spcFirstLastPara="1" rIns="216000" wrap="square" tIns="216000">
            <a:noAutofit/>
          </a:bodyPr>
          <a:lstStyle/>
          <a:p>
            <a:pPr indent="0" lvl="0" marL="180975" marR="0" rtl="0" algn="l">
              <a:lnSpc>
                <a:spcPct val="100000"/>
              </a:lnSpc>
              <a:spcBef>
                <a:spcPts val="0"/>
              </a:spcBef>
              <a:spcAft>
                <a:spcPts val="0"/>
              </a:spcAft>
              <a:buClr>
                <a:srgbClr val="181717"/>
              </a:buClr>
              <a:buSzPts val="2000"/>
              <a:buFont typeface="Play"/>
              <a:buNone/>
            </a:pPr>
            <a:r>
              <a:rPr b="1" i="0" lang="en-US" sz="2000" u="none">
                <a:solidFill>
                  <a:srgbClr val="181717"/>
                </a:solidFill>
                <a:latin typeface="Play"/>
                <a:ea typeface="Play"/>
                <a:cs typeface="Play"/>
                <a:sym typeface="Play"/>
              </a:rPr>
              <a:t>What is meant by ‘scaled scores’?</a:t>
            </a:r>
            <a:endParaRPr/>
          </a:p>
          <a:p>
            <a:pPr indent="0" lvl="0" marL="180975" marR="0" rtl="0" algn="l">
              <a:lnSpc>
                <a:spcPct val="100000"/>
              </a:lnSpc>
              <a:spcBef>
                <a:spcPts val="0"/>
              </a:spcBef>
              <a:spcAft>
                <a:spcPts val="0"/>
              </a:spcAft>
              <a:buClr>
                <a:schemeClr val="dk1"/>
              </a:buClr>
              <a:buSzPts val="2000"/>
              <a:buFont typeface="Calibri"/>
              <a:buNone/>
            </a:pPr>
            <a:r>
              <a:t/>
            </a:r>
            <a:endParaRPr b="0" i="0" sz="2000" u="none">
              <a:solidFill>
                <a:srgbClr val="181717"/>
              </a:solidFill>
              <a:latin typeface="Play"/>
              <a:ea typeface="Play"/>
              <a:cs typeface="Play"/>
              <a:sym typeface="Play"/>
            </a:endParaRPr>
          </a:p>
          <a:p>
            <a:pPr indent="-107950" lvl="0" marL="18097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It is planned that 100 will always represent the ‘national standard’.</a:t>
            </a:r>
            <a:endParaRPr/>
          </a:p>
          <a:p>
            <a:pPr indent="0" lvl="0" marL="18097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107950" lvl="0" marL="18097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Each pupil’s raw test score will therefore be converted into a score on the scale, either at, above or below 100.</a:t>
            </a:r>
            <a:endParaRPr/>
          </a:p>
          <a:p>
            <a:pPr indent="0" lvl="0" marL="18097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107950" lvl="0" marL="18097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Using the scaled score, the lowest a child can score is 80, with the highest being 120.</a:t>
            </a:r>
            <a:endParaRPr/>
          </a:p>
          <a:p>
            <a:pPr indent="0" lvl="0" marL="18097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107950" lvl="0" marL="18097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A child who achieves the ‘national standard’ (a score of 100) will be judged to have demonstrated sufficient knowledge in the areas assessed by the tests.</a:t>
            </a:r>
            <a:endParaRPr/>
          </a:p>
          <a:p>
            <a:pPr indent="0" lvl="0" marL="180975" marR="0" rtl="0" algn="l">
              <a:lnSpc>
                <a:spcPct val="100000"/>
              </a:lnSpc>
              <a:spcBef>
                <a:spcPts val="0"/>
              </a:spcBef>
              <a:spcAft>
                <a:spcPts val="0"/>
              </a:spcAft>
              <a:buClr>
                <a:schemeClr val="dk1"/>
              </a:buClr>
              <a:buSzPts val="1700"/>
              <a:buFont typeface="Arial"/>
              <a:buNone/>
            </a:pPr>
            <a:r>
              <a:t/>
            </a:r>
            <a:endParaRPr b="0" i="0" sz="1700" u="none">
              <a:solidFill>
                <a:srgbClr val="181717"/>
              </a:solidFill>
              <a:latin typeface="Play"/>
              <a:ea typeface="Play"/>
              <a:cs typeface="Play"/>
              <a:sym typeface="Play"/>
            </a:endParaRPr>
          </a:p>
          <a:p>
            <a:pPr indent="-107950" lvl="0" marL="180975" marR="0" rtl="0" algn="l">
              <a:lnSpc>
                <a:spcPct val="100000"/>
              </a:lnSpc>
              <a:spcBef>
                <a:spcPts val="0"/>
              </a:spcBef>
              <a:spcAft>
                <a:spcPts val="0"/>
              </a:spcAft>
              <a:buClr>
                <a:srgbClr val="181717"/>
              </a:buClr>
              <a:buSzPts val="1700"/>
              <a:buFont typeface="Arial"/>
              <a:buChar char="•"/>
            </a:pPr>
            <a:r>
              <a:rPr b="0" i="0" lang="en-US" sz="1700" u="none">
                <a:solidFill>
                  <a:srgbClr val="181717"/>
                </a:solidFill>
                <a:latin typeface="Play"/>
                <a:ea typeface="Play"/>
                <a:cs typeface="Play"/>
                <a:sym typeface="Play"/>
              </a:rPr>
              <a:t>Each pupil receives:</a:t>
            </a:r>
            <a:endParaRPr/>
          </a:p>
          <a:p>
            <a:pPr indent="0" lvl="1" marL="638175" marR="0" rtl="0" algn="l">
              <a:lnSpc>
                <a:spcPct val="100000"/>
              </a:lnSpc>
              <a:spcBef>
                <a:spcPts val="0"/>
              </a:spcBef>
              <a:spcAft>
                <a:spcPts val="0"/>
              </a:spcAft>
              <a:buClr>
                <a:srgbClr val="181717"/>
              </a:buClr>
              <a:buSzPts val="1700"/>
              <a:buFont typeface="Play"/>
              <a:buNone/>
            </a:pPr>
            <a:r>
              <a:rPr b="0" i="0" lang="en-US" sz="1700" u="none" cap="none" strike="noStrike">
                <a:solidFill>
                  <a:srgbClr val="181717"/>
                </a:solidFill>
                <a:latin typeface="Play"/>
                <a:ea typeface="Play"/>
                <a:cs typeface="Play"/>
                <a:sym typeface="Play"/>
              </a:rPr>
              <a:t>- a raw score (number of raw marks awarded); </a:t>
            </a:r>
            <a:endParaRPr/>
          </a:p>
          <a:p>
            <a:pPr indent="0" lvl="1" marL="638175" marR="0" rtl="0" algn="l">
              <a:lnSpc>
                <a:spcPct val="100000"/>
              </a:lnSpc>
              <a:spcBef>
                <a:spcPts val="0"/>
              </a:spcBef>
              <a:spcAft>
                <a:spcPts val="0"/>
              </a:spcAft>
              <a:buClr>
                <a:srgbClr val="181717"/>
              </a:buClr>
              <a:buSzPts val="1700"/>
              <a:buFont typeface="Play"/>
              <a:buNone/>
            </a:pPr>
            <a:r>
              <a:rPr b="0" i="0" lang="en-US" sz="1700" u="none" cap="none" strike="noStrike">
                <a:solidFill>
                  <a:srgbClr val="181717"/>
                </a:solidFill>
                <a:latin typeface="Play"/>
                <a:ea typeface="Play"/>
                <a:cs typeface="Play"/>
                <a:sym typeface="Play"/>
              </a:rPr>
              <a:t>- a scaled score in each tested subject;</a:t>
            </a:r>
            <a:endParaRPr/>
          </a:p>
          <a:p>
            <a:pPr indent="0" lvl="1" marL="638175" marR="0" rtl="0" algn="l">
              <a:lnSpc>
                <a:spcPct val="100000"/>
              </a:lnSpc>
              <a:spcBef>
                <a:spcPts val="0"/>
              </a:spcBef>
              <a:spcAft>
                <a:spcPts val="0"/>
              </a:spcAft>
              <a:buClr>
                <a:srgbClr val="181717"/>
              </a:buClr>
              <a:buSzPts val="1700"/>
              <a:buFont typeface="Play"/>
              <a:buNone/>
            </a:pPr>
            <a:r>
              <a:rPr b="0" i="0" lang="en-US" sz="1700" u="none" cap="none" strike="noStrike">
                <a:solidFill>
                  <a:srgbClr val="181717"/>
                </a:solidFill>
                <a:latin typeface="Play"/>
                <a:ea typeface="Play"/>
                <a:cs typeface="Play"/>
                <a:sym typeface="Play"/>
              </a:rPr>
              <a:t>- confirmation of whether or not they attained the national standard.</a:t>
            </a:r>
            <a:endParaRPr/>
          </a:p>
        </p:txBody>
      </p:sp>
      <p:sp>
        <p:nvSpPr>
          <p:cNvPr id="129" name="Google Shape;129;p16"/>
          <p:cNvSpPr/>
          <p:nvPr/>
        </p:nvSpPr>
        <p:spPr>
          <a:xfrm>
            <a:off x="8226425" y="5930900"/>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30" name="Google Shape;130;p16"/>
          <p:cNvSpPr/>
          <p:nvPr/>
        </p:nvSpPr>
        <p:spPr>
          <a:xfrm>
            <a:off x="8226425" y="5065712"/>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134" name="Shape 134"/>
        <p:cNvGrpSpPr/>
        <p:nvPr/>
      </p:nvGrpSpPr>
      <p:grpSpPr>
        <a:xfrm>
          <a:off x="0" y="0"/>
          <a:ext cx="0" cy="0"/>
          <a:chOff x="0" y="0"/>
          <a:chExt cx="0" cy="0"/>
        </a:xfrm>
      </p:grpSpPr>
      <p:sp>
        <p:nvSpPr>
          <p:cNvPr id="135" name="Google Shape;135;p17"/>
          <p:cNvSpPr txBox="1"/>
          <p:nvPr/>
        </p:nvSpPr>
        <p:spPr>
          <a:xfrm>
            <a:off x="357187" y="1047750"/>
            <a:ext cx="8429625" cy="5459412"/>
          </a:xfrm>
          <a:prstGeom prst="rect">
            <a:avLst/>
          </a:prstGeom>
          <a:solidFill>
            <a:schemeClr val="lt1"/>
          </a:solidFill>
          <a:ln>
            <a:noFill/>
          </a:ln>
        </p:spPr>
        <p:txBody>
          <a:bodyPr anchorCtr="0" anchor="t" bIns="216000" lIns="216000" spcFirstLastPara="1" rIns="216000" wrap="square" tIns="216000">
            <a:noAutofit/>
          </a:bodyPr>
          <a:lstStyle/>
          <a:p>
            <a:pPr indent="0" lvl="0" marL="180975" marR="0" rtl="0" algn="l">
              <a:lnSpc>
                <a:spcPct val="100000"/>
              </a:lnSpc>
              <a:spcBef>
                <a:spcPts val="0"/>
              </a:spcBef>
              <a:spcAft>
                <a:spcPts val="0"/>
              </a:spcAft>
              <a:buClr>
                <a:srgbClr val="181717"/>
              </a:buClr>
              <a:buSzPts val="2400"/>
              <a:buFont typeface="Play"/>
              <a:buNone/>
            </a:pPr>
            <a:r>
              <a:rPr b="1" i="0" lang="en-US" sz="2400" u="none">
                <a:solidFill>
                  <a:srgbClr val="181717"/>
                </a:solidFill>
                <a:latin typeface="Play"/>
                <a:ea typeface="Play"/>
                <a:cs typeface="Play"/>
                <a:sym typeface="Play"/>
              </a:rPr>
              <a:t>On publication of the test results in July</a:t>
            </a:r>
            <a:r>
              <a:rPr b="0" i="0" lang="en-US" sz="2400" u="none">
                <a:solidFill>
                  <a:srgbClr val="181717"/>
                </a:solidFill>
                <a:latin typeface="Play"/>
                <a:ea typeface="Play"/>
                <a:cs typeface="Play"/>
                <a:sym typeface="Play"/>
              </a:rPr>
              <a:t>:</a:t>
            </a:r>
            <a:endParaRPr/>
          </a:p>
          <a:p>
            <a:pPr indent="0" lvl="0" marL="180975"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Play"/>
              <a:ea typeface="Play"/>
              <a:cs typeface="Play"/>
              <a:sym typeface="Play"/>
            </a:endParaRPr>
          </a:p>
          <a:p>
            <a:pPr indent="-152400" lvl="0" marL="180975"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Play"/>
                <a:ea typeface="Play"/>
                <a:cs typeface="Play"/>
                <a:sym typeface="Play"/>
              </a:rPr>
              <a:t> a child awarded a scaled score of 100 is judged to have met the ‘national standard’ in the area judged by the test;</a:t>
            </a:r>
            <a:endParaRPr/>
          </a:p>
          <a:p>
            <a:pPr indent="0" lvl="0" marL="180975"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Play"/>
              <a:ea typeface="Play"/>
              <a:cs typeface="Play"/>
              <a:sym typeface="Play"/>
            </a:endParaRPr>
          </a:p>
          <a:p>
            <a:pPr indent="-152400" lvl="0" marL="180975"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Play"/>
                <a:ea typeface="Play"/>
                <a:cs typeface="Play"/>
                <a:sym typeface="Play"/>
              </a:rPr>
              <a:t> If a child’s score is </a:t>
            </a:r>
            <a:r>
              <a:rPr lang="en-US" sz="2400">
                <a:solidFill>
                  <a:schemeClr val="dk1"/>
                </a:solidFill>
                <a:latin typeface="Play"/>
                <a:ea typeface="Play"/>
                <a:cs typeface="Play"/>
                <a:sym typeface="Play"/>
              </a:rPr>
              <a:t>110 or greater </a:t>
            </a:r>
            <a:r>
              <a:rPr b="0" i="0" lang="en-US" sz="2400" u="none">
                <a:solidFill>
                  <a:schemeClr val="dk1"/>
                </a:solidFill>
                <a:latin typeface="Play"/>
                <a:ea typeface="Play"/>
                <a:cs typeface="Play"/>
                <a:sym typeface="Play"/>
              </a:rPr>
              <a:t>they are working </a:t>
            </a:r>
            <a:r>
              <a:rPr lang="en-US" sz="2400">
                <a:solidFill>
                  <a:schemeClr val="dk1"/>
                </a:solidFill>
                <a:latin typeface="Play"/>
                <a:ea typeface="Play"/>
                <a:cs typeface="Play"/>
                <a:sym typeface="Play"/>
              </a:rPr>
              <a:t>above</a:t>
            </a:r>
            <a:r>
              <a:rPr b="0" i="0" lang="en-US" sz="2400" u="none">
                <a:solidFill>
                  <a:schemeClr val="dk1"/>
                </a:solidFill>
                <a:latin typeface="Play"/>
                <a:ea typeface="Play"/>
                <a:cs typeface="Play"/>
                <a:sym typeface="Play"/>
              </a:rPr>
              <a:t> the expected national standard.</a:t>
            </a:r>
            <a:endParaRPr/>
          </a:p>
          <a:p>
            <a:pPr indent="0" lvl="0" marL="180975"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Play"/>
              <a:ea typeface="Play"/>
              <a:cs typeface="Play"/>
              <a:sym typeface="Play"/>
            </a:endParaRPr>
          </a:p>
          <a:p>
            <a:pPr indent="-152400" lvl="0" marL="180975"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Play"/>
                <a:ea typeface="Play"/>
                <a:cs typeface="Play"/>
                <a:sym typeface="Play"/>
              </a:rPr>
              <a:t> a child’s score is </a:t>
            </a:r>
            <a:r>
              <a:rPr lang="en-US" sz="2400">
                <a:solidFill>
                  <a:schemeClr val="dk1"/>
                </a:solidFill>
                <a:latin typeface="Play"/>
                <a:ea typeface="Play"/>
                <a:cs typeface="Play"/>
                <a:sym typeface="Play"/>
              </a:rPr>
              <a:t>below 100</a:t>
            </a:r>
            <a:r>
              <a:rPr b="0" i="0" lang="en-US" sz="2400" u="none">
                <a:solidFill>
                  <a:schemeClr val="dk1"/>
                </a:solidFill>
                <a:latin typeface="Play"/>
                <a:ea typeface="Play"/>
                <a:cs typeface="Play"/>
                <a:sym typeface="Play"/>
              </a:rPr>
              <a:t>, they are judged to have not yet met the national standard and per</a:t>
            </a:r>
            <a:r>
              <a:rPr lang="en-US" sz="2400">
                <a:solidFill>
                  <a:schemeClr val="dk1"/>
                </a:solidFill>
                <a:latin typeface="Play"/>
                <a:ea typeface="Play"/>
                <a:cs typeface="Play"/>
                <a:sym typeface="Play"/>
              </a:rPr>
              <a:t>f</a:t>
            </a:r>
            <a:r>
              <a:rPr b="0" i="0" lang="en-US" sz="2400" u="none">
                <a:solidFill>
                  <a:schemeClr val="dk1"/>
                </a:solidFill>
                <a:latin typeface="Play"/>
                <a:ea typeface="Play"/>
                <a:cs typeface="Play"/>
                <a:sym typeface="Play"/>
              </a:rPr>
              <a:t>ormed below the expectation for their age.</a:t>
            </a:r>
            <a:endParaRPr/>
          </a:p>
        </p:txBody>
      </p:sp>
      <p:sp>
        <p:nvSpPr>
          <p:cNvPr id="136" name="Google Shape;136;p17"/>
          <p:cNvSpPr txBox="1"/>
          <p:nvPr/>
        </p:nvSpPr>
        <p:spPr>
          <a:xfrm>
            <a:off x="-419100" y="354012"/>
            <a:ext cx="9205912" cy="715962"/>
          </a:xfrm>
          <a:prstGeom prst="rect">
            <a:avLst/>
          </a:prstGeom>
          <a:solidFill>
            <a:srgbClr val="25B7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37" name="Google Shape;137;p17"/>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38" name="Google Shape;138;p17"/>
          <p:cNvSpPr txBox="1"/>
          <p:nvPr/>
        </p:nvSpPr>
        <p:spPr>
          <a:xfrm>
            <a:off x="407987" y="401637"/>
            <a:ext cx="49942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Scaled Score Examples</a:t>
            </a:r>
            <a:endParaRPr/>
          </a:p>
        </p:txBody>
      </p:sp>
      <p:sp>
        <p:nvSpPr>
          <p:cNvPr id="139" name="Google Shape;139;p17"/>
          <p:cNvSpPr/>
          <p:nvPr/>
        </p:nvSpPr>
        <p:spPr>
          <a:xfrm>
            <a:off x="8226425" y="5930900"/>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40" name="Google Shape;140;p17"/>
          <p:cNvSpPr/>
          <p:nvPr/>
        </p:nvSpPr>
        <p:spPr>
          <a:xfrm>
            <a:off x="8226425" y="5065712"/>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144" name="Shape 144"/>
        <p:cNvGrpSpPr/>
        <p:nvPr/>
      </p:nvGrpSpPr>
      <p:grpSpPr>
        <a:xfrm>
          <a:off x="0" y="0"/>
          <a:ext cx="0" cy="0"/>
          <a:chOff x="0" y="0"/>
          <a:chExt cx="0" cy="0"/>
        </a:xfrm>
      </p:grpSpPr>
      <p:sp>
        <p:nvSpPr>
          <p:cNvPr id="145" name="Google Shape;145;p18"/>
          <p:cNvSpPr txBox="1"/>
          <p:nvPr/>
        </p:nvSpPr>
        <p:spPr>
          <a:xfrm>
            <a:off x="-158750" y="354012"/>
            <a:ext cx="8945562" cy="715962"/>
          </a:xfrm>
          <a:prstGeom prst="rect">
            <a:avLst/>
          </a:prstGeom>
          <a:solidFill>
            <a:srgbClr val="25B7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46" name="Google Shape;146;p18"/>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47" name="Google Shape;147;p18"/>
          <p:cNvSpPr txBox="1"/>
          <p:nvPr/>
        </p:nvSpPr>
        <p:spPr>
          <a:xfrm>
            <a:off x="407987" y="401637"/>
            <a:ext cx="49942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Higher-Attaining Pupils</a:t>
            </a:r>
            <a:endParaRPr/>
          </a:p>
        </p:txBody>
      </p:sp>
      <p:sp>
        <p:nvSpPr>
          <p:cNvPr id="148" name="Google Shape;148;p18"/>
          <p:cNvSpPr txBox="1"/>
          <p:nvPr/>
        </p:nvSpPr>
        <p:spPr>
          <a:xfrm>
            <a:off x="366712"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160337" lvl="0" marL="342900" marR="0" rtl="0" algn="l">
              <a:lnSpc>
                <a:spcPct val="100000"/>
              </a:lnSpc>
              <a:spcBef>
                <a:spcPts val="0"/>
              </a:spcBef>
              <a:spcAft>
                <a:spcPts val="0"/>
              </a:spcAft>
              <a:buClr>
                <a:srgbClr val="181717"/>
              </a:buClr>
              <a:buSzPts val="2000"/>
              <a:buFont typeface="Arial"/>
              <a:buChar char="•"/>
            </a:pPr>
            <a:r>
              <a:rPr b="0" i="0" lang="en-US" sz="2000" u="none">
                <a:solidFill>
                  <a:srgbClr val="181717"/>
                </a:solidFill>
                <a:latin typeface="Play"/>
                <a:ea typeface="Play"/>
                <a:cs typeface="Play"/>
                <a:sym typeface="Play"/>
              </a:rPr>
              <a:t>In the past, Key Stage 2 tests were aimed at children achieving levels 3-5 (with a national expectation to reach at least level 4).</a:t>
            </a:r>
            <a:endParaRPr/>
          </a:p>
          <a:p>
            <a:pPr indent="-33337" lvl="0" marL="342900" marR="0" rtl="0" algn="l">
              <a:lnSpc>
                <a:spcPct val="100000"/>
              </a:lnSpc>
              <a:spcBef>
                <a:spcPts val="0"/>
              </a:spcBef>
              <a:spcAft>
                <a:spcPts val="0"/>
              </a:spcAft>
              <a:buClr>
                <a:schemeClr val="dk1"/>
              </a:buClr>
              <a:buSzPts val="2000"/>
              <a:buFont typeface="Arial"/>
              <a:buNone/>
            </a:pPr>
            <a:r>
              <a:t/>
            </a:r>
            <a:endParaRPr b="0" i="0" sz="20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2000"/>
              <a:buFont typeface="Arial"/>
              <a:buChar char="•"/>
            </a:pPr>
            <a:r>
              <a:rPr b="0" i="0" lang="en-US" sz="2000" u="none">
                <a:solidFill>
                  <a:srgbClr val="181717"/>
                </a:solidFill>
                <a:latin typeface="Play"/>
                <a:ea typeface="Play"/>
                <a:cs typeface="Play"/>
                <a:sym typeface="Play"/>
              </a:rPr>
              <a:t>This meant that additional level 6 tests were produced for children who demonstrated higher than expected attainment (above level 5).</a:t>
            </a:r>
            <a:endParaRPr/>
          </a:p>
          <a:p>
            <a:pPr indent="-33337" lvl="0" marL="342900" marR="0" rtl="0" algn="l">
              <a:lnSpc>
                <a:spcPct val="100000"/>
              </a:lnSpc>
              <a:spcBef>
                <a:spcPts val="0"/>
              </a:spcBef>
              <a:spcAft>
                <a:spcPts val="0"/>
              </a:spcAft>
              <a:buClr>
                <a:schemeClr val="dk1"/>
              </a:buClr>
              <a:buSzPts val="2000"/>
              <a:buFont typeface="Arial"/>
              <a:buNone/>
            </a:pPr>
            <a:r>
              <a:t/>
            </a:r>
            <a:endParaRPr b="0" i="0" sz="20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2000"/>
              <a:buFont typeface="Arial"/>
              <a:buChar char="•"/>
            </a:pPr>
            <a:r>
              <a:rPr b="0" i="0" lang="en-US" sz="2000" u="none">
                <a:solidFill>
                  <a:srgbClr val="181717"/>
                </a:solidFill>
                <a:latin typeface="Play"/>
                <a:ea typeface="Play"/>
                <a:cs typeface="Play"/>
                <a:sym typeface="Play"/>
              </a:rPr>
              <a:t>Under the new system, there are not any separate tests for the most-able children.</a:t>
            </a:r>
            <a:endParaRPr/>
          </a:p>
          <a:p>
            <a:pPr indent="-33337" lvl="0" marL="342900" marR="0" rtl="0" algn="l">
              <a:lnSpc>
                <a:spcPct val="100000"/>
              </a:lnSpc>
              <a:spcBef>
                <a:spcPts val="0"/>
              </a:spcBef>
              <a:spcAft>
                <a:spcPts val="0"/>
              </a:spcAft>
              <a:buClr>
                <a:schemeClr val="dk1"/>
              </a:buClr>
              <a:buSzPts val="2000"/>
              <a:buFont typeface="Arial"/>
              <a:buNone/>
            </a:pPr>
            <a:r>
              <a:t/>
            </a:r>
            <a:endParaRPr b="0" i="0" sz="20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2000"/>
              <a:buFont typeface="Arial"/>
              <a:buChar char="•"/>
            </a:pPr>
            <a:r>
              <a:rPr b="0" i="0" lang="en-US" sz="2000" u="none">
                <a:solidFill>
                  <a:srgbClr val="181717"/>
                </a:solidFill>
                <a:latin typeface="Play"/>
                <a:ea typeface="Play"/>
                <a:cs typeface="Play"/>
                <a:sym typeface="Play"/>
              </a:rPr>
              <a:t>Instead, each test will have scope for higher-attaining pupils to show their strengths.</a:t>
            </a:r>
            <a:endParaRPr/>
          </a:p>
          <a:p>
            <a:pPr indent="-33337" lvl="0" marL="342900" marR="0" rtl="0" algn="l">
              <a:lnSpc>
                <a:spcPct val="100000"/>
              </a:lnSpc>
              <a:spcBef>
                <a:spcPts val="0"/>
              </a:spcBef>
              <a:spcAft>
                <a:spcPts val="0"/>
              </a:spcAft>
              <a:buClr>
                <a:schemeClr val="dk1"/>
              </a:buClr>
              <a:buSzPts val="2000"/>
              <a:buFont typeface="Arial"/>
              <a:buNone/>
            </a:pPr>
            <a:r>
              <a:t/>
            </a:r>
            <a:endParaRPr b="0" i="0" sz="20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2000"/>
              <a:buFont typeface="Arial"/>
              <a:buChar char="•"/>
            </a:pPr>
            <a:r>
              <a:rPr b="0" i="0" lang="en-US" sz="2000" u="none">
                <a:solidFill>
                  <a:srgbClr val="181717"/>
                </a:solidFill>
                <a:latin typeface="Play"/>
                <a:ea typeface="Play"/>
                <a:cs typeface="Play"/>
                <a:sym typeface="Play"/>
              </a:rPr>
              <a:t>This means that some questions may be more difficult for many children, but they should be encouraged to attempt as much of the test as they can.</a:t>
            </a:r>
            <a:endParaRPr/>
          </a:p>
        </p:txBody>
      </p:sp>
      <p:sp>
        <p:nvSpPr>
          <p:cNvPr id="149" name="Google Shape;149;p18"/>
          <p:cNvSpPr/>
          <p:nvPr/>
        </p:nvSpPr>
        <p:spPr>
          <a:xfrm>
            <a:off x="8226425" y="5930900"/>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50" name="Google Shape;150;p18"/>
          <p:cNvSpPr/>
          <p:nvPr/>
        </p:nvSpPr>
        <p:spPr>
          <a:xfrm>
            <a:off x="8226425" y="5065712"/>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B7BC">
            <a:alpha val="33725"/>
          </a:srgbClr>
        </a:solidFill>
      </p:bgPr>
    </p:bg>
    <p:spTree>
      <p:nvGrpSpPr>
        <p:cNvPr id="154" name="Shape 154"/>
        <p:cNvGrpSpPr/>
        <p:nvPr/>
      </p:nvGrpSpPr>
      <p:grpSpPr>
        <a:xfrm>
          <a:off x="0" y="0"/>
          <a:ext cx="0" cy="0"/>
          <a:chOff x="0" y="0"/>
          <a:chExt cx="0" cy="0"/>
        </a:xfrm>
      </p:grpSpPr>
      <p:sp>
        <p:nvSpPr>
          <p:cNvPr id="155" name="Google Shape;155;p19"/>
          <p:cNvSpPr txBox="1"/>
          <p:nvPr/>
        </p:nvSpPr>
        <p:spPr>
          <a:xfrm>
            <a:off x="-158750" y="354012"/>
            <a:ext cx="8945562" cy="715962"/>
          </a:xfrm>
          <a:prstGeom prst="rect">
            <a:avLst/>
          </a:prstGeom>
          <a:solidFill>
            <a:srgbClr val="25B7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56" name="Google Shape;156;p19"/>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57" name="Google Shape;157;p19"/>
          <p:cNvSpPr txBox="1"/>
          <p:nvPr/>
        </p:nvSpPr>
        <p:spPr>
          <a:xfrm>
            <a:off x="407943" y="401625"/>
            <a:ext cx="7818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The Tests</a:t>
            </a:r>
            <a:endParaRPr/>
          </a:p>
        </p:txBody>
      </p:sp>
      <p:sp>
        <p:nvSpPr>
          <p:cNvPr id="158" name="Google Shape;158;p19"/>
          <p:cNvSpPr txBox="1"/>
          <p:nvPr/>
        </p:nvSpPr>
        <p:spPr>
          <a:xfrm>
            <a:off x="36195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160337" lvl="0" marL="342900" marR="0" rtl="0" algn="l">
              <a:lnSpc>
                <a:spcPct val="100000"/>
              </a:lnSpc>
              <a:spcBef>
                <a:spcPts val="0"/>
              </a:spcBef>
              <a:spcAft>
                <a:spcPts val="0"/>
              </a:spcAft>
              <a:buClr>
                <a:srgbClr val="181717"/>
              </a:buClr>
              <a:buSzPts val="1500"/>
              <a:buFont typeface="Play"/>
              <a:buNone/>
            </a:pPr>
            <a:r>
              <a:rPr b="0" i="0" lang="en-US" sz="1500" u="none">
                <a:solidFill>
                  <a:srgbClr val="181717"/>
                </a:solidFill>
                <a:latin typeface="Play"/>
                <a:ea typeface="Play"/>
                <a:cs typeface="Play"/>
                <a:sym typeface="Play"/>
              </a:rPr>
              <a:t>Key Stage 2 SATs take place nationally in the week commencing Monday </a:t>
            </a:r>
            <a:r>
              <a:rPr lang="en-US" sz="1500">
                <a:solidFill>
                  <a:srgbClr val="181717"/>
                </a:solidFill>
                <a:latin typeface="Play"/>
                <a:ea typeface="Play"/>
                <a:cs typeface="Play"/>
                <a:sym typeface="Play"/>
              </a:rPr>
              <a:t>13</a:t>
            </a:r>
            <a:r>
              <a:rPr b="0" baseline="30000" i="0" lang="en-US" sz="1500" u="none">
                <a:solidFill>
                  <a:srgbClr val="181717"/>
                </a:solidFill>
                <a:latin typeface="Play"/>
                <a:ea typeface="Play"/>
                <a:cs typeface="Play"/>
                <a:sym typeface="Play"/>
              </a:rPr>
              <a:t>th</a:t>
            </a:r>
            <a:r>
              <a:rPr b="0" i="0" lang="en-US" sz="1500" u="none">
                <a:solidFill>
                  <a:srgbClr val="181717"/>
                </a:solidFill>
                <a:latin typeface="Play"/>
                <a:ea typeface="Play"/>
                <a:cs typeface="Play"/>
                <a:sym typeface="Play"/>
              </a:rPr>
              <a:t> May 202</a:t>
            </a:r>
            <a:r>
              <a:rPr lang="en-US" sz="1500">
                <a:solidFill>
                  <a:srgbClr val="181717"/>
                </a:solidFill>
                <a:latin typeface="Play"/>
                <a:ea typeface="Play"/>
                <a:cs typeface="Play"/>
                <a:sym typeface="Play"/>
              </a:rPr>
              <a:t>4</a:t>
            </a:r>
            <a:r>
              <a:rPr lang="en-US"/>
              <a:t>.</a:t>
            </a:r>
            <a:endParaRPr/>
          </a:p>
          <a:p>
            <a:pPr indent="-160337" lvl="0" marL="342900" marR="0" rtl="0" algn="l">
              <a:lnSpc>
                <a:spcPct val="100000"/>
              </a:lnSpc>
              <a:spcBef>
                <a:spcPts val="0"/>
              </a:spcBef>
              <a:spcAft>
                <a:spcPts val="0"/>
              </a:spcAft>
              <a:buClr>
                <a:schemeClr val="dk1"/>
              </a:buClr>
              <a:buSzPts val="1500"/>
              <a:buFont typeface="Calibri"/>
              <a:buNone/>
            </a:pPr>
            <a:r>
              <a:t/>
            </a:r>
            <a:endParaRPr b="0" i="0" sz="15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500"/>
              <a:buFont typeface="Play"/>
              <a:buNone/>
            </a:pPr>
            <a:r>
              <a:rPr b="0" i="0" lang="en-US" sz="1500" u="none">
                <a:solidFill>
                  <a:srgbClr val="181717"/>
                </a:solidFill>
                <a:latin typeface="Play"/>
                <a:ea typeface="Play"/>
                <a:cs typeface="Play"/>
                <a:sym typeface="Play"/>
              </a:rPr>
              <a:t>Statutory tests will be administered in the following subjects:</a:t>
            </a:r>
            <a:endParaRPr/>
          </a:p>
          <a:p>
            <a:pPr indent="-160337" lvl="0" marL="342900" marR="0" rtl="0" algn="l">
              <a:lnSpc>
                <a:spcPct val="100000"/>
              </a:lnSpc>
              <a:spcBef>
                <a:spcPts val="0"/>
              </a:spcBef>
              <a:spcAft>
                <a:spcPts val="0"/>
              </a:spcAft>
              <a:buClr>
                <a:schemeClr val="dk1"/>
              </a:buClr>
              <a:buSzPts val="1500"/>
              <a:buFont typeface="Calibri"/>
              <a:buNone/>
            </a:pPr>
            <a:r>
              <a:t/>
            </a:r>
            <a:endParaRPr b="0" i="0" sz="1500" u="none">
              <a:solidFill>
                <a:srgbClr val="181717"/>
              </a:solidFill>
              <a:latin typeface="Play"/>
              <a:ea typeface="Play"/>
              <a:cs typeface="Play"/>
              <a:sym typeface="Play"/>
            </a:endParaRPr>
          </a:p>
          <a:p>
            <a:pPr indent="-323850" lvl="0" marL="457200" rtl="0" algn="l">
              <a:spcBef>
                <a:spcPts val="0"/>
              </a:spcBef>
              <a:spcAft>
                <a:spcPts val="0"/>
              </a:spcAft>
              <a:buClr>
                <a:srgbClr val="181717"/>
              </a:buClr>
              <a:buSzPts val="1500"/>
              <a:buChar char="•"/>
            </a:pPr>
            <a:r>
              <a:rPr lang="en-US" sz="1500">
                <a:solidFill>
                  <a:srgbClr val="181717"/>
                </a:solidFill>
                <a:latin typeface="Play"/>
                <a:ea typeface="Play"/>
                <a:cs typeface="Play"/>
                <a:sym typeface="Play"/>
              </a:rPr>
              <a:t>English Grammar, Punctuation and Spelling</a:t>
            </a:r>
            <a:endParaRPr/>
          </a:p>
          <a:p>
            <a:pPr indent="-228600" lvl="0" marL="1143000" rtl="0" algn="l">
              <a:spcBef>
                <a:spcPts val="0"/>
              </a:spcBef>
              <a:spcAft>
                <a:spcPts val="0"/>
              </a:spcAft>
              <a:buNone/>
            </a:pPr>
            <a:r>
              <a:rPr lang="en-US" sz="1500">
                <a:solidFill>
                  <a:srgbClr val="181717"/>
                </a:solidFill>
                <a:latin typeface="Play"/>
                <a:ea typeface="Play"/>
                <a:cs typeface="Play"/>
                <a:sym typeface="Play"/>
              </a:rPr>
              <a:t> - Paper 1: questions</a:t>
            </a:r>
            <a:endParaRPr/>
          </a:p>
          <a:p>
            <a:pPr indent="457200" lvl="0" marL="457200" marR="0" rtl="0" algn="l">
              <a:lnSpc>
                <a:spcPct val="100000"/>
              </a:lnSpc>
              <a:spcBef>
                <a:spcPts val="0"/>
              </a:spcBef>
              <a:spcAft>
                <a:spcPts val="0"/>
              </a:spcAft>
              <a:buNone/>
            </a:pPr>
            <a:r>
              <a:rPr lang="en-US" sz="1500">
                <a:solidFill>
                  <a:srgbClr val="181717"/>
                </a:solidFill>
                <a:latin typeface="Play"/>
                <a:ea typeface="Play"/>
                <a:cs typeface="Play"/>
                <a:sym typeface="Play"/>
              </a:rPr>
              <a:t> - Paper 2: spelling</a:t>
            </a:r>
            <a:endParaRPr sz="1500">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500"/>
              <a:buFont typeface="Arial"/>
              <a:buChar char="•"/>
            </a:pPr>
            <a:r>
              <a:rPr b="0" i="0" lang="en-US" sz="1500" u="none">
                <a:solidFill>
                  <a:srgbClr val="181717"/>
                </a:solidFill>
                <a:latin typeface="Play"/>
                <a:ea typeface="Play"/>
                <a:cs typeface="Play"/>
                <a:sym typeface="Play"/>
              </a:rPr>
              <a:t>English Reading (60 minutes)</a:t>
            </a:r>
            <a:endParaRPr/>
          </a:p>
          <a:p>
            <a:pPr indent="-228600" lvl="2" marL="1143000" marR="0" rtl="0" algn="l">
              <a:lnSpc>
                <a:spcPct val="100000"/>
              </a:lnSpc>
              <a:spcBef>
                <a:spcPts val="0"/>
              </a:spcBef>
              <a:spcAft>
                <a:spcPts val="0"/>
              </a:spcAft>
              <a:buClr>
                <a:srgbClr val="181717"/>
              </a:buClr>
              <a:buSzPts val="1500"/>
              <a:buFont typeface="Play"/>
              <a:buNone/>
            </a:pPr>
            <a:r>
              <a:t/>
            </a:r>
            <a:endParaRPr/>
          </a:p>
          <a:p>
            <a:pPr indent="-160337" lvl="0" marL="342900" marR="0" rtl="0" algn="l">
              <a:lnSpc>
                <a:spcPct val="100000"/>
              </a:lnSpc>
              <a:spcBef>
                <a:spcPts val="0"/>
              </a:spcBef>
              <a:spcAft>
                <a:spcPts val="0"/>
              </a:spcAft>
              <a:buClr>
                <a:srgbClr val="181717"/>
              </a:buClr>
              <a:buSzPts val="1500"/>
              <a:buFont typeface="Arial"/>
              <a:buChar char="•"/>
            </a:pPr>
            <a:r>
              <a:rPr b="0" i="0" lang="en-US" sz="1500" u="none">
                <a:solidFill>
                  <a:srgbClr val="181717"/>
                </a:solidFill>
                <a:latin typeface="Play"/>
                <a:ea typeface="Play"/>
                <a:cs typeface="Play"/>
                <a:sym typeface="Play"/>
              </a:rPr>
              <a:t>Mathematics</a:t>
            </a:r>
            <a:endParaRPr/>
          </a:p>
          <a:p>
            <a:pPr indent="-228600" lvl="2" marL="1143000" marR="0" rtl="0" algn="l">
              <a:lnSpc>
                <a:spcPct val="100000"/>
              </a:lnSpc>
              <a:spcBef>
                <a:spcPts val="0"/>
              </a:spcBef>
              <a:spcAft>
                <a:spcPts val="0"/>
              </a:spcAft>
              <a:buClr>
                <a:srgbClr val="181717"/>
              </a:buClr>
              <a:buSzPts val="1500"/>
              <a:buFont typeface="Play"/>
              <a:buNone/>
            </a:pPr>
            <a:r>
              <a:rPr b="0" i="0" lang="en-US" sz="1500" u="none" cap="none" strike="noStrike">
                <a:solidFill>
                  <a:srgbClr val="181717"/>
                </a:solidFill>
                <a:latin typeface="Play"/>
                <a:ea typeface="Play"/>
                <a:cs typeface="Play"/>
                <a:sym typeface="Play"/>
              </a:rPr>
              <a:t>- Paper 1: Arithmetic (30 minutes)</a:t>
            </a:r>
            <a:endParaRPr/>
          </a:p>
          <a:p>
            <a:pPr indent="-228600" lvl="2" marL="1143000" marR="0" rtl="0" algn="l">
              <a:lnSpc>
                <a:spcPct val="100000"/>
              </a:lnSpc>
              <a:spcBef>
                <a:spcPts val="0"/>
              </a:spcBef>
              <a:spcAft>
                <a:spcPts val="0"/>
              </a:spcAft>
              <a:buClr>
                <a:srgbClr val="181717"/>
              </a:buClr>
              <a:buSzPts val="1500"/>
              <a:buFont typeface="Play"/>
              <a:buNone/>
            </a:pPr>
            <a:r>
              <a:rPr b="0" i="0" lang="en-US" sz="1500" u="none" cap="none" strike="noStrike">
                <a:solidFill>
                  <a:srgbClr val="181717"/>
                </a:solidFill>
                <a:latin typeface="Play"/>
                <a:ea typeface="Play"/>
                <a:cs typeface="Play"/>
                <a:sym typeface="Play"/>
              </a:rPr>
              <a:t> - Paper 2: Reasoning (40 minutes)</a:t>
            </a:r>
            <a:endParaRPr/>
          </a:p>
          <a:p>
            <a:pPr indent="-228600" lvl="2" marL="1143000" marR="0" rtl="0" algn="l">
              <a:lnSpc>
                <a:spcPct val="100000"/>
              </a:lnSpc>
              <a:spcBef>
                <a:spcPts val="0"/>
              </a:spcBef>
              <a:spcAft>
                <a:spcPts val="0"/>
              </a:spcAft>
              <a:buClr>
                <a:srgbClr val="181717"/>
              </a:buClr>
              <a:buSzPts val="1500"/>
              <a:buFont typeface="Play"/>
              <a:buNone/>
            </a:pPr>
            <a:r>
              <a:rPr b="0" i="0" lang="en-US" sz="1500" u="none" cap="none" strike="noStrike">
                <a:solidFill>
                  <a:srgbClr val="181717"/>
                </a:solidFill>
                <a:latin typeface="Play"/>
                <a:ea typeface="Play"/>
                <a:cs typeface="Play"/>
                <a:sym typeface="Play"/>
              </a:rPr>
              <a:t> - Paper 3: Reasoning (40 minutes)</a:t>
            </a:r>
            <a:endParaRPr/>
          </a:p>
          <a:p>
            <a:pPr indent="-160337" lvl="0" marL="342900" marR="0" rtl="0" algn="l">
              <a:lnSpc>
                <a:spcPct val="100000"/>
              </a:lnSpc>
              <a:spcBef>
                <a:spcPts val="0"/>
              </a:spcBef>
              <a:spcAft>
                <a:spcPts val="0"/>
              </a:spcAft>
              <a:buClr>
                <a:schemeClr val="dk1"/>
              </a:buClr>
              <a:buSzPts val="1500"/>
              <a:buFont typeface="Calibri"/>
              <a:buNone/>
            </a:pPr>
            <a:r>
              <a:t/>
            </a:r>
            <a:endParaRPr b="0" i="0" sz="15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500"/>
              <a:buFont typeface="Play"/>
              <a:buNone/>
            </a:pPr>
            <a:r>
              <a:rPr lang="en-US" sz="1500">
                <a:solidFill>
                  <a:srgbClr val="181717"/>
                </a:solidFill>
                <a:latin typeface="Play"/>
                <a:ea typeface="Play"/>
                <a:cs typeface="Play"/>
                <a:sym typeface="Play"/>
              </a:rPr>
              <a:t>W</a:t>
            </a:r>
            <a:r>
              <a:rPr b="0" i="0" lang="en-US" sz="1500" u="none">
                <a:solidFill>
                  <a:srgbClr val="181717"/>
                </a:solidFill>
                <a:latin typeface="Play"/>
                <a:ea typeface="Play"/>
                <a:cs typeface="Play"/>
                <a:sym typeface="Play"/>
              </a:rPr>
              <a:t>riting will be teacher assessed internally. </a:t>
            </a:r>
            <a:endParaRPr sz="1500">
              <a:solidFill>
                <a:srgbClr val="181717"/>
              </a:solidFill>
              <a:latin typeface="Play"/>
              <a:ea typeface="Play"/>
              <a:cs typeface="Play"/>
              <a:sym typeface="Play"/>
            </a:endParaRPr>
          </a:p>
          <a:p>
            <a:pPr indent="-323850" lvl="0" marL="457200" marR="0" rtl="0" algn="l">
              <a:lnSpc>
                <a:spcPct val="100000"/>
              </a:lnSpc>
              <a:spcBef>
                <a:spcPts val="0"/>
              </a:spcBef>
              <a:spcAft>
                <a:spcPts val="0"/>
              </a:spcAft>
              <a:buClr>
                <a:srgbClr val="181717"/>
              </a:buClr>
              <a:buSzPts val="1500"/>
              <a:buFont typeface="Play"/>
              <a:buChar char="●"/>
            </a:pPr>
            <a:r>
              <a:rPr lang="en-US" sz="1500">
                <a:solidFill>
                  <a:srgbClr val="181717"/>
                </a:solidFill>
                <a:latin typeface="Play"/>
                <a:ea typeface="Play"/>
                <a:cs typeface="Play"/>
                <a:sym typeface="Play"/>
              </a:rPr>
              <a:t>Each day, tests will be completed during the morning session. </a:t>
            </a:r>
            <a:endParaRPr sz="1500">
              <a:solidFill>
                <a:srgbClr val="181717"/>
              </a:solidFill>
              <a:latin typeface="Play"/>
              <a:ea typeface="Play"/>
              <a:cs typeface="Play"/>
              <a:sym typeface="Play"/>
            </a:endParaRPr>
          </a:p>
          <a:p>
            <a:pPr indent="-323850" lvl="0" marL="457200" marR="0" rtl="0" algn="l">
              <a:lnSpc>
                <a:spcPct val="100000"/>
              </a:lnSpc>
              <a:spcBef>
                <a:spcPts val="0"/>
              </a:spcBef>
              <a:spcAft>
                <a:spcPts val="0"/>
              </a:spcAft>
              <a:buClr>
                <a:srgbClr val="181717"/>
              </a:buClr>
              <a:buSzPts val="1500"/>
              <a:buFont typeface="Play"/>
              <a:buChar char="●"/>
            </a:pPr>
            <a:r>
              <a:rPr lang="en-US" sz="1500">
                <a:solidFill>
                  <a:srgbClr val="181717"/>
                </a:solidFill>
                <a:latin typeface="Play"/>
                <a:ea typeface="Play"/>
                <a:cs typeface="Play"/>
                <a:sym typeface="Play"/>
              </a:rPr>
              <a:t>A breakfast club will be open from 8.30am in Y6 </a:t>
            </a:r>
            <a:endParaRPr sz="1500">
              <a:solidFill>
                <a:srgbClr val="181717"/>
              </a:solidFill>
              <a:latin typeface="Play"/>
              <a:ea typeface="Play"/>
              <a:cs typeface="Play"/>
              <a:sym typeface="Play"/>
            </a:endParaRPr>
          </a:p>
          <a:p>
            <a:pPr indent="-323850" lvl="0" marL="457200" marR="0" rtl="0" algn="l">
              <a:lnSpc>
                <a:spcPct val="100000"/>
              </a:lnSpc>
              <a:spcBef>
                <a:spcPts val="0"/>
              </a:spcBef>
              <a:spcAft>
                <a:spcPts val="0"/>
              </a:spcAft>
              <a:buClr>
                <a:srgbClr val="181717"/>
              </a:buClr>
              <a:buSzPts val="1500"/>
              <a:buFont typeface="Play"/>
              <a:buChar char="●"/>
            </a:pPr>
            <a:r>
              <a:rPr lang="en-US" sz="1500">
                <a:solidFill>
                  <a:srgbClr val="181717"/>
                </a:solidFill>
                <a:latin typeface="Play"/>
                <a:ea typeface="Play"/>
                <a:cs typeface="Play"/>
                <a:sym typeface="Play"/>
              </a:rPr>
              <a:t>If children are absent they will score 0. Tests have to completed at the same time. </a:t>
            </a:r>
            <a:endParaRPr sz="1500">
              <a:solidFill>
                <a:srgbClr val="181717"/>
              </a:solidFill>
              <a:latin typeface="Play"/>
              <a:ea typeface="Play"/>
              <a:cs typeface="Play"/>
              <a:sym typeface="Play"/>
            </a:endParaRPr>
          </a:p>
          <a:p>
            <a:pPr indent="-323850" lvl="0" marL="457200" marR="0" rtl="0" algn="l">
              <a:lnSpc>
                <a:spcPct val="100000"/>
              </a:lnSpc>
              <a:spcBef>
                <a:spcPts val="0"/>
              </a:spcBef>
              <a:spcAft>
                <a:spcPts val="0"/>
              </a:spcAft>
              <a:buClr>
                <a:srgbClr val="181717"/>
              </a:buClr>
              <a:buSzPts val="1500"/>
              <a:buFont typeface="Play"/>
              <a:buChar char="●"/>
            </a:pPr>
            <a:r>
              <a:rPr lang="en-US" sz="1500">
                <a:solidFill>
                  <a:srgbClr val="181717"/>
                </a:solidFill>
                <a:latin typeface="Play"/>
                <a:ea typeface="Play"/>
                <a:cs typeface="Play"/>
                <a:sym typeface="Play"/>
              </a:rPr>
              <a:t>Adjustments can and will be made for those children who would normally have them in place. For example, extra time, a scribe, a reader for maths, a prompt </a:t>
            </a:r>
            <a:endParaRPr sz="1500">
              <a:solidFill>
                <a:srgbClr val="181717"/>
              </a:solidFill>
              <a:latin typeface="Play"/>
              <a:ea typeface="Play"/>
              <a:cs typeface="Play"/>
              <a:sym typeface="Play"/>
            </a:endParaRPr>
          </a:p>
        </p:txBody>
      </p:sp>
      <p:sp>
        <p:nvSpPr>
          <p:cNvPr id="159" name="Google Shape;159;p19"/>
          <p:cNvSpPr/>
          <p:nvPr/>
        </p:nvSpPr>
        <p:spPr>
          <a:xfrm>
            <a:off x="8226425" y="5930900"/>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60" name="Google Shape;160;p19"/>
          <p:cNvSpPr/>
          <p:nvPr/>
        </p:nvSpPr>
        <p:spPr>
          <a:xfrm>
            <a:off x="8226425" y="5065712"/>
            <a:ext cx="755650" cy="757237"/>
          </a:xfrm>
          <a:prstGeom prst="ellipse">
            <a:avLst/>
          </a:prstGeom>
          <a:solidFill>
            <a:srgbClr val="25B7BC"/>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164" name="Shape 164"/>
        <p:cNvGrpSpPr/>
        <p:nvPr/>
      </p:nvGrpSpPr>
      <p:grpSpPr>
        <a:xfrm>
          <a:off x="0" y="0"/>
          <a:ext cx="0" cy="0"/>
          <a:chOff x="0" y="0"/>
          <a:chExt cx="0" cy="0"/>
        </a:xfrm>
      </p:grpSpPr>
      <p:sp>
        <p:nvSpPr>
          <p:cNvPr id="165" name="Google Shape;165;p20"/>
          <p:cNvSpPr txBox="1"/>
          <p:nvPr/>
        </p:nvSpPr>
        <p:spPr>
          <a:xfrm>
            <a:off x="-369887" y="354012"/>
            <a:ext cx="9156700"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66" name="Google Shape;166;p20"/>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67" name="Google Shape;167;p20"/>
          <p:cNvSpPr txBox="1"/>
          <p:nvPr/>
        </p:nvSpPr>
        <p:spPr>
          <a:xfrm>
            <a:off x="407972" y="401625"/>
            <a:ext cx="2380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Reading</a:t>
            </a:r>
            <a:endParaRPr/>
          </a:p>
        </p:txBody>
      </p:sp>
      <p:sp>
        <p:nvSpPr>
          <p:cNvPr id="168" name="Google Shape;168;p20"/>
          <p:cNvSpPr txBox="1"/>
          <p:nvPr/>
        </p:nvSpPr>
        <p:spPr>
          <a:xfrm>
            <a:off x="361950"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The reading test consists of a single test paper with three unrelated reading texts. Children are given 60 minutes in total, which includes reading the texts and answering the questions.</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A total of 50 marks are available.</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Questions are designed to assess the comprehension and understanding of a child’s reading. </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During the reading paper, a child’s inference and deduction skills are thoroughly tested. They will also be expected to answer questions on authorial choices: explaining why an author has chosen to use particular vocabulary, grammar and text features. </a:t>
            </a:r>
            <a:endParaRPr/>
          </a:p>
          <a:p>
            <a:pPr indent="-58737" lvl="0" marL="342900" marR="0" rtl="0" algn="l">
              <a:lnSpc>
                <a:spcPct val="100000"/>
              </a:lnSpc>
              <a:spcBef>
                <a:spcPts val="0"/>
              </a:spcBef>
              <a:spcAft>
                <a:spcPts val="0"/>
              </a:spcAft>
              <a:buClr>
                <a:schemeClr val="dk1"/>
              </a:buClr>
              <a:buSzPts val="1600"/>
              <a:buFont typeface="Arial"/>
              <a:buNone/>
            </a:pPr>
            <a:r>
              <a:t/>
            </a:r>
            <a:endParaRPr b="0" i="0" sz="1600" u="none">
              <a:solidFill>
                <a:srgbClr val="181717"/>
              </a:solidFill>
              <a:latin typeface="Play"/>
              <a:ea typeface="Play"/>
              <a:cs typeface="Play"/>
              <a:sym typeface="Play"/>
            </a:endParaRPr>
          </a:p>
          <a:p>
            <a:pPr indent="-160337" lvl="0" marL="342900" marR="0" rtl="0" algn="l">
              <a:lnSpc>
                <a:spcPct val="100000"/>
              </a:lnSpc>
              <a:spcBef>
                <a:spcPts val="0"/>
              </a:spcBef>
              <a:spcAft>
                <a:spcPts val="0"/>
              </a:spcAft>
              <a:buClr>
                <a:srgbClr val="181717"/>
              </a:buClr>
              <a:buSzPts val="1600"/>
              <a:buFont typeface="Arial"/>
              <a:buChar char="•"/>
            </a:pPr>
            <a:r>
              <a:rPr b="0" i="0" lang="en-US" sz="1600" u="none">
                <a:solidFill>
                  <a:srgbClr val="181717"/>
                </a:solidFill>
                <a:latin typeface="Play"/>
                <a:ea typeface="Play"/>
                <a:cs typeface="Play"/>
                <a:sym typeface="Play"/>
              </a:rPr>
              <a:t>Some questions are multiple choice or selected response; others require short answers and some require an extended response or explanation.</a:t>
            </a:r>
            <a:endParaRPr/>
          </a:p>
        </p:txBody>
      </p:sp>
      <p:sp>
        <p:nvSpPr>
          <p:cNvPr id="169" name="Google Shape;169;p20"/>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70" name="Google Shape;170;p20"/>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F34">
            <a:alpha val="33725"/>
          </a:srgbClr>
        </a:solidFill>
      </p:bgPr>
    </p:bg>
    <p:spTree>
      <p:nvGrpSpPr>
        <p:cNvPr id="174" name="Shape 174"/>
        <p:cNvGrpSpPr/>
        <p:nvPr/>
      </p:nvGrpSpPr>
      <p:grpSpPr>
        <a:xfrm>
          <a:off x="0" y="0"/>
          <a:ext cx="0" cy="0"/>
          <a:chOff x="0" y="0"/>
          <a:chExt cx="0" cy="0"/>
        </a:xfrm>
      </p:grpSpPr>
      <p:sp>
        <p:nvSpPr>
          <p:cNvPr id="175" name="Google Shape;175;p21"/>
          <p:cNvSpPr txBox="1"/>
          <p:nvPr/>
        </p:nvSpPr>
        <p:spPr>
          <a:xfrm>
            <a:off x="366712" y="1069975"/>
            <a:ext cx="8429625" cy="5437187"/>
          </a:xfrm>
          <a:prstGeom prst="rect">
            <a:avLst/>
          </a:prstGeom>
          <a:solidFill>
            <a:schemeClr val="lt1"/>
          </a:solidFill>
          <a:ln>
            <a:noFill/>
          </a:ln>
        </p:spPr>
        <p:txBody>
          <a:bodyPr anchorCtr="0" anchor="t" bIns="216000" lIns="216000" spcFirstLastPara="1" rIns="216000" wrap="square" tIns="216000">
            <a:noAutofit/>
          </a:bodyPr>
          <a:lstStyle/>
          <a:p>
            <a:pPr indent="0" lvl="0" marL="93662" marR="0" rtl="0" algn="l">
              <a:lnSpc>
                <a:spcPct val="100000"/>
              </a:lnSpc>
              <a:spcBef>
                <a:spcPts val="0"/>
              </a:spcBef>
              <a:spcAft>
                <a:spcPts val="0"/>
              </a:spcAft>
              <a:buClr>
                <a:srgbClr val="181717"/>
              </a:buClr>
              <a:buSzPts val="1600"/>
              <a:buFont typeface="Play"/>
              <a:buNone/>
            </a:pPr>
            <a:r>
              <a:rPr b="1" i="0" lang="en-US" sz="1600" u="none">
                <a:solidFill>
                  <a:srgbClr val="181717"/>
                </a:solidFill>
                <a:latin typeface="Play"/>
                <a:ea typeface="Play"/>
                <a:cs typeface="Play"/>
                <a:sym typeface="Play"/>
              </a:rPr>
              <a:t>Reading Paper</a:t>
            </a:r>
            <a:endParaRPr/>
          </a:p>
        </p:txBody>
      </p:sp>
      <p:sp>
        <p:nvSpPr>
          <p:cNvPr id="176" name="Google Shape;176;p21"/>
          <p:cNvSpPr txBox="1"/>
          <p:nvPr/>
        </p:nvSpPr>
        <p:spPr>
          <a:xfrm>
            <a:off x="-193675" y="354012"/>
            <a:ext cx="8980487" cy="715962"/>
          </a:xfrm>
          <a:prstGeom prst="rect">
            <a:avLst/>
          </a:prstGeom>
          <a:solidFill>
            <a:srgbClr val="86BF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77" name="Google Shape;177;p21"/>
          <p:cNvPicPr preferRelativeResize="0"/>
          <p:nvPr/>
        </p:nvPicPr>
        <p:blipFill rotWithShape="1">
          <a:blip r:embed="rId3">
            <a:alphaModFix/>
          </a:blip>
          <a:srcRect b="0" l="0" r="0" t="0"/>
          <a:stretch/>
        </p:blipFill>
        <p:spPr>
          <a:xfrm>
            <a:off x="8501062" y="6715125"/>
            <a:ext cx="582612" cy="84137"/>
          </a:xfrm>
          <a:prstGeom prst="rect">
            <a:avLst/>
          </a:prstGeom>
          <a:noFill/>
          <a:ln>
            <a:noFill/>
          </a:ln>
        </p:spPr>
      </p:pic>
      <p:sp>
        <p:nvSpPr>
          <p:cNvPr id="178" name="Google Shape;178;p21"/>
          <p:cNvSpPr txBox="1"/>
          <p:nvPr/>
        </p:nvSpPr>
        <p:spPr>
          <a:xfrm>
            <a:off x="407987" y="401637"/>
            <a:ext cx="39941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Play"/>
              <a:buNone/>
            </a:pPr>
            <a:r>
              <a:rPr b="1" i="0" lang="en-US" sz="3600" u="none">
                <a:solidFill>
                  <a:schemeClr val="lt1"/>
                </a:solidFill>
                <a:latin typeface="Play"/>
                <a:ea typeface="Play"/>
                <a:cs typeface="Play"/>
                <a:sym typeface="Play"/>
              </a:rPr>
              <a:t>Sample Questions</a:t>
            </a:r>
            <a:endParaRPr/>
          </a:p>
        </p:txBody>
      </p:sp>
      <p:sp>
        <p:nvSpPr>
          <p:cNvPr id="179" name="Google Shape;179;p21"/>
          <p:cNvSpPr/>
          <p:nvPr/>
        </p:nvSpPr>
        <p:spPr>
          <a:xfrm>
            <a:off x="8226425" y="5930900"/>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next page</a:t>
            </a:r>
            <a:endParaRPr/>
          </a:p>
        </p:txBody>
      </p:sp>
      <p:sp>
        <p:nvSpPr>
          <p:cNvPr id="180" name="Google Shape;180;p21"/>
          <p:cNvSpPr/>
          <p:nvPr/>
        </p:nvSpPr>
        <p:spPr>
          <a:xfrm>
            <a:off x="8226425" y="5065712"/>
            <a:ext cx="755650" cy="757237"/>
          </a:xfrm>
          <a:prstGeom prst="ellipse">
            <a:avLst/>
          </a:prstGeom>
          <a:solidFill>
            <a:srgbClr val="86BF34"/>
          </a:solidFill>
          <a:ln cap="flat" cmpd="sng" w="28575">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chapter</a:t>
            </a:r>
            <a:endParaRPr/>
          </a:p>
          <a:p>
            <a:pPr indent="0" lvl="0" marL="0" marR="0" rtl="0" algn="ctr">
              <a:lnSpc>
                <a:spcPct val="100000"/>
              </a:lnSpc>
              <a:spcBef>
                <a:spcPts val="0"/>
              </a:spcBef>
              <a:spcAft>
                <a:spcPts val="0"/>
              </a:spcAft>
              <a:buClr>
                <a:schemeClr val="lt1"/>
              </a:buClr>
              <a:buSzPts val="1000"/>
              <a:buFont typeface="Play"/>
              <a:buNone/>
            </a:pPr>
            <a:r>
              <a:rPr b="0" i="0" lang="en-US" sz="1000" u="none">
                <a:solidFill>
                  <a:schemeClr val="lt1"/>
                </a:solidFill>
                <a:latin typeface="Play"/>
                <a:ea typeface="Play"/>
                <a:cs typeface="Play"/>
                <a:sym typeface="Play"/>
              </a:rPr>
              <a:t>menu</a:t>
            </a:r>
            <a:endParaRPr/>
          </a:p>
        </p:txBody>
      </p:sp>
      <p:pic>
        <p:nvPicPr>
          <p:cNvPr id="181" name="Google Shape;181;p21"/>
          <p:cNvPicPr preferRelativeResize="0"/>
          <p:nvPr/>
        </p:nvPicPr>
        <p:blipFill rotWithShape="1">
          <a:blip r:embed="rId4">
            <a:alphaModFix/>
          </a:blip>
          <a:srcRect b="0" l="0" r="0" t="0"/>
          <a:stretch/>
        </p:blipFill>
        <p:spPr>
          <a:xfrm>
            <a:off x="1125537" y="2044700"/>
            <a:ext cx="6905625" cy="388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