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beccah Jones" initials="RJ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8D8D"/>
    <a:srgbClr val="872D76"/>
    <a:srgbClr val="FF9900"/>
    <a:srgbClr val="FFCC66"/>
    <a:srgbClr val="850A01"/>
    <a:srgbClr val="E5051A"/>
    <a:srgbClr val="F46262"/>
    <a:srgbClr val="9900CC"/>
    <a:srgbClr val="D9ABD4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300" y="-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10-24T14:56:07.927" idx="1">
    <p:pos x="10" y="10"/>
    <p:text/>
    <p:extLst>
      <p:ext uri="{C676402C-5697-4E1C-873F-D02D1690AC5C}">
        <p15:threadingInfo xmlns:p15="http://schemas.microsoft.com/office/powerpoint/2012/main" timeZoneBias="-6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9EFB8CD-F070-4484-B8AB-5A5BCB2E33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A338C30-756B-4619-A4B0-28FFF1C91B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A05B7E2-D3E6-4687-9F8B-36629C50F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51125-F091-4C03-B4B6-0EC4697D138F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105D986-E7E1-4470-9CA9-B3280805B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3027443-3F0D-4A76-A12A-A75EC306B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4A24E-1C09-4255-AB8F-2A04A92104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5529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BE68274-7A34-41E1-8234-38D374F9D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B3BA627-52C2-4957-A8C1-B71503F397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346B83E-42B7-4EE8-8355-3EA38339F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51125-F091-4C03-B4B6-0EC4697D138F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B5150AA-6E2F-4ADA-A114-407C60528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BBA4D34-17A2-4C35-B37C-0CA8F6954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4A24E-1C09-4255-AB8F-2A04A92104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3564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8DD3A549-5956-4824-8C7D-EED36EEFFC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53024B7-B4BC-4238-8ACA-A18D16ACDB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41801F6-3C77-4565-B676-ADA220678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51125-F091-4C03-B4B6-0EC4697D138F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1600CA3-742C-470D-8C7F-D7279A83D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E53E6BE-44B3-4125-960E-7F11CE7EF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4A24E-1C09-4255-AB8F-2A04A92104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8976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9763CEE-2CBA-48BB-9DA0-F2F4D70E8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AC2E247-C9EE-48D7-9939-04BA9E64AD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F0365D5-8CA1-4D63-AEA8-923F32407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51125-F091-4C03-B4B6-0EC4697D138F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97FB83D-3C9F-4BF8-95E8-049D83D72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A010E36-407D-42C0-AF59-6A5ECBEC5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4A24E-1C09-4255-AB8F-2A04A92104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0965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DC226B6-7F5F-47AB-AFE6-5EE602366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B0F5601-0CD2-48F0-8492-9FA3933CDE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47CFACD-9659-4C54-8513-49055D3AC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51125-F091-4C03-B4B6-0EC4697D138F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64714B8-9D15-471F-8989-BC8F2215D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D2D7C5C-2E8C-4FCB-80CA-304BB6684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4A24E-1C09-4255-AB8F-2A04A92104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4708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5347E67-C82A-474A-9B69-4CE772226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0C58A49-7FD2-4D71-A237-DC347181C6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4B0A1F2-07F1-432B-8C8D-7E506B6D9B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F8045DA-90FA-4133-B45C-0609A6FD5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51125-F091-4C03-B4B6-0EC4697D138F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F2B18F9-9CD0-4711-AE25-BE1381DBA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FAD1B5E-A54D-483F-BCC7-B88E63C5C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4A24E-1C09-4255-AB8F-2A04A92104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1719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86AC3A4-57AD-46D9-9376-4185A3C9E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D0BB7A1-DEAC-4CF6-B9D9-3D3BAD280F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968CD17-F63F-4767-ACDB-06C87B09C8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5A83261C-6941-4A8E-A5C8-DFB3965F3E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D7B2DF74-D653-450C-BD93-28AFA676B0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1C8B631F-1C2A-423B-98FA-2CC6EF8BB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51125-F091-4C03-B4B6-0EC4697D138F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8F3BC840-E247-4BC1-93D3-3389927B9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68C36660-D582-4275-9943-CF813BD84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4A24E-1C09-4255-AB8F-2A04A92104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2122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225580E-BA39-4FB6-B3A2-DE252E537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9E96176C-4A0C-4222-8258-73DBE1A4C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51125-F091-4C03-B4B6-0EC4697D138F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044136A9-03DD-4A67-92AE-2C90F6E4F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5B50E5F1-EFE6-4893-A467-D88B43360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4A24E-1C09-4255-AB8F-2A04A92104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7613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AD790468-EF06-4FA4-AE2F-851ACCB83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51125-F091-4C03-B4B6-0EC4697D138F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9B3AAB52-B402-47F2-B7CC-A97B029CB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D27E83D-9C0A-4192-8207-467EB0AF1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4A24E-1C09-4255-AB8F-2A04A92104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140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B8768A6-9DFF-4D5A-97A6-20F679195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EAF5F2F-A1E0-483D-88A8-39148ACCDC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334B835-2419-42C8-AA7B-4F9B442FCA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8A181B0-DA47-4DC0-AF28-C13EC27DF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51125-F091-4C03-B4B6-0EC4697D138F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8C66941-DBD3-4DA2-9304-9301A6A52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BA4BEAF-6DE3-4577-BC3B-36DDB3ECE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4A24E-1C09-4255-AB8F-2A04A92104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7443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DF69A8E-C612-413B-87ED-9D6149A23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45F27043-E54F-4AAE-93A3-6923599B93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AF4E6C4-4855-4772-B859-EEFDA42D47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0E00684-D087-4C28-A502-8E292F166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51125-F091-4C03-B4B6-0EC4697D138F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D7789C4-F6C8-4630-8D15-FCE536EE1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C80F446-C457-4B5A-8ABD-BC3B47E79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4A24E-1C09-4255-AB8F-2A04A92104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552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F5A0BFF-3FFD-4B1D-9FDF-18CE3452E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F133398-1B62-4D04-8800-9C19678AC4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CB9DC25-A10A-4084-8F77-94E2C9F465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51125-F091-4C03-B4B6-0EC4697D138F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0A5532D-7478-49E5-9031-3C0752615F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416EC9D-A76D-4F73-A48C-213A28E132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4A24E-1C09-4255-AB8F-2A04A92104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8777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35E550-7A52-4DB8-BF96-EC529B5513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6">
                    <a:lumMod val="75000"/>
                  </a:schemeClr>
                </a:solidFill>
                <a:latin typeface="Arial Black" panose="020B0A04020102020204" pitchFamily="34" charset="0"/>
              </a:rPr>
              <a:t>Field Work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E4B9199-F0E6-4E65-BC3D-E95CAE37F0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3600" dirty="0">
                <a:solidFill>
                  <a:schemeClr val="accent6">
                    <a:lumMod val="75000"/>
                  </a:schemeClr>
                </a:solidFill>
                <a:latin typeface="Arial Black" panose="020B0A04020102020204" pitchFamily="34" charset="0"/>
              </a:rPr>
              <a:t>at </a:t>
            </a:r>
            <a:r>
              <a:rPr lang="en-GB" sz="3600" dirty="0" err="1">
                <a:solidFill>
                  <a:schemeClr val="accent6">
                    <a:lumMod val="75000"/>
                  </a:schemeClr>
                </a:solidFill>
                <a:latin typeface="Arial Black" panose="020B0A04020102020204" pitchFamily="34" charset="0"/>
              </a:rPr>
              <a:t>Greenbank</a:t>
            </a:r>
            <a:endParaRPr lang="en-GB" sz="3600" dirty="0">
              <a:solidFill>
                <a:schemeClr val="accent6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77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xmlns="" id="{E7FA60D7-9D42-4A4B-9EA6-5BFD30D56E9F}"/>
              </a:ext>
            </a:extLst>
          </p:cNvPr>
          <p:cNvSpPr/>
          <p:nvPr/>
        </p:nvSpPr>
        <p:spPr>
          <a:xfrm>
            <a:off x="4546055" y="2974923"/>
            <a:ext cx="2716306" cy="1008530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chemeClr val="bg1"/>
                </a:solidFill>
                <a:latin typeface="Arial Black" panose="020B0A04020102020204" pitchFamily="34" charset="0"/>
              </a:rPr>
              <a:t>Reception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3E82B9F-2B40-4980-8DB1-0DA6427B3127}"/>
              </a:ext>
            </a:extLst>
          </p:cNvPr>
          <p:cNvSpPr txBox="1"/>
          <p:nvPr/>
        </p:nvSpPr>
        <p:spPr>
          <a:xfrm>
            <a:off x="7758954" y="2433918"/>
            <a:ext cx="1479176" cy="584775"/>
          </a:xfrm>
          <a:prstGeom prst="rect">
            <a:avLst/>
          </a:prstGeom>
          <a:solidFill>
            <a:srgbClr val="92D050"/>
          </a:solidFill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Arial Black" panose="020B0A04020102020204" pitchFamily="34" charset="0"/>
              </a:rPr>
              <a:t>Walking</a:t>
            </a:r>
          </a:p>
          <a:p>
            <a:pPr algn="ctr"/>
            <a:r>
              <a:rPr lang="en-GB" sz="1400" dirty="0" err="1">
                <a:latin typeface="Arial Black" panose="020B0A04020102020204" pitchFamily="34" charset="0"/>
              </a:rPr>
              <a:t>Tandle</a:t>
            </a:r>
            <a:r>
              <a:rPr lang="en-GB" sz="1400" dirty="0">
                <a:latin typeface="Arial Black" panose="020B0A04020102020204" pitchFamily="34" charset="0"/>
              </a:rPr>
              <a:t> Hill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B719EFB-3E8F-46F1-9050-C917B0E1CD04}"/>
              </a:ext>
            </a:extLst>
          </p:cNvPr>
          <p:cNvSpPr txBox="1"/>
          <p:nvPr/>
        </p:nvSpPr>
        <p:spPr>
          <a:xfrm>
            <a:off x="8068235" y="1317812"/>
            <a:ext cx="25549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Directional Language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B1C648EC-11F6-45DF-8BBB-D93DF9D7C099}"/>
              </a:ext>
            </a:extLst>
          </p:cNvPr>
          <p:cNvCxnSpPr>
            <a:stCxn id="3" idx="0"/>
          </p:cNvCxnSpPr>
          <p:nvPr/>
        </p:nvCxnSpPr>
        <p:spPr>
          <a:xfrm flipV="1">
            <a:off x="8498542" y="1687144"/>
            <a:ext cx="524434" cy="746774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1FCB39B0-0B83-4C40-9BEE-CD82965E901F}"/>
              </a:ext>
            </a:extLst>
          </p:cNvPr>
          <p:cNvSpPr txBox="1"/>
          <p:nvPr/>
        </p:nvSpPr>
        <p:spPr>
          <a:xfrm>
            <a:off x="9238130" y="591671"/>
            <a:ext cx="20842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Nature map making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824DE8E5-03B3-4AF4-8F3D-FA8D8D426636}"/>
              </a:ext>
            </a:extLst>
          </p:cNvPr>
          <p:cNvCxnSpPr/>
          <p:nvPr/>
        </p:nvCxnSpPr>
        <p:spPr>
          <a:xfrm flipV="1">
            <a:off x="9816353" y="961003"/>
            <a:ext cx="309282" cy="356809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9F5ECBFD-171A-4D02-A469-4D601EF2A949}"/>
              </a:ext>
            </a:extLst>
          </p:cNvPr>
          <p:cNvSpPr txBox="1"/>
          <p:nvPr/>
        </p:nvSpPr>
        <p:spPr>
          <a:xfrm rot="10800000" flipV="1">
            <a:off x="9923928" y="2397896"/>
            <a:ext cx="7799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Story Trail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909B021F-28E4-4EDD-AFC1-A2A41C19BA21}"/>
              </a:ext>
            </a:extLst>
          </p:cNvPr>
          <p:cNvCxnSpPr/>
          <p:nvPr/>
        </p:nvCxnSpPr>
        <p:spPr>
          <a:xfrm flipV="1">
            <a:off x="6979024" y="2803250"/>
            <a:ext cx="779930" cy="343362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B222289D-BC21-4D8E-B726-A06CBD023DC7}"/>
              </a:ext>
            </a:extLst>
          </p:cNvPr>
          <p:cNvSpPr txBox="1"/>
          <p:nvPr/>
        </p:nvSpPr>
        <p:spPr>
          <a:xfrm>
            <a:off x="10481983" y="1813715"/>
            <a:ext cx="13312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6"/>
                </a:solidFill>
              </a:rPr>
              <a:t>Sequencing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xmlns="" id="{99680275-E13E-4900-A8E4-D2CAEC82ED0D}"/>
              </a:ext>
            </a:extLst>
          </p:cNvPr>
          <p:cNvCxnSpPr>
            <a:stCxn id="3" idx="3"/>
            <a:endCxn id="12" idx="3"/>
          </p:cNvCxnSpPr>
          <p:nvPr/>
        </p:nvCxnSpPr>
        <p:spPr>
          <a:xfrm flipV="1">
            <a:off x="9238130" y="2721062"/>
            <a:ext cx="685798" cy="5244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xmlns="" id="{EB534AB4-446E-4BCA-8C97-EFFC42B8241B}"/>
              </a:ext>
            </a:extLst>
          </p:cNvPr>
          <p:cNvCxnSpPr>
            <a:cxnSpLocks/>
          </p:cNvCxnSpPr>
          <p:nvPr/>
        </p:nvCxnSpPr>
        <p:spPr>
          <a:xfrm flipV="1">
            <a:off x="10481983" y="2183047"/>
            <a:ext cx="490817" cy="250871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E51BADFA-027B-47DC-A7BC-8AD7BAA6BDCF}"/>
              </a:ext>
            </a:extLst>
          </p:cNvPr>
          <p:cNvSpPr txBox="1"/>
          <p:nvPr/>
        </p:nvSpPr>
        <p:spPr>
          <a:xfrm>
            <a:off x="9486900" y="3429000"/>
            <a:ext cx="1485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accent6">
                    <a:lumMod val="75000"/>
                  </a:schemeClr>
                </a:solidFill>
              </a:rPr>
              <a:t>Collecting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xmlns="" id="{856DBD7E-7A55-4B0E-8B5D-595E88EC0DA2}"/>
              </a:ext>
            </a:extLst>
          </p:cNvPr>
          <p:cNvCxnSpPr>
            <a:cxnSpLocks/>
          </p:cNvCxnSpPr>
          <p:nvPr/>
        </p:nvCxnSpPr>
        <p:spPr>
          <a:xfrm>
            <a:off x="8915400" y="2803250"/>
            <a:ext cx="900953" cy="707938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A42D7B86-645E-4A95-A918-39F05BAA6357}"/>
              </a:ext>
            </a:extLst>
          </p:cNvPr>
          <p:cNvSpPr txBox="1"/>
          <p:nvPr/>
        </p:nvSpPr>
        <p:spPr>
          <a:xfrm>
            <a:off x="10623176" y="3933265"/>
            <a:ext cx="10488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6"/>
                </a:solidFill>
              </a:rPr>
              <a:t>Counting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xmlns="" id="{C90475F6-BCFF-400C-886A-DE6267EB906C}"/>
              </a:ext>
            </a:extLst>
          </p:cNvPr>
          <p:cNvCxnSpPr/>
          <p:nvPr/>
        </p:nvCxnSpPr>
        <p:spPr>
          <a:xfrm>
            <a:off x="10481983" y="3724835"/>
            <a:ext cx="490817" cy="309283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DB9A469F-F23B-4A63-9DC2-1A2BD7390AB1}"/>
              </a:ext>
            </a:extLst>
          </p:cNvPr>
          <p:cNvSpPr txBox="1"/>
          <p:nvPr/>
        </p:nvSpPr>
        <p:spPr>
          <a:xfrm>
            <a:off x="10219765" y="4302597"/>
            <a:ext cx="11967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6"/>
                </a:solidFill>
              </a:rPr>
              <a:t>Arranging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xmlns="" id="{0A43078F-1C5F-42FA-AB31-6D69C2566F67}"/>
              </a:ext>
            </a:extLst>
          </p:cNvPr>
          <p:cNvCxnSpPr/>
          <p:nvPr/>
        </p:nvCxnSpPr>
        <p:spPr>
          <a:xfrm>
            <a:off x="10125635" y="3724835"/>
            <a:ext cx="242047" cy="577762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028E6A82-DB8D-494B-8C15-DB981094FDBC}"/>
              </a:ext>
            </a:extLst>
          </p:cNvPr>
          <p:cNvSpPr txBox="1"/>
          <p:nvPr/>
        </p:nvSpPr>
        <p:spPr>
          <a:xfrm>
            <a:off x="8068235" y="3511188"/>
            <a:ext cx="16674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accent6">
                    <a:lumMod val="75000"/>
                  </a:schemeClr>
                </a:solidFill>
              </a:rPr>
              <a:t>Physical Development</a:t>
            </a: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xmlns="" id="{A0297BA8-8EE4-4098-B8C0-F7DD0E0410D6}"/>
              </a:ext>
            </a:extLst>
          </p:cNvPr>
          <p:cNvCxnSpPr>
            <a:cxnSpLocks/>
            <a:stCxn id="3" idx="2"/>
          </p:cNvCxnSpPr>
          <p:nvPr/>
        </p:nvCxnSpPr>
        <p:spPr>
          <a:xfrm>
            <a:off x="8498542" y="3018693"/>
            <a:ext cx="107577" cy="531331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5910A41D-BEA5-4670-88FF-6E84E6388F4A}"/>
              </a:ext>
            </a:extLst>
          </p:cNvPr>
          <p:cNvSpPr txBox="1"/>
          <p:nvPr/>
        </p:nvSpPr>
        <p:spPr>
          <a:xfrm>
            <a:off x="8596119" y="4504765"/>
            <a:ext cx="16136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6"/>
                </a:solidFill>
              </a:rPr>
              <a:t>Climbing hills</a:t>
            </a:r>
          </a:p>
          <a:p>
            <a:r>
              <a:rPr lang="en-GB" dirty="0">
                <a:solidFill>
                  <a:schemeClr val="accent6"/>
                </a:solidFill>
              </a:rPr>
              <a:t>Climbing Trees</a:t>
            </a:r>
          </a:p>
          <a:p>
            <a:r>
              <a:rPr lang="en-GB" dirty="0">
                <a:solidFill>
                  <a:schemeClr val="accent6"/>
                </a:solidFill>
              </a:rPr>
              <a:t>Running about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xmlns="" id="{34834FCC-7381-4435-AF43-997AD177BFD7}"/>
              </a:ext>
            </a:extLst>
          </p:cNvPr>
          <p:cNvCxnSpPr/>
          <p:nvPr/>
        </p:nvCxnSpPr>
        <p:spPr>
          <a:xfrm>
            <a:off x="9022976" y="4257962"/>
            <a:ext cx="221877" cy="261756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xmlns="" id="{FBCD3A39-57E4-4499-B021-45D99B22016F}"/>
              </a:ext>
            </a:extLst>
          </p:cNvPr>
          <p:cNvSpPr txBox="1"/>
          <p:nvPr/>
        </p:nvSpPr>
        <p:spPr>
          <a:xfrm>
            <a:off x="6239436" y="746774"/>
            <a:ext cx="20842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accent6">
                    <a:lumMod val="75000"/>
                  </a:schemeClr>
                </a:solidFill>
              </a:rPr>
              <a:t>Exploring natural environment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xmlns="" id="{DE345227-7C3F-4AF3-B36A-0487C47D997D}"/>
              </a:ext>
            </a:extLst>
          </p:cNvPr>
          <p:cNvCxnSpPr/>
          <p:nvPr/>
        </p:nvCxnSpPr>
        <p:spPr>
          <a:xfrm>
            <a:off x="7658100" y="1384994"/>
            <a:ext cx="551330" cy="979258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xmlns="" id="{E6C3EE95-FE6E-4576-9D1F-23C999D96AF4}"/>
              </a:ext>
            </a:extLst>
          </p:cNvPr>
          <p:cNvSpPr txBox="1"/>
          <p:nvPr/>
        </p:nvSpPr>
        <p:spPr>
          <a:xfrm>
            <a:off x="5620870" y="285981"/>
            <a:ext cx="15329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6"/>
                </a:solidFill>
              </a:rPr>
              <a:t>Adventure</a:t>
            </a: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xmlns="" id="{B0C0C236-BE7F-4C1B-9E3A-D225083D3236}"/>
              </a:ext>
            </a:extLst>
          </p:cNvPr>
          <p:cNvCxnSpPr>
            <a:cxnSpLocks/>
          </p:cNvCxnSpPr>
          <p:nvPr/>
        </p:nvCxnSpPr>
        <p:spPr>
          <a:xfrm>
            <a:off x="6239436" y="591671"/>
            <a:ext cx="739588" cy="230238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xmlns="" id="{202A7CBF-73B4-4A74-9C33-1EC77C4D8645}"/>
              </a:ext>
            </a:extLst>
          </p:cNvPr>
          <p:cNvSpPr txBox="1"/>
          <p:nvPr/>
        </p:nvSpPr>
        <p:spPr>
          <a:xfrm>
            <a:off x="5056095" y="1759623"/>
            <a:ext cx="26020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accent6">
                    <a:lumMod val="75000"/>
                  </a:schemeClr>
                </a:solidFill>
              </a:rPr>
              <a:t>Speaking and Listening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xmlns="" id="{B378CEB2-BE8C-4628-A627-78621B728A39}"/>
              </a:ext>
            </a:extLst>
          </p:cNvPr>
          <p:cNvCxnSpPr/>
          <p:nvPr/>
        </p:nvCxnSpPr>
        <p:spPr>
          <a:xfrm>
            <a:off x="6763871" y="2159733"/>
            <a:ext cx="995083" cy="274185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xmlns="" id="{D0597BF6-5924-45E9-A274-5808CFAA754B}"/>
              </a:ext>
            </a:extLst>
          </p:cNvPr>
          <p:cNvSpPr txBox="1"/>
          <p:nvPr/>
        </p:nvSpPr>
        <p:spPr>
          <a:xfrm>
            <a:off x="4406152" y="930224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6"/>
                </a:solidFill>
              </a:rPr>
              <a:t>Story time around campfire</a:t>
            </a: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xmlns="" id="{6DAFA60A-E691-4564-8C6C-F887CF94E91C}"/>
              </a:ext>
            </a:extLst>
          </p:cNvPr>
          <p:cNvCxnSpPr/>
          <p:nvPr/>
        </p:nvCxnSpPr>
        <p:spPr>
          <a:xfrm>
            <a:off x="5325035" y="1384994"/>
            <a:ext cx="800102" cy="428721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xmlns="" id="{B1637F25-AABE-4FBA-BB9D-03344BC7FECA}"/>
              </a:ext>
            </a:extLst>
          </p:cNvPr>
          <p:cNvSpPr txBox="1"/>
          <p:nvPr/>
        </p:nvSpPr>
        <p:spPr>
          <a:xfrm>
            <a:off x="4205063" y="2272324"/>
            <a:ext cx="2198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6"/>
                </a:solidFill>
              </a:rPr>
              <a:t>Environment sounds</a:t>
            </a:r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xmlns="" id="{FC71A225-6F92-4DA5-AA17-77E4DE1D2AA2}"/>
              </a:ext>
            </a:extLst>
          </p:cNvPr>
          <p:cNvCxnSpPr>
            <a:cxnSpLocks/>
          </p:cNvCxnSpPr>
          <p:nvPr/>
        </p:nvCxnSpPr>
        <p:spPr>
          <a:xfrm flipH="1">
            <a:off x="5291420" y="2159733"/>
            <a:ext cx="867334" cy="274185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>
            <a:extLst>
              <a:ext uri="{FF2B5EF4-FFF2-40B4-BE49-F238E27FC236}">
                <a16:creationId xmlns:a16="http://schemas.microsoft.com/office/drawing/2014/main" xmlns="" id="{1C47256B-D8F7-40CE-B38B-FCE17CAD72FB}"/>
              </a:ext>
            </a:extLst>
          </p:cNvPr>
          <p:cNvSpPr txBox="1"/>
          <p:nvPr/>
        </p:nvSpPr>
        <p:spPr>
          <a:xfrm>
            <a:off x="2164977" y="4057907"/>
            <a:ext cx="1564340" cy="400110"/>
          </a:xfrm>
          <a:prstGeom prst="rect">
            <a:avLst/>
          </a:prstGeom>
          <a:solidFill>
            <a:srgbClr val="92D050"/>
          </a:solidFill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Arial Black" panose="020B0A04020102020204" pitchFamily="34" charset="0"/>
              </a:rPr>
              <a:t>Canoeing</a:t>
            </a:r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xmlns="" id="{51D03943-DA6E-4328-993A-AB768A21D9A5}"/>
              </a:ext>
            </a:extLst>
          </p:cNvPr>
          <p:cNvCxnSpPr>
            <a:cxnSpLocks/>
          </p:cNvCxnSpPr>
          <p:nvPr/>
        </p:nvCxnSpPr>
        <p:spPr>
          <a:xfrm flipH="1">
            <a:off x="3729317" y="3724835"/>
            <a:ext cx="856131" cy="329915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xmlns="" id="{8D2F1258-258F-47C9-9AC2-8CF09E63B473}"/>
              </a:ext>
            </a:extLst>
          </p:cNvPr>
          <p:cNvSpPr txBox="1"/>
          <p:nvPr/>
        </p:nvSpPr>
        <p:spPr>
          <a:xfrm>
            <a:off x="2346632" y="2828782"/>
            <a:ext cx="276081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chemeClr val="accent6">
                    <a:lumMod val="75000"/>
                  </a:schemeClr>
                </a:solidFill>
              </a:rPr>
              <a:t>Walk along the canal</a:t>
            </a:r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xmlns="" id="{41B460C5-C573-4A1A-93FF-C696CD997058}"/>
              </a:ext>
            </a:extLst>
          </p:cNvPr>
          <p:cNvCxnSpPr/>
          <p:nvPr/>
        </p:nvCxnSpPr>
        <p:spPr>
          <a:xfrm flipV="1">
            <a:off x="3254188" y="3176637"/>
            <a:ext cx="286820" cy="83708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>
            <a:extLst>
              <a:ext uri="{FF2B5EF4-FFF2-40B4-BE49-F238E27FC236}">
                <a16:creationId xmlns:a16="http://schemas.microsoft.com/office/drawing/2014/main" xmlns="" id="{A6D3D44D-B59F-4634-9610-D902B54A2888}"/>
              </a:ext>
            </a:extLst>
          </p:cNvPr>
          <p:cNvSpPr txBox="1"/>
          <p:nvPr/>
        </p:nvSpPr>
        <p:spPr>
          <a:xfrm>
            <a:off x="4262718" y="4787153"/>
            <a:ext cx="10287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accent6">
                    <a:lumMod val="75000"/>
                  </a:schemeClr>
                </a:solidFill>
              </a:rPr>
              <a:t>Singing</a:t>
            </a:r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xmlns="" id="{D2831D43-6A8A-420A-86FE-B3331369CBFB}"/>
              </a:ext>
            </a:extLst>
          </p:cNvPr>
          <p:cNvCxnSpPr/>
          <p:nvPr/>
        </p:nvCxnSpPr>
        <p:spPr>
          <a:xfrm>
            <a:off x="3729317" y="4458017"/>
            <a:ext cx="856131" cy="399331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>
            <a:extLst>
              <a:ext uri="{FF2B5EF4-FFF2-40B4-BE49-F238E27FC236}">
                <a16:creationId xmlns:a16="http://schemas.microsoft.com/office/drawing/2014/main" xmlns="" id="{C88B97B2-4D52-452A-8132-FCE9667A9E6C}"/>
              </a:ext>
            </a:extLst>
          </p:cNvPr>
          <p:cNvSpPr txBox="1"/>
          <p:nvPr/>
        </p:nvSpPr>
        <p:spPr>
          <a:xfrm>
            <a:off x="4796019" y="4165775"/>
            <a:ext cx="2255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2000" b="1" dirty="0">
                <a:solidFill>
                  <a:schemeClr val="accent6">
                    <a:lumMod val="75000"/>
                  </a:schemeClr>
                </a:solidFill>
              </a:rPr>
              <a:t>Speaking and Listening</a:t>
            </a:r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xmlns="" id="{DCE3DBB0-4532-4D48-909E-2B7A2FE5504F}"/>
              </a:ext>
            </a:extLst>
          </p:cNvPr>
          <p:cNvCxnSpPr>
            <a:cxnSpLocks/>
            <a:stCxn id="63" idx="3"/>
            <a:endCxn id="73" idx="1"/>
          </p:cNvCxnSpPr>
          <p:nvPr/>
        </p:nvCxnSpPr>
        <p:spPr>
          <a:xfrm>
            <a:off x="3729317" y="4257962"/>
            <a:ext cx="1066702" cy="26175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>
            <a:extLst>
              <a:ext uri="{FF2B5EF4-FFF2-40B4-BE49-F238E27FC236}">
                <a16:creationId xmlns:a16="http://schemas.microsoft.com/office/drawing/2014/main" xmlns="" id="{7ABECED1-CE52-4C34-84CF-34B57C1C766A}"/>
              </a:ext>
            </a:extLst>
          </p:cNvPr>
          <p:cNvSpPr txBox="1"/>
          <p:nvPr/>
        </p:nvSpPr>
        <p:spPr>
          <a:xfrm>
            <a:off x="3251133" y="5187263"/>
            <a:ext cx="11595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accent6">
                    <a:lumMod val="75000"/>
                  </a:schemeClr>
                </a:solidFill>
              </a:rPr>
              <a:t>Seasons</a:t>
            </a:r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xmlns="" id="{40A47D1D-A0A5-41D9-BA01-A6F082C8FFBF}"/>
              </a:ext>
            </a:extLst>
          </p:cNvPr>
          <p:cNvCxnSpPr>
            <a:endCxn id="78" idx="0"/>
          </p:cNvCxnSpPr>
          <p:nvPr/>
        </p:nvCxnSpPr>
        <p:spPr>
          <a:xfrm>
            <a:off x="3251133" y="4502652"/>
            <a:ext cx="579751" cy="684611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>
            <a:extLst>
              <a:ext uri="{FF2B5EF4-FFF2-40B4-BE49-F238E27FC236}">
                <a16:creationId xmlns:a16="http://schemas.microsoft.com/office/drawing/2014/main" xmlns="" id="{B1D05A0A-9A42-4CA2-899D-27C57C3B50B0}"/>
              </a:ext>
            </a:extLst>
          </p:cNvPr>
          <p:cNvSpPr txBox="1"/>
          <p:nvPr/>
        </p:nvSpPr>
        <p:spPr>
          <a:xfrm>
            <a:off x="3600451" y="6143219"/>
            <a:ext cx="13245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00B050"/>
                </a:solidFill>
              </a:rPr>
              <a:t>Colours</a:t>
            </a:r>
          </a:p>
          <a:p>
            <a:r>
              <a:rPr lang="en-GB" dirty="0" smtClean="0">
                <a:solidFill>
                  <a:srgbClr val="00B050"/>
                </a:solidFill>
              </a:rPr>
              <a:t>Plant ID</a:t>
            </a:r>
            <a:endParaRPr lang="en-GB" dirty="0">
              <a:solidFill>
                <a:srgbClr val="00B050"/>
              </a:solidFill>
            </a:endParaRPr>
          </a:p>
        </p:txBody>
      </p: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xmlns="" id="{3038CDB9-0468-46F8-B4A4-63D7D536486B}"/>
              </a:ext>
            </a:extLst>
          </p:cNvPr>
          <p:cNvCxnSpPr/>
          <p:nvPr/>
        </p:nvCxnSpPr>
        <p:spPr>
          <a:xfrm>
            <a:off x="4020672" y="5587373"/>
            <a:ext cx="136710" cy="426565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xmlns="" id="{0EFA907D-FC86-4C12-B3D8-A6B51557C918}"/>
              </a:ext>
            </a:extLst>
          </p:cNvPr>
          <p:cNvSpPr txBox="1"/>
          <p:nvPr/>
        </p:nvSpPr>
        <p:spPr>
          <a:xfrm>
            <a:off x="1496291" y="3429000"/>
            <a:ext cx="12917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accent6">
                    <a:lumMod val="75000"/>
                  </a:schemeClr>
                </a:solidFill>
              </a:rPr>
              <a:t>Counting</a:t>
            </a:r>
          </a:p>
        </p:txBody>
      </p: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xmlns="" id="{8EDAEDD6-CEC2-4A50-A9DF-C94FBC2F6159}"/>
              </a:ext>
            </a:extLst>
          </p:cNvPr>
          <p:cNvCxnSpPr/>
          <p:nvPr/>
        </p:nvCxnSpPr>
        <p:spPr>
          <a:xfrm>
            <a:off x="2357716" y="3724835"/>
            <a:ext cx="264459" cy="329915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>
            <a:extLst>
              <a:ext uri="{FF2B5EF4-FFF2-40B4-BE49-F238E27FC236}">
                <a16:creationId xmlns:a16="http://schemas.microsoft.com/office/drawing/2014/main" xmlns="" id="{2D228F1B-CE83-40B1-BC15-34D7054FE660}"/>
              </a:ext>
            </a:extLst>
          </p:cNvPr>
          <p:cNvSpPr txBox="1"/>
          <p:nvPr/>
        </p:nvSpPr>
        <p:spPr>
          <a:xfrm>
            <a:off x="1662546" y="5029200"/>
            <a:ext cx="16619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accent6">
                    <a:lumMod val="75000"/>
                  </a:schemeClr>
                </a:solidFill>
              </a:rPr>
              <a:t>Water Safety</a:t>
            </a:r>
          </a:p>
        </p:txBody>
      </p: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xmlns="" id="{899C9A67-4172-4804-9EB8-2F11304B7951}"/>
              </a:ext>
            </a:extLst>
          </p:cNvPr>
          <p:cNvCxnSpPr/>
          <p:nvPr/>
        </p:nvCxnSpPr>
        <p:spPr>
          <a:xfrm flipH="1">
            <a:off x="2622175" y="4519718"/>
            <a:ext cx="69073" cy="509482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>
            <a:extLst>
              <a:ext uri="{FF2B5EF4-FFF2-40B4-BE49-F238E27FC236}">
                <a16:creationId xmlns:a16="http://schemas.microsoft.com/office/drawing/2014/main" xmlns="" id="{ACE0B6AB-1EBE-49FF-BDF4-06CEBD8BF5C9}"/>
              </a:ext>
            </a:extLst>
          </p:cNvPr>
          <p:cNvSpPr txBox="1"/>
          <p:nvPr/>
        </p:nvSpPr>
        <p:spPr>
          <a:xfrm>
            <a:off x="2050473" y="5927775"/>
            <a:ext cx="16788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00B050"/>
                </a:solidFill>
              </a:rPr>
              <a:t>Risk assessing</a:t>
            </a:r>
          </a:p>
        </p:txBody>
      </p: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xmlns="" id="{FFB1D589-B113-46E9-B022-11099E32B8A6}"/>
              </a:ext>
            </a:extLst>
          </p:cNvPr>
          <p:cNvCxnSpPr>
            <a:endCxn id="90" idx="0"/>
          </p:cNvCxnSpPr>
          <p:nvPr/>
        </p:nvCxnSpPr>
        <p:spPr>
          <a:xfrm>
            <a:off x="2622175" y="5383896"/>
            <a:ext cx="267720" cy="543879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>
            <a:extLst>
              <a:ext uri="{FF2B5EF4-FFF2-40B4-BE49-F238E27FC236}">
                <a16:creationId xmlns:a16="http://schemas.microsoft.com/office/drawing/2014/main" xmlns="" id="{0EB57744-FA4D-4917-9349-D69D3931606D}"/>
              </a:ext>
            </a:extLst>
          </p:cNvPr>
          <p:cNvSpPr txBox="1"/>
          <p:nvPr/>
        </p:nvSpPr>
        <p:spPr>
          <a:xfrm>
            <a:off x="6001872" y="5229255"/>
            <a:ext cx="16562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B050"/>
                </a:solidFill>
              </a:rPr>
              <a:t>Sounds in the environment</a:t>
            </a:r>
          </a:p>
        </p:txBody>
      </p: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xmlns="" id="{6E33F594-A9BD-4F89-AA0C-BC6DFEB686DD}"/>
              </a:ext>
            </a:extLst>
          </p:cNvPr>
          <p:cNvCxnSpPr>
            <a:cxnSpLocks/>
          </p:cNvCxnSpPr>
          <p:nvPr/>
        </p:nvCxnSpPr>
        <p:spPr>
          <a:xfrm>
            <a:off x="6096000" y="4671929"/>
            <a:ext cx="398585" cy="590299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>
            <a:extLst>
              <a:ext uri="{FF2B5EF4-FFF2-40B4-BE49-F238E27FC236}">
                <a16:creationId xmlns:a16="http://schemas.microsoft.com/office/drawing/2014/main" xmlns="" id="{E99A8C3F-87BF-47D3-9FC4-4D3986D4D809}"/>
              </a:ext>
            </a:extLst>
          </p:cNvPr>
          <p:cNvSpPr txBox="1"/>
          <p:nvPr/>
        </p:nvSpPr>
        <p:spPr>
          <a:xfrm>
            <a:off x="6403655" y="4411620"/>
            <a:ext cx="20113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00B050"/>
                </a:solidFill>
              </a:rPr>
              <a:t>Talking about things they see</a:t>
            </a:r>
          </a:p>
        </p:txBody>
      </p: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xmlns="" id="{C4FC26CD-344E-4C65-A4CA-3418FAE39452}"/>
              </a:ext>
            </a:extLst>
          </p:cNvPr>
          <p:cNvCxnSpPr/>
          <p:nvPr/>
        </p:nvCxnSpPr>
        <p:spPr>
          <a:xfrm>
            <a:off x="6158754" y="4519718"/>
            <a:ext cx="335831" cy="245845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>
            <a:extLst>
              <a:ext uri="{FF2B5EF4-FFF2-40B4-BE49-F238E27FC236}">
                <a16:creationId xmlns:a16="http://schemas.microsoft.com/office/drawing/2014/main" xmlns="" id="{E7663548-8C82-4F1C-8BBF-A7D6C91EC0A8}"/>
              </a:ext>
            </a:extLst>
          </p:cNvPr>
          <p:cNvSpPr txBox="1"/>
          <p:nvPr/>
        </p:nvSpPr>
        <p:spPr>
          <a:xfrm>
            <a:off x="353592" y="2721061"/>
            <a:ext cx="1458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B050"/>
                </a:solidFill>
              </a:rPr>
              <a:t>Numbers recognition</a:t>
            </a:r>
          </a:p>
        </p:txBody>
      </p: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xmlns="" id="{5438D632-CF50-41C0-9AD6-ED8A396EF36E}"/>
              </a:ext>
            </a:extLst>
          </p:cNvPr>
          <p:cNvCxnSpPr>
            <a:stCxn id="102" idx="2"/>
          </p:cNvCxnSpPr>
          <p:nvPr/>
        </p:nvCxnSpPr>
        <p:spPr>
          <a:xfrm>
            <a:off x="1082893" y="3367392"/>
            <a:ext cx="579653" cy="251373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105">
            <a:extLst>
              <a:ext uri="{FF2B5EF4-FFF2-40B4-BE49-F238E27FC236}">
                <a16:creationId xmlns:a16="http://schemas.microsoft.com/office/drawing/2014/main" xmlns="" id="{3B79678D-02CD-46CF-8E1E-4814EC95C898}"/>
              </a:ext>
            </a:extLst>
          </p:cNvPr>
          <p:cNvSpPr txBox="1"/>
          <p:nvPr/>
        </p:nvSpPr>
        <p:spPr>
          <a:xfrm>
            <a:off x="219537" y="4173463"/>
            <a:ext cx="1595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6">
                    <a:lumMod val="75000"/>
                  </a:schemeClr>
                </a:solidFill>
              </a:rPr>
              <a:t>Environmen</a:t>
            </a:r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t</a:t>
            </a:r>
          </a:p>
        </p:txBody>
      </p: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xmlns="" id="{0EEC0FAF-41F1-4452-A161-386D688D37F8}"/>
              </a:ext>
            </a:extLst>
          </p:cNvPr>
          <p:cNvCxnSpPr>
            <a:stCxn id="63" idx="1"/>
          </p:cNvCxnSpPr>
          <p:nvPr/>
        </p:nvCxnSpPr>
        <p:spPr>
          <a:xfrm flipH="1">
            <a:off x="1557011" y="4257962"/>
            <a:ext cx="607966" cy="153658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>
            <a:extLst>
              <a:ext uri="{FF2B5EF4-FFF2-40B4-BE49-F238E27FC236}">
                <a16:creationId xmlns:a16="http://schemas.microsoft.com/office/drawing/2014/main" xmlns="" id="{1C9B26AC-8413-4EB5-9277-87D3104EB8A2}"/>
              </a:ext>
            </a:extLst>
          </p:cNvPr>
          <p:cNvSpPr txBox="1"/>
          <p:nvPr/>
        </p:nvSpPr>
        <p:spPr>
          <a:xfrm>
            <a:off x="39220" y="5262228"/>
            <a:ext cx="13374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00B050"/>
                </a:solidFill>
              </a:rPr>
              <a:t>Waterways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xmlns="" id="{3A9E9897-407E-4ED1-A2DC-F05369FB764C}"/>
              </a:ext>
            </a:extLst>
          </p:cNvPr>
          <p:cNvSpPr txBox="1"/>
          <p:nvPr/>
        </p:nvSpPr>
        <p:spPr>
          <a:xfrm>
            <a:off x="188510" y="3724835"/>
            <a:ext cx="685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B050"/>
                </a:solidFill>
              </a:rPr>
              <a:t>Hills</a:t>
            </a:r>
          </a:p>
        </p:txBody>
      </p: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xmlns="" id="{20A35F8F-19F3-4181-A3D9-0778E98D0BB8}"/>
              </a:ext>
            </a:extLst>
          </p:cNvPr>
          <p:cNvCxnSpPr/>
          <p:nvPr/>
        </p:nvCxnSpPr>
        <p:spPr>
          <a:xfrm flipH="1" flipV="1">
            <a:off x="479465" y="3971241"/>
            <a:ext cx="102634" cy="286721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xmlns="" id="{27E17857-5028-4D6F-A280-B892F1C1D816}"/>
              </a:ext>
            </a:extLst>
          </p:cNvPr>
          <p:cNvCxnSpPr>
            <a:cxnSpLocks/>
          </p:cNvCxnSpPr>
          <p:nvPr/>
        </p:nvCxnSpPr>
        <p:spPr>
          <a:xfrm flipH="1">
            <a:off x="420604" y="4438520"/>
            <a:ext cx="230051" cy="91034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xmlns="" id="{DF967A40-95D8-49E3-9027-1FF4C141CAA6}"/>
              </a:ext>
            </a:extLst>
          </p:cNvPr>
          <p:cNvSpPr txBox="1"/>
          <p:nvPr/>
        </p:nvSpPr>
        <p:spPr>
          <a:xfrm>
            <a:off x="787165" y="4812104"/>
            <a:ext cx="9848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B050"/>
                </a:solidFill>
              </a:rPr>
              <a:t>Houses</a:t>
            </a:r>
          </a:p>
        </p:txBody>
      </p: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xmlns="" id="{68A91774-9C86-4C75-95F5-5B18CFAC233A}"/>
              </a:ext>
            </a:extLst>
          </p:cNvPr>
          <p:cNvCxnSpPr/>
          <p:nvPr/>
        </p:nvCxnSpPr>
        <p:spPr>
          <a:xfrm>
            <a:off x="873806" y="4519718"/>
            <a:ext cx="208683" cy="314642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TextBox 121">
            <a:extLst>
              <a:ext uri="{FF2B5EF4-FFF2-40B4-BE49-F238E27FC236}">
                <a16:creationId xmlns:a16="http://schemas.microsoft.com/office/drawing/2014/main" xmlns="" id="{182359D0-298E-4093-BFAF-8FB9388A01E2}"/>
              </a:ext>
            </a:extLst>
          </p:cNvPr>
          <p:cNvSpPr txBox="1"/>
          <p:nvPr/>
        </p:nvSpPr>
        <p:spPr>
          <a:xfrm>
            <a:off x="219537" y="1895078"/>
            <a:ext cx="1729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B050"/>
                </a:solidFill>
              </a:rPr>
              <a:t>Fishing Nets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xmlns="" id="{38D277C7-6204-4578-9B97-3BB886B02BE1}"/>
              </a:ext>
            </a:extLst>
          </p:cNvPr>
          <p:cNvSpPr txBox="1"/>
          <p:nvPr/>
        </p:nvSpPr>
        <p:spPr>
          <a:xfrm>
            <a:off x="1687703" y="2573263"/>
            <a:ext cx="8640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accent6">
                    <a:lumMod val="75000"/>
                  </a:schemeClr>
                </a:solidFill>
              </a:rPr>
              <a:t>Fun</a:t>
            </a:r>
          </a:p>
        </p:txBody>
      </p: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xmlns="" id="{ABCFED76-6137-4510-8741-CBC9D370AE19}"/>
              </a:ext>
            </a:extLst>
          </p:cNvPr>
          <p:cNvCxnSpPr/>
          <p:nvPr/>
        </p:nvCxnSpPr>
        <p:spPr>
          <a:xfrm>
            <a:off x="1376695" y="2159733"/>
            <a:ext cx="435499" cy="573851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TextBox 125">
            <a:extLst>
              <a:ext uri="{FF2B5EF4-FFF2-40B4-BE49-F238E27FC236}">
                <a16:creationId xmlns:a16="http://schemas.microsoft.com/office/drawing/2014/main" xmlns="" id="{3E4E6C00-35B8-43EE-84F8-9B9E7DCCC7CC}"/>
              </a:ext>
            </a:extLst>
          </p:cNvPr>
          <p:cNvSpPr txBox="1"/>
          <p:nvPr/>
        </p:nvSpPr>
        <p:spPr>
          <a:xfrm>
            <a:off x="219537" y="971398"/>
            <a:ext cx="20757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B050"/>
                </a:solidFill>
              </a:rPr>
              <a:t>Scooping, catching, counting </a:t>
            </a:r>
          </a:p>
        </p:txBody>
      </p: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xmlns="" id="{6B52634D-EE42-42D3-9A92-36AAC007F422}"/>
              </a:ext>
            </a:extLst>
          </p:cNvPr>
          <p:cNvCxnSpPr>
            <a:cxnSpLocks/>
          </p:cNvCxnSpPr>
          <p:nvPr/>
        </p:nvCxnSpPr>
        <p:spPr>
          <a:xfrm>
            <a:off x="1496291" y="1502478"/>
            <a:ext cx="68147" cy="86789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xmlns="" id="{B539AA2E-3DAD-4CC3-810D-41B4BD79C581}"/>
              </a:ext>
            </a:extLst>
          </p:cNvPr>
          <p:cNvCxnSpPr>
            <a:stCxn id="123" idx="2"/>
            <a:endCxn id="63" idx="0"/>
          </p:cNvCxnSpPr>
          <p:nvPr/>
        </p:nvCxnSpPr>
        <p:spPr>
          <a:xfrm>
            <a:off x="2119743" y="3034928"/>
            <a:ext cx="827404" cy="1022979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140944" y="1157445"/>
            <a:ext cx="251330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00B050"/>
                </a:solidFill>
              </a:rPr>
              <a:t>Resilience</a:t>
            </a:r>
          </a:p>
          <a:p>
            <a:r>
              <a:rPr lang="en-GB" sz="1600" dirty="0">
                <a:solidFill>
                  <a:srgbClr val="00B050"/>
                </a:solidFill>
              </a:rPr>
              <a:t>B</a:t>
            </a:r>
            <a:r>
              <a:rPr lang="en-GB" sz="1600" dirty="0" smtClean="0">
                <a:solidFill>
                  <a:srgbClr val="00B050"/>
                </a:solidFill>
              </a:rPr>
              <a:t>eing outdoors for the day</a:t>
            </a:r>
            <a:endParaRPr lang="en-GB" sz="1600" dirty="0">
              <a:solidFill>
                <a:srgbClr val="00B050"/>
              </a:solidFill>
            </a:endParaRPr>
          </a:p>
          <a:p>
            <a:r>
              <a:rPr lang="en-GB" sz="1600" dirty="0">
                <a:solidFill>
                  <a:srgbClr val="00B050"/>
                </a:solidFill>
              </a:rPr>
              <a:t>Walking distance</a:t>
            </a:r>
          </a:p>
          <a:p>
            <a:r>
              <a:rPr lang="en-GB" sz="1600" dirty="0">
                <a:solidFill>
                  <a:srgbClr val="00B050"/>
                </a:solidFill>
              </a:rPr>
              <a:t>Looking/Listening </a:t>
            </a:r>
            <a:r>
              <a:rPr lang="en-GB" sz="1600" dirty="0" smtClean="0">
                <a:solidFill>
                  <a:srgbClr val="00B050"/>
                </a:solidFill>
              </a:rPr>
              <a:t>Talking</a:t>
            </a:r>
            <a:endParaRPr lang="en-GB" sz="1600" dirty="0">
              <a:solidFill>
                <a:srgbClr val="00B050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2947147" y="2264410"/>
            <a:ext cx="159468" cy="710521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219536" y="5757574"/>
            <a:ext cx="23322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rgbClr val="00B050"/>
                </a:solidFill>
              </a:rPr>
              <a:t>Canal</a:t>
            </a:r>
          </a:p>
          <a:p>
            <a:r>
              <a:rPr lang="en-GB" sz="1600" dirty="0" smtClean="0">
                <a:solidFill>
                  <a:srgbClr val="00B050"/>
                </a:solidFill>
              </a:rPr>
              <a:t>River</a:t>
            </a:r>
          </a:p>
          <a:p>
            <a:r>
              <a:rPr lang="en-GB" sz="1600" dirty="0" smtClean="0">
                <a:solidFill>
                  <a:srgbClr val="00B050"/>
                </a:solidFill>
              </a:rPr>
              <a:t>Stream &amp; waterfall</a:t>
            </a:r>
            <a:endParaRPr lang="en-GB" sz="1600" dirty="0">
              <a:solidFill>
                <a:srgbClr val="00B050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530782" y="5552420"/>
            <a:ext cx="0" cy="32316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585448" y="5373106"/>
            <a:ext cx="15733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accent6">
                    <a:lumMod val="50000"/>
                  </a:schemeClr>
                </a:solidFill>
              </a:rPr>
              <a:t>Confidence and Trust building</a:t>
            </a:r>
            <a:endParaRPr lang="en-GB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3600451" y="4487263"/>
            <a:ext cx="1053800" cy="97502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2406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8276492" y="2180492"/>
            <a:ext cx="1688123" cy="762000"/>
          </a:xfrm>
          <a:prstGeom prst="roundRect">
            <a:avLst/>
          </a:prstGeom>
          <a:solidFill>
            <a:srgbClr val="FFFF66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  <a:latin typeface="Arial Black" panose="020B0A04020102020204" pitchFamily="34" charset="0"/>
              </a:rPr>
              <a:t>Walking</a:t>
            </a:r>
          </a:p>
          <a:p>
            <a:pPr algn="ctr"/>
            <a:r>
              <a:rPr lang="en-GB" sz="1600" b="1" dirty="0">
                <a:solidFill>
                  <a:schemeClr val="tx1"/>
                </a:solidFill>
                <a:latin typeface="Arial Black" panose="020B0A04020102020204" pitchFamily="34" charset="0"/>
              </a:rPr>
              <a:t>Falinge Park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321168" y="3993086"/>
            <a:ext cx="1723294" cy="1000852"/>
          </a:xfrm>
          <a:prstGeom prst="roundRect">
            <a:avLst/>
          </a:prstGeom>
          <a:solidFill>
            <a:srgbClr val="FFFF66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Arial Black" panose="020B0A04020102020204" pitchFamily="34" charset="0"/>
              </a:rPr>
              <a:t>Canoeing &amp;</a:t>
            </a:r>
          </a:p>
          <a:p>
            <a:pPr algn="ctr"/>
            <a:r>
              <a:rPr lang="en-GB" dirty="0">
                <a:solidFill>
                  <a:schemeClr val="tx1"/>
                </a:solidFill>
                <a:latin typeface="Arial Black" panose="020B0A04020102020204" pitchFamily="34" charset="0"/>
              </a:rPr>
              <a:t>Canal Walk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718431" y="1282970"/>
            <a:ext cx="16177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FF9900"/>
                </a:solidFill>
              </a:rPr>
              <a:t>Road Safety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415954" y="679938"/>
            <a:ext cx="1342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9900"/>
                </a:solidFill>
              </a:rPr>
              <a:t>Risk Assess</a:t>
            </a:r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9530862" y="1594338"/>
            <a:ext cx="738553" cy="586154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10890738" y="961292"/>
            <a:ext cx="93785" cy="422031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8159263" y="495272"/>
            <a:ext cx="2110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9900"/>
                </a:solidFill>
              </a:rPr>
              <a:t>Follow instructions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9718431" y="864604"/>
            <a:ext cx="550984" cy="518719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8619396" y="4141001"/>
            <a:ext cx="1910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9900"/>
                </a:solidFill>
              </a:rPr>
              <a:t>Seasons - Autumn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466386" y="3528646"/>
            <a:ext cx="21629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FF9900"/>
                </a:solidFill>
              </a:rPr>
              <a:t>Scavenger Hunt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159263" y="1172307"/>
            <a:ext cx="1242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9900"/>
                </a:solidFill>
              </a:rPr>
              <a:t>Listening</a:t>
            </a:r>
          </a:p>
        </p:txBody>
      </p:sp>
      <p:cxnSp>
        <p:nvCxnSpPr>
          <p:cNvPr id="24" name="Straight Connector 23"/>
          <p:cNvCxnSpPr>
            <a:endCxn id="6" idx="1"/>
          </p:cNvCxnSpPr>
          <p:nvPr/>
        </p:nvCxnSpPr>
        <p:spPr>
          <a:xfrm>
            <a:off x="9214339" y="1383323"/>
            <a:ext cx="504092" cy="115091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9636369" y="2942492"/>
            <a:ext cx="457200" cy="750277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endCxn id="15" idx="0"/>
          </p:cNvCxnSpPr>
          <p:nvPr/>
        </p:nvCxnSpPr>
        <p:spPr>
          <a:xfrm flipH="1">
            <a:off x="9574826" y="3845169"/>
            <a:ext cx="518743" cy="295832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9993923" y="3094892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9900"/>
                </a:solidFill>
              </a:rPr>
              <a:t>Collect</a:t>
            </a:r>
          </a:p>
        </p:txBody>
      </p:sp>
      <p:cxnSp>
        <p:nvCxnSpPr>
          <p:cNvPr id="34" name="Straight Connector 33"/>
          <p:cNvCxnSpPr/>
          <p:nvPr/>
        </p:nvCxnSpPr>
        <p:spPr>
          <a:xfrm flipV="1">
            <a:off x="10269415" y="3317630"/>
            <a:ext cx="146539" cy="375139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10738338" y="2778369"/>
            <a:ext cx="10199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9900"/>
                </a:solidFill>
              </a:rPr>
              <a:t>Colours</a:t>
            </a:r>
          </a:p>
        </p:txBody>
      </p:sp>
      <p:cxnSp>
        <p:nvCxnSpPr>
          <p:cNvPr id="37" name="Straight Connector 36"/>
          <p:cNvCxnSpPr/>
          <p:nvPr/>
        </p:nvCxnSpPr>
        <p:spPr>
          <a:xfrm flipV="1">
            <a:off x="11056327" y="3094895"/>
            <a:ext cx="149470" cy="597874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10284068" y="2409037"/>
            <a:ext cx="12133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9900"/>
                </a:solidFill>
              </a:rPr>
              <a:t>Compare</a:t>
            </a:r>
          </a:p>
        </p:txBody>
      </p:sp>
      <p:cxnSp>
        <p:nvCxnSpPr>
          <p:cNvPr id="41" name="Straight Connector 40"/>
          <p:cNvCxnSpPr/>
          <p:nvPr/>
        </p:nvCxnSpPr>
        <p:spPr>
          <a:xfrm>
            <a:off x="10738338" y="2778369"/>
            <a:ext cx="152400" cy="914400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10269416" y="4894384"/>
            <a:ext cx="786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9900"/>
                </a:solidFill>
              </a:rPr>
              <a:t>Count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0937630" y="4325667"/>
            <a:ext cx="820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9900"/>
                </a:solidFill>
              </a:rPr>
              <a:t>Order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8950569" y="3103621"/>
            <a:ext cx="685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9900"/>
                </a:solidFill>
              </a:rPr>
              <a:t>Size</a:t>
            </a:r>
          </a:p>
        </p:txBody>
      </p:sp>
      <p:cxnSp>
        <p:nvCxnSpPr>
          <p:cNvPr id="49" name="Straight Connector 48"/>
          <p:cNvCxnSpPr/>
          <p:nvPr/>
        </p:nvCxnSpPr>
        <p:spPr>
          <a:xfrm>
            <a:off x="9401908" y="3393832"/>
            <a:ext cx="432289" cy="298937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endCxn id="46" idx="0"/>
          </p:cNvCxnSpPr>
          <p:nvPr/>
        </p:nvCxnSpPr>
        <p:spPr>
          <a:xfrm>
            <a:off x="11248292" y="3845169"/>
            <a:ext cx="99646" cy="480498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>
            <a:endCxn id="45" idx="0"/>
          </p:cNvCxnSpPr>
          <p:nvPr/>
        </p:nvCxnSpPr>
        <p:spPr>
          <a:xfrm flipH="1">
            <a:off x="10662872" y="3959533"/>
            <a:ext cx="151666" cy="934851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8950569" y="4694999"/>
            <a:ext cx="1043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9900"/>
                </a:solidFill>
              </a:rPr>
              <a:t>Weather</a:t>
            </a:r>
          </a:p>
        </p:txBody>
      </p:sp>
      <p:cxnSp>
        <p:nvCxnSpPr>
          <p:cNvPr id="57" name="Straight Connector 56"/>
          <p:cNvCxnSpPr/>
          <p:nvPr/>
        </p:nvCxnSpPr>
        <p:spPr>
          <a:xfrm flipH="1">
            <a:off x="9659083" y="4494245"/>
            <a:ext cx="41031" cy="200754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8246453" y="3234861"/>
            <a:ext cx="791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9900"/>
                </a:solidFill>
              </a:rPr>
              <a:t>Shape</a:t>
            </a:r>
          </a:p>
        </p:txBody>
      </p:sp>
      <p:cxnSp>
        <p:nvCxnSpPr>
          <p:cNvPr id="62" name="Straight Connector 61"/>
          <p:cNvCxnSpPr/>
          <p:nvPr/>
        </p:nvCxnSpPr>
        <p:spPr>
          <a:xfrm>
            <a:off x="8871439" y="3472953"/>
            <a:ext cx="790577" cy="131240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6975231" y="4325667"/>
            <a:ext cx="1579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9900"/>
                </a:solidFill>
              </a:rPr>
              <a:t>Tree/Plant ID</a:t>
            </a:r>
          </a:p>
        </p:txBody>
      </p:sp>
      <p:cxnSp>
        <p:nvCxnSpPr>
          <p:cNvPr id="65" name="Straight Connector 64"/>
          <p:cNvCxnSpPr>
            <a:endCxn id="21" idx="1"/>
          </p:cNvCxnSpPr>
          <p:nvPr/>
        </p:nvCxnSpPr>
        <p:spPr>
          <a:xfrm flipV="1">
            <a:off x="8159263" y="3744090"/>
            <a:ext cx="1307123" cy="581577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6975232" y="4940550"/>
            <a:ext cx="1644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9900"/>
                </a:solidFill>
              </a:rPr>
              <a:t>Seed Dispersal</a:t>
            </a:r>
          </a:p>
        </p:txBody>
      </p:sp>
      <p:cxnSp>
        <p:nvCxnSpPr>
          <p:cNvPr id="68" name="Straight Connector 67"/>
          <p:cNvCxnSpPr/>
          <p:nvPr/>
        </p:nvCxnSpPr>
        <p:spPr>
          <a:xfrm flipV="1">
            <a:off x="7854462" y="4595446"/>
            <a:ext cx="175846" cy="483604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6213230" y="1049270"/>
            <a:ext cx="164123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FF9900"/>
                </a:solidFill>
              </a:rPr>
              <a:t>Local Area</a:t>
            </a:r>
          </a:p>
        </p:txBody>
      </p:sp>
      <p:cxnSp>
        <p:nvCxnSpPr>
          <p:cNvPr id="71" name="Straight Connector 70"/>
          <p:cNvCxnSpPr/>
          <p:nvPr/>
        </p:nvCxnSpPr>
        <p:spPr>
          <a:xfrm>
            <a:off x="7537938" y="1440868"/>
            <a:ext cx="1016978" cy="739624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5439508" y="495272"/>
            <a:ext cx="8968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9900"/>
                </a:solidFill>
              </a:rPr>
              <a:t>Houses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6729046" y="506995"/>
            <a:ext cx="10682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9900"/>
                </a:solidFill>
              </a:rPr>
              <a:t>Hospital</a:t>
            </a:r>
          </a:p>
        </p:txBody>
      </p:sp>
      <p:cxnSp>
        <p:nvCxnSpPr>
          <p:cNvPr id="75" name="Straight Connector 74"/>
          <p:cNvCxnSpPr/>
          <p:nvPr/>
        </p:nvCxnSpPr>
        <p:spPr>
          <a:xfrm>
            <a:off x="6072554" y="864604"/>
            <a:ext cx="422031" cy="259359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H="1">
            <a:off x="6858000" y="864604"/>
            <a:ext cx="269631" cy="307703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146431" y="1049270"/>
            <a:ext cx="7414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9900"/>
                </a:solidFill>
              </a:rPr>
              <a:t>Shops</a:t>
            </a:r>
          </a:p>
        </p:txBody>
      </p:sp>
      <p:cxnSp>
        <p:nvCxnSpPr>
          <p:cNvPr id="80" name="Straight Connector 79"/>
          <p:cNvCxnSpPr>
            <a:stCxn id="78" idx="3"/>
            <a:endCxn id="69" idx="1"/>
          </p:cNvCxnSpPr>
          <p:nvPr/>
        </p:nvCxnSpPr>
        <p:spPr>
          <a:xfrm>
            <a:off x="5887915" y="1233936"/>
            <a:ext cx="325315" cy="30778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7643446" y="759095"/>
            <a:ext cx="97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9900"/>
                </a:solidFill>
              </a:rPr>
              <a:t>Park</a:t>
            </a:r>
          </a:p>
        </p:txBody>
      </p:sp>
      <p:cxnSp>
        <p:nvCxnSpPr>
          <p:cNvPr id="83" name="Straight Connector 82"/>
          <p:cNvCxnSpPr/>
          <p:nvPr/>
        </p:nvCxnSpPr>
        <p:spPr>
          <a:xfrm flipH="1">
            <a:off x="7373815" y="1018455"/>
            <a:ext cx="391258" cy="215481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6799385" y="1595236"/>
            <a:ext cx="63304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FF9900"/>
                </a:solidFill>
              </a:rPr>
              <a:t>Fun</a:t>
            </a:r>
          </a:p>
        </p:txBody>
      </p:sp>
      <p:cxnSp>
        <p:nvCxnSpPr>
          <p:cNvPr id="86" name="Straight Connector 85"/>
          <p:cNvCxnSpPr>
            <a:stCxn id="84" idx="3"/>
          </p:cNvCxnSpPr>
          <p:nvPr/>
        </p:nvCxnSpPr>
        <p:spPr>
          <a:xfrm>
            <a:off x="7432431" y="1810680"/>
            <a:ext cx="844061" cy="369812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5251938" y="1595236"/>
            <a:ext cx="1242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9900"/>
                </a:solidFill>
              </a:rPr>
              <a:t>Adventure</a:t>
            </a:r>
          </a:p>
        </p:txBody>
      </p:sp>
      <p:cxnSp>
        <p:nvCxnSpPr>
          <p:cNvPr id="89" name="Straight Connector 88"/>
          <p:cNvCxnSpPr>
            <a:endCxn id="84" idx="1"/>
          </p:cNvCxnSpPr>
          <p:nvPr/>
        </p:nvCxnSpPr>
        <p:spPr>
          <a:xfrm>
            <a:off x="6336323" y="1713857"/>
            <a:ext cx="463062" cy="96823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6050572" y="2026123"/>
            <a:ext cx="148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9900"/>
                </a:solidFill>
              </a:rPr>
              <a:t>Speaking  and Listening</a:t>
            </a:r>
          </a:p>
        </p:txBody>
      </p:sp>
      <p:cxnSp>
        <p:nvCxnSpPr>
          <p:cNvPr id="92" name="Straight Connector 91"/>
          <p:cNvCxnSpPr>
            <a:endCxn id="4" idx="1"/>
          </p:cNvCxnSpPr>
          <p:nvPr/>
        </p:nvCxnSpPr>
        <p:spPr>
          <a:xfrm>
            <a:off x="7263180" y="2409037"/>
            <a:ext cx="1013312" cy="152455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7280031" y="3837873"/>
            <a:ext cx="11488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FF9900"/>
                </a:solidFill>
              </a:rPr>
              <a:t>Phonics</a:t>
            </a:r>
          </a:p>
        </p:txBody>
      </p:sp>
      <p:cxnSp>
        <p:nvCxnSpPr>
          <p:cNvPr id="95" name="Straight Connector 94"/>
          <p:cNvCxnSpPr>
            <a:endCxn id="21" idx="1"/>
          </p:cNvCxnSpPr>
          <p:nvPr/>
        </p:nvCxnSpPr>
        <p:spPr>
          <a:xfrm flipV="1">
            <a:off x="8276492" y="3744090"/>
            <a:ext cx="1189894" cy="248996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10695111" y="1887415"/>
            <a:ext cx="11774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FF9900"/>
                </a:solidFill>
              </a:rPr>
              <a:t>Exercise</a:t>
            </a:r>
          </a:p>
        </p:txBody>
      </p:sp>
      <p:cxnSp>
        <p:nvCxnSpPr>
          <p:cNvPr id="99" name="Straight Connector 98"/>
          <p:cNvCxnSpPr>
            <a:stCxn id="97" idx="1"/>
          </p:cNvCxnSpPr>
          <p:nvPr/>
        </p:nvCxnSpPr>
        <p:spPr>
          <a:xfrm flipH="1">
            <a:off x="10026162" y="2102859"/>
            <a:ext cx="668949" cy="107721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extBox 99"/>
          <p:cNvSpPr txBox="1"/>
          <p:nvPr/>
        </p:nvSpPr>
        <p:spPr>
          <a:xfrm>
            <a:off x="6934199" y="2758952"/>
            <a:ext cx="1242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9900"/>
                </a:solidFill>
              </a:rPr>
              <a:t>Resilience</a:t>
            </a:r>
          </a:p>
        </p:txBody>
      </p:sp>
      <p:cxnSp>
        <p:nvCxnSpPr>
          <p:cNvPr id="102" name="Straight Connector 101"/>
          <p:cNvCxnSpPr/>
          <p:nvPr/>
        </p:nvCxnSpPr>
        <p:spPr>
          <a:xfrm flipV="1">
            <a:off x="7942385" y="2909521"/>
            <a:ext cx="391254" cy="68195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Box 102"/>
          <p:cNvSpPr txBox="1"/>
          <p:nvPr/>
        </p:nvSpPr>
        <p:spPr>
          <a:xfrm>
            <a:off x="5027734" y="4617384"/>
            <a:ext cx="1691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9900"/>
                </a:solidFill>
              </a:rPr>
              <a:t>Risk Assess</a:t>
            </a:r>
          </a:p>
        </p:txBody>
      </p:sp>
      <p:sp>
        <p:nvSpPr>
          <p:cNvPr id="104" name="TextBox 103"/>
          <p:cNvSpPr txBox="1"/>
          <p:nvPr/>
        </p:nvSpPr>
        <p:spPr>
          <a:xfrm flipH="1">
            <a:off x="4318534" y="4109405"/>
            <a:ext cx="189469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FF9900"/>
                </a:solidFill>
              </a:rPr>
              <a:t>Water Safety</a:t>
            </a:r>
          </a:p>
        </p:txBody>
      </p:sp>
      <p:cxnSp>
        <p:nvCxnSpPr>
          <p:cNvPr id="106" name="Straight Connector 105"/>
          <p:cNvCxnSpPr>
            <a:stCxn id="104" idx="3"/>
          </p:cNvCxnSpPr>
          <p:nvPr/>
        </p:nvCxnSpPr>
        <p:spPr>
          <a:xfrm flipH="1">
            <a:off x="4044462" y="4324849"/>
            <a:ext cx="274072" cy="270597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/>
          <p:cNvSpPr txBox="1"/>
          <p:nvPr/>
        </p:nvSpPr>
        <p:spPr>
          <a:xfrm>
            <a:off x="3892061" y="5232939"/>
            <a:ext cx="239150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FF9900"/>
                </a:solidFill>
              </a:rPr>
              <a:t>Seasons - Summer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4888523" y="5817714"/>
            <a:ext cx="999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9900"/>
                </a:solidFill>
              </a:rPr>
              <a:t>Weather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3669323" y="5817714"/>
            <a:ext cx="9261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9900"/>
                </a:solidFill>
              </a:rPr>
              <a:t>Colours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3329354" y="2942492"/>
            <a:ext cx="109024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FF9900"/>
                </a:solidFill>
              </a:rPr>
              <a:t>Houses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3669323" y="1995586"/>
            <a:ext cx="1090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9900"/>
                </a:solidFill>
              </a:rPr>
              <a:t>Compare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3562396" y="2485264"/>
            <a:ext cx="756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9900"/>
                </a:solidFill>
              </a:rPr>
              <a:t>Types</a:t>
            </a:r>
          </a:p>
        </p:txBody>
      </p:sp>
      <p:cxnSp>
        <p:nvCxnSpPr>
          <p:cNvPr id="114" name="Straight Connector 113"/>
          <p:cNvCxnSpPr/>
          <p:nvPr/>
        </p:nvCxnSpPr>
        <p:spPr>
          <a:xfrm flipV="1">
            <a:off x="3940465" y="2778369"/>
            <a:ext cx="103997" cy="316523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flipV="1">
            <a:off x="4132384" y="2318302"/>
            <a:ext cx="186150" cy="243190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H="1">
            <a:off x="3874477" y="3279558"/>
            <a:ext cx="257907" cy="679974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>
            <a:off x="5439508" y="4460147"/>
            <a:ext cx="77665" cy="234852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4003430" y="4940550"/>
            <a:ext cx="416170" cy="538609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>
            <a:off x="4783016" y="5540714"/>
            <a:ext cx="363415" cy="307777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/>
          <p:nvPr/>
        </p:nvCxnSpPr>
        <p:spPr>
          <a:xfrm flipH="1">
            <a:off x="4295088" y="5602397"/>
            <a:ext cx="383931" cy="307777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TextBox 126"/>
          <p:cNvSpPr txBox="1"/>
          <p:nvPr/>
        </p:nvSpPr>
        <p:spPr>
          <a:xfrm>
            <a:off x="6336323" y="5756285"/>
            <a:ext cx="11957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9900"/>
                </a:solidFill>
              </a:rPr>
              <a:t>Plant ID</a:t>
            </a:r>
          </a:p>
        </p:txBody>
      </p:sp>
      <p:cxnSp>
        <p:nvCxnSpPr>
          <p:cNvPr id="129" name="Straight Connector 128"/>
          <p:cNvCxnSpPr/>
          <p:nvPr/>
        </p:nvCxnSpPr>
        <p:spPr>
          <a:xfrm>
            <a:off x="5887915" y="5602397"/>
            <a:ext cx="448408" cy="215317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TextBox 129"/>
          <p:cNvSpPr txBox="1"/>
          <p:nvPr/>
        </p:nvSpPr>
        <p:spPr>
          <a:xfrm>
            <a:off x="1488831" y="2778369"/>
            <a:ext cx="184052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FF9900"/>
                </a:solidFill>
              </a:rPr>
              <a:t>Speaking And Listening</a:t>
            </a:r>
          </a:p>
        </p:txBody>
      </p:sp>
      <p:cxnSp>
        <p:nvCxnSpPr>
          <p:cNvPr id="132" name="Straight Connector 131"/>
          <p:cNvCxnSpPr/>
          <p:nvPr/>
        </p:nvCxnSpPr>
        <p:spPr>
          <a:xfrm>
            <a:off x="2614246" y="3547810"/>
            <a:ext cx="375139" cy="411722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TextBox 132"/>
          <p:cNvSpPr txBox="1"/>
          <p:nvPr/>
        </p:nvSpPr>
        <p:spPr>
          <a:xfrm>
            <a:off x="1840523" y="5540714"/>
            <a:ext cx="14888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9900"/>
                </a:solidFill>
              </a:rPr>
              <a:t>Water Ways</a:t>
            </a:r>
          </a:p>
        </p:txBody>
      </p:sp>
      <p:cxnSp>
        <p:nvCxnSpPr>
          <p:cNvPr id="135" name="Straight Connector 134"/>
          <p:cNvCxnSpPr>
            <a:endCxn id="133" idx="0"/>
          </p:cNvCxnSpPr>
          <p:nvPr/>
        </p:nvCxnSpPr>
        <p:spPr>
          <a:xfrm flipH="1">
            <a:off x="2584939" y="4993938"/>
            <a:ext cx="404446" cy="546776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TextBox 135"/>
          <p:cNvSpPr txBox="1"/>
          <p:nvPr/>
        </p:nvSpPr>
        <p:spPr>
          <a:xfrm>
            <a:off x="2614246" y="6125617"/>
            <a:ext cx="715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9900"/>
                </a:solidFill>
              </a:rPr>
              <a:t>Locks</a:t>
            </a:r>
          </a:p>
        </p:txBody>
      </p:sp>
      <p:cxnSp>
        <p:nvCxnSpPr>
          <p:cNvPr id="138" name="Straight Connector 137"/>
          <p:cNvCxnSpPr>
            <a:endCxn id="136" idx="0"/>
          </p:cNvCxnSpPr>
          <p:nvPr/>
        </p:nvCxnSpPr>
        <p:spPr>
          <a:xfrm>
            <a:off x="2787162" y="5848491"/>
            <a:ext cx="184638" cy="277126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TextBox 140"/>
          <p:cNvSpPr txBox="1"/>
          <p:nvPr/>
        </p:nvSpPr>
        <p:spPr>
          <a:xfrm>
            <a:off x="2302165" y="1084274"/>
            <a:ext cx="13671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9900"/>
                </a:solidFill>
              </a:rPr>
              <a:t>Terraced</a:t>
            </a:r>
          </a:p>
          <a:p>
            <a:r>
              <a:rPr lang="en-GB" dirty="0" err="1">
                <a:solidFill>
                  <a:srgbClr val="FF9900"/>
                </a:solidFill>
              </a:rPr>
              <a:t>Bunaglow</a:t>
            </a:r>
            <a:endParaRPr lang="en-GB" dirty="0">
              <a:solidFill>
                <a:srgbClr val="FF9900"/>
              </a:solidFill>
            </a:endParaRPr>
          </a:p>
          <a:p>
            <a:r>
              <a:rPr lang="en-GB" dirty="0">
                <a:solidFill>
                  <a:srgbClr val="FF9900"/>
                </a:solidFill>
              </a:rPr>
              <a:t>Farm</a:t>
            </a:r>
          </a:p>
          <a:p>
            <a:r>
              <a:rPr lang="en-GB" dirty="0">
                <a:solidFill>
                  <a:srgbClr val="FF9900"/>
                </a:solidFill>
              </a:rPr>
              <a:t>Canal Boats</a:t>
            </a:r>
          </a:p>
        </p:txBody>
      </p:sp>
      <p:cxnSp>
        <p:nvCxnSpPr>
          <p:cNvPr id="143" name="Straight Connector 142"/>
          <p:cNvCxnSpPr/>
          <p:nvPr/>
        </p:nvCxnSpPr>
        <p:spPr>
          <a:xfrm>
            <a:off x="3182815" y="2210580"/>
            <a:ext cx="486508" cy="383123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TextBox 143"/>
          <p:cNvSpPr txBox="1"/>
          <p:nvPr/>
        </p:nvSpPr>
        <p:spPr>
          <a:xfrm>
            <a:off x="457200" y="1887415"/>
            <a:ext cx="10316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9900"/>
                </a:solidFill>
              </a:rPr>
              <a:t>Singing</a:t>
            </a:r>
          </a:p>
        </p:txBody>
      </p:sp>
      <p:cxnSp>
        <p:nvCxnSpPr>
          <p:cNvPr id="146" name="Straight Connector 145"/>
          <p:cNvCxnSpPr>
            <a:stCxn id="144" idx="2"/>
          </p:cNvCxnSpPr>
          <p:nvPr/>
        </p:nvCxnSpPr>
        <p:spPr>
          <a:xfrm>
            <a:off x="973016" y="2256747"/>
            <a:ext cx="679938" cy="597849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TextBox 146"/>
          <p:cNvSpPr txBox="1"/>
          <p:nvPr/>
        </p:nvSpPr>
        <p:spPr>
          <a:xfrm>
            <a:off x="832338" y="3692769"/>
            <a:ext cx="820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9900"/>
                </a:solidFill>
              </a:rPr>
              <a:t>Fun</a:t>
            </a:r>
          </a:p>
        </p:txBody>
      </p:sp>
      <p:cxnSp>
        <p:nvCxnSpPr>
          <p:cNvPr id="149" name="Straight Connector 148"/>
          <p:cNvCxnSpPr/>
          <p:nvPr/>
        </p:nvCxnSpPr>
        <p:spPr>
          <a:xfrm>
            <a:off x="1488831" y="3845169"/>
            <a:ext cx="813334" cy="264236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TextBox 149"/>
          <p:cNvSpPr txBox="1"/>
          <p:nvPr/>
        </p:nvSpPr>
        <p:spPr>
          <a:xfrm>
            <a:off x="457200" y="4174976"/>
            <a:ext cx="14382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9900"/>
                </a:solidFill>
              </a:rPr>
              <a:t>Adventure</a:t>
            </a:r>
          </a:p>
        </p:txBody>
      </p:sp>
      <p:cxnSp>
        <p:nvCxnSpPr>
          <p:cNvPr id="152" name="Straight Connector 151"/>
          <p:cNvCxnSpPr/>
          <p:nvPr/>
        </p:nvCxnSpPr>
        <p:spPr>
          <a:xfrm flipV="1">
            <a:off x="1652954" y="4359642"/>
            <a:ext cx="649211" cy="1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TextBox 154"/>
          <p:cNvSpPr txBox="1"/>
          <p:nvPr/>
        </p:nvSpPr>
        <p:spPr>
          <a:xfrm>
            <a:off x="1312985" y="1684438"/>
            <a:ext cx="989180" cy="3693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9900"/>
                </a:solidFill>
              </a:rPr>
              <a:t>Looking</a:t>
            </a:r>
          </a:p>
        </p:txBody>
      </p:sp>
      <p:cxnSp>
        <p:nvCxnSpPr>
          <p:cNvPr id="157" name="Straight Connector 156"/>
          <p:cNvCxnSpPr>
            <a:stCxn id="155" idx="2"/>
          </p:cNvCxnSpPr>
          <p:nvPr/>
        </p:nvCxnSpPr>
        <p:spPr>
          <a:xfrm>
            <a:off x="1807575" y="2053770"/>
            <a:ext cx="87923" cy="800826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TextBox 157"/>
          <p:cNvSpPr txBox="1"/>
          <p:nvPr/>
        </p:nvSpPr>
        <p:spPr>
          <a:xfrm>
            <a:off x="216876" y="2608384"/>
            <a:ext cx="12309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9900"/>
                </a:solidFill>
              </a:rPr>
              <a:t>Counting</a:t>
            </a:r>
          </a:p>
        </p:txBody>
      </p:sp>
      <p:cxnSp>
        <p:nvCxnSpPr>
          <p:cNvPr id="160" name="Straight Connector 159"/>
          <p:cNvCxnSpPr/>
          <p:nvPr/>
        </p:nvCxnSpPr>
        <p:spPr>
          <a:xfrm>
            <a:off x="1176349" y="2793050"/>
            <a:ext cx="312482" cy="169985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TextBox 160"/>
          <p:cNvSpPr txBox="1"/>
          <p:nvPr/>
        </p:nvSpPr>
        <p:spPr>
          <a:xfrm>
            <a:off x="304800" y="3235569"/>
            <a:ext cx="11840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9900"/>
                </a:solidFill>
              </a:rPr>
              <a:t>Feelings</a:t>
            </a:r>
          </a:p>
        </p:txBody>
      </p:sp>
      <p:cxnSp>
        <p:nvCxnSpPr>
          <p:cNvPr id="163" name="Straight Connector 162"/>
          <p:cNvCxnSpPr/>
          <p:nvPr/>
        </p:nvCxnSpPr>
        <p:spPr>
          <a:xfrm flipV="1">
            <a:off x="1176349" y="3235569"/>
            <a:ext cx="476605" cy="1846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Connector 164"/>
          <p:cNvCxnSpPr/>
          <p:nvPr/>
        </p:nvCxnSpPr>
        <p:spPr>
          <a:xfrm flipV="1">
            <a:off x="973016" y="3153617"/>
            <a:ext cx="834559" cy="17428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/>
          <p:nvPr/>
        </p:nvCxnSpPr>
        <p:spPr>
          <a:xfrm flipV="1">
            <a:off x="1176349" y="3103621"/>
            <a:ext cx="476605" cy="22428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/>
          <p:cNvSpPr/>
          <p:nvPr/>
        </p:nvSpPr>
        <p:spPr>
          <a:xfrm>
            <a:off x="4487053" y="2672454"/>
            <a:ext cx="2231735" cy="1096143"/>
          </a:xfrm>
          <a:prstGeom prst="ellipse">
            <a:avLst/>
          </a:prstGeom>
          <a:solidFill>
            <a:srgbClr val="FFFF00"/>
          </a:solidFill>
          <a:ln w="38100"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b="1" dirty="0">
                <a:solidFill>
                  <a:schemeClr val="tx1"/>
                </a:solidFill>
                <a:latin typeface="Arial Black" panose="020B0A04020102020204" pitchFamily="34" charset="0"/>
              </a:rPr>
              <a:t>Year 1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5602920" y="6187046"/>
            <a:ext cx="610309" cy="307903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213230" y="6310283"/>
            <a:ext cx="1359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9900"/>
                </a:solidFill>
              </a:rPr>
              <a:t>clothes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8634047" y="5316979"/>
            <a:ext cx="1045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9900"/>
                </a:solidFill>
              </a:rPr>
              <a:t>clothes</a:t>
            </a:r>
          </a:p>
        </p:txBody>
      </p:sp>
      <p:cxnSp>
        <p:nvCxnSpPr>
          <p:cNvPr id="16" name="Straight Connector 15"/>
          <p:cNvCxnSpPr>
            <a:stCxn id="55" idx="2"/>
          </p:cNvCxnSpPr>
          <p:nvPr/>
        </p:nvCxnSpPr>
        <p:spPr>
          <a:xfrm flipH="1">
            <a:off x="9120553" y="5064331"/>
            <a:ext cx="351693" cy="384051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1176349" y="3215761"/>
            <a:ext cx="476605" cy="204475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654312" y="3187225"/>
            <a:ext cx="198779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rgbClr val="FF9900"/>
                </a:solidFill>
              </a:rPr>
              <a:t>Walking Distance</a:t>
            </a:r>
          </a:p>
          <a:p>
            <a:r>
              <a:rPr lang="en-GB" sz="1400" dirty="0" smtClean="0">
                <a:solidFill>
                  <a:srgbClr val="FF9900"/>
                </a:solidFill>
              </a:rPr>
              <a:t>Being out in different weather</a:t>
            </a:r>
            <a:endParaRPr lang="en-GB" sz="1400" dirty="0">
              <a:solidFill>
                <a:srgbClr val="FF9900"/>
              </a:solidFill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 flipH="1">
            <a:off x="7280031" y="2977716"/>
            <a:ext cx="93784" cy="339914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38196" y="4949878"/>
            <a:ext cx="18639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9900"/>
                </a:solidFill>
              </a:rPr>
              <a:t>Confidence</a:t>
            </a:r>
            <a:endParaRPr lang="en-GB" dirty="0">
              <a:solidFill>
                <a:srgbClr val="FF9900"/>
              </a:solidFill>
            </a:endParaRPr>
          </a:p>
        </p:txBody>
      </p:sp>
      <p:cxnSp>
        <p:nvCxnSpPr>
          <p:cNvPr id="42" name="Straight Connector 41"/>
          <p:cNvCxnSpPr/>
          <p:nvPr/>
        </p:nvCxnSpPr>
        <p:spPr>
          <a:xfrm flipV="1">
            <a:off x="1652954" y="4879665"/>
            <a:ext cx="649211" cy="245551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356643" y="4615523"/>
            <a:ext cx="1502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9900"/>
                </a:solidFill>
              </a:rPr>
              <a:t>Wellbeing</a:t>
            </a:r>
            <a:endParaRPr lang="en-GB" dirty="0">
              <a:solidFill>
                <a:srgbClr val="FF9900"/>
              </a:solidFill>
            </a:endParaRPr>
          </a:p>
        </p:txBody>
      </p:sp>
      <p:cxnSp>
        <p:nvCxnSpPr>
          <p:cNvPr id="48" name="Straight Connector 47"/>
          <p:cNvCxnSpPr/>
          <p:nvPr/>
        </p:nvCxnSpPr>
        <p:spPr>
          <a:xfrm flipV="1">
            <a:off x="1390295" y="4617384"/>
            <a:ext cx="930873" cy="184666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5443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4372708" y="2942492"/>
            <a:ext cx="2602523" cy="1019908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bg1"/>
                </a:solidFill>
                <a:latin typeface="Arial Black" panose="020B0A04020102020204" pitchFamily="34" charset="0"/>
              </a:rPr>
              <a:t>Year 2</a:t>
            </a:r>
          </a:p>
        </p:txBody>
      </p:sp>
      <p:sp>
        <p:nvSpPr>
          <p:cNvPr id="3" name="Oval 2"/>
          <p:cNvSpPr/>
          <p:nvPr/>
        </p:nvSpPr>
        <p:spPr>
          <a:xfrm>
            <a:off x="7760677" y="2368062"/>
            <a:ext cx="2157046" cy="108438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Walking</a:t>
            </a:r>
          </a:p>
          <a:p>
            <a:pPr algn="ctr"/>
            <a:r>
              <a:rPr lang="en-GB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Healy Dell</a:t>
            </a:r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6858000" y="2942492"/>
            <a:ext cx="797169" cy="281354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1479017" y="3869378"/>
            <a:ext cx="3247293" cy="103278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Canoeing</a:t>
            </a:r>
          </a:p>
          <a:p>
            <a:pPr algn="ctr"/>
            <a:r>
              <a:rPr lang="en-GB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and Canal Walk</a:t>
            </a:r>
          </a:p>
        </p:txBody>
      </p:sp>
      <p:cxnSp>
        <p:nvCxnSpPr>
          <p:cNvPr id="8" name="Straight Connector 7"/>
          <p:cNvCxnSpPr>
            <a:endCxn id="6" idx="7"/>
          </p:cNvCxnSpPr>
          <p:nvPr/>
        </p:nvCxnSpPr>
        <p:spPr>
          <a:xfrm flipH="1">
            <a:off x="4250755" y="3759164"/>
            <a:ext cx="334878" cy="26146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0093569" y="2368062"/>
            <a:ext cx="124264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chemeClr val="accent1">
                    <a:lumMod val="50000"/>
                  </a:schemeClr>
                </a:solidFill>
              </a:rPr>
              <a:t>Habitats</a:t>
            </a:r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9917723" y="2583505"/>
            <a:ext cx="304800" cy="215444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0714892" y="1831703"/>
            <a:ext cx="1254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Tally Charts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839200" y="1975284"/>
            <a:ext cx="973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Phonics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093569" y="1462371"/>
            <a:ext cx="1254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Creature ID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996246" y="3083169"/>
            <a:ext cx="10902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Speaking 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And Listening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714892" y="4454769"/>
            <a:ext cx="1254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Discussion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75077" y="1371600"/>
            <a:ext cx="1406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Exploration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325707" y="3630068"/>
            <a:ext cx="1336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Food Chain</a:t>
            </a:r>
          </a:p>
        </p:txBody>
      </p:sp>
      <p:cxnSp>
        <p:nvCxnSpPr>
          <p:cNvPr id="20" name="Straight Connector 19"/>
          <p:cNvCxnSpPr/>
          <p:nvPr/>
        </p:nvCxnSpPr>
        <p:spPr>
          <a:xfrm>
            <a:off x="9706708" y="1647037"/>
            <a:ext cx="644769" cy="82653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9577754" y="2201035"/>
            <a:ext cx="644769" cy="272534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10492154" y="1831703"/>
            <a:ext cx="11723" cy="641866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12" idx="2"/>
          </p:cNvCxnSpPr>
          <p:nvPr/>
        </p:nvCxnSpPr>
        <p:spPr>
          <a:xfrm flipH="1">
            <a:off x="10996246" y="2201035"/>
            <a:ext cx="345831" cy="272534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 flipV="1">
            <a:off x="10855569" y="2691227"/>
            <a:ext cx="480646" cy="532619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15" idx="2"/>
          </p:cNvCxnSpPr>
          <p:nvPr/>
        </p:nvCxnSpPr>
        <p:spPr>
          <a:xfrm flipV="1">
            <a:off x="11541369" y="4006499"/>
            <a:ext cx="0" cy="44827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18" idx="0"/>
          </p:cNvCxnSpPr>
          <p:nvPr/>
        </p:nvCxnSpPr>
        <p:spPr>
          <a:xfrm flipV="1">
            <a:off x="9993923" y="2691227"/>
            <a:ext cx="509954" cy="938841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005754" y="2344616"/>
            <a:ext cx="2485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Local Area Comparison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7256584" y="2691227"/>
            <a:ext cx="504093" cy="1077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7584830" y="633045"/>
            <a:ext cx="109024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chemeClr val="accent1">
                    <a:lumMod val="50000"/>
                  </a:schemeClr>
                </a:solidFill>
              </a:rPr>
              <a:t>History</a:t>
            </a:r>
          </a:p>
        </p:txBody>
      </p:sp>
      <p:cxnSp>
        <p:nvCxnSpPr>
          <p:cNvPr id="38" name="Straight Connector 37"/>
          <p:cNvCxnSpPr/>
          <p:nvPr/>
        </p:nvCxnSpPr>
        <p:spPr>
          <a:xfrm>
            <a:off x="8417169" y="1063932"/>
            <a:ext cx="257908" cy="130413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8839200" y="633045"/>
            <a:ext cx="10609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Railway</a:t>
            </a:r>
          </a:p>
        </p:txBody>
      </p:sp>
      <p:cxnSp>
        <p:nvCxnSpPr>
          <p:cNvPr id="41" name="Straight Connector 40"/>
          <p:cNvCxnSpPr>
            <a:endCxn id="39" idx="1"/>
          </p:cNvCxnSpPr>
          <p:nvPr/>
        </p:nvCxnSpPr>
        <p:spPr>
          <a:xfrm flipV="1">
            <a:off x="8546123" y="817711"/>
            <a:ext cx="293077" cy="30777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10029092" y="420539"/>
            <a:ext cx="955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Viaduct</a:t>
            </a:r>
          </a:p>
        </p:txBody>
      </p:sp>
      <p:cxnSp>
        <p:nvCxnSpPr>
          <p:cNvPr id="44" name="Straight Connector 43"/>
          <p:cNvCxnSpPr>
            <a:stCxn id="42" idx="1"/>
          </p:cNvCxnSpPr>
          <p:nvPr/>
        </p:nvCxnSpPr>
        <p:spPr>
          <a:xfrm flipH="1">
            <a:off x="9706708" y="605205"/>
            <a:ext cx="322384" cy="184666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7491046" y="1266092"/>
            <a:ext cx="9261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cobbles</a:t>
            </a:r>
          </a:p>
        </p:txBody>
      </p:sp>
      <p:cxnSp>
        <p:nvCxnSpPr>
          <p:cNvPr id="47" name="Straight Connector 46"/>
          <p:cNvCxnSpPr>
            <a:stCxn id="45" idx="0"/>
          </p:cNvCxnSpPr>
          <p:nvPr/>
        </p:nvCxnSpPr>
        <p:spPr>
          <a:xfrm flipV="1">
            <a:off x="7954108" y="1002378"/>
            <a:ext cx="263769" cy="263714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8141676" y="51207"/>
            <a:ext cx="8850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Ruins</a:t>
            </a:r>
          </a:p>
        </p:txBody>
      </p:sp>
      <p:cxnSp>
        <p:nvCxnSpPr>
          <p:cNvPr id="51" name="Straight Connector 50"/>
          <p:cNvCxnSpPr/>
          <p:nvPr/>
        </p:nvCxnSpPr>
        <p:spPr>
          <a:xfrm flipH="1">
            <a:off x="8141676" y="420539"/>
            <a:ext cx="275493" cy="36933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5955323" y="1063932"/>
            <a:ext cx="1383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Waterways</a:t>
            </a:r>
          </a:p>
        </p:txBody>
      </p:sp>
      <p:cxnSp>
        <p:nvCxnSpPr>
          <p:cNvPr id="54" name="Straight Connector 53"/>
          <p:cNvCxnSpPr/>
          <p:nvPr/>
        </p:nvCxnSpPr>
        <p:spPr>
          <a:xfrm>
            <a:off x="7069015" y="1371600"/>
            <a:ext cx="1348154" cy="96570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6424246" y="420539"/>
            <a:ext cx="832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Rivers</a:t>
            </a:r>
          </a:p>
        </p:txBody>
      </p:sp>
      <p:cxnSp>
        <p:nvCxnSpPr>
          <p:cNvPr id="57" name="Straight Connector 56"/>
          <p:cNvCxnSpPr/>
          <p:nvPr/>
        </p:nvCxnSpPr>
        <p:spPr>
          <a:xfrm flipH="1">
            <a:off x="6975231" y="789871"/>
            <a:ext cx="93784" cy="344364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5416063" y="328246"/>
            <a:ext cx="1008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Streams</a:t>
            </a:r>
          </a:p>
        </p:txBody>
      </p:sp>
      <p:cxnSp>
        <p:nvCxnSpPr>
          <p:cNvPr id="60" name="Straight Connector 59"/>
          <p:cNvCxnSpPr/>
          <p:nvPr/>
        </p:nvCxnSpPr>
        <p:spPr>
          <a:xfrm>
            <a:off x="6154615" y="697538"/>
            <a:ext cx="269632" cy="436697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4115298" y="803194"/>
            <a:ext cx="1667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River </a:t>
            </a:r>
            <a:r>
              <a:rPr lang="en-GB" b="1" dirty="0" err="1">
                <a:solidFill>
                  <a:schemeClr val="accent1">
                    <a:lumMod val="50000"/>
                  </a:schemeClr>
                </a:solidFill>
              </a:rPr>
              <a:t>Spodden</a:t>
            </a:r>
            <a:endParaRPr lang="en-GB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63" name="Straight Connector 62"/>
          <p:cNvCxnSpPr/>
          <p:nvPr/>
        </p:nvCxnSpPr>
        <p:spPr>
          <a:xfrm>
            <a:off x="5672503" y="1066910"/>
            <a:ext cx="482112" cy="67325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3905082" y="328246"/>
            <a:ext cx="1510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Water Falls</a:t>
            </a:r>
          </a:p>
        </p:txBody>
      </p:sp>
      <p:cxnSp>
        <p:nvCxnSpPr>
          <p:cNvPr id="66" name="Straight Connector 65"/>
          <p:cNvCxnSpPr/>
          <p:nvPr/>
        </p:nvCxnSpPr>
        <p:spPr>
          <a:xfrm>
            <a:off x="5108330" y="508193"/>
            <a:ext cx="1277816" cy="735686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5146431" y="1860258"/>
            <a:ext cx="14184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Environmen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t</a:t>
            </a:r>
          </a:p>
        </p:txBody>
      </p:sp>
      <p:cxnSp>
        <p:nvCxnSpPr>
          <p:cNvPr id="69" name="Straight Connector 68"/>
          <p:cNvCxnSpPr>
            <a:stCxn id="67" idx="2"/>
          </p:cNvCxnSpPr>
          <p:nvPr/>
        </p:nvCxnSpPr>
        <p:spPr>
          <a:xfrm>
            <a:off x="5855678" y="2229590"/>
            <a:ext cx="298937" cy="243979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3968261" y="1433264"/>
            <a:ext cx="22801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Manmade or natural</a:t>
            </a:r>
          </a:p>
        </p:txBody>
      </p:sp>
      <p:cxnSp>
        <p:nvCxnSpPr>
          <p:cNvPr id="73" name="Straight Connector 72"/>
          <p:cNvCxnSpPr/>
          <p:nvPr/>
        </p:nvCxnSpPr>
        <p:spPr>
          <a:xfrm>
            <a:off x="5287108" y="1740932"/>
            <a:ext cx="386861" cy="23435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8464062" y="3965953"/>
            <a:ext cx="124264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chemeClr val="accent1">
                    <a:lumMod val="50000"/>
                  </a:schemeClr>
                </a:solidFill>
              </a:rPr>
              <a:t>Seasons</a:t>
            </a:r>
          </a:p>
        </p:txBody>
      </p:sp>
      <p:cxnSp>
        <p:nvCxnSpPr>
          <p:cNvPr id="76" name="Straight Connector 75"/>
          <p:cNvCxnSpPr>
            <a:endCxn id="74" idx="0"/>
          </p:cNvCxnSpPr>
          <p:nvPr/>
        </p:nvCxnSpPr>
        <p:spPr>
          <a:xfrm>
            <a:off x="9026769" y="3452445"/>
            <a:ext cx="58616" cy="513508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9085385" y="4536831"/>
            <a:ext cx="1266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Spring</a:t>
            </a:r>
          </a:p>
        </p:txBody>
      </p:sp>
      <p:cxnSp>
        <p:nvCxnSpPr>
          <p:cNvPr id="79" name="Straight Connector 78"/>
          <p:cNvCxnSpPr/>
          <p:nvPr/>
        </p:nvCxnSpPr>
        <p:spPr>
          <a:xfrm>
            <a:off x="9325707" y="4270130"/>
            <a:ext cx="158262" cy="369305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11095892" y="697578"/>
            <a:ext cx="873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Valley</a:t>
            </a:r>
          </a:p>
        </p:txBody>
      </p:sp>
      <p:cxnSp>
        <p:nvCxnSpPr>
          <p:cNvPr id="82" name="Straight Connector 81"/>
          <p:cNvCxnSpPr/>
          <p:nvPr/>
        </p:nvCxnSpPr>
        <p:spPr>
          <a:xfrm>
            <a:off x="10855569" y="697578"/>
            <a:ext cx="313592" cy="135521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7118837" y="3475111"/>
            <a:ext cx="12983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Fun and Adventure</a:t>
            </a:r>
          </a:p>
        </p:txBody>
      </p:sp>
      <p:cxnSp>
        <p:nvCxnSpPr>
          <p:cNvPr id="85" name="Straight Connector 84"/>
          <p:cNvCxnSpPr/>
          <p:nvPr/>
        </p:nvCxnSpPr>
        <p:spPr>
          <a:xfrm flipH="1">
            <a:off x="7655169" y="3223846"/>
            <a:ext cx="298939" cy="375139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5861538" y="4230634"/>
            <a:ext cx="17936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Different terrain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5864469" y="4989608"/>
            <a:ext cx="1635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Hill climbing</a:t>
            </a:r>
          </a:p>
        </p:txBody>
      </p:sp>
      <p:cxnSp>
        <p:nvCxnSpPr>
          <p:cNvPr id="89" name="Straight Connector 88"/>
          <p:cNvCxnSpPr>
            <a:stCxn id="86" idx="0"/>
          </p:cNvCxnSpPr>
          <p:nvPr/>
        </p:nvCxnSpPr>
        <p:spPr>
          <a:xfrm flipV="1">
            <a:off x="6758354" y="4006499"/>
            <a:ext cx="580292" cy="224135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flipV="1">
            <a:off x="6386146" y="4454783"/>
            <a:ext cx="372207" cy="584073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7804638" y="4536831"/>
            <a:ext cx="12221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Resilience</a:t>
            </a:r>
          </a:p>
        </p:txBody>
      </p:sp>
      <p:cxnSp>
        <p:nvCxnSpPr>
          <p:cNvPr id="94" name="Straight Connector 93"/>
          <p:cNvCxnSpPr/>
          <p:nvPr/>
        </p:nvCxnSpPr>
        <p:spPr>
          <a:xfrm flipV="1">
            <a:off x="8279422" y="3452445"/>
            <a:ext cx="266701" cy="1084386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7491045" y="5090829"/>
            <a:ext cx="1348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Woodland</a:t>
            </a:r>
          </a:p>
        </p:txBody>
      </p:sp>
      <p:cxnSp>
        <p:nvCxnSpPr>
          <p:cNvPr id="97" name="Straight Connector 96"/>
          <p:cNvCxnSpPr/>
          <p:nvPr/>
        </p:nvCxnSpPr>
        <p:spPr>
          <a:xfrm>
            <a:off x="6975231" y="4536831"/>
            <a:ext cx="515815" cy="553998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2889738" y="2583505"/>
            <a:ext cx="1315531" cy="374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Seasons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3352801" y="2201035"/>
            <a:ext cx="10199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Summer</a:t>
            </a:r>
          </a:p>
        </p:txBody>
      </p:sp>
      <p:cxnSp>
        <p:nvCxnSpPr>
          <p:cNvPr id="105" name="Straight Connector 104"/>
          <p:cNvCxnSpPr>
            <a:stCxn id="102" idx="2"/>
          </p:cNvCxnSpPr>
          <p:nvPr/>
        </p:nvCxnSpPr>
        <p:spPr>
          <a:xfrm flipH="1">
            <a:off x="3543563" y="2957536"/>
            <a:ext cx="3941" cy="91184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flipH="1">
            <a:off x="3458308" y="2473569"/>
            <a:ext cx="281354" cy="240379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07"/>
          <p:cNvSpPr txBox="1"/>
          <p:nvPr/>
        </p:nvSpPr>
        <p:spPr>
          <a:xfrm>
            <a:off x="2797251" y="5263882"/>
            <a:ext cx="2215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Speaking  &amp; Listening</a:t>
            </a:r>
          </a:p>
        </p:txBody>
      </p:sp>
      <p:cxnSp>
        <p:nvCxnSpPr>
          <p:cNvPr id="110" name="Straight Connector 109"/>
          <p:cNvCxnSpPr>
            <a:endCxn id="108" idx="0"/>
          </p:cNvCxnSpPr>
          <p:nvPr/>
        </p:nvCxnSpPr>
        <p:spPr>
          <a:xfrm flipH="1">
            <a:off x="3905082" y="4813830"/>
            <a:ext cx="118479" cy="45005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/>
          <p:cNvSpPr txBox="1"/>
          <p:nvPr/>
        </p:nvSpPr>
        <p:spPr>
          <a:xfrm>
            <a:off x="4205269" y="5814646"/>
            <a:ext cx="13762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Discussion</a:t>
            </a:r>
          </a:p>
        </p:txBody>
      </p:sp>
      <p:cxnSp>
        <p:nvCxnSpPr>
          <p:cNvPr id="113" name="Straight Connector 112"/>
          <p:cNvCxnSpPr>
            <a:endCxn id="111" idx="0"/>
          </p:cNvCxnSpPr>
          <p:nvPr/>
        </p:nvCxnSpPr>
        <p:spPr>
          <a:xfrm>
            <a:off x="4865077" y="5644827"/>
            <a:ext cx="28298" cy="169819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/>
          <p:cNvSpPr txBox="1"/>
          <p:nvPr/>
        </p:nvSpPr>
        <p:spPr>
          <a:xfrm>
            <a:off x="3063566" y="5814646"/>
            <a:ext cx="9599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Singing</a:t>
            </a:r>
          </a:p>
        </p:txBody>
      </p:sp>
      <p:cxnSp>
        <p:nvCxnSpPr>
          <p:cNvPr id="116" name="Straight Connector 115"/>
          <p:cNvCxnSpPr>
            <a:endCxn id="108" idx="2"/>
          </p:cNvCxnSpPr>
          <p:nvPr/>
        </p:nvCxnSpPr>
        <p:spPr>
          <a:xfrm flipV="1">
            <a:off x="3905081" y="5633214"/>
            <a:ext cx="1" cy="193265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/>
          <p:cNvSpPr txBox="1"/>
          <p:nvPr/>
        </p:nvSpPr>
        <p:spPr>
          <a:xfrm>
            <a:off x="246183" y="2895627"/>
            <a:ext cx="15708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Using Paddles</a:t>
            </a:r>
          </a:p>
        </p:txBody>
      </p:sp>
      <p:cxnSp>
        <p:nvCxnSpPr>
          <p:cNvPr id="119" name="Straight Connector 118"/>
          <p:cNvCxnSpPr/>
          <p:nvPr/>
        </p:nvCxnSpPr>
        <p:spPr>
          <a:xfrm>
            <a:off x="1549991" y="3223846"/>
            <a:ext cx="685537" cy="738554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/>
          <p:cNvSpPr txBox="1"/>
          <p:nvPr/>
        </p:nvSpPr>
        <p:spPr>
          <a:xfrm>
            <a:off x="5864469" y="5545070"/>
            <a:ext cx="11195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Feelings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6044015" y="5914402"/>
            <a:ext cx="1611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Likes &amp; Dislikes</a:t>
            </a:r>
          </a:p>
        </p:txBody>
      </p:sp>
      <p:cxnSp>
        <p:nvCxnSpPr>
          <p:cNvPr id="126" name="Straight Connector 125"/>
          <p:cNvCxnSpPr>
            <a:stCxn id="121" idx="1"/>
          </p:cNvCxnSpPr>
          <p:nvPr/>
        </p:nvCxnSpPr>
        <p:spPr>
          <a:xfrm flipH="1">
            <a:off x="5480538" y="5729736"/>
            <a:ext cx="383931" cy="269576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>
            <a:stCxn id="122" idx="1"/>
          </p:cNvCxnSpPr>
          <p:nvPr/>
        </p:nvCxnSpPr>
        <p:spPr>
          <a:xfrm flipH="1">
            <a:off x="5480538" y="6099068"/>
            <a:ext cx="563477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TextBox 128"/>
          <p:cNvSpPr txBox="1"/>
          <p:nvPr/>
        </p:nvSpPr>
        <p:spPr>
          <a:xfrm>
            <a:off x="7743091" y="5633214"/>
            <a:ext cx="29190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Outdoor/Environment Comparison/Appreciation</a:t>
            </a:r>
          </a:p>
        </p:txBody>
      </p:sp>
      <p:cxnSp>
        <p:nvCxnSpPr>
          <p:cNvPr id="131" name="Straight Connector 130"/>
          <p:cNvCxnSpPr>
            <a:stCxn id="129" idx="1"/>
            <a:endCxn id="122" idx="0"/>
          </p:cNvCxnSpPr>
          <p:nvPr/>
        </p:nvCxnSpPr>
        <p:spPr>
          <a:xfrm flipH="1" flipV="1">
            <a:off x="6849592" y="5914402"/>
            <a:ext cx="893499" cy="41978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TextBox 131"/>
          <p:cNvSpPr txBox="1"/>
          <p:nvPr/>
        </p:nvSpPr>
        <p:spPr>
          <a:xfrm>
            <a:off x="170754" y="4927309"/>
            <a:ext cx="15708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Fun and Adventure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1008185" y="5644827"/>
            <a:ext cx="1242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Wellbeing</a:t>
            </a:r>
          </a:p>
        </p:txBody>
      </p:sp>
      <p:cxnSp>
        <p:nvCxnSpPr>
          <p:cNvPr id="135" name="Straight Connector 134"/>
          <p:cNvCxnSpPr/>
          <p:nvPr/>
        </p:nvCxnSpPr>
        <p:spPr>
          <a:xfrm flipH="1">
            <a:off x="797169" y="4536831"/>
            <a:ext cx="691662" cy="553998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>
            <a:stCxn id="132" idx="2"/>
          </p:cNvCxnSpPr>
          <p:nvPr/>
        </p:nvCxnSpPr>
        <p:spPr>
          <a:xfrm>
            <a:off x="956201" y="5573640"/>
            <a:ext cx="415399" cy="156206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TextBox 137"/>
          <p:cNvSpPr txBox="1"/>
          <p:nvPr/>
        </p:nvSpPr>
        <p:spPr>
          <a:xfrm>
            <a:off x="1581318" y="5174274"/>
            <a:ext cx="13084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Resilience</a:t>
            </a:r>
          </a:p>
        </p:txBody>
      </p:sp>
      <p:cxnSp>
        <p:nvCxnSpPr>
          <p:cNvPr id="140" name="Straight Connector 139"/>
          <p:cNvCxnSpPr/>
          <p:nvPr/>
        </p:nvCxnSpPr>
        <p:spPr>
          <a:xfrm flipH="1">
            <a:off x="2192983" y="4831469"/>
            <a:ext cx="108813" cy="444026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extBox 141"/>
          <p:cNvSpPr txBox="1"/>
          <p:nvPr/>
        </p:nvSpPr>
        <p:spPr>
          <a:xfrm>
            <a:off x="1741647" y="2229590"/>
            <a:ext cx="13219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Waterways</a:t>
            </a:r>
          </a:p>
        </p:txBody>
      </p:sp>
      <p:cxnSp>
        <p:nvCxnSpPr>
          <p:cNvPr id="144" name="Straight Connector 143"/>
          <p:cNvCxnSpPr/>
          <p:nvPr/>
        </p:nvCxnSpPr>
        <p:spPr>
          <a:xfrm>
            <a:off x="2235528" y="2598922"/>
            <a:ext cx="261487" cy="1208826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TextBox 144"/>
          <p:cNvSpPr txBox="1"/>
          <p:nvPr/>
        </p:nvSpPr>
        <p:spPr>
          <a:xfrm>
            <a:off x="1108601" y="1831703"/>
            <a:ext cx="633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Hills</a:t>
            </a:r>
          </a:p>
        </p:txBody>
      </p:sp>
      <p:sp>
        <p:nvSpPr>
          <p:cNvPr id="146" name="TextBox 145"/>
          <p:cNvSpPr txBox="1"/>
          <p:nvPr/>
        </p:nvSpPr>
        <p:spPr>
          <a:xfrm>
            <a:off x="1585390" y="1572417"/>
            <a:ext cx="1005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Streams</a:t>
            </a:r>
          </a:p>
        </p:txBody>
      </p:sp>
      <p:sp>
        <p:nvSpPr>
          <p:cNvPr id="147" name="TextBox 146"/>
          <p:cNvSpPr txBox="1"/>
          <p:nvPr/>
        </p:nvSpPr>
        <p:spPr>
          <a:xfrm>
            <a:off x="2797251" y="1740932"/>
            <a:ext cx="1226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Waterfalls</a:t>
            </a:r>
          </a:p>
        </p:txBody>
      </p:sp>
      <p:sp>
        <p:nvSpPr>
          <p:cNvPr id="148" name="TextBox 147"/>
          <p:cNvSpPr txBox="1"/>
          <p:nvPr/>
        </p:nvSpPr>
        <p:spPr>
          <a:xfrm>
            <a:off x="515815" y="1462371"/>
            <a:ext cx="7502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Rain</a:t>
            </a:r>
          </a:p>
        </p:txBody>
      </p:sp>
      <p:cxnSp>
        <p:nvCxnSpPr>
          <p:cNvPr id="150" name="Straight Connector 149"/>
          <p:cNvCxnSpPr/>
          <p:nvPr/>
        </p:nvCxnSpPr>
        <p:spPr>
          <a:xfrm>
            <a:off x="797169" y="1740932"/>
            <a:ext cx="468923" cy="23435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/>
          <p:cNvCxnSpPr>
            <a:stCxn id="145" idx="2"/>
          </p:cNvCxnSpPr>
          <p:nvPr/>
        </p:nvCxnSpPr>
        <p:spPr>
          <a:xfrm>
            <a:off x="1425124" y="2201035"/>
            <a:ext cx="520907" cy="213221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/>
          <p:cNvCxnSpPr/>
          <p:nvPr/>
        </p:nvCxnSpPr>
        <p:spPr>
          <a:xfrm>
            <a:off x="1946031" y="1802596"/>
            <a:ext cx="289497" cy="505049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Connector 155"/>
          <p:cNvCxnSpPr/>
          <p:nvPr/>
        </p:nvCxnSpPr>
        <p:spPr>
          <a:xfrm flipH="1">
            <a:off x="2497015" y="2060303"/>
            <a:ext cx="566551" cy="276999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TextBox 156"/>
          <p:cNvSpPr txBox="1"/>
          <p:nvPr/>
        </p:nvSpPr>
        <p:spPr>
          <a:xfrm>
            <a:off x="4122440" y="4680472"/>
            <a:ext cx="21167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Descriptive language</a:t>
            </a:r>
          </a:p>
        </p:txBody>
      </p:sp>
      <p:cxnSp>
        <p:nvCxnSpPr>
          <p:cNvPr id="159" name="Straight Connector 158"/>
          <p:cNvCxnSpPr/>
          <p:nvPr/>
        </p:nvCxnSpPr>
        <p:spPr>
          <a:xfrm flipV="1">
            <a:off x="4122440" y="4927309"/>
            <a:ext cx="538132" cy="431631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TextBox 161"/>
          <p:cNvSpPr txBox="1"/>
          <p:nvPr/>
        </p:nvSpPr>
        <p:spPr>
          <a:xfrm>
            <a:off x="231914" y="2375756"/>
            <a:ext cx="1318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Team work</a:t>
            </a:r>
          </a:p>
        </p:txBody>
      </p:sp>
      <p:cxnSp>
        <p:nvCxnSpPr>
          <p:cNvPr id="164" name="Straight Connector 163"/>
          <p:cNvCxnSpPr/>
          <p:nvPr/>
        </p:nvCxnSpPr>
        <p:spPr>
          <a:xfrm>
            <a:off x="515815" y="2691227"/>
            <a:ext cx="375137" cy="266309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val 3"/>
          <p:cNvSpPr/>
          <p:nvPr/>
        </p:nvSpPr>
        <p:spPr>
          <a:xfrm>
            <a:off x="2013038" y="765121"/>
            <a:ext cx="1774667" cy="735686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Moorland Home</a:t>
            </a:r>
          </a:p>
        </p:txBody>
      </p:sp>
      <p:cxnSp>
        <p:nvCxnSpPr>
          <p:cNvPr id="10" name="Straight Connector 9"/>
          <p:cNvCxnSpPr>
            <a:endCxn id="2" idx="1"/>
          </p:cNvCxnSpPr>
          <p:nvPr/>
        </p:nvCxnSpPr>
        <p:spPr>
          <a:xfrm>
            <a:off x="3739662" y="1134235"/>
            <a:ext cx="1014177" cy="1957619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11783" y="396006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Compass Points</a:t>
            </a:r>
          </a:p>
        </p:txBody>
      </p:sp>
      <p:cxnSp>
        <p:nvCxnSpPr>
          <p:cNvPr id="23" name="Straight Connector 22"/>
          <p:cNvCxnSpPr/>
          <p:nvPr/>
        </p:nvCxnSpPr>
        <p:spPr>
          <a:xfrm>
            <a:off x="1581318" y="697578"/>
            <a:ext cx="431720" cy="218308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2836" y="902785"/>
            <a:ext cx="1917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Directional Travel</a:t>
            </a:r>
          </a:p>
        </p:txBody>
      </p:sp>
      <p:cxnSp>
        <p:nvCxnSpPr>
          <p:cNvPr id="21" name="Straight Connector 20"/>
          <p:cNvCxnSpPr>
            <a:endCxn id="4" idx="2"/>
          </p:cNvCxnSpPr>
          <p:nvPr/>
        </p:nvCxnSpPr>
        <p:spPr>
          <a:xfrm>
            <a:off x="1741647" y="1132964"/>
            <a:ext cx="271391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797178" y="235873"/>
            <a:ext cx="23181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chemeClr val="tx2"/>
                </a:solidFill>
              </a:rPr>
              <a:t>Weather/wind/Kite</a:t>
            </a:r>
            <a:r>
              <a:rPr lang="en-GB" sz="1600" dirty="0" smtClean="0"/>
              <a:t>s</a:t>
            </a:r>
            <a:endParaRPr lang="en-GB" sz="1600" dirty="0"/>
          </a:p>
        </p:txBody>
      </p:sp>
      <p:cxnSp>
        <p:nvCxnSpPr>
          <p:cNvPr id="43" name="Straight Connector 42"/>
          <p:cNvCxnSpPr>
            <a:stCxn id="4" idx="0"/>
          </p:cNvCxnSpPr>
          <p:nvPr/>
        </p:nvCxnSpPr>
        <p:spPr>
          <a:xfrm flipH="1" flipV="1">
            <a:off x="2780290" y="508193"/>
            <a:ext cx="120082" cy="25692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47"/>
          <p:cNvSpPr/>
          <p:nvPr/>
        </p:nvSpPr>
        <p:spPr>
          <a:xfrm>
            <a:off x="22836" y="3384863"/>
            <a:ext cx="1693986" cy="845771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2"/>
                </a:solidFill>
              </a:rPr>
              <a:t>More Fieldwork Opportunities</a:t>
            </a:r>
            <a:endParaRPr lang="en-GB" sz="1400" dirty="0">
              <a:solidFill>
                <a:schemeClr val="tx2"/>
              </a:solidFill>
            </a:endParaRPr>
          </a:p>
        </p:txBody>
      </p:sp>
      <p:cxnSp>
        <p:nvCxnSpPr>
          <p:cNvPr id="81" name="Straight Connector 80"/>
          <p:cNvCxnSpPr>
            <a:stCxn id="48" idx="6"/>
            <a:endCxn id="6" idx="1"/>
          </p:cNvCxnSpPr>
          <p:nvPr/>
        </p:nvCxnSpPr>
        <p:spPr>
          <a:xfrm>
            <a:off x="1716822" y="3807749"/>
            <a:ext cx="237750" cy="212877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0684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845169" y="2872155"/>
            <a:ext cx="3141784" cy="1043354"/>
          </a:xfrm>
          <a:prstGeom prst="ellipse">
            <a:avLst/>
          </a:prstGeom>
          <a:solidFill>
            <a:srgbClr val="FF9900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Arial Black" panose="020B0A04020102020204" pitchFamily="34" charset="0"/>
              </a:rPr>
              <a:t>Year 3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901354" y="2403232"/>
            <a:ext cx="2286000" cy="937846"/>
          </a:xfrm>
          <a:prstGeom prst="roundRect">
            <a:avLst/>
          </a:prstGeom>
          <a:solidFill>
            <a:srgbClr val="FFCC66"/>
          </a:solidFill>
          <a:ln w="38100"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</a:rPr>
              <a:t>Walking</a:t>
            </a:r>
          </a:p>
          <a:p>
            <a:pPr algn="ctr"/>
            <a:r>
              <a:rPr lang="en-GB" sz="2400" b="1" dirty="0" err="1">
                <a:solidFill>
                  <a:schemeClr val="tx1"/>
                </a:solidFill>
              </a:rPr>
              <a:t>Watergrove</a:t>
            </a:r>
            <a:r>
              <a:rPr lang="en-GB" sz="2400" b="1" dirty="0">
                <a:solidFill>
                  <a:schemeClr val="tx1"/>
                </a:solidFill>
              </a:rPr>
              <a:t> Res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699845" y="4079630"/>
            <a:ext cx="1910862" cy="996461"/>
          </a:xfrm>
          <a:prstGeom prst="roundRect">
            <a:avLst/>
          </a:prstGeom>
          <a:solidFill>
            <a:srgbClr val="FFCC66"/>
          </a:solidFill>
          <a:ln w="38100"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</a:rPr>
              <a:t>Moorland </a:t>
            </a:r>
            <a:r>
              <a:rPr lang="en-GB" sz="2800" b="1" dirty="0" smtClean="0">
                <a:solidFill>
                  <a:schemeClr val="tx1"/>
                </a:solidFill>
              </a:rPr>
              <a:t>Home </a:t>
            </a:r>
            <a:endParaRPr lang="en-GB" sz="2800" b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88523" y="2322649"/>
            <a:ext cx="24852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FF9900"/>
                </a:solidFill>
              </a:rPr>
              <a:t>Basic Map Reading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7197969" y="2507315"/>
            <a:ext cx="703385" cy="80610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332892" y="2052909"/>
            <a:ext cx="25556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2">
                    <a:lumMod val="75000"/>
                  </a:schemeClr>
                </a:solidFill>
              </a:rPr>
              <a:t>Compass points and Use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47292" y="1408139"/>
            <a:ext cx="25556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2">
                    <a:lumMod val="75000"/>
                  </a:schemeClr>
                </a:solidFill>
              </a:rPr>
              <a:t>Directional Lang/Travel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787662" y="1777471"/>
            <a:ext cx="1477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2">
                    <a:lumMod val="75000"/>
                  </a:schemeClr>
                </a:solidFill>
              </a:rPr>
              <a:t>Orientation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30462" y="1408139"/>
            <a:ext cx="19343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2">
                    <a:lumMod val="75000"/>
                  </a:schemeClr>
                </a:solidFill>
              </a:rPr>
              <a:t>4 fig grid ref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673968" y="1970232"/>
            <a:ext cx="14536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2">
                    <a:lumMod val="75000"/>
                  </a:schemeClr>
                </a:solidFill>
              </a:rPr>
              <a:t>Using Key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783015" y="1781183"/>
            <a:ext cx="10199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Plotting</a:t>
            </a:r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6787662" y="2052909"/>
            <a:ext cx="211015" cy="369332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6682154" y="1777471"/>
            <a:ext cx="105508" cy="64477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6013938" y="2237575"/>
            <a:ext cx="0" cy="184666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5427785" y="2052909"/>
            <a:ext cx="246183" cy="369332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3" idx="2"/>
          </p:cNvCxnSpPr>
          <p:nvPr/>
        </p:nvCxnSpPr>
        <p:spPr>
          <a:xfrm>
            <a:off x="4525108" y="1777471"/>
            <a:ext cx="656492" cy="64477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endCxn id="5" idx="1"/>
          </p:cNvCxnSpPr>
          <p:nvPr/>
        </p:nvCxnSpPr>
        <p:spPr>
          <a:xfrm>
            <a:off x="4525107" y="2339564"/>
            <a:ext cx="363416" cy="198529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734908" y="3598985"/>
            <a:ext cx="176432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FF9900"/>
                </a:solidFill>
              </a:rPr>
              <a:t>Environment</a:t>
            </a:r>
          </a:p>
        </p:txBody>
      </p:sp>
      <p:cxnSp>
        <p:nvCxnSpPr>
          <p:cNvPr id="32" name="Straight Connector 31"/>
          <p:cNvCxnSpPr/>
          <p:nvPr/>
        </p:nvCxnSpPr>
        <p:spPr>
          <a:xfrm flipV="1">
            <a:off x="7197969" y="3153508"/>
            <a:ext cx="703385" cy="550984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586045" y="3887800"/>
            <a:ext cx="6564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Hills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720861" y="4526806"/>
            <a:ext cx="7385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Valley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317520" y="3848414"/>
            <a:ext cx="1266093" cy="86177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C00000"/>
                </a:solidFill>
              </a:rPr>
              <a:t>Waterways</a:t>
            </a:r>
          </a:p>
          <a:p>
            <a:r>
              <a:rPr lang="en-GB" sz="1600" dirty="0" smtClean="0">
                <a:solidFill>
                  <a:srgbClr val="C00000"/>
                </a:solidFill>
              </a:rPr>
              <a:t>Streams Overflow</a:t>
            </a:r>
            <a:endParaRPr lang="en-GB" sz="1600" dirty="0">
              <a:solidFill>
                <a:srgbClr val="C0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842739" y="4636946"/>
            <a:ext cx="1781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Reservoir/uses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242535" y="4810915"/>
            <a:ext cx="20749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Man made/natural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764215" y="4265916"/>
            <a:ext cx="1430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Water cycle</a:t>
            </a:r>
          </a:p>
        </p:txBody>
      </p:sp>
      <p:cxnSp>
        <p:nvCxnSpPr>
          <p:cNvPr id="40" name="Straight Connector 39"/>
          <p:cNvCxnSpPr/>
          <p:nvPr/>
        </p:nvCxnSpPr>
        <p:spPr>
          <a:xfrm flipV="1">
            <a:off x="6060830" y="3871639"/>
            <a:ext cx="788376" cy="200827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6242538" y="3915510"/>
            <a:ext cx="650631" cy="68509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>
            <a:off x="6998677" y="3915509"/>
            <a:ext cx="128953" cy="454295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 flipV="1">
            <a:off x="7795844" y="3915512"/>
            <a:ext cx="433756" cy="855927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H="1" flipV="1">
            <a:off x="8030308" y="3915510"/>
            <a:ext cx="328246" cy="16412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>
            <a:off x="6547338" y="3902236"/>
            <a:ext cx="439615" cy="968924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8995996" y="3629762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9900"/>
                </a:solidFill>
              </a:rPr>
              <a:t>Season- Winter</a:t>
            </a:r>
          </a:p>
        </p:txBody>
      </p:sp>
      <p:cxnSp>
        <p:nvCxnSpPr>
          <p:cNvPr id="56" name="Straight Connector 55"/>
          <p:cNvCxnSpPr/>
          <p:nvPr/>
        </p:nvCxnSpPr>
        <p:spPr>
          <a:xfrm>
            <a:off x="9366738" y="3393832"/>
            <a:ext cx="257908" cy="310660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9495691" y="4600599"/>
            <a:ext cx="1465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Dressing Appropriately</a:t>
            </a:r>
          </a:p>
        </p:txBody>
      </p:sp>
      <p:cxnSp>
        <p:nvCxnSpPr>
          <p:cNvPr id="59" name="Straight Connector 58"/>
          <p:cNvCxnSpPr/>
          <p:nvPr/>
        </p:nvCxnSpPr>
        <p:spPr>
          <a:xfrm>
            <a:off x="9777045" y="3915511"/>
            <a:ext cx="46894" cy="773720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2989385" y="2587925"/>
            <a:ext cx="18639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Partner work</a:t>
            </a:r>
          </a:p>
        </p:txBody>
      </p:sp>
      <p:cxnSp>
        <p:nvCxnSpPr>
          <p:cNvPr id="62" name="Straight Connector 61"/>
          <p:cNvCxnSpPr/>
          <p:nvPr/>
        </p:nvCxnSpPr>
        <p:spPr>
          <a:xfrm flipV="1">
            <a:off x="4396154" y="2587925"/>
            <a:ext cx="644769" cy="165611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10363200" y="2957257"/>
            <a:ext cx="1312985" cy="3693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9900"/>
                </a:solidFill>
              </a:rPr>
              <a:t>Resilience</a:t>
            </a:r>
          </a:p>
        </p:txBody>
      </p:sp>
      <p:cxnSp>
        <p:nvCxnSpPr>
          <p:cNvPr id="65" name="Straight Connector 64"/>
          <p:cNvCxnSpPr>
            <a:stCxn id="63" idx="1"/>
          </p:cNvCxnSpPr>
          <p:nvPr/>
        </p:nvCxnSpPr>
        <p:spPr>
          <a:xfrm flipH="1">
            <a:off x="10187354" y="3141923"/>
            <a:ext cx="175846" cy="11585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10738339" y="3393832"/>
            <a:ext cx="145366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Remote area</a:t>
            </a:r>
          </a:p>
          <a:p>
            <a:r>
              <a:rPr lang="en-GB" dirty="0">
                <a:solidFill>
                  <a:srgbClr val="C00000"/>
                </a:solidFill>
              </a:rPr>
              <a:t>Different </a:t>
            </a:r>
            <a:r>
              <a:rPr lang="en-GB" dirty="0" smtClean="0">
                <a:solidFill>
                  <a:srgbClr val="C00000"/>
                </a:solidFill>
              </a:rPr>
              <a:t>Terrain</a:t>
            </a:r>
          </a:p>
          <a:p>
            <a:r>
              <a:rPr lang="en-GB" dirty="0" smtClean="0">
                <a:solidFill>
                  <a:srgbClr val="C00000"/>
                </a:solidFill>
              </a:rPr>
              <a:t>Weather</a:t>
            </a:r>
          </a:p>
          <a:p>
            <a:r>
              <a:rPr lang="en-GB" dirty="0" smtClean="0">
                <a:solidFill>
                  <a:srgbClr val="C00000"/>
                </a:solidFill>
              </a:rPr>
              <a:t>Long walk</a:t>
            </a:r>
            <a:endParaRPr lang="en-GB" dirty="0">
              <a:solidFill>
                <a:srgbClr val="C00000"/>
              </a:solidFill>
            </a:endParaRPr>
          </a:p>
        </p:txBody>
      </p:sp>
      <p:cxnSp>
        <p:nvCxnSpPr>
          <p:cNvPr id="68" name="Straight Connector 67"/>
          <p:cNvCxnSpPr/>
          <p:nvPr/>
        </p:nvCxnSpPr>
        <p:spPr>
          <a:xfrm>
            <a:off x="11019692" y="3153508"/>
            <a:ext cx="257907" cy="445477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9730154" y="1425615"/>
            <a:ext cx="14536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FF9900"/>
                </a:solidFill>
              </a:rPr>
              <a:t>History</a:t>
            </a:r>
          </a:p>
        </p:txBody>
      </p:sp>
      <p:cxnSp>
        <p:nvCxnSpPr>
          <p:cNvPr id="71" name="Straight Connector 70"/>
          <p:cNvCxnSpPr/>
          <p:nvPr/>
        </p:nvCxnSpPr>
        <p:spPr>
          <a:xfrm flipH="1">
            <a:off x="9601200" y="1843409"/>
            <a:ext cx="328246" cy="496155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0363200" y="1113692"/>
            <a:ext cx="1547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Wardle Village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11183815" y="656492"/>
            <a:ext cx="8206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Ruins</a:t>
            </a:r>
          </a:p>
        </p:txBody>
      </p:sp>
      <p:cxnSp>
        <p:nvCxnSpPr>
          <p:cNvPr id="75" name="Straight Connector 74"/>
          <p:cNvCxnSpPr/>
          <p:nvPr/>
        </p:nvCxnSpPr>
        <p:spPr>
          <a:xfrm flipV="1">
            <a:off x="10544907" y="1408139"/>
            <a:ext cx="287216" cy="184666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V="1">
            <a:off x="11277599" y="841158"/>
            <a:ext cx="187571" cy="354596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8264769" y="1195754"/>
            <a:ext cx="11664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Railway</a:t>
            </a:r>
          </a:p>
        </p:txBody>
      </p:sp>
      <p:cxnSp>
        <p:nvCxnSpPr>
          <p:cNvPr id="80" name="Straight Connector 79"/>
          <p:cNvCxnSpPr>
            <a:endCxn id="69" idx="1"/>
          </p:cNvCxnSpPr>
          <p:nvPr/>
        </p:nvCxnSpPr>
        <p:spPr>
          <a:xfrm>
            <a:off x="9132277" y="1483024"/>
            <a:ext cx="597877" cy="158035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7748950" y="797059"/>
            <a:ext cx="14771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Construction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7285889" y="245633"/>
            <a:ext cx="1201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Reservoir</a:t>
            </a:r>
          </a:p>
        </p:txBody>
      </p:sp>
      <p:cxnSp>
        <p:nvCxnSpPr>
          <p:cNvPr id="86" name="Straight Connector 85"/>
          <p:cNvCxnSpPr>
            <a:stCxn id="82" idx="2"/>
          </p:cNvCxnSpPr>
          <p:nvPr/>
        </p:nvCxnSpPr>
        <p:spPr>
          <a:xfrm>
            <a:off x="7886697" y="614965"/>
            <a:ext cx="307734" cy="396123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8499231" y="1113692"/>
            <a:ext cx="117231" cy="184666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8995996" y="612393"/>
            <a:ext cx="21013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Local Comparison</a:t>
            </a:r>
          </a:p>
        </p:txBody>
      </p:sp>
      <p:cxnSp>
        <p:nvCxnSpPr>
          <p:cNvPr id="91" name="Straight Connector 90"/>
          <p:cNvCxnSpPr/>
          <p:nvPr/>
        </p:nvCxnSpPr>
        <p:spPr>
          <a:xfrm>
            <a:off x="9823939" y="981725"/>
            <a:ext cx="222738" cy="518747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10275276" y="2237575"/>
            <a:ext cx="18346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FF9900"/>
                </a:solidFill>
              </a:rPr>
              <a:t>Water Safety</a:t>
            </a:r>
          </a:p>
        </p:txBody>
      </p:sp>
      <p:cxnSp>
        <p:nvCxnSpPr>
          <p:cNvPr id="94" name="Straight Connector 93"/>
          <p:cNvCxnSpPr/>
          <p:nvPr/>
        </p:nvCxnSpPr>
        <p:spPr>
          <a:xfrm flipH="1">
            <a:off x="10187354" y="2507315"/>
            <a:ext cx="269630" cy="161147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10363200" y="1868243"/>
            <a:ext cx="16734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Open Water</a:t>
            </a:r>
          </a:p>
        </p:txBody>
      </p:sp>
      <p:cxnSp>
        <p:nvCxnSpPr>
          <p:cNvPr id="97" name="Straight Connector 96"/>
          <p:cNvCxnSpPr/>
          <p:nvPr/>
        </p:nvCxnSpPr>
        <p:spPr>
          <a:xfrm flipV="1">
            <a:off x="11019692" y="2099856"/>
            <a:ext cx="117231" cy="303376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4800599" y="4185138"/>
            <a:ext cx="1746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Wind Turbines</a:t>
            </a:r>
          </a:p>
        </p:txBody>
      </p:sp>
      <p:cxnSp>
        <p:nvCxnSpPr>
          <p:cNvPr id="101" name="Straight Connector 100"/>
          <p:cNvCxnSpPr/>
          <p:nvPr/>
        </p:nvCxnSpPr>
        <p:spPr>
          <a:xfrm flipV="1">
            <a:off x="6005145" y="3871639"/>
            <a:ext cx="844061" cy="401653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3270736" y="795534"/>
            <a:ext cx="48064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rgbClr val="FF9900"/>
                </a:solidFill>
              </a:rPr>
              <a:t>Fun/Adventure/Wellbeing/Confidence</a:t>
            </a:r>
            <a:endParaRPr lang="en-GB" sz="2000" b="1" dirty="0">
              <a:solidFill>
                <a:srgbClr val="FF9900"/>
              </a:solidFill>
            </a:endParaRPr>
          </a:p>
        </p:txBody>
      </p:sp>
      <p:cxnSp>
        <p:nvCxnSpPr>
          <p:cNvPr id="104" name="Straight Connector 103"/>
          <p:cNvCxnSpPr/>
          <p:nvPr/>
        </p:nvCxnSpPr>
        <p:spPr>
          <a:xfrm>
            <a:off x="7297615" y="1113692"/>
            <a:ext cx="1189890" cy="1308549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691662" y="3376246"/>
            <a:ext cx="5978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FF9900"/>
                </a:solidFill>
              </a:rPr>
              <a:t>DT</a:t>
            </a:r>
          </a:p>
        </p:txBody>
      </p:sp>
      <p:cxnSp>
        <p:nvCxnSpPr>
          <p:cNvPr id="107" name="Straight Connector 106"/>
          <p:cNvCxnSpPr>
            <a:stCxn id="105" idx="2"/>
          </p:cNvCxnSpPr>
          <p:nvPr/>
        </p:nvCxnSpPr>
        <p:spPr>
          <a:xfrm>
            <a:off x="990600" y="3807133"/>
            <a:ext cx="709245" cy="449999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07"/>
          <p:cNvSpPr txBox="1"/>
          <p:nvPr/>
        </p:nvSpPr>
        <p:spPr>
          <a:xfrm>
            <a:off x="246185" y="2957257"/>
            <a:ext cx="9261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Lunch</a:t>
            </a:r>
          </a:p>
        </p:txBody>
      </p:sp>
      <p:cxnSp>
        <p:nvCxnSpPr>
          <p:cNvPr id="110" name="Straight Connector 109"/>
          <p:cNvCxnSpPr>
            <a:stCxn id="108" idx="2"/>
          </p:cNvCxnSpPr>
          <p:nvPr/>
        </p:nvCxnSpPr>
        <p:spPr>
          <a:xfrm>
            <a:off x="709247" y="3326589"/>
            <a:ext cx="146538" cy="102411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/>
          <p:cNvSpPr txBox="1"/>
          <p:nvPr/>
        </p:nvSpPr>
        <p:spPr>
          <a:xfrm>
            <a:off x="79131" y="2347564"/>
            <a:ext cx="16207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Healthy eating</a:t>
            </a:r>
          </a:p>
        </p:txBody>
      </p:sp>
      <p:cxnSp>
        <p:nvCxnSpPr>
          <p:cNvPr id="113" name="Straight Connector 112"/>
          <p:cNvCxnSpPr/>
          <p:nvPr/>
        </p:nvCxnSpPr>
        <p:spPr>
          <a:xfrm>
            <a:off x="492369" y="2587925"/>
            <a:ext cx="105508" cy="553998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/>
          <p:cNvSpPr txBox="1"/>
          <p:nvPr/>
        </p:nvSpPr>
        <p:spPr>
          <a:xfrm>
            <a:off x="990600" y="2782669"/>
            <a:ext cx="16646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Nature Maps</a:t>
            </a:r>
          </a:p>
        </p:txBody>
      </p:sp>
      <p:cxnSp>
        <p:nvCxnSpPr>
          <p:cNvPr id="116" name="Straight Connector 115"/>
          <p:cNvCxnSpPr>
            <a:stCxn id="105" idx="0"/>
          </p:cNvCxnSpPr>
          <p:nvPr/>
        </p:nvCxnSpPr>
        <p:spPr>
          <a:xfrm flipV="1">
            <a:off x="990600" y="3059723"/>
            <a:ext cx="240323" cy="316523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TextBox 117"/>
          <p:cNvSpPr txBox="1"/>
          <p:nvPr/>
        </p:nvSpPr>
        <p:spPr>
          <a:xfrm>
            <a:off x="246185" y="5076091"/>
            <a:ext cx="14536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FF9900"/>
                </a:solidFill>
              </a:rPr>
              <a:t>English</a:t>
            </a:r>
          </a:p>
        </p:txBody>
      </p:sp>
      <p:cxnSp>
        <p:nvCxnSpPr>
          <p:cNvPr id="120" name="Straight Connector 119"/>
          <p:cNvCxnSpPr>
            <a:stCxn id="118" idx="0"/>
          </p:cNvCxnSpPr>
          <p:nvPr/>
        </p:nvCxnSpPr>
        <p:spPr>
          <a:xfrm flipV="1">
            <a:off x="973015" y="4771439"/>
            <a:ext cx="726830" cy="304652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/>
          <p:cNvSpPr txBox="1"/>
          <p:nvPr/>
        </p:nvSpPr>
        <p:spPr>
          <a:xfrm>
            <a:off x="246185" y="5685692"/>
            <a:ext cx="10990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Story</a:t>
            </a:r>
          </a:p>
        </p:txBody>
      </p:sp>
      <p:cxnSp>
        <p:nvCxnSpPr>
          <p:cNvPr id="123" name="Straight Connector 122"/>
          <p:cNvCxnSpPr/>
          <p:nvPr/>
        </p:nvCxnSpPr>
        <p:spPr>
          <a:xfrm flipH="1">
            <a:off x="492369" y="5416062"/>
            <a:ext cx="105508" cy="454296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TextBox 123"/>
          <p:cNvSpPr txBox="1"/>
          <p:nvPr/>
        </p:nvSpPr>
        <p:spPr>
          <a:xfrm>
            <a:off x="1488831" y="5291534"/>
            <a:ext cx="8440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FF9900"/>
                </a:solidFill>
              </a:rPr>
              <a:t>Art</a:t>
            </a:r>
          </a:p>
        </p:txBody>
      </p:sp>
      <p:cxnSp>
        <p:nvCxnSpPr>
          <p:cNvPr id="126" name="Straight Connector 125"/>
          <p:cNvCxnSpPr/>
          <p:nvPr/>
        </p:nvCxnSpPr>
        <p:spPr>
          <a:xfrm flipV="1">
            <a:off x="1699845" y="5076091"/>
            <a:ext cx="123093" cy="339971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TextBox 126"/>
          <p:cNvSpPr txBox="1"/>
          <p:nvPr/>
        </p:nvSpPr>
        <p:spPr>
          <a:xfrm>
            <a:off x="1172308" y="5870358"/>
            <a:ext cx="1242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Sketching</a:t>
            </a:r>
          </a:p>
        </p:txBody>
      </p:sp>
      <p:cxnSp>
        <p:nvCxnSpPr>
          <p:cNvPr id="129" name="Straight Connector 128"/>
          <p:cNvCxnSpPr/>
          <p:nvPr/>
        </p:nvCxnSpPr>
        <p:spPr>
          <a:xfrm flipH="1">
            <a:off x="1488831" y="5643210"/>
            <a:ext cx="105507" cy="227148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3247292" y="3604130"/>
            <a:ext cx="844062" cy="468336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6787662" y="2864924"/>
            <a:ext cx="1242646" cy="288584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1561734" y="2146803"/>
            <a:ext cx="138111" cy="748697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65954" y="1810336"/>
            <a:ext cx="25805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Collect natural objects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610707" y="5203546"/>
            <a:ext cx="2303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Personal Development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3610707" y="4909938"/>
            <a:ext cx="914401" cy="381596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001107" y="6027948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OS map work/symbols</a:t>
            </a:r>
          </a:p>
          <a:p>
            <a:r>
              <a:rPr lang="en-GB" dirty="0">
                <a:solidFill>
                  <a:srgbClr val="C00000"/>
                </a:solidFill>
              </a:rPr>
              <a:t>Walk back to school</a:t>
            </a:r>
          </a:p>
        </p:txBody>
      </p:sp>
      <p:cxnSp>
        <p:nvCxnSpPr>
          <p:cNvPr id="12" name="Straight Connector 11"/>
          <p:cNvCxnSpPr>
            <a:stCxn id="4" idx="2"/>
          </p:cNvCxnSpPr>
          <p:nvPr/>
        </p:nvCxnSpPr>
        <p:spPr>
          <a:xfrm>
            <a:off x="2655276" y="5076091"/>
            <a:ext cx="205154" cy="400109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488222" y="5572118"/>
            <a:ext cx="15650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9900"/>
                </a:solidFill>
              </a:rPr>
              <a:t>Geography</a:t>
            </a:r>
          </a:p>
        </p:txBody>
      </p:sp>
      <p:cxnSp>
        <p:nvCxnSpPr>
          <p:cNvPr id="39" name="Straight Connector 38"/>
          <p:cNvCxnSpPr/>
          <p:nvPr/>
        </p:nvCxnSpPr>
        <p:spPr>
          <a:xfrm>
            <a:off x="3247292" y="5870358"/>
            <a:ext cx="199293" cy="284257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5439507" y="6163543"/>
            <a:ext cx="11078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C00000"/>
                </a:solidFill>
              </a:rPr>
              <a:t>Compass  </a:t>
            </a:r>
          </a:p>
          <a:p>
            <a:r>
              <a:rPr lang="en-GB" sz="1600" dirty="0">
                <a:solidFill>
                  <a:srgbClr val="C00000"/>
                </a:solidFill>
              </a:rPr>
              <a:t>8 points</a:t>
            </a:r>
          </a:p>
        </p:txBody>
      </p:sp>
      <p:cxnSp>
        <p:nvCxnSpPr>
          <p:cNvPr id="46" name="Straight Connector 45"/>
          <p:cNvCxnSpPr/>
          <p:nvPr/>
        </p:nvCxnSpPr>
        <p:spPr>
          <a:xfrm>
            <a:off x="5040923" y="6351113"/>
            <a:ext cx="545122" cy="104817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ounded Rectangle 48"/>
          <p:cNvSpPr/>
          <p:nvPr/>
        </p:nvSpPr>
        <p:spPr>
          <a:xfrm>
            <a:off x="6849206" y="5476201"/>
            <a:ext cx="2974734" cy="979730"/>
          </a:xfrm>
          <a:prstGeom prst="roundRect">
            <a:avLst/>
          </a:prstGeom>
          <a:solidFill>
            <a:srgbClr val="FFCC66"/>
          </a:solidFill>
          <a:ln w="38100"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err="1" smtClean="0">
                <a:solidFill>
                  <a:schemeClr val="tx1"/>
                </a:solidFill>
              </a:rPr>
              <a:t>Minisplash</a:t>
            </a:r>
            <a:r>
              <a:rPr lang="en-GB" sz="2000" b="1" dirty="0" smtClean="0">
                <a:solidFill>
                  <a:schemeClr val="tx1"/>
                </a:solidFill>
              </a:rPr>
              <a:t>/</a:t>
            </a:r>
            <a:r>
              <a:rPr lang="en-GB" sz="2000" b="1" dirty="0" err="1" smtClean="0">
                <a:solidFill>
                  <a:schemeClr val="tx1"/>
                </a:solidFill>
              </a:rPr>
              <a:t>Hollingworth</a:t>
            </a:r>
            <a:r>
              <a:rPr lang="en-GB" sz="2000" b="1" dirty="0" smtClean="0">
                <a:solidFill>
                  <a:schemeClr val="tx1"/>
                </a:solidFill>
              </a:rPr>
              <a:t> Lake Walk</a:t>
            </a:r>
            <a:endParaRPr lang="en-GB" sz="2000" b="1" dirty="0">
              <a:solidFill>
                <a:schemeClr val="tx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0187354" y="5756784"/>
            <a:ext cx="1723292" cy="92333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8575">
            <a:solidFill>
              <a:srgbClr val="FF990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More opportunities for fieldwork?</a:t>
            </a:r>
          </a:p>
        </p:txBody>
      </p:sp>
      <p:cxnSp>
        <p:nvCxnSpPr>
          <p:cNvPr id="55" name="Straight Connector 54"/>
          <p:cNvCxnSpPr>
            <a:stCxn id="49" idx="3"/>
          </p:cNvCxnSpPr>
          <p:nvPr/>
        </p:nvCxnSpPr>
        <p:spPr>
          <a:xfrm>
            <a:off x="9823940" y="5966066"/>
            <a:ext cx="498229" cy="188549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8012722" y="1641059"/>
            <a:ext cx="17174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rgbClr val="FF9900"/>
                </a:solidFill>
              </a:rPr>
              <a:t>Awe and Wonder</a:t>
            </a:r>
            <a:endParaRPr lang="en-GB" sz="1600" b="1" dirty="0">
              <a:solidFill>
                <a:srgbClr val="FF9900"/>
              </a:solidFill>
            </a:endParaRPr>
          </a:p>
        </p:txBody>
      </p:sp>
      <p:cxnSp>
        <p:nvCxnSpPr>
          <p:cNvPr id="100" name="Straight Connector 99"/>
          <p:cNvCxnSpPr/>
          <p:nvPr/>
        </p:nvCxnSpPr>
        <p:spPr>
          <a:xfrm>
            <a:off x="8358554" y="1868243"/>
            <a:ext cx="257908" cy="534989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>
            <a:off x="990600" y="4185138"/>
            <a:ext cx="709245" cy="201560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Box 111"/>
          <p:cNvSpPr txBox="1"/>
          <p:nvPr/>
        </p:nvSpPr>
        <p:spPr>
          <a:xfrm>
            <a:off x="165954" y="3974143"/>
            <a:ext cx="1048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9900"/>
                </a:solidFill>
              </a:rPr>
              <a:t>Exercise</a:t>
            </a:r>
            <a:endParaRPr lang="en-GB" b="1" dirty="0">
              <a:solidFill>
                <a:srgbClr val="FF9900"/>
              </a:solidFill>
            </a:endParaRPr>
          </a:p>
        </p:txBody>
      </p:sp>
      <p:sp>
        <p:nvSpPr>
          <p:cNvPr id="134" name="Oval 133"/>
          <p:cNvSpPr/>
          <p:nvPr/>
        </p:nvSpPr>
        <p:spPr>
          <a:xfrm>
            <a:off x="2104292" y="3066395"/>
            <a:ext cx="1512276" cy="74803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More opportunities for field work?</a:t>
            </a:r>
            <a:r>
              <a:rPr lang="en-GB" sz="1200" dirty="0" smtClean="0"/>
              <a:t> </a:t>
            </a:r>
            <a:endParaRPr lang="en-GB" sz="1200" dirty="0"/>
          </a:p>
        </p:txBody>
      </p:sp>
      <p:cxnSp>
        <p:nvCxnSpPr>
          <p:cNvPr id="136" name="Straight Connector 135"/>
          <p:cNvCxnSpPr>
            <a:stCxn id="134" idx="4"/>
          </p:cNvCxnSpPr>
          <p:nvPr/>
        </p:nvCxnSpPr>
        <p:spPr>
          <a:xfrm>
            <a:off x="2860430" y="3814428"/>
            <a:ext cx="102577" cy="356155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53985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4255478" y="3036276"/>
            <a:ext cx="2590800" cy="1160585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latin typeface="Arial Black" panose="020B0A04020102020204" pitchFamily="34" charset="0"/>
              </a:rPr>
              <a:t>Year 4</a:t>
            </a:r>
          </a:p>
        </p:txBody>
      </p:sp>
      <p:sp>
        <p:nvSpPr>
          <p:cNvPr id="3" name="Oval 2"/>
          <p:cNvSpPr/>
          <p:nvPr/>
        </p:nvSpPr>
        <p:spPr>
          <a:xfrm>
            <a:off x="7959969" y="2497015"/>
            <a:ext cx="2344616" cy="1512277"/>
          </a:xfrm>
          <a:prstGeom prst="ellipse">
            <a:avLst/>
          </a:prstGeom>
          <a:solidFill>
            <a:srgbClr val="D9ABD4"/>
          </a:solidFill>
          <a:ln w="3810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</a:rPr>
              <a:t>Walking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Orienteering Springfield Park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044354" y="4196861"/>
            <a:ext cx="294835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 </a:t>
            </a:r>
            <a:r>
              <a:rPr lang="en-GB" sz="2200" b="1" dirty="0">
                <a:solidFill>
                  <a:srgbClr val="872D76"/>
                </a:solidFill>
              </a:rPr>
              <a:t>Map Reading </a:t>
            </a:r>
            <a:r>
              <a:rPr lang="en-GB" sz="1400" b="1" dirty="0">
                <a:solidFill>
                  <a:srgbClr val="872D76"/>
                </a:solidFill>
              </a:rPr>
              <a:t>(detailed</a:t>
            </a:r>
            <a:r>
              <a:rPr lang="en-GB" sz="1400" dirty="0">
                <a:solidFill>
                  <a:srgbClr val="872D76"/>
                </a:solidFill>
              </a:rPr>
              <a:t>)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9706708" y="3915508"/>
            <a:ext cx="199292" cy="466019"/>
          </a:xfrm>
          <a:prstGeom prst="line">
            <a:avLst/>
          </a:prstGeom>
          <a:ln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0410093" y="4627748"/>
            <a:ext cx="1723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872D76"/>
                </a:solidFill>
              </a:rPr>
              <a:t>Compass work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299330" y="5123094"/>
            <a:ext cx="32766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872D76"/>
                </a:solidFill>
              </a:rPr>
              <a:t>Directional Language/Travel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679724" y="3842156"/>
            <a:ext cx="1453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872D76"/>
                </a:solidFill>
              </a:rPr>
              <a:t>Navigation</a:t>
            </a:r>
          </a:p>
        </p:txBody>
      </p:sp>
      <p:cxnSp>
        <p:nvCxnSpPr>
          <p:cNvPr id="12" name="Straight Connector 11"/>
          <p:cNvCxnSpPr/>
          <p:nvPr/>
        </p:nvCxnSpPr>
        <p:spPr>
          <a:xfrm flipH="1">
            <a:off x="10518531" y="4148517"/>
            <a:ext cx="419100" cy="233010"/>
          </a:xfrm>
          <a:prstGeom prst="line">
            <a:avLst/>
          </a:prstGeom>
          <a:ln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0304585" y="4501662"/>
            <a:ext cx="726830" cy="310752"/>
          </a:xfrm>
          <a:prstGeom prst="line">
            <a:avLst/>
          </a:prstGeom>
          <a:ln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0210800" y="4501662"/>
            <a:ext cx="457200" cy="806098"/>
          </a:xfrm>
          <a:prstGeom prst="line">
            <a:avLst/>
          </a:prstGeom>
          <a:ln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7042638" y="4009292"/>
            <a:ext cx="18346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872D76"/>
                </a:solidFill>
              </a:rPr>
              <a:t>Real life Features 3D and Map 2D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8733692" y="4332457"/>
            <a:ext cx="398585" cy="0"/>
          </a:xfrm>
          <a:prstGeom prst="line">
            <a:avLst/>
          </a:prstGeom>
          <a:ln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348046" y="4833066"/>
            <a:ext cx="29102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872D76"/>
                </a:solidFill>
              </a:rPr>
              <a:t>Learning about orienteering/posts/Symbols</a:t>
            </a:r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7959969" y="4501662"/>
            <a:ext cx="1172308" cy="621432"/>
          </a:xfrm>
          <a:prstGeom prst="line">
            <a:avLst/>
          </a:prstGeom>
          <a:ln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7256585" y="5615354"/>
            <a:ext cx="3880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872D76"/>
                </a:solidFill>
              </a:rPr>
              <a:t>Taking more notice of the environment</a:t>
            </a:r>
          </a:p>
        </p:txBody>
      </p:sp>
      <p:cxnSp>
        <p:nvCxnSpPr>
          <p:cNvPr id="29" name="Straight Connector 28"/>
          <p:cNvCxnSpPr>
            <a:endCxn id="27" idx="0"/>
          </p:cNvCxnSpPr>
          <p:nvPr/>
        </p:nvCxnSpPr>
        <p:spPr>
          <a:xfrm flipH="1">
            <a:off x="9196754" y="4501662"/>
            <a:ext cx="263770" cy="1113692"/>
          </a:xfrm>
          <a:prstGeom prst="line">
            <a:avLst/>
          </a:prstGeom>
          <a:ln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0610851" y="3276655"/>
            <a:ext cx="14741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872D76"/>
                </a:solidFill>
              </a:rPr>
              <a:t>Listening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679724" y="2851610"/>
            <a:ext cx="1324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872D76"/>
                </a:solidFill>
              </a:rPr>
              <a:t>Reading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534651" y="2482278"/>
            <a:ext cx="1614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872D76"/>
                </a:solidFill>
              </a:rPr>
              <a:t>Engagement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317774" y="2130586"/>
            <a:ext cx="14741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872D76"/>
                </a:solidFill>
              </a:rPr>
              <a:t>Confidence</a:t>
            </a:r>
          </a:p>
        </p:txBody>
      </p:sp>
      <p:cxnSp>
        <p:nvCxnSpPr>
          <p:cNvPr id="36" name="Straight Connector 35"/>
          <p:cNvCxnSpPr>
            <a:stCxn id="3" idx="7"/>
          </p:cNvCxnSpPr>
          <p:nvPr/>
        </p:nvCxnSpPr>
        <p:spPr>
          <a:xfrm flipV="1">
            <a:off x="9961224" y="2315252"/>
            <a:ext cx="557307" cy="403231"/>
          </a:xfrm>
          <a:prstGeom prst="line">
            <a:avLst/>
          </a:prstGeom>
          <a:ln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10210800" y="2718483"/>
            <a:ext cx="400051" cy="133127"/>
          </a:xfrm>
          <a:prstGeom prst="line">
            <a:avLst/>
          </a:prstGeom>
          <a:ln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endCxn id="32" idx="1"/>
          </p:cNvCxnSpPr>
          <p:nvPr/>
        </p:nvCxnSpPr>
        <p:spPr>
          <a:xfrm>
            <a:off x="10304585" y="3036276"/>
            <a:ext cx="375139" cy="0"/>
          </a:xfrm>
          <a:prstGeom prst="line">
            <a:avLst/>
          </a:prstGeom>
          <a:ln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3" idx="6"/>
          </p:cNvCxnSpPr>
          <p:nvPr/>
        </p:nvCxnSpPr>
        <p:spPr>
          <a:xfrm>
            <a:off x="10304585" y="3253154"/>
            <a:ext cx="423496" cy="208167"/>
          </a:xfrm>
          <a:prstGeom prst="line">
            <a:avLst/>
          </a:prstGeom>
          <a:ln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10217394" y="1452859"/>
            <a:ext cx="16749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872D76"/>
                </a:solidFill>
              </a:rPr>
              <a:t>Resilience</a:t>
            </a:r>
          </a:p>
        </p:txBody>
      </p:sp>
      <p:cxnSp>
        <p:nvCxnSpPr>
          <p:cNvPr id="45" name="Straight Connector 44"/>
          <p:cNvCxnSpPr>
            <a:endCxn id="43" idx="1"/>
          </p:cNvCxnSpPr>
          <p:nvPr/>
        </p:nvCxnSpPr>
        <p:spPr>
          <a:xfrm flipV="1">
            <a:off x="9328639" y="1637525"/>
            <a:ext cx="888755" cy="844754"/>
          </a:xfrm>
          <a:prstGeom prst="line">
            <a:avLst/>
          </a:prstGeom>
          <a:ln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10317774" y="1852246"/>
            <a:ext cx="1815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872D76"/>
                </a:solidFill>
              </a:rPr>
              <a:t>Competitiveness</a:t>
            </a:r>
          </a:p>
        </p:txBody>
      </p:sp>
      <p:cxnSp>
        <p:nvCxnSpPr>
          <p:cNvPr id="48" name="Straight Connector 47"/>
          <p:cNvCxnSpPr>
            <a:stCxn id="46" idx="1"/>
          </p:cNvCxnSpPr>
          <p:nvPr/>
        </p:nvCxnSpPr>
        <p:spPr>
          <a:xfrm flipH="1">
            <a:off x="9460525" y="2036912"/>
            <a:ext cx="857249" cy="460103"/>
          </a:xfrm>
          <a:prstGeom prst="line">
            <a:avLst/>
          </a:prstGeom>
          <a:ln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4888523" y="2499918"/>
            <a:ext cx="26963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872D76"/>
                </a:solidFill>
              </a:rPr>
              <a:t>Adventure/Fun/Wellbeing</a:t>
            </a:r>
          </a:p>
        </p:txBody>
      </p:sp>
      <p:cxnSp>
        <p:nvCxnSpPr>
          <p:cNvPr id="51" name="Straight Connector 50"/>
          <p:cNvCxnSpPr/>
          <p:nvPr/>
        </p:nvCxnSpPr>
        <p:spPr>
          <a:xfrm>
            <a:off x="6846278" y="2785046"/>
            <a:ext cx="1113691" cy="251230"/>
          </a:xfrm>
          <a:prstGeom prst="line">
            <a:avLst/>
          </a:prstGeom>
          <a:ln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5404338" y="2036912"/>
            <a:ext cx="1638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872D76"/>
                </a:solidFill>
              </a:rPr>
              <a:t>Waterways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6623538" y="2276889"/>
            <a:ext cx="1453662" cy="508157"/>
          </a:xfrm>
          <a:prstGeom prst="line">
            <a:avLst/>
          </a:prstGeom>
          <a:ln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5550878" y="1637525"/>
            <a:ext cx="2848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872D76"/>
                </a:solidFill>
              </a:rPr>
              <a:t>Independently Orienteering</a:t>
            </a:r>
          </a:p>
        </p:txBody>
      </p:sp>
      <p:cxnSp>
        <p:nvCxnSpPr>
          <p:cNvPr id="58" name="Straight Connector 57"/>
          <p:cNvCxnSpPr>
            <a:stCxn id="56" idx="2"/>
            <a:endCxn id="3" idx="1"/>
          </p:cNvCxnSpPr>
          <p:nvPr/>
        </p:nvCxnSpPr>
        <p:spPr>
          <a:xfrm>
            <a:off x="6975232" y="2006857"/>
            <a:ext cx="1328098" cy="711626"/>
          </a:xfrm>
          <a:prstGeom prst="line">
            <a:avLst/>
          </a:prstGeom>
          <a:ln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5550878" y="1184031"/>
            <a:ext cx="1178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872D76"/>
                </a:solidFill>
              </a:rPr>
              <a:t>Teamwork</a:t>
            </a:r>
          </a:p>
        </p:txBody>
      </p:sp>
      <p:cxnSp>
        <p:nvCxnSpPr>
          <p:cNvPr id="61" name="Straight Connector 60"/>
          <p:cNvCxnSpPr>
            <a:stCxn id="59" idx="2"/>
          </p:cNvCxnSpPr>
          <p:nvPr/>
        </p:nvCxnSpPr>
        <p:spPr>
          <a:xfrm>
            <a:off x="6139962" y="1553363"/>
            <a:ext cx="296007" cy="268828"/>
          </a:xfrm>
          <a:prstGeom prst="line">
            <a:avLst/>
          </a:prstGeom>
          <a:ln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6846278" y="1184031"/>
            <a:ext cx="13715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872D76"/>
                </a:solidFill>
              </a:rPr>
              <a:t>Leadership</a:t>
            </a:r>
          </a:p>
        </p:txBody>
      </p:sp>
      <p:cxnSp>
        <p:nvCxnSpPr>
          <p:cNvPr id="64" name="Straight Connector 63"/>
          <p:cNvCxnSpPr/>
          <p:nvPr/>
        </p:nvCxnSpPr>
        <p:spPr>
          <a:xfrm flipH="1">
            <a:off x="7151077" y="1465385"/>
            <a:ext cx="252046" cy="222392"/>
          </a:xfrm>
          <a:prstGeom prst="line">
            <a:avLst/>
          </a:prstGeom>
          <a:ln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10955949" y="1022811"/>
            <a:ext cx="10484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872D76"/>
                </a:solidFill>
              </a:rPr>
              <a:t>Weather</a:t>
            </a:r>
          </a:p>
        </p:txBody>
      </p:sp>
      <p:cxnSp>
        <p:nvCxnSpPr>
          <p:cNvPr id="70" name="Straight Connector 69"/>
          <p:cNvCxnSpPr/>
          <p:nvPr/>
        </p:nvCxnSpPr>
        <p:spPr>
          <a:xfrm flipH="1">
            <a:off x="10955949" y="1368697"/>
            <a:ext cx="315790" cy="207884"/>
          </a:xfrm>
          <a:prstGeom prst="line">
            <a:avLst/>
          </a:prstGeom>
          <a:ln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10275277" y="838145"/>
            <a:ext cx="1324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872D76"/>
                </a:solidFill>
              </a:rPr>
              <a:t>Terrain</a:t>
            </a:r>
          </a:p>
        </p:txBody>
      </p:sp>
      <p:cxnSp>
        <p:nvCxnSpPr>
          <p:cNvPr id="73" name="Straight Connector 72"/>
          <p:cNvCxnSpPr/>
          <p:nvPr/>
        </p:nvCxnSpPr>
        <p:spPr>
          <a:xfrm>
            <a:off x="10728081" y="1184031"/>
            <a:ext cx="0" cy="369332"/>
          </a:xfrm>
          <a:prstGeom prst="line">
            <a:avLst/>
          </a:prstGeom>
          <a:ln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4454769" y="1687777"/>
            <a:ext cx="7971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872D76"/>
                </a:solidFill>
              </a:rPr>
              <a:t>River</a:t>
            </a:r>
          </a:p>
        </p:txBody>
      </p:sp>
      <p:cxnSp>
        <p:nvCxnSpPr>
          <p:cNvPr id="76" name="Straight Connector 75"/>
          <p:cNvCxnSpPr/>
          <p:nvPr/>
        </p:nvCxnSpPr>
        <p:spPr>
          <a:xfrm>
            <a:off x="5040923" y="1872443"/>
            <a:ext cx="509955" cy="258143"/>
          </a:xfrm>
          <a:prstGeom prst="line">
            <a:avLst/>
          </a:prstGeom>
          <a:ln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4091355" y="2130586"/>
            <a:ext cx="1204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872D76"/>
                </a:solidFill>
              </a:rPr>
              <a:t>Streams</a:t>
            </a:r>
          </a:p>
        </p:txBody>
      </p:sp>
      <p:cxnSp>
        <p:nvCxnSpPr>
          <p:cNvPr id="79" name="Straight Connector 78"/>
          <p:cNvCxnSpPr/>
          <p:nvPr/>
        </p:nvCxnSpPr>
        <p:spPr>
          <a:xfrm flipV="1">
            <a:off x="5040923" y="2221578"/>
            <a:ext cx="509955" cy="93674"/>
          </a:xfrm>
          <a:prstGeom prst="line">
            <a:avLst/>
          </a:prstGeom>
          <a:ln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5673970" y="4582343"/>
            <a:ext cx="2107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872D76"/>
                </a:solidFill>
              </a:rPr>
              <a:t>Lots of new Vocab</a:t>
            </a:r>
          </a:p>
        </p:txBody>
      </p:sp>
      <p:cxnSp>
        <p:nvCxnSpPr>
          <p:cNvPr id="82" name="Straight Connector 81"/>
          <p:cNvCxnSpPr/>
          <p:nvPr/>
        </p:nvCxnSpPr>
        <p:spPr>
          <a:xfrm flipV="1">
            <a:off x="7584831" y="4412304"/>
            <a:ext cx="1547446" cy="400074"/>
          </a:xfrm>
          <a:prstGeom prst="line">
            <a:avLst/>
          </a:prstGeom>
          <a:ln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8546123" y="1022811"/>
            <a:ext cx="17291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872D76"/>
                </a:solidFill>
              </a:rPr>
              <a:t>Describing and offering ideas</a:t>
            </a:r>
          </a:p>
        </p:txBody>
      </p:sp>
      <p:cxnSp>
        <p:nvCxnSpPr>
          <p:cNvPr id="85" name="Straight Connector 84"/>
          <p:cNvCxnSpPr>
            <a:endCxn id="3" idx="0"/>
          </p:cNvCxnSpPr>
          <p:nvPr/>
        </p:nvCxnSpPr>
        <p:spPr>
          <a:xfrm flipH="1">
            <a:off x="9132277" y="1576581"/>
            <a:ext cx="422031" cy="920434"/>
          </a:xfrm>
          <a:prstGeom prst="line">
            <a:avLst/>
          </a:prstGeom>
          <a:ln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Oval 85"/>
          <p:cNvSpPr/>
          <p:nvPr/>
        </p:nvSpPr>
        <p:spPr>
          <a:xfrm>
            <a:off x="656492" y="3461321"/>
            <a:ext cx="2625969" cy="1121022"/>
          </a:xfrm>
          <a:prstGeom prst="ellipse">
            <a:avLst/>
          </a:prstGeom>
          <a:solidFill>
            <a:srgbClr val="D9ABD4"/>
          </a:solidFill>
          <a:ln w="3810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</a:rPr>
              <a:t>Castleton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211015" y="4812378"/>
            <a:ext cx="20632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872D76"/>
                </a:solidFill>
              </a:rPr>
              <a:t>Map Reading </a:t>
            </a:r>
            <a:r>
              <a:rPr lang="en-GB" sz="1600" dirty="0">
                <a:solidFill>
                  <a:srgbClr val="872D76"/>
                </a:solidFill>
              </a:rPr>
              <a:t>(basic)</a:t>
            </a:r>
          </a:p>
        </p:txBody>
      </p:sp>
      <p:cxnSp>
        <p:nvCxnSpPr>
          <p:cNvPr id="89" name="Straight Connector 88"/>
          <p:cNvCxnSpPr>
            <a:stCxn id="86" idx="3"/>
          </p:cNvCxnSpPr>
          <p:nvPr/>
        </p:nvCxnSpPr>
        <p:spPr>
          <a:xfrm flipH="1">
            <a:off x="656492" y="4418173"/>
            <a:ext cx="384564" cy="486538"/>
          </a:xfrm>
          <a:prstGeom prst="line">
            <a:avLst/>
          </a:prstGeom>
          <a:ln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211015" y="5307760"/>
            <a:ext cx="16646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872D76"/>
                </a:solidFill>
              </a:rPr>
              <a:t>Navigation</a:t>
            </a:r>
          </a:p>
        </p:txBody>
      </p:sp>
      <p:cxnSp>
        <p:nvCxnSpPr>
          <p:cNvPr id="92" name="Straight Connector 91"/>
          <p:cNvCxnSpPr/>
          <p:nvPr/>
        </p:nvCxnSpPr>
        <p:spPr>
          <a:xfrm flipH="1">
            <a:off x="515815" y="5058508"/>
            <a:ext cx="140677" cy="420889"/>
          </a:xfrm>
          <a:prstGeom prst="line">
            <a:avLst/>
          </a:prstGeom>
          <a:ln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-1" y="3033372"/>
            <a:ext cx="1535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872D76"/>
                </a:solidFill>
              </a:rPr>
              <a:t>Team Building</a:t>
            </a:r>
          </a:p>
        </p:txBody>
      </p:sp>
      <p:cxnSp>
        <p:nvCxnSpPr>
          <p:cNvPr id="95" name="Straight Connector 94"/>
          <p:cNvCxnSpPr/>
          <p:nvPr/>
        </p:nvCxnSpPr>
        <p:spPr>
          <a:xfrm>
            <a:off x="211015" y="3357237"/>
            <a:ext cx="556845" cy="382425"/>
          </a:xfrm>
          <a:prstGeom prst="line">
            <a:avLst/>
          </a:prstGeom>
          <a:ln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>
            <a:off x="39881" y="2276889"/>
            <a:ext cx="1784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872D76"/>
                </a:solidFill>
              </a:rPr>
              <a:t>Village and town comparison</a:t>
            </a:r>
          </a:p>
        </p:txBody>
      </p:sp>
      <p:cxnSp>
        <p:nvCxnSpPr>
          <p:cNvPr id="98" name="Straight Connector 97"/>
          <p:cNvCxnSpPr/>
          <p:nvPr/>
        </p:nvCxnSpPr>
        <p:spPr>
          <a:xfrm>
            <a:off x="1242646" y="2923220"/>
            <a:ext cx="422031" cy="538101"/>
          </a:xfrm>
          <a:prstGeom prst="line">
            <a:avLst/>
          </a:prstGeom>
          <a:ln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39881" y="1560578"/>
            <a:ext cx="12848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872D76"/>
                </a:solidFill>
              </a:rPr>
              <a:t>Waterways</a:t>
            </a:r>
          </a:p>
        </p:txBody>
      </p:sp>
      <p:cxnSp>
        <p:nvCxnSpPr>
          <p:cNvPr id="101" name="Straight Connector 100"/>
          <p:cNvCxnSpPr>
            <a:stCxn id="99" idx="2"/>
          </p:cNvCxnSpPr>
          <p:nvPr/>
        </p:nvCxnSpPr>
        <p:spPr>
          <a:xfrm>
            <a:off x="682295" y="1929910"/>
            <a:ext cx="85565" cy="432760"/>
          </a:xfrm>
          <a:prstGeom prst="line">
            <a:avLst/>
          </a:prstGeom>
          <a:ln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2274277" y="5268952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872D76"/>
                </a:solidFill>
              </a:rPr>
              <a:t>Caves</a:t>
            </a:r>
          </a:p>
        </p:txBody>
      </p:sp>
      <p:cxnSp>
        <p:nvCxnSpPr>
          <p:cNvPr id="104" name="Straight Connector 103"/>
          <p:cNvCxnSpPr/>
          <p:nvPr/>
        </p:nvCxnSpPr>
        <p:spPr>
          <a:xfrm>
            <a:off x="2180492" y="4612341"/>
            <a:ext cx="257908" cy="695419"/>
          </a:xfrm>
          <a:prstGeom prst="line">
            <a:avLst/>
          </a:prstGeom>
          <a:ln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1969476" y="5800020"/>
            <a:ext cx="13129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872D76"/>
                </a:solidFill>
              </a:rPr>
              <a:t>Science</a:t>
            </a:r>
          </a:p>
          <a:p>
            <a:r>
              <a:rPr lang="en-GB" dirty="0">
                <a:solidFill>
                  <a:srgbClr val="872D76"/>
                </a:solidFill>
              </a:rPr>
              <a:t>Geography</a:t>
            </a:r>
          </a:p>
          <a:p>
            <a:r>
              <a:rPr lang="en-GB" dirty="0">
                <a:solidFill>
                  <a:srgbClr val="872D76"/>
                </a:solidFill>
              </a:rPr>
              <a:t>Geology</a:t>
            </a:r>
          </a:p>
        </p:txBody>
      </p:sp>
      <p:cxnSp>
        <p:nvCxnSpPr>
          <p:cNvPr id="107" name="Straight Connector 106"/>
          <p:cNvCxnSpPr/>
          <p:nvPr/>
        </p:nvCxnSpPr>
        <p:spPr>
          <a:xfrm flipH="1">
            <a:off x="2438400" y="5492426"/>
            <a:ext cx="82062" cy="307594"/>
          </a:xfrm>
          <a:prstGeom prst="line">
            <a:avLst/>
          </a:prstGeom>
          <a:ln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07"/>
          <p:cNvSpPr txBox="1"/>
          <p:nvPr/>
        </p:nvSpPr>
        <p:spPr>
          <a:xfrm>
            <a:off x="2977662" y="5058508"/>
            <a:ext cx="8675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872D76"/>
                </a:solidFill>
              </a:rPr>
              <a:t>Art</a:t>
            </a:r>
          </a:p>
        </p:txBody>
      </p:sp>
      <p:cxnSp>
        <p:nvCxnSpPr>
          <p:cNvPr id="110" name="Straight Connector 109"/>
          <p:cNvCxnSpPr/>
          <p:nvPr/>
        </p:nvCxnSpPr>
        <p:spPr>
          <a:xfrm>
            <a:off x="2625968" y="4501662"/>
            <a:ext cx="468924" cy="680048"/>
          </a:xfrm>
          <a:prstGeom prst="line">
            <a:avLst/>
          </a:prstGeom>
          <a:ln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/>
          <p:cNvSpPr txBox="1"/>
          <p:nvPr/>
        </p:nvSpPr>
        <p:spPr>
          <a:xfrm>
            <a:off x="3235569" y="5638284"/>
            <a:ext cx="1125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872D76"/>
                </a:solidFill>
              </a:rPr>
              <a:t>Sketching</a:t>
            </a:r>
          </a:p>
        </p:txBody>
      </p:sp>
      <p:cxnSp>
        <p:nvCxnSpPr>
          <p:cNvPr id="113" name="Straight Connector 112"/>
          <p:cNvCxnSpPr/>
          <p:nvPr/>
        </p:nvCxnSpPr>
        <p:spPr>
          <a:xfrm>
            <a:off x="3235569" y="5307760"/>
            <a:ext cx="422031" cy="492260"/>
          </a:xfrm>
          <a:prstGeom prst="line">
            <a:avLst/>
          </a:prstGeom>
          <a:ln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/>
          <p:cNvSpPr txBox="1"/>
          <p:nvPr/>
        </p:nvSpPr>
        <p:spPr>
          <a:xfrm>
            <a:off x="3235569" y="4661442"/>
            <a:ext cx="1125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872D76"/>
                </a:solidFill>
              </a:rPr>
              <a:t>English</a:t>
            </a:r>
          </a:p>
        </p:txBody>
      </p:sp>
      <p:cxnSp>
        <p:nvCxnSpPr>
          <p:cNvPr id="116" name="Straight Connector 115"/>
          <p:cNvCxnSpPr>
            <a:stCxn id="86" idx="5"/>
          </p:cNvCxnSpPr>
          <p:nvPr/>
        </p:nvCxnSpPr>
        <p:spPr>
          <a:xfrm>
            <a:off x="2897897" y="4418173"/>
            <a:ext cx="630749" cy="348836"/>
          </a:xfrm>
          <a:prstGeom prst="line">
            <a:avLst/>
          </a:prstGeom>
          <a:ln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/>
          <p:cNvSpPr txBox="1"/>
          <p:nvPr/>
        </p:nvSpPr>
        <p:spPr>
          <a:xfrm>
            <a:off x="3845169" y="5156231"/>
            <a:ext cx="1195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872D76"/>
                </a:solidFill>
              </a:rPr>
              <a:t>Poetry</a:t>
            </a:r>
          </a:p>
        </p:txBody>
      </p:sp>
      <p:cxnSp>
        <p:nvCxnSpPr>
          <p:cNvPr id="119" name="Straight Connector 118"/>
          <p:cNvCxnSpPr/>
          <p:nvPr/>
        </p:nvCxnSpPr>
        <p:spPr>
          <a:xfrm>
            <a:off x="3657600" y="4960050"/>
            <a:ext cx="316523" cy="347710"/>
          </a:xfrm>
          <a:prstGeom prst="line">
            <a:avLst/>
          </a:prstGeom>
          <a:ln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/>
          <p:cNvSpPr txBox="1"/>
          <p:nvPr/>
        </p:nvSpPr>
        <p:spPr>
          <a:xfrm>
            <a:off x="2274277" y="2785046"/>
            <a:ext cx="24193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872D76"/>
                </a:solidFill>
              </a:rPr>
              <a:t>Personal Development</a:t>
            </a:r>
          </a:p>
        </p:txBody>
      </p:sp>
      <p:cxnSp>
        <p:nvCxnSpPr>
          <p:cNvPr id="122" name="Straight Connector 121"/>
          <p:cNvCxnSpPr/>
          <p:nvPr/>
        </p:nvCxnSpPr>
        <p:spPr>
          <a:xfrm flipH="1">
            <a:off x="2731477" y="3154378"/>
            <a:ext cx="550984" cy="394071"/>
          </a:xfrm>
          <a:prstGeom prst="line">
            <a:avLst/>
          </a:prstGeom>
          <a:ln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1453661" y="1822191"/>
            <a:ext cx="1406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872D76"/>
                </a:solidFill>
              </a:rPr>
              <a:t>Spy Trail</a:t>
            </a:r>
          </a:p>
        </p:txBody>
      </p:sp>
      <p:cxnSp>
        <p:nvCxnSpPr>
          <p:cNvPr id="125" name="Straight Connector 124"/>
          <p:cNvCxnSpPr/>
          <p:nvPr/>
        </p:nvCxnSpPr>
        <p:spPr>
          <a:xfrm flipV="1">
            <a:off x="1242646" y="2130586"/>
            <a:ext cx="422031" cy="275658"/>
          </a:xfrm>
          <a:prstGeom prst="line">
            <a:avLst/>
          </a:prstGeom>
          <a:ln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>
            <a:off x="1187564" y="1207249"/>
            <a:ext cx="20948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872D76"/>
                </a:solidFill>
              </a:rPr>
              <a:t>Reading / Listening</a:t>
            </a:r>
          </a:p>
        </p:txBody>
      </p:sp>
      <p:cxnSp>
        <p:nvCxnSpPr>
          <p:cNvPr id="128" name="Straight Connector 127"/>
          <p:cNvCxnSpPr/>
          <p:nvPr/>
        </p:nvCxnSpPr>
        <p:spPr>
          <a:xfrm>
            <a:off x="1752599" y="1543741"/>
            <a:ext cx="216877" cy="328702"/>
          </a:xfrm>
          <a:prstGeom prst="line">
            <a:avLst/>
          </a:prstGeom>
          <a:ln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TextBox 128"/>
          <p:cNvSpPr txBox="1"/>
          <p:nvPr/>
        </p:nvSpPr>
        <p:spPr>
          <a:xfrm>
            <a:off x="211015" y="6007616"/>
            <a:ext cx="1601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872D76"/>
                </a:solidFill>
              </a:rPr>
              <a:t>Engagement</a:t>
            </a:r>
          </a:p>
        </p:txBody>
      </p:sp>
      <p:cxnSp>
        <p:nvCxnSpPr>
          <p:cNvPr id="131" name="Straight Connector 130"/>
          <p:cNvCxnSpPr>
            <a:endCxn id="86" idx="4"/>
          </p:cNvCxnSpPr>
          <p:nvPr/>
        </p:nvCxnSpPr>
        <p:spPr>
          <a:xfrm flipV="1">
            <a:off x="1535722" y="4582343"/>
            <a:ext cx="433755" cy="1609939"/>
          </a:xfrm>
          <a:prstGeom prst="line">
            <a:avLst/>
          </a:prstGeom>
          <a:ln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endCxn id="3" idx="2"/>
          </p:cNvCxnSpPr>
          <p:nvPr/>
        </p:nvCxnSpPr>
        <p:spPr>
          <a:xfrm flipV="1">
            <a:off x="6729046" y="3253154"/>
            <a:ext cx="1230923" cy="208167"/>
          </a:xfrm>
          <a:prstGeom prst="line">
            <a:avLst/>
          </a:prstGeom>
          <a:ln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endCxn id="2" idx="2"/>
          </p:cNvCxnSpPr>
          <p:nvPr/>
        </p:nvCxnSpPr>
        <p:spPr>
          <a:xfrm flipV="1">
            <a:off x="3235569" y="3616569"/>
            <a:ext cx="1019909" cy="298939"/>
          </a:xfrm>
          <a:prstGeom prst="line">
            <a:avLst/>
          </a:prstGeom>
          <a:ln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865686" y="1174409"/>
            <a:ext cx="14302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872D76"/>
                </a:solidFill>
              </a:rPr>
              <a:t>River Roach</a:t>
            </a:r>
          </a:p>
        </p:txBody>
      </p:sp>
      <p:cxnSp>
        <p:nvCxnSpPr>
          <p:cNvPr id="14" name="Straight Connector 13"/>
          <p:cNvCxnSpPr>
            <a:stCxn id="5" idx="2"/>
          </p:cNvCxnSpPr>
          <p:nvPr/>
        </p:nvCxnSpPr>
        <p:spPr>
          <a:xfrm>
            <a:off x="4580794" y="1543741"/>
            <a:ext cx="272559" cy="27845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6860" y="557331"/>
            <a:ext cx="17578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>
                <a:solidFill>
                  <a:srgbClr val="872D76"/>
                </a:solidFill>
              </a:rPr>
              <a:t>Peakshole</a:t>
            </a:r>
            <a:r>
              <a:rPr lang="en-GB" dirty="0">
                <a:solidFill>
                  <a:srgbClr val="872D76"/>
                </a:solidFill>
              </a:rPr>
              <a:t> Water</a:t>
            </a:r>
          </a:p>
          <a:p>
            <a:r>
              <a:rPr lang="en-GB" dirty="0">
                <a:solidFill>
                  <a:srgbClr val="872D76"/>
                </a:solidFill>
              </a:rPr>
              <a:t>River Hoe</a:t>
            </a:r>
          </a:p>
        </p:txBody>
      </p:sp>
      <p:cxnSp>
        <p:nvCxnSpPr>
          <p:cNvPr id="37" name="Straight Connector 36"/>
          <p:cNvCxnSpPr/>
          <p:nvPr/>
        </p:nvCxnSpPr>
        <p:spPr>
          <a:xfrm flipH="1" flipV="1">
            <a:off x="515815" y="1174409"/>
            <a:ext cx="70338" cy="463116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569676" y="581430"/>
            <a:ext cx="29424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rgbClr val="872D76"/>
                </a:solidFill>
              </a:rPr>
              <a:t>Link to local area (Town Centre)</a:t>
            </a:r>
            <a:endParaRPr lang="en-GB" sz="1600" dirty="0">
              <a:solidFill>
                <a:srgbClr val="872D76"/>
              </a:solidFill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 flipV="1">
            <a:off x="4693628" y="880497"/>
            <a:ext cx="194895" cy="465479"/>
          </a:xfrm>
          <a:prstGeom prst="line">
            <a:avLst/>
          </a:prstGeom>
          <a:ln>
            <a:solidFill>
              <a:srgbClr val="872D7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2180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4630615" y="2860431"/>
            <a:ext cx="2614247" cy="1266092"/>
          </a:xfrm>
          <a:prstGeom prst="ellipse">
            <a:avLst/>
          </a:prstGeom>
          <a:solidFill>
            <a:srgbClr val="FF0000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latin typeface="Arial Black" panose="020B0A04020102020204" pitchFamily="34" charset="0"/>
              </a:rPr>
              <a:t>Year 5</a:t>
            </a:r>
          </a:p>
        </p:txBody>
      </p:sp>
      <p:sp>
        <p:nvSpPr>
          <p:cNvPr id="3" name="Oval 2"/>
          <p:cNvSpPr/>
          <p:nvPr/>
        </p:nvSpPr>
        <p:spPr>
          <a:xfrm>
            <a:off x="7784123" y="2262553"/>
            <a:ext cx="2825262" cy="1735016"/>
          </a:xfrm>
          <a:prstGeom prst="ellipse">
            <a:avLst/>
          </a:prstGeom>
          <a:solidFill>
            <a:srgbClr val="F78D8D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chemeClr val="tx1"/>
                </a:solidFill>
              </a:rPr>
              <a:t>Walking  and Orienteering </a:t>
            </a:r>
            <a:r>
              <a:rPr lang="en-GB" sz="2400" b="1" dirty="0" err="1">
                <a:solidFill>
                  <a:schemeClr val="tx1"/>
                </a:solidFill>
              </a:rPr>
              <a:t>Tandlehill</a:t>
            </a:r>
            <a:r>
              <a:rPr lang="en-GB" sz="2400" b="1" dirty="0">
                <a:solidFill>
                  <a:schemeClr val="tx1"/>
                </a:solidFill>
              </a:rPr>
              <a:t> Park</a:t>
            </a:r>
          </a:p>
        </p:txBody>
      </p:sp>
      <p:sp>
        <p:nvSpPr>
          <p:cNvPr id="4" name="Oval 3"/>
          <p:cNvSpPr/>
          <p:nvPr/>
        </p:nvSpPr>
        <p:spPr>
          <a:xfrm>
            <a:off x="1594338" y="4126523"/>
            <a:ext cx="2567354" cy="996462"/>
          </a:xfrm>
          <a:prstGeom prst="ellipse">
            <a:avLst/>
          </a:prstGeom>
          <a:solidFill>
            <a:srgbClr val="F78D8D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chemeClr val="tx1"/>
                </a:solidFill>
              </a:rPr>
              <a:t>Residential</a:t>
            </a:r>
          </a:p>
          <a:p>
            <a:pPr algn="ctr"/>
            <a:r>
              <a:rPr lang="en-GB" sz="2400" b="1" dirty="0">
                <a:solidFill>
                  <a:schemeClr val="tx1"/>
                </a:solidFill>
              </a:rPr>
              <a:t>Anglesey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7069015" y="2860431"/>
            <a:ext cx="867508" cy="26963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endCxn id="4" idx="7"/>
          </p:cNvCxnSpPr>
          <p:nvPr/>
        </p:nvCxnSpPr>
        <p:spPr>
          <a:xfrm flipH="1">
            <a:off x="3785712" y="3774831"/>
            <a:ext cx="950411" cy="49762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9108832" y="4272451"/>
            <a:ext cx="28956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FF0000"/>
                </a:solidFill>
              </a:rPr>
              <a:t>Larger Orienteering Course</a:t>
            </a:r>
          </a:p>
          <a:p>
            <a:r>
              <a:rPr lang="en-GB" b="1" dirty="0">
                <a:solidFill>
                  <a:srgbClr val="F46262"/>
                </a:solidFill>
              </a:rPr>
              <a:t>More detailed </a:t>
            </a:r>
            <a:r>
              <a:rPr lang="en-GB" b="1" dirty="0" err="1">
                <a:solidFill>
                  <a:srgbClr val="F46262"/>
                </a:solidFill>
              </a:rPr>
              <a:t>Map&amp;Key</a:t>
            </a:r>
            <a:endParaRPr lang="en-GB" b="1" dirty="0">
              <a:solidFill>
                <a:srgbClr val="F46262"/>
              </a:solidFill>
            </a:endParaRPr>
          </a:p>
          <a:p>
            <a:r>
              <a:rPr lang="en-GB" b="1" dirty="0">
                <a:solidFill>
                  <a:srgbClr val="F46262"/>
                </a:solidFill>
              </a:rPr>
              <a:t>Compass work</a:t>
            </a:r>
          </a:p>
          <a:p>
            <a:r>
              <a:rPr lang="en-GB" b="1" dirty="0">
                <a:solidFill>
                  <a:srgbClr val="F46262"/>
                </a:solidFill>
              </a:rPr>
              <a:t>Directional language SW, NE</a:t>
            </a:r>
          </a:p>
          <a:p>
            <a:r>
              <a:rPr lang="en-GB" b="1" dirty="0">
                <a:solidFill>
                  <a:srgbClr val="F46262"/>
                </a:solidFill>
              </a:rPr>
              <a:t>Navigation</a:t>
            </a:r>
          </a:p>
          <a:p>
            <a:r>
              <a:rPr lang="en-GB" b="1" dirty="0">
                <a:solidFill>
                  <a:srgbClr val="F46262"/>
                </a:solidFill>
              </a:rPr>
              <a:t>Different vocab intro</a:t>
            </a:r>
          </a:p>
          <a:p>
            <a:r>
              <a:rPr lang="en-GB" b="1" dirty="0">
                <a:solidFill>
                  <a:srgbClr val="F46262"/>
                </a:solidFill>
              </a:rPr>
              <a:t>Map orientation</a:t>
            </a:r>
          </a:p>
        </p:txBody>
      </p:sp>
      <p:cxnSp>
        <p:nvCxnSpPr>
          <p:cNvPr id="11" name="Straight Connector 10"/>
          <p:cNvCxnSpPr>
            <a:stCxn id="3" idx="5"/>
          </p:cNvCxnSpPr>
          <p:nvPr/>
        </p:nvCxnSpPr>
        <p:spPr>
          <a:xfrm>
            <a:off x="10195635" y="3743482"/>
            <a:ext cx="249627" cy="629226"/>
          </a:xfrm>
          <a:prstGeom prst="line">
            <a:avLst/>
          </a:prstGeom>
          <a:ln>
            <a:solidFill>
              <a:srgbClr val="E5051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0609385" y="3743482"/>
            <a:ext cx="13950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FF0000"/>
                </a:solidFill>
              </a:rPr>
              <a:t>Team Work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10445262" y="3493477"/>
            <a:ext cx="539261" cy="434671"/>
          </a:xfrm>
          <a:prstGeom prst="line">
            <a:avLst/>
          </a:prstGeom>
          <a:ln>
            <a:solidFill>
              <a:srgbClr val="E5051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189785" y="4272451"/>
            <a:ext cx="20398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err="1">
                <a:solidFill>
                  <a:srgbClr val="FF0000"/>
                </a:solidFill>
              </a:rPr>
              <a:t>Adventure,Fun</a:t>
            </a:r>
            <a:endParaRPr lang="en-GB" sz="2000" b="1" dirty="0">
              <a:solidFill>
                <a:srgbClr val="FF0000"/>
              </a:solidFill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 flipH="1">
            <a:off x="7069015" y="3493477"/>
            <a:ext cx="867508" cy="879231"/>
          </a:xfrm>
          <a:prstGeom prst="line">
            <a:avLst/>
          </a:prstGeom>
          <a:ln>
            <a:solidFill>
              <a:srgbClr val="E5051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443169" y="2499735"/>
            <a:ext cx="24896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FF0000"/>
                </a:solidFill>
              </a:rPr>
              <a:t>Engaged Learning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7385538" y="2782779"/>
            <a:ext cx="550985" cy="77652"/>
          </a:xfrm>
          <a:prstGeom prst="line">
            <a:avLst/>
          </a:prstGeom>
          <a:ln>
            <a:solidFill>
              <a:srgbClr val="E5051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7784122" y="4058095"/>
            <a:ext cx="1324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Wellbeing</a:t>
            </a:r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8077200" y="3774831"/>
            <a:ext cx="152400" cy="368761"/>
          </a:xfrm>
          <a:prstGeom prst="line">
            <a:avLst/>
          </a:prstGeom>
          <a:ln>
            <a:solidFill>
              <a:srgbClr val="E5051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0843846" y="3130061"/>
            <a:ext cx="1266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Leadership</a:t>
            </a:r>
          </a:p>
        </p:txBody>
      </p:sp>
      <p:cxnSp>
        <p:nvCxnSpPr>
          <p:cNvPr id="28" name="Straight Connector 27"/>
          <p:cNvCxnSpPr/>
          <p:nvPr/>
        </p:nvCxnSpPr>
        <p:spPr>
          <a:xfrm>
            <a:off x="10609385" y="3314727"/>
            <a:ext cx="375138" cy="0"/>
          </a:xfrm>
          <a:prstGeom prst="line">
            <a:avLst/>
          </a:prstGeom>
          <a:ln>
            <a:solidFill>
              <a:srgbClr val="E5051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084277" y="2151130"/>
            <a:ext cx="15767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Resilience</a:t>
            </a:r>
          </a:p>
        </p:txBody>
      </p:sp>
      <p:cxnSp>
        <p:nvCxnSpPr>
          <p:cNvPr id="31" name="Straight Connector 30"/>
          <p:cNvCxnSpPr/>
          <p:nvPr/>
        </p:nvCxnSpPr>
        <p:spPr>
          <a:xfrm>
            <a:off x="7069015" y="2335796"/>
            <a:ext cx="867508" cy="369332"/>
          </a:xfrm>
          <a:prstGeom prst="line">
            <a:avLst/>
          </a:prstGeom>
          <a:ln>
            <a:solidFill>
              <a:srgbClr val="E5051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0714892" y="2612795"/>
            <a:ext cx="15591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Confidence</a:t>
            </a:r>
          </a:p>
        </p:txBody>
      </p:sp>
      <p:cxnSp>
        <p:nvCxnSpPr>
          <p:cNvPr id="34" name="Straight Connector 33"/>
          <p:cNvCxnSpPr/>
          <p:nvPr/>
        </p:nvCxnSpPr>
        <p:spPr>
          <a:xfrm flipV="1">
            <a:off x="10556632" y="2782779"/>
            <a:ext cx="287214" cy="14682"/>
          </a:xfrm>
          <a:prstGeom prst="line">
            <a:avLst/>
          </a:prstGeom>
          <a:ln>
            <a:solidFill>
              <a:srgbClr val="E5051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7209692" y="5122985"/>
            <a:ext cx="2227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Off Track Terrain</a:t>
            </a:r>
          </a:p>
        </p:txBody>
      </p:sp>
      <p:cxnSp>
        <p:nvCxnSpPr>
          <p:cNvPr id="37" name="Straight Connector 36"/>
          <p:cNvCxnSpPr/>
          <p:nvPr/>
        </p:nvCxnSpPr>
        <p:spPr>
          <a:xfrm flipH="1">
            <a:off x="8557846" y="3997569"/>
            <a:ext cx="445477" cy="1310082"/>
          </a:xfrm>
          <a:prstGeom prst="line">
            <a:avLst/>
          </a:prstGeom>
          <a:ln>
            <a:solidFill>
              <a:srgbClr val="E5051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862147" y="1412631"/>
            <a:ext cx="3074376" cy="646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Show appreciation/enjoyment of outdoor environment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356587" y="347227"/>
            <a:ext cx="21497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78D8D"/>
                </a:solidFill>
              </a:rPr>
              <a:t>Colours </a:t>
            </a:r>
          </a:p>
          <a:p>
            <a:r>
              <a:rPr lang="en-GB" b="1" dirty="0">
                <a:solidFill>
                  <a:srgbClr val="F78D8D"/>
                </a:solidFill>
              </a:rPr>
              <a:t>Tree/plant/fungi ID</a:t>
            </a:r>
          </a:p>
          <a:p>
            <a:r>
              <a:rPr lang="en-GB" b="1" dirty="0">
                <a:solidFill>
                  <a:srgbClr val="F78D8D"/>
                </a:solidFill>
              </a:rPr>
              <a:t>Enjoying the view</a:t>
            </a:r>
          </a:p>
        </p:txBody>
      </p:sp>
      <p:cxnSp>
        <p:nvCxnSpPr>
          <p:cNvPr id="42" name="Straight Connector 41"/>
          <p:cNvCxnSpPr/>
          <p:nvPr/>
        </p:nvCxnSpPr>
        <p:spPr>
          <a:xfrm>
            <a:off x="5431447" y="1160585"/>
            <a:ext cx="506291" cy="36933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endCxn id="3" idx="1"/>
          </p:cNvCxnSpPr>
          <p:nvPr/>
        </p:nvCxnSpPr>
        <p:spPr>
          <a:xfrm>
            <a:off x="7385538" y="2016369"/>
            <a:ext cx="812335" cy="50027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9108831" y="347227"/>
            <a:ext cx="310661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78D8D"/>
                </a:solidFill>
              </a:rPr>
              <a:t>Activity Adapted- </a:t>
            </a:r>
          </a:p>
          <a:p>
            <a:r>
              <a:rPr lang="en-GB" b="1" dirty="0">
                <a:solidFill>
                  <a:srgbClr val="F78D8D"/>
                </a:solidFill>
              </a:rPr>
              <a:t>Orienteering Symbols represent Morse Code</a:t>
            </a:r>
          </a:p>
          <a:p>
            <a:r>
              <a:rPr lang="en-GB" b="1" dirty="0">
                <a:solidFill>
                  <a:srgbClr val="F78D8D"/>
                </a:solidFill>
              </a:rPr>
              <a:t>Decode Message</a:t>
            </a:r>
          </a:p>
          <a:p>
            <a:endParaRPr lang="en-GB" b="1" dirty="0">
              <a:solidFill>
                <a:srgbClr val="F78D8D"/>
              </a:solidFill>
            </a:endParaRPr>
          </a:p>
          <a:p>
            <a:r>
              <a:rPr lang="en-GB" sz="2000" b="1" dirty="0">
                <a:solidFill>
                  <a:srgbClr val="FF0000"/>
                </a:solidFill>
              </a:rPr>
              <a:t>History WWII</a:t>
            </a:r>
          </a:p>
        </p:txBody>
      </p:sp>
      <p:cxnSp>
        <p:nvCxnSpPr>
          <p:cNvPr id="48" name="Straight Connector 47"/>
          <p:cNvCxnSpPr/>
          <p:nvPr/>
        </p:nvCxnSpPr>
        <p:spPr>
          <a:xfrm flipH="1">
            <a:off x="9906000" y="1412631"/>
            <a:ext cx="105508" cy="41533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H="1">
            <a:off x="9958754" y="2016369"/>
            <a:ext cx="236881" cy="31942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7661030" y="1160585"/>
            <a:ext cx="13422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Waterways</a:t>
            </a:r>
          </a:p>
        </p:txBody>
      </p:sp>
      <p:cxnSp>
        <p:nvCxnSpPr>
          <p:cNvPr id="53" name="Straight Connector 52"/>
          <p:cNvCxnSpPr/>
          <p:nvPr/>
        </p:nvCxnSpPr>
        <p:spPr>
          <a:xfrm>
            <a:off x="8153400" y="1504799"/>
            <a:ext cx="404446" cy="83099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6694387" y="39450"/>
            <a:ext cx="11107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78D8D"/>
                </a:solidFill>
              </a:rPr>
              <a:t>Gully</a:t>
            </a:r>
          </a:p>
          <a:p>
            <a:r>
              <a:rPr lang="en-GB" b="1" dirty="0">
                <a:solidFill>
                  <a:srgbClr val="F78D8D"/>
                </a:solidFill>
              </a:rPr>
              <a:t>Stream</a:t>
            </a:r>
          </a:p>
          <a:p>
            <a:r>
              <a:rPr lang="en-GB" b="1" dirty="0" smtClean="0">
                <a:solidFill>
                  <a:srgbClr val="F78D8D"/>
                </a:solidFill>
              </a:rPr>
              <a:t>Marsh</a:t>
            </a:r>
          </a:p>
          <a:p>
            <a:r>
              <a:rPr lang="en-GB" b="1" dirty="0" smtClean="0">
                <a:solidFill>
                  <a:srgbClr val="F78D8D"/>
                </a:solidFill>
              </a:rPr>
              <a:t>Brook</a:t>
            </a:r>
            <a:endParaRPr lang="en-GB" b="1" dirty="0">
              <a:solidFill>
                <a:srgbClr val="F78D8D"/>
              </a:solidFill>
            </a:endParaRPr>
          </a:p>
        </p:txBody>
      </p:sp>
      <p:cxnSp>
        <p:nvCxnSpPr>
          <p:cNvPr id="56" name="Straight Connector 55"/>
          <p:cNvCxnSpPr/>
          <p:nvPr/>
        </p:nvCxnSpPr>
        <p:spPr>
          <a:xfrm>
            <a:off x="7385538" y="902677"/>
            <a:ext cx="767862" cy="36788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3030103" y="3249147"/>
            <a:ext cx="18112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</a:rPr>
              <a:t>Beach Play</a:t>
            </a:r>
          </a:p>
        </p:txBody>
      </p:sp>
      <p:cxnSp>
        <p:nvCxnSpPr>
          <p:cNvPr id="59" name="Straight Connector 58"/>
          <p:cNvCxnSpPr/>
          <p:nvPr/>
        </p:nvCxnSpPr>
        <p:spPr>
          <a:xfrm flipH="1">
            <a:off x="3680735" y="3499393"/>
            <a:ext cx="319764" cy="64419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4356587" y="4472506"/>
            <a:ext cx="1581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Team Games</a:t>
            </a:r>
          </a:p>
        </p:txBody>
      </p:sp>
      <p:cxnSp>
        <p:nvCxnSpPr>
          <p:cNvPr id="62" name="Straight Connector 61"/>
          <p:cNvCxnSpPr>
            <a:stCxn id="4" idx="6"/>
          </p:cNvCxnSpPr>
          <p:nvPr/>
        </p:nvCxnSpPr>
        <p:spPr>
          <a:xfrm>
            <a:off x="4161692" y="4624754"/>
            <a:ext cx="33997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4582622" y="5038050"/>
            <a:ext cx="2203939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FF0000"/>
                </a:solidFill>
              </a:rPr>
              <a:t>Art</a:t>
            </a:r>
          </a:p>
          <a:p>
            <a:endParaRPr lang="en-GB" b="1" dirty="0">
              <a:solidFill>
                <a:srgbClr val="F46262"/>
              </a:solidFill>
            </a:endParaRPr>
          </a:p>
          <a:p>
            <a:r>
              <a:rPr lang="en-GB" b="1" dirty="0">
                <a:solidFill>
                  <a:srgbClr val="F46262"/>
                </a:solidFill>
              </a:rPr>
              <a:t>Sketching Landscape</a:t>
            </a:r>
          </a:p>
          <a:p>
            <a:r>
              <a:rPr lang="en-GB" b="1" dirty="0">
                <a:solidFill>
                  <a:srgbClr val="F46262"/>
                </a:solidFill>
              </a:rPr>
              <a:t>Water colours</a:t>
            </a:r>
          </a:p>
        </p:txBody>
      </p:sp>
      <p:cxnSp>
        <p:nvCxnSpPr>
          <p:cNvPr id="66" name="Straight Connector 65"/>
          <p:cNvCxnSpPr/>
          <p:nvPr/>
        </p:nvCxnSpPr>
        <p:spPr>
          <a:xfrm>
            <a:off x="3935711" y="4841838"/>
            <a:ext cx="800412" cy="37538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4777154" y="5388294"/>
            <a:ext cx="275492" cy="46152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2878015" y="5446150"/>
            <a:ext cx="2244969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FF0000"/>
                </a:solidFill>
              </a:rPr>
              <a:t>History </a:t>
            </a:r>
          </a:p>
          <a:p>
            <a:endParaRPr lang="en-GB" dirty="0"/>
          </a:p>
          <a:p>
            <a:r>
              <a:rPr lang="en-GB" b="1" dirty="0">
                <a:solidFill>
                  <a:srgbClr val="F46262"/>
                </a:solidFill>
              </a:rPr>
              <a:t>WWII &amp;Maritime Museum</a:t>
            </a:r>
          </a:p>
        </p:txBody>
      </p:sp>
      <p:cxnSp>
        <p:nvCxnSpPr>
          <p:cNvPr id="71" name="Straight Connector 70"/>
          <p:cNvCxnSpPr/>
          <p:nvPr/>
        </p:nvCxnSpPr>
        <p:spPr>
          <a:xfrm flipH="1">
            <a:off x="3141785" y="5122985"/>
            <a:ext cx="99023" cy="53061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3141785" y="5738538"/>
            <a:ext cx="0" cy="43952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82060" y="4707486"/>
            <a:ext cx="2725615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FF0000"/>
                </a:solidFill>
              </a:rPr>
              <a:t>Geography</a:t>
            </a:r>
          </a:p>
          <a:p>
            <a:r>
              <a:rPr lang="en-GB" b="1" dirty="0">
                <a:solidFill>
                  <a:srgbClr val="F46262"/>
                </a:solidFill>
              </a:rPr>
              <a:t>Mountains</a:t>
            </a:r>
          </a:p>
          <a:p>
            <a:r>
              <a:rPr lang="en-GB" b="1" dirty="0">
                <a:solidFill>
                  <a:srgbClr val="F46262"/>
                </a:solidFill>
              </a:rPr>
              <a:t>Streams/Lakes/Rivers/Sea</a:t>
            </a:r>
          </a:p>
          <a:p>
            <a:r>
              <a:rPr lang="en-GB" b="1" dirty="0">
                <a:solidFill>
                  <a:srgbClr val="F46262"/>
                </a:solidFill>
              </a:rPr>
              <a:t>Island</a:t>
            </a:r>
          </a:p>
          <a:p>
            <a:r>
              <a:rPr lang="en-GB" b="1" dirty="0">
                <a:solidFill>
                  <a:srgbClr val="F46262"/>
                </a:solidFill>
              </a:rPr>
              <a:t>Forest</a:t>
            </a:r>
          </a:p>
          <a:p>
            <a:r>
              <a:rPr lang="en-GB" b="1" dirty="0">
                <a:solidFill>
                  <a:srgbClr val="F46262"/>
                </a:solidFill>
              </a:rPr>
              <a:t>Plotting on map</a:t>
            </a:r>
          </a:p>
          <a:p>
            <a:r>
              <a:rPr lang="en-GB" b="1" dirty="0">
                <a:solidFill>
                  <a:srgbClr val="F46262"/>
                </a:solidFill>
              </a:rPr>
              <a:t>RSPB – Sea cliff Habitats</a:t>
            </a:r>
          </a:p>
          <a:p>
            <a:endParaRPr lang="en-GB" b="1" dirty="0">
              <a:solidFill>
                <a:srgbClr val="FF0000"/>
              </a:solidFill>
            </a:endParaRPr>
          </a:p>
        </p:txBody>
      </p:sp>
      <p:cxnSp>
        <p:nvCxnSpPr>
          <p:cNvPr id="76" name="Straight Connector 75"/>
          <p:cNvCxnSpPr>
            <a:endCxn id="4" idx="3"/>
          </p:cNvCxnSpPr>
          <p:nvPr/>
        </p:nvCxnSpPr>
        <p:spPr>
          <a:xfrm flipV="1">
            <a:off x="1312985" y="4977057"/>
            <a:ext cx="657333" cy="24016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82060" y="2115960"/>
            <a:ext cx="212187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46262"/>
                </a:solidFill>
              </a:rPr>
              <a:t>Wind Farms at Sea</a:t>
            </a:r>
          </a:p>
          <a:p>
            <a:endParaRPr lang="en-GB" b="1" dirty="0">
              <a:solidFill>
                <a:srgbClr val="E5051A"/>
              </a:solidFill>
            </a:endParaRPr>
          </a:p>
          <a:p>
            <a:r>
              <a:rPr lang="en-GB" b="1" dirty="0">
                <a:solidFill>
                  <a:srgbClr val="F46262"/>
                </a:solidFill>
              </a:rPr>
              <a:t>Renewable Energy</a:t>
            </a:r>
          </a:p>
          <a:p>
            <a:endParaRPr lang="en-GB" b="1" dirty="0">
              <a:solidFill>
                <a:srgbClr val="F46262"/>
              </a:solidFill>
            </a:endParaRPr>
          </a:p>
          <a:p>
            <a:r>
              <a:rPr lang="en-GB" b="1" dirty="0">
                <a:solidFill>
                  <a:srgbClr val="F46262"/>
                </a:solidFill>
              </a:rPr>
              <a:t>Tides</a:t>
            </a:r>
          </a:p>
          <a:p>
            <a:endParaRPr lang="en-GB" b="1" dirty="0">
              <a:solidFill>
                <a:srgbClr val="E5051A"/>
              </a:solidFill>
            </a:endParaRPr>
          </a:p>
          <a:p>
            <a:r>
              <a:rPr lang="en-GB" sz="2000" b="1" dirty="0">
                <a:solidFill>
                  <a:srgbClr val="E5051A"/>
                </a:solidFill>
              </a:rPr>
              <a:t>Science</a:t>
            </a:r>
          </a:p>
        </p:txBody>
      </p:sp>
      <p:cxnSp>
        <p:nvCxnSpPr>
          <p:cNvPr id="82" name="Straight Connector 81"/>
          <p:cNvCxnSpPr/>
          <p:nvPr/>
        </p:nvCxnSpPr>
        <p:spPr>
          <a:xfrm>
            <a:off x="668215" y="4058095"/>
            <a:ext cx="973436" cy="36933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flipH="1" flipV="1">
            <a:off x="562708" y="3499393"/>
            <a:ext cx="105507" cy="428755"/>
          </a:xfrm>
          <a:prstGeom prst="line">
            <a:avLst/>
          </a:prstGeom>
          <a:ln>
            <a:solidFill>
              <a:srgbClr val="E5051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flipV="1">
            <a:off x="562708" y="2899845"/>
            <a:ext cx="199292" cy="349302"/>
          </a:xfrm>
          <a:prstGeom prst="line">
            <a:avLst/>
          </a:prstGeom>
          <a:ln>
            <a:solidFill>
              <a:srgbClr val="E5051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flipH="1" flipV="1">
            <a:off x="984738" y="2335796"/>
            <a:ext cx="170195" cy="363994"/>
          </a:xfrm>
          <a:prstGeom prst="line">
            <a:avLst/>
          </a:prstGeom>
          <a:ln>
            <a:solidFill>
              <a:srgbClr val="E5051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1168858" y="3280042"/>
            <a:ext cx="2071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FF0000"/>
                </a:solidFill>
              </a:rPr>
              <a:t>Personal Development</a:t>
            </a:r>
          </a:p>
        </p:txBody>
      </p:sp>
      <p:cxnSp>
        <p:nvCxnSpPr>
          <p:cNvPr id="99" name="Straight Connector 98"/>
          <p:cNvCxnSpPr/>
          <p:nvPr/>
        </p:nvCxnSpPr>
        <p:spPr>
          <a:xfrm>
            <a:off x="1970318" y="3821492"/>
            <a:ext cx="233621" cy="356571"/>
          </a:xfrm>
          <a:prstGeom prst="line">
            <a:avLst/>
          </a:prstGeom>
          <a:ln>
            <a:solidFill>
              <a:srgbClr val="E5051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217339" y="2009285"/>
            <a:ext cx="16706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rgbClr val="F78D8D"/>
                </a:solidFill>
              </a:rPr>
              <a:t>Weather</a:t>
            </a:r>
          </a:p>
          <a:p>
            <a:r>
              <a:rPr lang="en-GB" sz="1600" b="1" dirty="0" smtClean="0">
                <a:solidFill>
                  <a:srgbClr val="F78D8D"/>
                </a:solidFill>
              </a:rPr>
              <a:t>Challenging walk</a:t>
            </a:r>
            <a:endParaRPr lang="en-GB" sz="1600" b="1" dirty="0">
              <a:solidFill>
                <a:srgbClr val="F78D8D"/>
              </a:solidFill>
            </a:endParaRPr>
          </a:p>
        </p:txBody>
      </p:sp>
      <p:cxnSp>
        <p:nvCxnSpPr>
          <p:cNvPr id="17" name="Straight Connector 16"/>
          <p:cNvCxnSpPr>
            <a:stCxn id="29" idx="1"/>
          </p:cNvCxnSpPr>
          <p:nvPr/>
        </p:nvCxnSpPr>
        <p:spPr>
          <a:xfrm flipH="1" flipV="1">
            <a:off x="5052646" y="2301672"/>
            <a:ext cx="1031631" cy="3412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545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5076092" y="3012831"/>
            <a:ext cx="2637693" cy="1219200"/>
          </a:xfrm>
          <a:prstGeom prst="ellipse">
            <a:avLst/>
          </a:prstGeom>
          <a:solidFill>
            <a:schemeClr val="accent4">
              <a:lumMod val="50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latin typeface="Arial Black" panose="020B0A04020102020204" pitchFamily="34" charset="0"/>
              </a:rPr>
              <a:t>Year 6</a:t>
            </a:r>
          </a:p>
        </p:txBody>
      </p:sp>
      <p:sp>
        <p:nvSpPr>
          <p:cNvPr id="3" name="Oval 2"/>
          <p:cNvSpPr/>
          <p:nvPr/>
        </p:nvSpPr>
        <p:spPr>
          <a:xfrm>
            <a:off x="8440615" y="2555631"/>
            <a:ext cx="2016370" cy="93784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381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Walking&amp; Geocaching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456985" y="4532636"/>
            <a:ext cx="169287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GPS and uses</a:t>
            </a:r>
          </a:p>
          <a:p>
            <a:r>
              <a:rPr lang="en-GB" dirty="0" err="1">
                <a:solidFill>
                  <a:schemeClr val="accent4">
                    <a:lumMod val="50000"/>
                  </a:schemeClr>
                </a:solidFill>
              </a:rPr>
              <a:t>Satelites</a:t>
            </a:r>
            <a:endParaRPr lang="en-GB" dirty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Grid Ref</a:t>
            </a:r>
          </a:p>
          <a:p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GPS units</a:t>
            </a:r>
          </a:p>
          <a:p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Phone and App</a:t>
            </a:r>
          </a:p>
          <a:p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Navigation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0161694" y="3301712"/>
            <a:ext cx="435968" cy="613796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0456985" y="3821131"/>
            <a:ext cx="996462" cy="46166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accent4">
                    <a:lumMod val="50000"/>
                  </a:schemeClr>
                </a:solidFill>
              </a:rPr>
              <a:t>IT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0597662" y="4051963"/>
            <a:ext cx="117230" cy="480673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862646" y="3821131"/>
            <a:ext cx="14232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accent4">
                    <a:lumMod val="50000"/>
                  </a:schemeClr>
                </a:solidFill>
              </a:rPr>
              <a:t>Navigation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9331569" y="3493477"/>
            <a:ext cx="117231" cy="422031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264769" y="4407877"/>
            <a:ext cx="20211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Sense of Direction</a:t>
            </a:r>
          </a:p>
          <a:p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Safety</a:t>
            </a:r>
          </a:p>
          <a:p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Common sense</a:t>
            </a:r>
          </a:p>
          <a:p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Risk aware</a:t>
            </a:r>
          </a:p>
        </p:txBody>
      </p:sp>
      <p:cxnSp>
        <p:nvCxnSpPr>
          <p:cNvPr id="21" name="Straight Connector 20"/>
          <p:cNvCxnSpPr/>
          <p:nvPr/>
        </p:nvCxnSpPr>
        <p:spPr>
          <a:xfrm flipH="1">
            <a:off x="9085385" y="4051963"/>
            <a:ext cx="246184" cy="480673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717323" y="2461846"/>
            <a:ext cx="15474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accent4">
                    <a:lumMod val="50000"/>
                  </a:schemeClr>
                </a:solidFill>
              </a:rPr>
              <a:t>Resilience</a:t>
            </a:r>
          </a:p>
        </p:txBody>
      </p:sp>
      <p:cxnSp>
        <p:nvCxnSpPr>
          <p:cNvPr id="24" name="Straight Connector 23"/>
          <p:cNvCxnSpPr/>
          <p:nvPr/>
        </p:nvCxnSpPr>
        <p:spPr>
          <a:xfrm>
            <a:off x="8065477" y="2692678"/>
            <a:ext cx="375138" cy="230833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076091" y="1280388"/>
            <a:ext cx="25439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Remote location</a:t>
            </a:r>
          </a:p>
          <a:p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Weather – winter</a:t>
            </a:r>
          </a:p>
          <a:p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Dressing for conditions</a:t>
            </a:r>
          </a:p>
          <a:p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More difficult terrain</a:t>
            </a:r>
          </a:p>
        </p:txBody>
      </p:sp>
      <p:cxnSp>
        <p:nvCxnSpPr>
          <p:cNvPr id="32" name="Straight Connector 31"/>
          <p:cNvCxnSpPr/>
          <p:nvPr/>
        </p:nvCxnSpPr>
        <p:spPr>
          <a:xfrm>
            <a:off x="6951785" y="2356338"/>
            <a:ext cx="386861" cy="199293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7575486" y="1861966"/>
            <a:ext cx="16177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accent4">
                    <a:lumMod val="50000"/>
                  </a:schemeClr>
                </a:solidFill>
              </a:rPr>
              <a:t>Team work</a:t>
            </a:r>
          </a:p>
        </p:txBody>
      </p:sp>
      <p:cxnSp>
        <p:nvCxnSpPr>
          <p:cNvPr id="36" name="Straight Connector 35"/>
          <p:cNvCxnSpPr>
            <a:endCxn id="3" idx="1"/>
          </p:cNvCxnSpPr>
          <p:nvPr/>
        </p:nvCxnSpPr>
        <p:spPr>
          <a:xfrm>
            <a:off x="8253046" y="2262076"/>
            <a:ext cx="482860" cy="430899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0016263" y="1861966"/>
            <a:ext cx="18779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err="1">
                <a:solidFill>
                  <a:schemeClr val="accent4">
                    <a:lumMod val="50000"/>
                  </a:schemeClr>
                </a:solidFill>
              </a:rPr>
              <a:t>Adventure,Fun</a:t>
            </a:r>
            <a:endParaRPr lang="en-GB" sz="20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cxnSp>
        <p:nvCxnSpPr>
          <p:cNvPr id="40" name="Straight Connector 39"/>
          <p:cNvCxnSpPr/>
          <p:nvPr/>
        </p:nvCxnSpPr>
        <p:spPr>
          <a:xfrm flipV="1">
            <a:off x="9847385" y="2157046"/>
            <a:ext cx="438508" cy="398585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9699740" y="199072"/>
            <a:ext cx="187790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>
                <a:solidFill>
                  <a:schemeClr val="accent4">
                    <a:lumMod val="50000"/>
                  </a:schemeClr>
                </a:solidFill>
              </a:rPr>
              <a:t>Awe&amp;Wonder</a:t>
            </a:r>
            <a:endParaRPr lang="en-GB" dirty="0" smtClean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Engagement</a:t>
            </a:r>
            <a:endParaRPr lang="en-GB" dirty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Wellbeing</a:t>
            </a:r>
          </a:p>
          <a:p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Treasure Hunt</a:t>
            </a:r>
          </a:p>
          <a:p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Love of outdoors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10597662" y="1676400"/>
            <a:ext cx="0" cy="385621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10499122" y="2452651"/>
            <a:ext cx="16928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accent4">
                    <a:lumMod val="50000"/>
                  </a:schemeClr>
                </a:solidFill>
              </a:rPr>
              <a:t>Personal Development</a:t>
            </a:r>
          </a:p>
        </p:txBody>
      </p:sp>
      <p:cxnSp>
        <p:nvCxnSpPr>
          <p:cNvPr id="46" name="Straight Connector 45"/>
          <p:cNvCxnSpPr>
            <a:stCxn id="3" idx="7"/>
          </p:cNvCxnSpPr>
          <p:nvPr/>
        </p:nvCxnSpPr>
        <p:spPr>
          <a:xfrm flipV="1">
            <a:off x="10161694" y="2692678"/>
            <a:ext cx="435968" cy="297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10754654" y="3269177"/>
            <a:ext cx="14443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Life skills</a:t>
            </a:r>
          </a:p>
          <a:p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Confidence</a:t>
            </a:r>
          </a:p>
        </p:txBody>
      </p:sp>
      <p:cxnSp>
        <p:nvCxnSpPr>
          <p:cNvPr id="50" name="Straight Connector 49"/>
          <p:cNvCxnSpPr/>
          <p:nvPr/>
        </p:nvCxnSpPr>
        <p:spPr>
          <a:xfrm>
            <a:off x="11054862" y="3024554"/>
            <a:ext cx="248562" cy="468923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7315200" y="1030069"/>
            <a:ext cx="20832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Competitiveness</a:t>
            </a:r>
          </a:p>
          <a:p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Leadership</a:t>
            </a:r>
          </a:p>
        </p:txBody>
      </p:sp>
      <p:cxnSp>
        <p:nvCxnSpPr>
          <p:cNvPr id="53" name="Straight Connector 52"/>
          <p:cNvCxnSpPr/>
          <p:nvPr/>
        </p:nvCxnSpPr>
        <p:spPr>
          <a:xfrm>
            <a:off x="7713785" y="1582615"/>
            <a:ext cx="269630" cy="479406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7723765" y="3493477"/>
            <a:ext cx="16553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accent4">
                    <a:lumMod val="50000"/>
                  </a:schemeClr>
                </a:solidFill>
              </a:rPr>
              <a:t>Renewable Energy</a:t>
            </a:r>
          </a:p>
        </p:txBody>
      </p:sp>
      <p:cxnSp>
        <p:nvCxnSpPr>
          <p:cNvPr id="56" name="Straight Connector 55"/>
          <p:cNvCxnSpPr/>
          <p:nvPr/>
        </p:nvCxnSpPr>
        <p:spPr>
          <a:xfrm flipH="1">
            <a:off x="8253046" y="3160537"/>
            <a:ext cx="298385" cy="461894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2" idx="7"/>
          </p:cNvCxnSpPr>
          <p:nvPr/>
        </p:nvCxnSpPr>
        <p:spPr>
          <a:xfrm flipV="1">
            <a:off x="7327504" y="3012831"/>
            <a:ext cx="1223927" cy="178548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6547338" y="4407877"/>
            <a:ext cx="15357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Wind Turbines</a:t>
            </a:r>
          </a:p>
          <a:p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Discussion and facts</a:t>
            </a:r>
          </a:p>
        </p:txBody>
      </p:sp>
      <p:cxnSp>
        <p:nvCxnSpPr>
          <p:cNvPr id="61" name="Straight Connector 60"/>
          <p:cNvCxnSpPr/>
          <p:nvPr/>
        </p:nvCxnSpPr>
        <p:spPr>
          <a:xfrm flipH="1">
            <a:off x="7315199" y="4051963"/>
            <a:ext cx="533401" cy="480673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Oval 61"/>
          <p:cNvSpPr/>
          <p:nvPr/>
        </p:nvSpPr>
        <p:spPr>
          <a:xfrm>
            <a:off x="1647092" y="3681046"/>
            <a:ext cx="2825262" cy="986855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381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</a:rPr>
              <a:t>Residential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</a:rPr>
              <a:t>Cumbria</a:t>
            </a:r>
          </a:p>
        </p:txBody>
      </p:sp>
      <p:cxnSp>
        <p:nvCxnSpPr>
          <p:cNvPr id="64" name="Straight Connector 63"/>
          <p:cNvCxnSpPr>
            <a:endCxn id="2" idx="2"/>
          </p:cNvCxnSpPr>
          <p:nvPr/>
        </p:nvCxnSpPr>
        <p:spPr>
          <a:xfrm flipV="1">
            <a:off x="4214446" y="3622431"/>
            <a:ext cx="861646" cy="293077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216878" y="3038344"/>
            <a:ext cx="17232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accent4">
                    <a:lumMod val="50000"/>
                  </a:schemeClr>
                </a:solidFill>
              </a:rPr>
              <a:t>Adventure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1395046" y="2241533"/>
            <a:ext cx="20163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accent4">
                    <a:lumMod val="50000"/>
                  </a:schemeClr>
                </a:solidFill>
              </a:rPr>
              <a:t>Personal Development</a:t>
            </a:r>
          </a:p>
        </p:txBody>
      </p:sp>
      <p:cxnSp>
        <p:nvCxnSpPr>
          <p:cNvPr id="68" name="Straight Connector 67"/>
          <p:cNvCxnSpPr>
            <a:stCxn id="65" idx="2"/>
          </p:cNvCxnSpPr>
          <p:nvPr/>
        </p:nvCxnSpPr>
        <p:spPr>
          <a:xfrm>
            <a:off x="1078524" y="3500009"/>
            <a:ext cx="715107" cy="415499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1940170" y="2923511"/>
            <a:ext cx="252045" cy="845458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8083061" y="5892953"/>
            <a:ext cx="18969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OS map work and comparison</a:t>
            </a:r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9717324" y="5608206"/>
            <a:ext cx="880338" cy="607912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F321FD32-5110-4650-920E-57216ADABA2F}"/>
              </a:ext>
            </a:extLst>
          </p:cNvPr>
          <p:cNvSpPr txBox="1"/>
          <p:nvPr/>
        </p:nvSpPr>
        <p:spPr>
          <a:xfrm>
            <a:off x="2581836" y="1676400"/>
            <a:ext cx="14109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accent4">
                    <a:lumMod val="50000"/>
                  </a:schemeClr>
                </a:solidFill>
              </a:rPr>
              <a:t>Kayaking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810C2308-442D-446D-8C11-0745E198F55C}"/>
              </a:ext>
            </a:extLst>
          </p:cNvPr>
          <p:cNvCxnSpPr>
            <a:cxnSpLocks/>
          </p:cNvCxnSpPr>
          <p:nvPr/>
        </p:nvCxnSpPr>
        <p:spPr>
          <a:xfrm>
            <a:off x="3170537" y="2062021"/>
            <a:ext cx="134789" cy="1560410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6D639A5A-7343-4467-8AB3-991A181C2174}"/>
              </a:ext>
            </a:extLst>
          </p:cNvPr>
          <p:cNvSpPr txBox="1"/>
          <p:nvPr/>
        </p:nvSpPr>
        <p:spPr>
          <a:xfrm>
            <a:off x="2162352" y="419271"/>
            <a:ext cx="20163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Progression of skills</a:t>
            </a:r>
          </a:p>
          <a:p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Big </a:t>
            </a: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lake Experience</a:t>
            </a:r>
            <a:endParaRPr lang="en-GB" dirty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Capsize and rescue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xmlns="" id="{A2898EEC-A3D4-4861-8803-2CECFBBAC3EC}"/>
              </a:ext>
            </a:extLst>
          </p:cNvPr>
          <p:cNvCxnSpPr/>
          <p:nvPr/>
        </p:nvCxnSpPr>
        <p:spPr>
          <a:xfrm flipH="1" flipV="1">
            <a:off x="3059723" y="1280388"/>
            <a:ext cx="110813" cy="541930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7CBAF02B-25A0-4B6B-968A-50D01085912D}"/>
              </a:ext>
            </a:extLst>
          </p:cNvPr>
          <p:cNvSpPr txBox="1"/>
          <p:nvPr/>
        </p:nvSpPr>
        <p:spPr>
          <a:xfrm>
            <a:off x="129504" y="4230511"/>
            <a:ext cx="15175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accent4">
                    <a:lumMod val="50000"/>
                  </a:schemeClr>
                </a:solidFill>
              </a:rPr>
              <a:t>Resilience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xmlns="" id="{E95BC556-AFD0-40E7-9916-5B784210909F}"/>
              </a:ext>
            </a:extLst>
          </p:cNvPr>
          <p:cNvCxnSpPr>
            <a:endCxn id="62" idx="3"/>
          </p:cNvCxnSpPr>
          <p:nvPr/>
        </p:nvCxnSpPr>
        <p:spPr>
          <a:xfrm flipV="1">
            <a:off x="1395046" y="4523379"/>
            <a:ext cx="665796" cy="9257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BBF54A4A-0E31-4293-A755-9A8BD991F923}"/>
              </a:ext>
            </a:extLst>
          </p:cNvPr>
          <p:cNvSpPr txBox="1"/>
          <p:nvPr/>
        </p:nvSpPr>
        <p:spPr>
          <a:xfrm>
            <a:off x="216878" y="5096435"/>
            <a:ext cx="27145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Weather conditions</a:t>
            </a:r>
          </a:p>
          <a:p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Long walk</a:t>
            </a:r>
          </a:p>
          <a:p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Bravery in the caves and climb down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xmlns="" id="{5559649E-5D4E-4E49-9A87-71D5354B4987}"/>
              </a:ext>
            </a:extLst>
          </p:cNvPr>
          <p:cNvCxnSpPr>
            <a:cxnSpLocks/>
          </p:cNvCxnSpPr>
          <p:nvPr/>
        </p:nvCxnSpPr>
        <p:spPr>
          <a:xfrm flipH="1" flipV="1">
            <a:off x="1043354" y="4611302"/>
            <a:ext cx="35170" cy="619604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8862646" y="1676400"/>
            <a:ext cx="12039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accent4">
                    <a:lumMod val="50000"/>
                  </a:schemeClr>
                </a:solidFill>
              </a:rPr>
              <a:t>Challenge</a:t>
            </a:r>
            <a:endParaRPr lang="en-GB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cxnSp>
        <p:nvCxnSpPr>
          <p:cNvPr id="15" name="Straight Connector 14"/>
          <p:cNvCxnSpPr>
            <a:endCxn id="3" idx="0"/>
          </p:cNvCxnSpPr>
          <p:nvPr/>
        </p:nvCxnSpPr>
        <p:spPr>
          <a:xfrm>
            <a:off x="9331569" y="1880552"/>
            <a:ext cx="117231" cy="675079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403230" y="4921104"/>
            <a:ext cx="1266093" cy="3693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accent4">
                    <a:lumMod val="50000"/>
                  </a:schemeClr>
                </a:solidFill>
              </a:rPr>
              <a:t>Challenge</a:t>
            </a:r>
            <a:endParaRPr lang="en-GB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2813538" y="4667901"/>
            <a:ext cx="23447" cy="340140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29504" y="1329926"/>
            <a:ext cx="18106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Life skills</a:t>
            </a:r>
          </a:p>
          <a:p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Confidence</a:t>
            </a:r>
          </a:p>
          <a:p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Independence</a:t>
            </a:r>
          </a:p>
          <a:p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Trust</a:t>
            </a:r>
            <a:endParaRPr lang="en-GB" dirty="0">
              <a:solidFill>
                <a:schemeClr val="accent4">
                  <a:lumMod val="50000"/>
                </a:schemeClr>
              </a:solidFill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750277" y="2356338"/>
            <a:ext cx="823891" cy="300693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586971" y="2452651"/>
            <a:ext cx="17707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accent4">
                    <a:lumMod val="50000"/>
                  </a:schemeClr>
                </a:solidFill>
              </a:rPr>
              <a:t>New Experience</a:t>
            </a:r>
          </a:p>
          <a:p>
            <a:r>
              <a:rPr lang="en-GB" b="1" dirty="0" smtClean="0">
                <a:solidFill>
                  <a:schemeClr val="accent4">
                    <a:lumMod val="50000"/>
                  </a:schemeClr>
                </a:solidFill>
              </a:rPr>
              <a:t>&amp; Memories</a:t>
            </a:r>
            <a:endParaRPr lang="en-GB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cxnSp>
        <p:nvCxnSpPr>
          <p:cNvPr id="42" name="Straight Connector 41"/>
          <p:cNvCxnSpPr/>
          <p:nvPr/>
        </p:nvCxnSpPr>
        <p:spPr>
          <a:xfrm flipV="1">
            <a:off x="3411415" y="2923511"/>
            <a:ext cx="468923" cy="757535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3992814" y="5008041"/>
            <a:ext cx="157089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>
                <a:solidFill>
                  <a:schemeClr val="accent4">
                    <a:lumMod val="50000"/>
                  </a:schemeClr>
                </a:solidFill>
              </a:rPr>
              <a:t>Comparrisons</a:t>
            </a: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, Discussions </a:t>
            </a:r>
            <a:r>
              <a:rPr lang="en-GB" dirty="0" err="1" smtClean="0">
                <a:solidFill>
                  <a:schemeClr val="accent4">
                    <a:lumMod val="50000"/>
                  </a:schemeClr>
                </a:solidFill>
              </a:rPr>
              <a:t>likes,dislikes</a:t>
            </a: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 of  Rochdale/ Lake District</a:t>
            </a:r>
            <a:endParaRPr lang="en-GB" dirty="0">
              <a:solidFill>
                <a:schemeClr val="accent4">
                  <a:lumMod val="50000"/>
                </a:schemeClr>
              </a:solidFill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>
            <a:off x="3880338" y="4611302"/>
            <a:ext cx="298383" cy="396739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42560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3669</TotalTime>
  <Words>715</Words>
  <Application>Microsoft Office PowerPoint</Application>
  <PresentationFormat>Custom</PresentationFormat>
  <Paragraphs>390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Field Work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Rebeccah Jones</dc:creator>
  <cp:lastModifiedBy>Rebeccah Jones</cp:lastModifiedBy>
  <cp:revision>76</cp:revision>
  <dcterms:created xsi:type="dcterms:W3CDTF">2025-10-22T14:06:34Z</dcterms:created>
  <dcterms:modified xsi:type="dcterms:W3CDTF">2026-01-26T20:49:57Z</dcterms:modified>
</cp:coreProperties>
</file>