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2" r:id="rId2"/>
    <p:sldId id="286" r:id="rId3"/>
    <p:sldId id="283" r:id="rId4"/>
    <p:sldId id="284" r:id="rId5"/>
    <p:sldId id="281" r:id="rId6"/>
    <p:sldId id="285" r:id="rId7"/>
    <p:sldId id="287" r:id="rId8"/>
    <p:sldId id="288" r:id="rId9"/>
    <p:sldId id="256" r:id="rId10"/>
    <p:sldId id="263" r:id="rId11"/>
    <p:sldId id="279" r:id="rId12"/>
    <p:sldId id="280" r:id="rId13"/>
    <p:sldId id="264" r:id="rId14"/>
    <p:sldId id="265" r:id="rId15"/>
    <p:sldId id="266" r:id="rId16"/>
    <p:sldId id="261" r:id="rId17"/>
    <p:sldId id="257" r:id="rId18"/>
    <p:sldId id="258" r:id="rId19"/>
    <p:sldId id="259" r:id="rId20"/>
    <p:sldId id="260" r:id="rId21"/>
    <p:sldId id="275" r:id="rId22"/>
    <p:sldId id="277" r:id="rId23"/>
    <p:sldId id="289" r:id="rId24"/>
    <p:sldId id="290" r:id="rId25"/>
    <p:sldId id="291" r:id="rId26"/>
    <p:sldId id="292" r:id="rId27"/>
    <p:sldId id="293" r:id="rId28"/>
    <p:sldId id="276" r:id="rId29"/>
    <p:sldId id="267" r:id="rId30"/>
    <p:sldId id="268" r:id="rId31"/>
    <p:sldId id="269" r:id="rId32"/>
    <p:sldId id="270" r:id="rId33"/>
    <p:sldId id="271" r:id="rId34"/>
    <p:sldId id="272" r:id="rId35"/>
    <p:sldId id="273" r:id="rId36"/>
    <p:sldId id="278" r:id="rId37"/>
    <p:sldId id="2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4"/>
    <p:restoredTop sz="94660"/>
  </p:normalViewPr>
  <p:slideViewPr>
    <p:cSldViewPr snapToGrid="0" snapToObjects="1">
      <p:cViewPr varScale="1">
        <p:scale>
          <a:sx n="89" d="100"/>
          <a:sy n="89" d="100"/>
        </p:scale>
        <p:origin x="19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438B02-6E9B-5149-90B5-DADFB64A5F8A}" type="doc">
      <dgm:prSet loTypeId="urn:microsoft.com/office/officeart/2005/8/layout/matrix1" loCatId="" qsTypeId="urn:microsoft.com/office/officeart/2005/8/quickstyle/simple3" qsCatId="simple" csTypeId="urn:microsoft.com/office/officeart/2005/8/colors/colorful4" csCatId="colorful" phldr="1"/>
      <dgm:spPr/>
      <dgm:t>
        <a:bodyPr/>
        <a:lstStyle/>
        <a:p>
          <a:endParaRPr lang="en-US"/>
        </a:p>
      </dgm:t>
    </dgm:pt>
    <dgm:pt modelId="{67030DF7-E925-5041-8C9B-3AC4F5A0EB07}">
      <dgm:prSet phldrT="[Text]"/>
      <dgm:spPr/>
      <dgm:t>
        <a:bodyPr/>
        <a:lstStyle/>
        <a:p>
          <a:r>
            <a:rPr lang="en-US" dirty="0"/>
            <a:t>11 Plus</a:t>
          </a:r>
        </a:p>
      </dgm:t>
    </dgm:pt>
    <dgm:pt modelId="{93A40EFB-BBFC-D243-9D52-AB6B4116A404}" type="parTrans" cxnId="{CAA451F4-A7A5-8940-9F77-EA41A9C83B80}">
      <dgm:prSet/>
      <dgm:spPr/>
      <dgm:t>
        <a:bodyPr/>
        <a:lstStyle/>
        <a:p>
          <a:endParaRPr lang="en-US"/>
        </a:p>
      </dgm:t>
    </dgm:pt>
    <dgm:pt modelId="{541303AD-AD20-CA4C-8943-14115E7FC934}" type="sibTrans" cxnId="{CAA451F4-A7A5-8940-9F77-EA41A9C83B80}">
      <dgm:prSet/>
      <dgm:spPr/>
      <dgm:t>
        <a:bodyPr/>
        <a:lstStyle/>
        <a:p>
          <a:endParaRPr lang="en-US"/>
        </a:p>
      </dgm:t>
    </dgm:pt>
    <dgm:pt modelId="{63D181AA-9D68-AF49-834A-EE5A1CBB0C67}">
      <dgm:prSet phldrT="[Text]"/>
      <dgm:spPr/>
      <dgm:t>
        <a:bodyPr/>
        <a:lstStyle/>
        <a:p>
          <a:r>
            <a:rPr lang="en-US" dirty="0"/>
            <a:t>English</a:t>
          </a:r>
        </a:p>
      </dgm:t>
    </dgm:pt>
    <dgm:pt modelId="{BC00F2D6-142E-0C4B-A1E1-C389FF41C228}" type="parTrans" cxnId="{AB975F03-57BC-5A4C-95B8-7E068C7D8402}">
      <dgm:prSet/>
      <dgm:spPr/>
      <dgm:t>
        <a:bodyPr/>
        <a:lstStyle/>
        <a:p>
          <a:endParaRPr lang="en-US"/>
        </a:p>
      </dgm:t>
    </dgm:pt>
    <dgm:pt modelId="{383FD544-E045-7448-862A-12010C12EA49}" type="sibTrans" cxnId="{AB975F03-57BC-5A4C-95B8-7E068C7D8402}">
      <dgm:prSet/>
      <dgm:spPr/>
      <dgm:t>
        <a:bodyPr/>
        <a:lstStyle/>
        <a:p>
          <a:endParaRPr lang="en-US"/>
        </a:p>
      </dgm:t>
    </dgm:pt>
    <dgm:pt modelId="{7307B7A1-EE15-E440-A569-83B1ED8F08EE}">
      <dgm:prSet phldrT="[Text]"/>
      <dgm:spPr/>
      <dgm:t>
        <a:bodyPr/>
        <a:lstStyle/>
        <a:p>
          <a:r>
            <a:rPr lang="en-US" dirty="0" err="1"/>
            <a:t>Maths</a:t>
          </a:r>
          <a:endParaRPr lang="en-US" dirty="0"/>
        </a:p>
      </dgm:t>
    </dgm:pt>
    <dgm:pt modelId="{CF2B295C-21F6-9D4A-9A38-1AAAF3FE6674}" type="parTrans" cxnId="{E0BED930-9938-CA4B-A6BF-D01A94E7129E}">
      <dgm:prSet/>
      <dgm:spPr/>
      <dgm:t>
        <a:bodyPr/>
        <a:lstStyle/>
        <a:p>
          <a:endParaRPr lang="en-US"/>
        </a:p>
      </dgm:t>
    </dgm:pt>
    <dgm:pt modelId="{F904537C-976D-EA45-BA2D-AC8BE59FBAF1}" type="sibTrans" cxnId="{E0BED930-9938-CA4B-A6BF-D01A94E7129E}">
      <dgm:prSet/>
      <dgm:spPr/>
      <dgm:t>
        <a:bodyPr/>
        <a:lstStyle/>
        <a:p>
          <a:endParaRPr lang="en-US"/>
        </a:p>
      </dgm:t>
    </dgm:pt>
    <dgm:pt modelId="{DDC5817B-F3C5-404D-A68E-25625CE0DFD4}">
      <dgm:prSet phldrT="[Text]"/>
      <dgm:spPr/>
      <dgm:t>
        <a:bodyPr/>
        <a:lstStyle/>
        <a:p>
          <a:r>
            <a:rPr lang="en-US" dirty="0"/>
            <a:t>VR</a:t>
          </a:r>
        </a:p>
      </dgm:t>
    </dgm:pt>
    <dgm:pt modelId="{3B82015B-6704-0641-9B7C-14ACE24B8751}" type="parTrans" cxnId="{C6316BD5-EA28-9145-A120-A645493812F8}">
      <dgm:prSet/>
      <dgm:spPr/>
      <dgm:t>
        <a:bodyPr/>
        <a:lstStyle/>
        <a:p>
          <a:endParaRPr lang="en-US"/>
        </a:p>
      </dgm:t>
    </dgm:pt>
    <dgm:pt modelId="{E83C418B-46CD-434D-A11F-0EF5798621FB}" type="sibTrans" cxnId="{C6316BD5-EA28-9145-A120-A645493812F8}">
      <dgm:prSet/>
      <dgm:spPr/>
      <dgm:t>
        <a:bodyPr/>
        <a:lstStyle/>
        <a:p>
          <a:endParaRPr lang="en-US"/>
        </a:p>
      </dgm:t>
    </dgm:pt>
    <dgm:pt modelId="{F1496AC2-7766-FC49-B6E3-E55AAD03C59B}">
      <dgm:prSet phldrT="[Text]"/>
      <dgm:spPr/>
      <dgm:t>
        <a:bodyPr/>
        <a:lstStyle/>
        <a:p>
          <a:r>
            <a:rPr lang="en-US" dirty="0"/>
            <a:t>NVR</a:t>
          </a:r>
        </a:p>
      </dgm:t>
    </dgm:pt>
    <dgm:pt modelId="{9D182FEF-A4E6-034A-A8B2-1AAD0FDC7C09}" type="parTrans" cxnId="{BC8125BB-7C92-2444-84D4-F4EF617737B9}">
      <dgm:prSet/>
      <dgm:spPr/>
      <dgm:t>
        <a:bodyPr/>
        <a:lstStyle/>
        <a:p>
          <a:endParaRPr lang="en-US"/>
        </a:p>
      </dgm:t>
    </dgm:pt>
    <dgm:pt modelId="{6A5FEDE5-16C8-4346-B636-A27D4B2C0714}" type="sibTrans" cxnId="{BC8125BB-7C92-2444-84D4-F4EF617737B9}">
      <dgm:prSet/>
      <dgm:spPr/>
      <dgm:t>
        <a:bodyPr/>
        <a:lstStyle/>
        <a:p>
          <a:endParaRPr lang="en-US"/>
        </a:p>
      </dgm:t>
    </dgm:pt>
    <dgm:pt modelId="{ED679521-1CEF-3C4A-B0B9-158086FF5B7E}" type="pres">
      <dgm:prSet presAssocID="{31438B02-6E9B-5149-90B5-DADFB64A5F8A}" presName="diagram" presStyleCnt="0">
        <dgm:presLayoutVars>
          <dgm:chMax val="1"/>
          <dgm:dir/>
          <dgm:animLvl val="ctr"/>
          <dgm:resizeHandles val="exact"/>
        </dgm:presLayoutVars>
      </dgm:prSet>
      <dgm:spPr/>
    </dgm:pt>
    <dgm:pt modelId="{66F08B7A-F635-D548-A8B1-C8B9E8039BBC}" type="pres">
      <dgm:prSet presAssocID="{31438B02-6E9B-5149-90B5-DADFB64A5F8A}" presName="matrix" presStyleCnt="0"/>
      <dgm:spPr/>
    </dgm:pt>
    <dgm:pt modelId="{F0D4F551-21D6-CE4D-9389-A6973E9EE6BB}" type="pres">
      <dgm:prSet presAssocID="{31438B02-6E9B-5149-90B5-DADFB64A5F8A}" presName="tile1" presStyleLbl="node1" presStyleIdx="0" presStyleCnt="4"/>
      <dgm:spPr/>
    </dgm:pt>
    <dgm:pt modelId="{7355B470-D3E8-E145-830F-43F16B42D25D}" type="pres">
      <dgm:prSet presAssocID="{31438B02-6E9B-5149-90B5-DADFB64A5F8A}" presName="tile1text" presStyleLbl="node1" presStyleIdx="0" presStyleCnt="4">
        <dgm:presLayoutVars>
          <dgm:chMax val="0"/>
          <dgm:chPref val="0"/>
          <dgm:bulletEnabled val="1"/>
        </dgm:presLayoutVars>
      </dgm:prSet>
      <dgm:spPr/>
    </dgm:pt>
    <dgm:pt modelId="{0F90A2F4-CFBF-A04A-97CE-0ED22379C1A6}" type="pres">
      <dgm:prSet presAssocID="{31438B02-6E9B-5149-90B5-DADFB64A5F8A}" presName="tile2" presStyleLbl="node1" presStyleIdx="1" presStyleCnt="4"/>
      <dgm:spPr/>
    </dgm:pt>
    <dgm:pt modelId="{640FE9A4-DBBF-2646-96E3-94E42DE342BE}" type="pres">
      <dgm:prSet presAssocID="{31438B02-6E9B-5149-90B5-DADFB64A5F8A}" presName="tile2text" presStyleLbl="node1" presStyleIdx="1" presStyleCnt="4">
        <dgm:presLayoutVars>
          <dgm:chMax val="0"/>
          <dgm:chPref val="0"/>
          <dgm:bulletEnabled val="1"/>
        </dgm:presLayoutVars>
      </dgm:prSet>
      <dgm:spPr/>
    </dgm:pt>
    <dgm:pt modelId="{7CCF143F-D307-5B4F-9F07-2FD2B79425DA}" type="pres">
      <dgm:prSet presAssocID="{31438B02-6E9B-5149-90B5-DADFB64A5F8A}" presName="tile3" presStyleLbl="node1" presStyleIdx="2" presStyleCnt="4"/>
      <dgm:spPr/>
    </dgm:pt>
    <dgm:pt modelId="{E4D63B86-70C9-9B49-990E-231857CB4B83}" type="pres">
      <dgm:prSet presAssocID="{31438B02-6E9B-5149-90B5-DADFB64A5F8A}" presName="tile3text" presStyleLbl="node1" presStyleIdx="2" presStyleCnt="4">
        <dgm:presLayoutVars>
          <dgm:chMax val="0"/>
          <dgm:chPref val="0"/>
          <dgm:bulletEnabled val="1"/>
        </dgm:presLayoutVars>
      </dgm:prSet>
      <dgm:spPr/>
    </dgm:pt>
    <dgm:pt modelId="{B1700B30-AA8C-AD4B-B631-FA399AF33B3E}" type="pres">
      <dgm:prSet presAssocID="{31438B02-6E9B-5149-90B5-DADFB64A5F8A}" presName="tile4" presStyleLbl="node1" presStyleIdx="3" presStyleCnt="4"/>
      <dgm:spPr/>
    </dgm:pt>
    <dgm:pt modelId="{4197CBF8-7CF2-DF4E-9B79-8CB4CB2B6F2C}" type="pres">
      <dgm:prSet presAssocID="{31438B02-6E9B-5149-90B5-DADFB64A5F8A}" presName="tile4text" presStyleLbl="node1" presStyleIdx="3" presStyleCnt="4">
        <dgm:presLayoutVars>
          <dgm:chMax val="0"/>
          <dgm:chPref val="0"/>
          <dgm:bulletEnabled val="1"/>
        </dgm:presLayoutVars>
      </dgm:prSet>
      <dgm:spPr/>
    </dgm:pt>
    <dgm:pt modelId="{2FCB5373-EFF0-1B42-BFCF-61B55CC07212}" type="pres">
      <dgm:prSet presAssocID="{31438B02-6E9B-5149-90B5-DADFB64A5F8A}" presName="centerTile" presStyleLbl="fgShp" presStyleIdx="0" presStyleCnt="1">
        <dgm:presLayoutVars>
          <dgm:chMax val="0"/>
          <dgm:chPref val="0"/>
        </dgm:presLayoutVars>
      </dgm:prSet>
      <dgm:spPr/>
    </dgm:pt>
  </dgm:ptLst>
  <dgm:cxnLst>
    <dgm:cxn modelId="{AB975F03-57BC-5A4C-95B8-7E068C7D8402}" srcId="{67030DF7-E925-5041-8C9B-3AC4F5A0EB07}" destId="{63D181AA-9D68-AF49-834A-EE5A1CBB0C67}" srcOrd="0" destOrd="0" parTransId="{BC00F2D6-142E-0C4B-A1E1-C389FF41C228}" sibTransId="{383FD544-E045-7448-862A-12010C12EA49}"/>
    <dgm:cxn modelId="{13C7CC2B-F996-B144-8ABB-399987A9D41E}" type="presOf" srcId="{F1496AC2-7766-FC49-B6E3-E55AAD03C59B}" destId="{4197CBF8-7CF2-DF4E-9B79-8CB4CB2B6F2C}" srcOrd="1" destOrd="0" presId="urn:microsoft.com/office/officeart/2005/8/layout/matrix1"/>
    <dgm:cxn modelId="{E0BED930-9938-CA4B-A6BF-D01A94E7129E}" srcId="{67030DF7-E925-5041-8C9B-3AC4F5A0EB07}" destId="{7307B7A1-EE15-E440-A569-83B1ED8F08EE}" srcOrd="1" destOrd="0" parTransId="{CF2B295C-21F6-9D4A-9A38-1AAAF3FE6674}" sibTransId="{F904537C-976D-EA45-BA2D-AC8BE59FBAF1}"/>
    <dgm:cxn modelId="{14471B31-AC97-0244-96C0-72B14DC5BAC5}" type="presOf" srcId="{DDC5817B-F3C5-404D-A68E-25625CE0DFD4}" destId="{7CCF143F-D307-5B4F-9F07-2FD2B79425DA}" srcOrd="0" destOrd="0" presId="urn:microsoft.com/office/officeart/2005/8/layout/matrix1"/>
    <dgm:cxn modelId="{B6C7CC42-C2B3-0E46-8A11-5C114BA1C523}" type="presOf" srcId="{F1496AC2-7766-FC49-B6E3-E55AAD03C59B}" destId="{B1700B30-AA8C-AD4B-B631-FA399AF33B3E}" srcOrd="0" destOrd="0" presId="urn:microsoft.com/office/officeart/2005/8/layout/matrix1"/>
    <dgm:cxn modelId="{3CA2AA74-3C2E-7141-826D-00B382322C22}" type="presOf" srcId="{63D181AA-9D68-AF49-834A-EE5A1CBB0C67}" destId="{7355B470-D3E8-E145-830F-43F16B42D25D}" srcOrd="1" destOrd="0" presId="urn:microsoft.com/office/officeart/2005/8/layout/matrix1"/>
    <dgm:cxn modelId="{BC8125BB-7C92-2444-84D4-F4EF617737B9}" srcId="{67030DF7-E925-5041-8C9B-3AC4F5A0EB07}" destId="{F1496AC2-7766-FC49-B6E3-E55AAD03C59B}" srcOrd="3" destOrd="0" parTransId="{9D182FEF-A4E6-034A-A8B2-1AAD0FDC7C09}" sibTransId="{6A5FEDE5-16C8-4346-B636-A27D4B2C0714}"/>
    <dgm:cxn modelId="{CD4B5BBB-78A0-E741-A871-B900C1770CD8}" type="presOf" srcId="{7307B7A1-EE15-E440-A569-83B1ED8F08EE}" destId="{640FE9A4-DBBF-2646-96E3-94E42DE342BE}" srcOrd="1" destOrd="0" presId="urn:microsoft.com/office/officeart/2005/8/layout/matrix1"/>
    <dgm:cxn modelId="{E3212BC1-686B-DA4C-892A-CEF5C0332465}" type="presOf" srcId="{63D181AA-9D68-AF49-834A-EE5A1CBB0C67}" destId="{F0D4F551-21D6-CE4D-9389-A6973E9EE6BB}" srcOrd="0" destOrd="0" presId="urn:microsoft.com/office/officeart/2005/8/layout/matrix1"/>
    <dgm:cxn modelId="{C6316BD5-EA28-9145-A120-A645493812F8}" srcId="{67030DF7-E925-5041-8C9B-3AC4F5A0EB07}" destId="{DDC5817B-F3C5-404D-A68E-25625CE0DFD4}" srcOrd="2" destOrd="0" parTransId="{3B82015B-6704-0641-9B7C-14ACE24B8751}" sibTransId="{E83C418B-46CD-434D-A11F-0EF5798621FB}"/>
    <dgm:cxn modelId="{46A715DC-496A-2046-9AF2-051948355766}" type="presOf" srcId="{67030DF7-E925-5041-8C9B-3AC4F5A0EB07}" destId="{2FCB5373-EFF0-1B42-BFCF-61B55CC07212}" srcOrd="0" destOrd="0" presId="urn:microsoft.com/office/officeart/2005/8/layout/matrix1"/>
    <dgm:cxn modelId="{C774D6F0-8231-174C-B8C3-A014FF469D0B}" type="presOf" srcId="{7307B7A1-EE15-E440-A569-83B1ED8F08EE}" destId="{0F90A2F4-CFBF-A04A-97CE-0ED22379C1A6}" srcOrd="0" destOrd="0" presId="urn:microsoft.com/office/officeart/2005/8/layout/matrix1"/>
    <dgm:cxn modelId="{CAA451F4-A7A5-8940-9F77-EA41A9C83B80}" srcId="{31438B02-6E9B-5149-90B5-DADFB64A5F8A}" destId="{67030DF7-E925-5041-8C9B-3AC4F5A0EB07}" srcOrd="0" destOrd="0" parTransId="{93A40EFB-BBFC-D243-9D52-AB6B4116A404}" sibTransId="{541303AD-AD20-CA4C-8943-14115E7FC934}"/>
    <dgm:cxn modelId="{2C0B78F5-45F1-C54F-872B-10E6D8A743A3}" type="presOf" srcId="{31438B02-6E9B-5149-90B5-DADFB64A5F8A}" destId="{ED679521-1CEF-3C4A-B0B9-158086FF5B7E}" srcOrd="0" destOrd="0" presId="urn:microsoft.com/office/officeart/2005/8/layout/matrix1"/>
    <dgm:cxn modelId="{138709FB-9FA5-0542-AB43-95B5F14C5C5A}" type="presOf" srcId="{DDC5817B-F3C5-404D-A68E-25625CE0DFD4}" destId="{E4D63B86-70C9-9B49-990E-231857CB4B83}" srcOrd="1" destOrd="0" presId="urn:microsoft.com/office/officeart/2005/8/layout/matrix1"/>
    <dgm:cxn modelId="{50031AE9-8B35-3742-AE60-F64E55358BF7}" type="presParOf" srcId="{ED679521-1CEF-3C4A-B0B9-158086FF5B7E}" destId="{66F08B7A-F635-D548-A8B1-C8B9E8039BBC}" srcOrd="0" destOrd="0" presId="urn:microsoft.com/office/officeart/2005/8/layout/matrix1"/>
    <dgm:cxn modelId="{E434F834-0745-B743-AA82-BDE54E35656E}" type="presParOf" srcId="{66F08B7A-F635-D548-A8B1-C8B9E8039BBC}" destId="{F0D4F551-21D6-CE4D-9389-A6973E9EE6BB}" srcOrd="0" destOrd="0" presId="urn:microsoft.com/office/officeart/2005/8/layout/matrix1"/>
    <dgm:cxn modelId="{D815DCEA-421E-BB48-9089-BBF4F459F635}" type="presParOf" srcId="{66F08B7A-F635-D548-A8B1-C8B9E8039BBC}" destId="{7355B470-D3E8-E145-830F-43F16B42D25D}" srcOrd="1" destOrd="0" presId="urn:microsoft.com/office/officeart/2005/8/layout/matrix1"/>
    <dgm:cxn modelId="{0A6037DA-A4A8-A54B-9C6D-1F3A2F2AC8FE}" type="presParOf" srcId="{66F08B7A-F635-D548-A8B1-C8B9E8039BBC}" destId="{0F90A2F4-CFBF-A04A-97CE-0ED22379C1A6}" srcOrd="2" destOrd="0" presId="urn:microsoft.com/office/officeart/2005/8/layout/matrix1"/>
    <dgm:cxn modelId="{082A7A43-2139-AD43-A039-59001D994F10}" type="presParOf" srcId="{66F08B7A-F635-D548-A8B1-C8B9E8039BBC}" destId="{640FE9A4-DBBF-2646-96E3-94E42DE342BE}" srcOrd="3" destOrd="0" presId="urn:microsoft.com/office/officeart/2005/8/layout/matrix1"/>
    <dgm:cxn modelId="{6FFC5B30-0223-4A45-B49E-D2D2AABB502B}" type="presParOf" srcId="{66F08B7A-F635-D548-A8B1-C8B9E8039BBC}" destId="{7CCF143F-D307-5B4F-9F07-2FD2B79425DA}" srcOrd="4" destOrd="0" presId="urn:microsoft.com/office/officeart/2005/8/layout/matrix1"/>
    <dgm:cxn modelId="{134188F8-78D0-0041-AE8A-786B6D7D5231}" type="presParOf" srcId="{66F08B7A-F635-D548-A8B1-C8B9E8039BBC}" destId="{E4D63B86-70C9-9B49-990E-231857CB4B83}" srcOrd="5" destOrd="0" presId="urn:microsoft.com/office/officeart/2005/8/layout/matrix1"/>
    <dgm:cxn modelId="{39D9CD0D-F4D5-5F44-840E-4DE72DEAF5E0}" type="presParOf" srcId="{66F08B7A-F635-D548-A8B1-C8B9E8039BBC}" destId="{B1700B30-AA8C-AD4B-B631-FA399AF33B3E}" srcOrd="6" destOrd="0" presId="urn:microsoft.com/office/officeart/2005/8/layout/matrix1"/>
    <dgm:cxn modelId="{1D63CE48-E80B-E240-A298-3F8A07690682}" type="presParOf" srcId="{66F08B7A-F635-D548-A8B1-C8B9E8039BBC}" destId="{4197CBF8-7CF2-DF4E-9B79-8CB4CB2B6F2C}" srcOrd="7" destOrd="0" presId="urn:microsoft.com/office/officeart/2005/8/layout/matrix1"/>
    <dgm:cxn modelId="{0DD2DF50-C55A-4447-96BC-28554B62C6C7}" type="presParOf" srcId="{ED679521-1CEF-3C4A-B0B9-158086FF5B7E}" destId="{2FCB5373-EFF0-1B42-BFCF-61B55CC0721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38B02-6E9B-5149-90B5-DADFB64A5F8A}" type="doc">
      <dgm:prSet loTypeId="urn:microsoft.com/office/officeart/2005/8/layout/matrix1" loCatId="" qsTypeId="urn:microsoft.com/office/officeart/2005/8/quickstyle/simple3" qsCatId="simple" csTypeId="urn:microsoft.com/office/officeart/2005/8/colors/colorful4" csCatId="colorful" phldr="1"/>
      <dgm:spPr/>
      <dgm:t>
        <a:bodyPr/>
        <a:lstStyle/>
        <a:p>
          <a:endParaRPr lang="en-US"/>
        </a:p>
      </dgm:t>
    </dgm:pt>
    <dgm:pt modelId="{67030DF7-E925-5041-8C9B-3AC4F5A0EB07}">
      <dgm:prSet phldrT="[Text]"/>
      <dgm:spPr/>
      <dgm:t>
        <a:bodyPr/>
        <a:lstStyle/>
        <a:p>
          <a:r>
            <a:rPr lang="en-US" dirty="0"/>
            <a:t>11 Plus</a:t>
          </a:r>
        </a:p>
      </dgm:t>
    </dgm:pt>
    <dgm:pt modelId="{93A40EFB-BBFC-D243-9D52-AB6B4116A404}" type="parTrans" cxnId="{CAA451F4-A7A5-8940-9F77-EA41A9C83B80}">
      <dgm:prSet/>
      <dgm:spPr/>
      <dgm:t>
        <a:bodyPr/>
        <a:lstStyle/>
        <a:p>
          <a:endParaRPr lang="en-US"/>
        </a:p>
      </dgm:t>
    </dgm:pt>
    <dgm:pt modelId="{541303AD-AD20-CA4C-8943-14115E7FC934}" type="sibTrans" cxnId="{CAA451F4-A7A5-8940-9F77-EA41A9C83B80}">
      <dgm:prSet/>
      <dgm:spPr/>
      <dgm:t>
        <a:bodyPr/>
        <a:lstStyle/>
        <a:p>
          <a:endParaRPr lang="en-US"/>
        </a:p>
      </dgm:t>
    </dgm:pt>
    <dgm:pt modelId="{63D181AA-9D68-AF49-834A-EE5A1CBB0C67}">
      <dgm:prSet phldrT="[Text]"/>
      <dgm:spPr/>
      <dgm:t>
        <a:bodyPr/>
        <a:lstStyle/>
        <a:p>
          <a:r>
            <a:rPr lang="en-US" dirty="0"/>
            <a:t>English</a:t>
          </a:r>
        </a:p>
      </dgm:t>
    </dgm:pt>
    <dgm:pt modelId="{BC00F2D6-142E-0C4B-A1E1-C389FF41C228}" type="parTrans" cxnId="{AB975F03-57BC-5A4C-95B8-7E068C7D8402}">
      <dgm:prSet/>
      <dgm:spPr/>
      <dgm:t>
        <a:bodyPr/>
        <a:lstStyle/>
        <a:p>
          <a:endParaRPr lang="en-US"/>
        </a:p>
      </dgm:t>
    </dgm:pt>
    <dgm:pt modelId="{383FD544-E045-7448-862A-12010C12EA49}" type="sibTrans" cxnId="{AB975F03-57BC-5A4C-95B8-7E068C7D8402}">
      <dgm:prSet/>
      <dgm:spPr/>
      <dgm:t>
        <a:bodyPr/>
        <a:lstStyle/>
        <a:p>
          <a:endParaRPr lang="en-US"/>
        </a:p>
      </dgm:t>
    </dgm:pt>
    <dgm:pt modelId="{7307B7A1-EE15-E440-A569-83B1ED8F08EE}">
      <dgm:prSet phldrT="[Text]"/>
      <dgm:spPr/>
      <dgm:t>
        <a:bodyPr/>
        <a:lstStyle/>
        <a:p>
          <a:r>
            <a:rPr lang="en-US" dirty="0" err="1"/>
            <a:t>Maths</a:t>
          </a:r>
          <a:endParaRPr lang="en-US" dirty="0"/>
        </a:p>
      </dgm:t>
    </dgm:pt>
    <dgm:pt modelId="{CF2B295C-21F6-9D4A-9A38-1AAAF3FE6674}" type="parTrans" cxnId="{E0BED930-9938-CA4B-A6BF-D01A94E7129E}">
      <dgm:prSet/>
      <dgm:spPr/>
      <dgm:t>
        <a:bodyPr/>
        <a:lstStyle/>
        <a:p>
          <a:endParaRPr lang="en-US"/>
        </a:p>
      </dgm:t>
    </dgm:pt>
    <dgm:pt modelId="{F904537C-976D-EA45-BA2D-AC8BE59FBAF1}" type="sibTrans" cxnId="{E0BED930-9938-CA4B-A6BF-D01A94E7129E}">
      <dgm:prSet/>
      <dgm:spPr/>
      <dgm:t>
        <a:bodyPr/>
        <a:lstStyle/>
        <a:p>
          <a:endParaRPr lang="en-US"/>
        </a:p>
      </dgm:t>
    </dgm:pt>
    <dgm:pt modelId="{DDC5817B-F3C5-404D-A68E-25625CE0DFD4}">
      <dgm:prSet phldrT="[Text]"/>
      <dgm:spPr/>
      <dgm:t>
        <a:bodyPr/>
        <a:lstStyle/>
        <a:p>
          <a:r>
            <a:rPr lang="en-US" dirty="0"/>
            <a:t>VR</a:t>
          </a:r>
        </a:p>
      </dgm:t>
    </dgm:pt>
    <dgm:pt modelId="{3B82015B-6704-0641-9B7C-14ACE24B8751}" type="parTrans" cxnId="{C6316BD5-EA28-9145-A120-A645493812F8}">
      <dgm:prSet/>
      <dgm:spPr/>
      <dgm:t>
        <a:bodyPr/>
        <a:lstStyle/>
        <a:p>
          <a:endParaRPr lang="en-US"/>
        </a:p>
      </dgm:t>
    </dgm:pt>
    <dgm:pt modelId="{E83C418B-46CD-434D-A11F-0EF5798621FB}" type="sibTrans" cxnId="{C6316BD5-EA28-9145-A120-A645493812F8}">
      <dgm:prSet/>
      <dgm:spPr/>
      <dgm:t>
        <a:bodyPr/>
        <a:lstStyle/>
        <a:p>
          <a:endParaRPr lang="en-US"/>
        </a:p>
      </dgm:t>
    </dgm:pt>
    <dgm:pt modelId="{F1496AC2-7766-FC49-B6E3-E55AAD03C59B}">
      <dgm:prSet phldrT="[Text]"/>
      <dgm:spPr/>
      <dgm:t>
        <a:bodyPr/>
        <a:lstStyle/>
        <a:p>
          <a:r>
            <a:rPr lang="en-US" dirty="0"/>
            <a:t>NVR</a:t>
          </a:r>
        </a:p>
      </dgm:t>
    </dgm:pt>
    <dgm:pt modelId="{9D182FEF-A4E6-034A-A8B2-1AAD0FDC7C09}" type="parTrans" cxnId="{BC8125BB-7C92-2444-84D4-F4EF617737B9}">
      <dgm:prSet/>
      <dgm:spPr/>
      <dgm:t>
        <a:bodyPr/>
        <a:lstStyle/>
        <a:p>
          <a:endParaRPr lang="en-US"/>
        </a:p>
      </dgm:t>
    </dgm:pt>
    <dgm:pt modelId="{6A5FEDE5-16C8-4346-B636-A27D4B2C0714}" type="sibTrans" cxnId="{BC8125BB-7C92-2444-84D4-F4EF617737B9}">
      <dgm:prSet/>
      <dgm:spPr/>
      <dgm:t>
        <a:bodyPr/>
        <a:lstStyle/>
        <a:p>
          <a:endParaRPr lang="en-US"/>
        </a:p>
      </dgm:t>
    </dgm:pt>
    <dgm:pt modelId="{ED679521-1CEF-3C4A-B0B9-158086FF5B7E}" type="pres">
      <dgm:prSet presAssocID="{31438B02-6E9B-5149-90B5-DADFB64A5F8A}" presName="diagram" presStyleCnt="0">
        <dgm:presLayoutVars>
          <dgm:chMax val="1"/>
          <dgm:dir/>
          <dgm:animLvl val="ctr"/>
          <dgm:resizeHandles val="exact"/>
        </dgm:presLayoutVars>
      </dgm:prSet>
      <dgm:spPr/>
    </dgm:pt>
    <dgm:pt modelId="{66F08B7A-F635-D548-A8B1-C8B9E8039BBC}" type="pres">
      <dgm:prSet presAssocID="{31438B02-6E9B-5149-90B5-DADFB64A5F8A}" presName="matrix" presStyleCnt="0"/>
      <dgm:spPr/>
    </dgm:pt>
    <dgm:pt modelId="{F0D4F551-21D6-CE4D-9389-A6973E9EE6BB}" type="pres">
      <dgm:prSet presAssocID="{31438B02-6E9B-5149-90B5-DADFB64A5F8A}" presName="tile1" presStyleLbl="node1" presStyleIdx="0" presStyleCnt="4"/>
      <dgm:spPr/>
    </dgm:pt>
    <dgm:pt modelId="{7355B470-D3E8-E145-830F-43F16B42D25D}" type="pres">
      <dgm:prSet presAssocID="{31438B02-6E9B-5149-90B5-DADFB64A5F8A}" presName="tile1text" presStyleLbl="node1" presStyleIdx="0" presStyleCnt="4">
        <dgm:presLayoutVars>
          <dgm:chMax val="0"/>
          <dgm:chPref val="0"/>
          <dgm:bulletEnabled val="1"/>
        </dgm:presLayoutVars>
      </dgm:prSet>
      <dgm:spPr/>
    </dgm:pt>
    <dgm:pt modelId="{0F90A2F4-CFBF-A04A-97CE-0ED22379C1A6}" type="pres">
      <dgm:prSet presAssocID="{31438B02-6E9B-5149-90B5-DADFB64A5F8A}" presName="tile2" presStyleLbl="node1" presStyleIdx="1" presStyleCnt="4"/>
      <dgm:spPr/>
    </dgm:pt>
    <dgm:pt modelId="{640FE9A4-DBBF-2646-96E3-94E42DE342BE}" type="pres">
      <dgm:prSet presAssocID="{31438B02-6E9B-5149-90B5-DADFB64A5F8A}" presName="tile2text" presStyleLbl="node1" presStyleIdx="1" presStyleCnt="4">
        <dgm:presLayoutVars>
          <dgm:chMax val="0"/>
          <dgm:chPref val="0"/>
          <dgm:bulletEnabled val="1"/>
        </dgm:presLayoutVars>
      </dgm:prSet>
      <dgm:spPr/>
    </dgm:pt>
    <dgm:pt modelId="{7CCF143F-D307-5B4F-9F07-2FD2B79425DA}" type="pres">
      <dgm:prSet presAssocID="{31438B02-6E9B-5149-90B5-DADFB64A5F8A}" presName="tile3" presStyleLbl="node1" presStyleIdx="2" presStyleCnt="4"/>
      <dgm:spPr/>
    </dgm:pt>
    <dgm:pt modelId="{E4D63B86-70C9-9B49-990E-231857CB4B83}" type="pres">
      <dgm:prSet presAssocID="{31438B02-6E9B-5149-90B5-DADFB64A5F8A}" presName="tile3text" presStyleLbl="node1" presStyleIdx="2" presStyleCnt="4">
        <dgm:presLayoutVars>
          <dgm:chMax val="0"/>
          <dgm:chPref val="0"/>
          <dgm:bulletEnabled val="1"/>
        </dgm:presLayoutVars>
      </dgm:prSet>
      <dgm:spPr/>
    </dgm:pt>
    <dgm:pt modelId="{B1700B30-AA8C-AD4B-B631-FA399AF33B3E}" type="pres">
      <dgm:prSet presAssocID="{31438B02-6E9B-5149-90B5-DADFB64A5F8A}" presName="tile4" presStyleLbl="node1" presStyleIdx="3" presStyleCnt="4"/>
      <dgm:spPr/>
    </dgm:pt>
    <dgm:pt modelId="{4197CBF8-7CF2-DF4E-9B79-8CB4CB2B6F2C}" type="pres">
      <dgm:prSet presAssocID="{31438B02-6E9B-5149-90B5-DADFB64A5F8A}" presName="tile4text" presStyleLbl="node1" presStyleIdx="3" presStyleCnt="4">
        <dgm:presLayoutVars>
          <dgm:chMax val="0"/>
          <dgm:chPref val="0"/>
          <dgm:bulletEnabled val="1"/>
        </dgm:presLayoutVars>
      </dgm:prSet>
      <dgm:spPr/>
    </dgm:pt>
    <dgm:pt modelId="{2FCB5373-EFF0-1B42-BFCF-61B55CC07212}" type="pres">
      <dgm:prSet presAssocID="{31438B02-6E9B-5149-90B5-DADFB64A5F8A}" presName="centerTile" presStyleLbl="fgShp" presStyleIdx="0" presStyleCnt="1">
        <dgm:presLayoutVars>
          <dgm:chMax val="0"/>
          <dgm:chPref val="0"/>
        </dgm:presLayoutVars>
      </dgm:prSet>
      <dgm:spPr/>
    </dgm:pt>
  </dgm:ptLst>
  <dgm:cxnLst>
    <dgm:cxn modelId="{AB975F03-57BC-5A4C-95B8-7E068C7D8402}" srcId="{67030DF7-E925-5041-8C9B-3AC4F5A0EB07}" destId="{63D181AA-9D68-AF49-834A-EE5A1CBB0C67}" srcOrd="0" destOrd="0" parTransId="{BC00F2D6-142E-0C4B-A1E1-C389FF41C228}" sibTransId="{383FD544-E045-7448-862A-12010C12EA49}"/>
    <dgm:cxn modelId="{13C7CC2B-F996-B144-8ABB-399987A9D41E}" type="presOf" srcId="{F1496AC2-7766-FC49-B6E3-E55AAD03C59B}" destId="{4197CBF8-7CF2-DF4E-9B79-8CB4CB2B6F2C}" srcOrd="1" destOrd="0" presId="urn:microsoft.com/office/officeart/2005/8/layout/matrix1"/>
    <dgm:cxn modelId="{E0BED930-9938-CA4B-A6BF-D01A94E7129E}" srcId="{67030DF7-E925-5041-8C9B-3AC4F5A0EB07}" destId="{7307B7A1-EE15-E440-A569-83B1ED8F08EE}" srcOrd="1" destOrd="0" parTransId="{CF2B295C-21F6-9D4A-9A38-1AAAF3FE6674}" sibTransId="{F904537C-976D-EA45-BA2D-AC8BE59FBAF1}"/>
    <dgm:cxn modelId="{14471B31-AC97-0244-96C0-72B14DC5BAC5}" type="presOf" srcId="{DDC5817B-F3C5-404D-A68E-25625CE0DFD4}" destId="{7CCF143F-D307-5B4F-9F07-2FD2B79425DA}" srcOrd="0" destOrd="0" presId="urn:microsoft.com/office/officeart/2005/8/layout/matrix1"/>
    <dgm:cxn modelId="{B6C7CC42-C2B3-0E46-8A11-5C114BA1C523}" type="presOf" srcId="{F1496AC2-7766-FC49-B6E3-E55AAD03C59B}" destId="{B1700B30-AA8C-AD4B-B631-FA399AF33B3E}" srcOrd="0" destOrd="0" presId="urn:microsoft.com/office/officeart/2005/8/layout/matrix1"/>
    <dgm:cxn modelId="{3CA2AA74-3C2E-7141-826D-00B382322C22}" type="presOf" srcId="{63D181AA-9D68-AF49-834A-EE5A1CBB0C67}" destId="{7355B470-D3E8-E145-830F-43F16B42D25D}" srcOrd="1" destOrd="0" presId="urn:microsoft.com/office/officeart/2005/8/layout/matrix1"/>
    <dgm:cxn modelId="{BC8125BB-7C92-2444-84D4-F4EF617737B9}" srcId="{67030DF7-E925-5041-8C9B-3AC4F5A0EB07}" destId="{F1496AC2-7766-FC49-B6E3-E55AAD03C59B}" srcOrd="3" destOrd="0" parTransId="{9D182FEF-A4E6-034A-A8B2-1AAD0FDC7C09}" sibTransId="{6A5FEDE5-16C8-4346-B636-A27D4B2C0714}"/>
    <dgm:cxn modelId="{CD4B5BBB-78A0-E741-A871-B900C1770CD8}" type="presOf" srcId="{7307B7A1-EE15-E440-A569-83B1ED8F08EE}" destId="{640FE9A4-DBBF-2646-96E3-94E42DE342BE}" srcOrd="1" destOrd="0" presId="urn:microsoft.com/office/officeart/2005/8/layout/matrix1"/>
    <dgm:cxn modelId="{E3212BC1-686B-DA4C-892A-CEF5C0332465}" type="presOf" srcId="{63D181AA-9D68-AF49-834A-EE5A1CBB0C67}" destId="{F0D4F551-21D6-CE4D-9389-A6973E9EE6BB}" srcOrd="0" destOrd="0" presId="urn:microsoft.com/office/officeart/2005/8/layout/matrix1"/>
    <dgm:cxn modelId="{C6316BD5-EA28-9145-A120-A645493812F8}" srcId="{67030DF7-E925-5041-8C9B-3AC4F5A0EB07}" destId="{DDC5817B-F3C5-404D-A68E-25625CE0DFD4}" srcOrd="2" destOrd="0" parTransId="{3B82015B-6704-0641-9B7C-14ACE24B8751}" sibTransId="{E83C418B-46CD-434D-A11F-0EF5798621FB}"/>
    <dgm:cxn modelId="{46A715DC-496A-2046-9AF2-051948355766}" type="presOf" srcId="{67030DF7-E925-5041-8C9B-3AC4F5A0EB07}" destId="{2FCB5373-EFF0-1B42-BFCF-61B55CC07212}" srcOrd="0" destOrd="0" presId="urn:microsoft.com/office/officeart/2005/8/layout/matrix1"/>
    <dgm:cxn modelId="{C774D6F0-8231-174C-B8C3-A014FF469D0B}" type="presOf" srcId="{7307B7A1-EE15-E440-A569-83B1ED8F08EE}" destId="{0F90A2F4-CFBF-A04A-97CE-0ED22379C1A6}" srcOrd="0" destOrd="0" presId="urn:microsoft.com/office/officeart/2005/8/layout/matrix1"/>
    <dgm:cxn modelId="{CAA451F4-A7A5-8940-9F77-EA41A9C83B80}" srcId="{31438B02-6E9B-5149-90B5-DADFB64A5F8A}" destId="{67030DF7-E925-5041-8C9B-3AC4F5A0EB07}" srcOrd="0" destOrd="0" parTransId="{93A40EFB-BBFC-D243-9D52-AB6B4116A404}" sibTransId="{541303AD-AD20-CA4C-8943-14115E7FC934}"/>
    <dgm:cxn modelId="{2C0B78F5-45F1-C54F-872B-10E6D8A743A3}" type="presOf" srcId="{31438B02-6E9B-5149-90B5-DADFB64A5F8A}" destId="{ED679521-1CEF-3C4A-B0B9-158086FF5B7E}" srcOrd="0" destOrd="0" presId="urn:microsoft.com/office/officeart/2005/8/layout/matrix1"/>
    <dgm:cxn modelId="{138709FB-9FA5-0542-AB43-95B5F14C5C5A}" type="presOf" srcId="{DDC5817B-F3C5-404D-A68E-25625CE0DFD4}" destId="{E4D63B86-70C9-9B49-990E-231857CB4B83}" srcOrd="1" destOrd="0" presId="urn:microsoft.com/office/officeart/2005/8/layout/matrix1"/>
    <dgm:cxn modelId="{50031AE9-8B35-3742-AE60-F64E55358BF7}" type="presParOf" srcId="{ED679521-1CEF-3C4A-B0B9-158086FF5B7E}" destId="{66F08B7A-F635-D548-A8B1-C8B9E8039BBC}" srcOrd="0" destOrd="0" presId="urn:microsoft.com/office/officeart/2005/8/layout/matrix1"/>
    <dgm:cxn modelId="{E434F834-0745-B743-AA82-BDE54E35656E}" type="presParOf" srcId="{66F08B7A-F635-D548-A8B1-C8B9E8039BBC}" destId="{F0D4F551-21D6-CE4D-9389-A6973E9EE6BB}" srcOrd="0" destOrd="0" presId="urn:microsoft.com/office/officeart/2005/8/layout/matrix1"/>
    <dgm:cxn modelId="{D815DCEA-421E-BB48-9089-BBF4F459F635}" type="presParOf" srcId="{66F08B7A-F635-D548-A8B1-C8B9E8039BBC}" destId="{7355B470-D3E8-E145-830F-43F16B42D25D}" srcOrd="1" destOrd="0" presId="urn:microsoft.com/office/officeart/2005/8/layout/matrix1"/>
    <dgm:cxn modelId="{0A6037DA-A4A8-A54B-9C6D-1F3A2F2AC8FE}" type="presParOf" srcId="{66F08B7A-F635-D548-A8B1-C8B9E8039BBC}" destId="{0F90A2F4-CFBF-A04A-97CE-0ED22379C1A6}" srcOrd="2" destOrd="0" presId="urn:microsoft.com/office/officeart/2005/8/layout/matrix1"/>
    <dgm:cxn modelId="{082A7A43-2139-AD43-A039-59001D994F10}" type="presParOf" srcId="{66F08B7A-F635-D548-A8B1-C8B9E8039BBC}" destId="{640FE9A4-DBBF-2646-96E3-94E42DE342BE}" srcOrd="3" destOrd="0" presId="urn:microsoft.com/office/officeart/2005/8/layout/matrix1"/>
    <dgm:cxn modelId="{6FFC5B30-0223-4A45-B49E-D2D2AABB502B}" type="presParOf" srcId="{66F08B7A-F635-D548-A8B1-C8B9E8039BBC}" destId="{7CCF143F-D307-5B4F-9F07-2FD2B79425DA}" srcOrd="4" destOrd="0" presId="urn:microsoft.com/office/officeart/2005/8/layout/matrix1"/>
    <dgm:cxn modelId="{134188F8-78D0-0041-AE8A-786B6D7D5231}" type="presParOf" srcId="{66F08B7A-F635-D548-A8B1-C8B9E8039BBC}" destId="{E4D63B86-70C9-9B49-990E-231857CB4B83}" srcOrd="5" destOrd="0" presId="urn:microsoft.com/office/officeart/2005/8/layout/matrix1"/>
    <dgm:cxn modelId="{39D9CD0D-F4D5-5F44-840E-4DE72DEAF5E0}" type="presParOf" srcId="{66F08B7A-F635-D548-A8B1-C8B9E8039BBC}" destId="{B1700B30-AA8C-AD4B-B631-FA399AF33B3E}" srcOrd="6" destOrd="0" presId="urn:microsoft.com/office/officeart/2005/8/layout/matrix1"/>
    <dgm:cxn modelId="{1D63CE48-E80B-E240-A298-3F8A07690682}" type="presParOf" srcId="{66F08B7A-F635-D548-A8B1-C8B9E8039BBC}" destId="{4197CBF8-7CF2-DF4E-9B79-8CB4CB2B6F2C}" srcOrd="7" destOrd="0" presId="urn:microsoft.com/office/officeart/2005/8/layout/matrix1"/>
    <dgm:cxn modelId="{0DD2DF50-C55A-4447-96BC-28554B62C6C7}" type="presParOf" srcId="{ED679521-1CEF-3C4A-B0B9-158086FF5B7E}" destId="{2FCB5373-EFF0-1B42-BFCF-61B55CC0721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4F551-21D6-CE4D-9389-A6973E9EE6BB}">
      <dsp:nvSpPr>
        <dsp:cNvPr id="0" name=""/>
        <dsp:cNvSpPr/>
      </dsp:nvSpPr>
      <dsp:spPr>
        <a:xfrm rot="16200000">
          <a:off x="81723" y="-81723"/>
          <a:ext cx="2032103" cy="2195551"/>
        </a:xfrm>
        <a:prstGeom prst="round1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English</a:t>
          </a:r>
        </a:p>
      </dsp:txBody>
      <dsp:txXfrm rot="5400000">
        <a:off x="-1" y="1"/>
        <a:ext cx="2195551" cy="1524077"/>
      </dsp:txXfrm>
    </dsp:sp>
    <dsp:sp modelId="{0F90A2F4-CFBF-A04A-97CE-0ED22379C1A6}">
      <dsp:nvSpPr>
        <dsp:cNvPr id="0" name=""/>
        <dsp:cNvSpPr/>
      </dsp:nvSpPr>
      <dsp:spPr>
        <a:xfrm>
          <a:off x="2195551" y="0"/>
          <a:ext cx="2195551" cy="2032103"/>
        </a:xfrm>
        <a:prstGeom prst="round1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err="1"/>
            <a:t>Maths</a:t>
          </a:r>
          <a:endParaRPr lang="en-US" sz="2700" kern="1200" dirty="0"/>
        </a:p>
      </dsp:txBody>
      <dsp:txXfrm>
        <a:off x="2195551" y="0"/>
        <a:ext cx="2195551" cy="1524077"/>
      </dsp:txXfrm>
    </dsp:sp>
    <dsp:sp modelId="{7CCF143F-D307-5B4F-9F07-2FD2B79425DA}">
      <dsp:nvSpPr>
        <dsp:cNvPr id="0" name=""/>
        <dsp:cNvSpPr/>
      </dsp:nvSpPr>
      <dsp:spPr>
        <a:xfrm rot="10800000">
          <a:off x="0" y="2032103"/>
          <a:ext cx="2195551" cy="2032103"/>
        </a:xfrm>
        <a:prstGeom prst="round1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VR</a:t>
          </a:r>
        </a:p>
      </dsp:txBody>
      <dsp:txXfrm rot="10800000">
        <a:off x="0" y="2540128"/>
        <a:ext cx="2195551" cy="1524077"/>
      </dsp:txXfrm>
    </dsp:sp>
    <dsp:sp modelId="{B1700B30-AA8C-AD4B-B631-FA399AF33B3E}">
      <dsp:nvSpPr>
        <dsp:cNvPr id="0" name=""/>
        <dsp:cNvSpPr/>
      </dsp:nvSpPr>
      <dsp:spPr>
        <a:xfrm rot="5400000">
          <a:off x="2277275" y="1950379"/>
          <a:ext cx="2032103" cy="2195551"/>
        </a:xfrm>
        <a:prstGeom prst="round1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NVR</a:t>
          </a:r>
        </a:p>
      </dsp:txBody>
      <dsp:txXfrm rot="-5400000">
        <a:off x="2195550" y="2540128"/>
        <a:ext cx="2195551" cy="1524077"/>
      </dsp:txXfrm>
    </dsp:sp>
    <dsp:sp modelId="{2FCB5373-EFF0-1B42-BFCF-61B55CC07212}">
      <dsp:nvSpPr>
        <dsp:cNvPr id="0" name=""/>
        <dsp:cNvSpPr/>
      </dsp:nvSpPr>
      <dsp:spPr>
        <a:xfrm>
          <a:off x="1536885" y="1524077"/>
          <a:ext cx="1317330" cy="1016051"/>
        </a:xfrm>
        <a:prstGeom prst="roundRect">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11 Plus</a:t>
          </a:r>
        </a:p>
      </dsp:txBody>
      <dsp:txXfrm>
        <a:off x="1586485" y="1573677"/>
        <a:ext cx="1218130" cy="916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4F551-21D6-CE4D-9389-A6973E9EE6BB}">
      <dsp:nvSpPr>
        <dsp:cNvPr id="0" name=""/>
        <dsp:cNvSpPr/>
      </dsp:nvSpPr>
      <dsp:spPr>
        <a:xfrm rot="16200000">
          <a:off x="81723" y="-81723"/>
          <a:ext cx="2032103" cy="2195551"/>
        </a:xfrm>
        <a:prstGeom prst="round1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English</a:t>
          </a:r>
        </a:p>
      </dsp:txBody>
      <dsp:txXfrm rot="5400000">
        <a:off x="-1" y="1"/>
        <a:ext cx="2195551" cy="1524077"/>
      </dsp:txXfrm>
    </dsp:sp>
    <dsp:sp modelId="{0F90A2F4-CFBF-A04A-97CE-0ED22379C1A6}">
      <dsp:nvSpPr>
        <dsp:cNvPr id="0" name=""/>
        <dsp:cNvSpPr/>
      </dsp:nvSpPr>
      <dsp:spPr>
        <a:xfrm>
          <a:off x="2195551" y="0"/>
          <a:ext cx="2195551" cy="2032103"/>
        </a:xfrm>
        <a:prstGeom prst="round1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err="1"/>
            <a:t>Maths</a:t>
          </a:r>
          <a:endParaRPr lang="en-US" sz="2700" kern="1200" dirty="0"/>
        </a:p>
      </dsp:txBody>
      <dsp:txXfrm>
        <a:off x="2195551" y="0"/>
        <a:ext cx="2195551" cy="1524077"/>
      </dsp:txXfrm>
    </dsp:sp>
    <dsp:sp modelId="{7CCF143F-D307-5B4F-9F07-2FD2B79425DA}">
      <dsp:nvSpPr>
        <dsp:cNvPr id="0" name=""/>
        <dsp:cNvSpPr/>
      </dsp:nvSpPr>
      <dsp:spPr>
        <a:xfrm rot="10800000">
          <a:off x="0" y="2032103"/>
          <a:ext cx="2195551" cy="2032103"/>
        </a:xfrm>
        <a:prstGeom prst="round1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VR</a:t>
          </a:r>
        </a:p>
      </dsp:txBody>
      <dsp:txXfrm rot="10800000">
        <a:off x="0" y="2540128"/>
        <a:ext cx="2195551" cy="1524077"/>
      </dsp:txXfrm>
    </dsp:sp>
    <dsp:sp modelId="{B1700B30-AA8C-AD4B-B631-FA399AF33B3E}">
      <dsp:nvSpPr>
        <dsp:cNvPr id="0" name=""/>
        <dsp:cNvSpPr/>
      </dsp:nvSpPr>
      <dsp:spPr>
        <a:xfrm rot="5400000">
          <a:off x="2277275" y="1950379"/>
          <a:ext cx="2032103" cy="2195551"/>
        </a:xfrm>
        <a:prstGeom prst="round1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NVR</a:t>
          </a:r>
        </a:p>
      </dsp:txBody>
      <dsp:txXfrm rot="-5400000">
        <a:off x="2195550" y="2540128"/>
        <a:ext cx="2195551" cy="1524077"/>
      </dsp:txXfrm>
    </dsp:sp>
    <dsp:sp modelId="{2FCB5373-EFF0-1B42-BFCF-61B55CC07212}">
      <dsp:nvSpPr>
        <dsp:cNvPr id="0" name=""/>
        <dsp:cNvSpPr/>
      </dsp:nvSpPr>
      <dsp:spPr>
        <a:xfrm>
          <a:off x="1536885" y="1524077"/>
          <a:ext cx="1317330" cy="1016051"/>
        </a:xfrm>
        <a:prstGeom prst="roundRect">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11 Plus</a:t>
          </a:r>
        </a:p>
      </dsp:txBody>
      <dsp:txXfrm>
        <a:off x="1586485" y="1573677"/>
        <a:ext cx="1218130" cy="91685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A359-7416-F147-89A4-CE2D72C097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F1EE75-9ECC-5542-9289-BF54E17E9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B21938-831A-0B45-B2F7-9AC9C8193890}"/>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5" name="Footer Placeholder 4">
            <a:extLst>
              <a:ext uri="{FF2B5EF4-FFF2-40B4-BE49-F238E27FC236}">
                <a16:creationId xmlns:a16="http://schemas.microsoft.com/office/drawing/2014/main" id="{875232CB-1C09-7248-A8BD-4AA883A47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6CE51-765D-314E-8FF2-8D17F71B7227}"/>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194360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761E-A679-7D46-B984-5EA167528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2D67F9-CC27-2F41-8486-ADD3A02279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71EDD-56B3-E546-94C4-AC25F0D8D284}"/>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5" name="Footer Placeholder 4">
            <a:extLst>
              <a:ext uri="{FF2B5EF4-FFF2-40B4-BE49-F238E27FC236}">
                <a16:creationId xmlns:a16="http://schemas.microsoft.com/office/drawing/2014/main" id="{3C2449A0-8670-844A-8164-E08A78D55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EA718-0216-194F-8971-F646EB2BD883}"/>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88595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97A51D-A901-8D4D-A36C-B04FA8B841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F3F7E2-7652-3049-97C2-CB16AAE99D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A6D3F8-47FE-3041-A55F-FFD4F60CD213}"/>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5" name="Footer Placeholder 4">
            <a:extLst>
              <a:ext uri="{FF2B5EF4-FFF2-40B4-BE49-F238E27FC236}">
                <a16:creationId xmlns:a16="http://schemas.microsoft.com/office/drawing/2014/main" id="{123B708D-44DA-1141-B6CD-94A68CFDA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C2F0C-1452-214E-A035-77939DAD6558}"/>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390967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49F6-7285-BA45-8303-948CB931F8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6E644-62F4-A146-82DB-9456D216B2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11D2F-608D-AB4B-8A72-EB0BCE31501D}"/>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5" name="Footer Placeholder 4">
            <a:extLst>
              <a:ext uri="{FF2B5EF4-FFF2-40B4-BE49-F238E27FC236}">
                <a16:creationId xmlns:a16="http://schemas.microsoft.com/office/drawing/2014/main" id="{7344F5CE-5EAB-5242-B2A0-7107E2A3C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3294C-BEA3-B749-A47A-AB8D805AA4AB}"/>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26681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ED33-CE51-4D49-A20F-D8D533A12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836D62-C05E-FA46-A891-D384D53DA8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C03C43-75DA-CC4D-879F-8F4DC3677EDA}"/>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5" name="Footer Placeholder 4">
            <a:extLst>
              <a:ext uri="{FF2B5EF4-FFF2-40B4-BE49-F238E27FC236}">
                <a16:creationId xmlns:a16="http://schemas.microsoft.com/office/drawing/2014/main" id="{A3FAABA1-0DFF-674B-9812-69FA74669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C4AD4-42B6-034D-BD5C-FF035EA36F38}"/>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305976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A5C1-D57F-9C4C-BA1F-20D33322D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D7863-598C-034B-B303-E936CC905F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05AD28-E100-F343-8AAC-E0944AD847A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6CFD0B-36AB-F348-9884-CC67CC9FFDB8}"/>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6" name="Footer Placeholder 5">
            <a:extLst>
              <a:ext uri="{FF2B5EF4-FFF2-40B4-BE49-F238E27FC236}">
                <a16:creationId xmlns:a16="http://schemas.microsoft.com/office/drawing/2014/main" id="{6F3E1BFF-77EA-3044-B4B5-77217C95BB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85CEF-47B8-9D4B-AD87-C70CB133D2BE}"/>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2270825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1A3F-46CF-E941-BD7A-CC6F7999EC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4EFA12-4340-CF4B-A378-D137ED28F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EA3BA4A-2865-6542-B384-8F6D58538A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4B8B5-946B-5B4B-9731-540CD4AD5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7A3018-0E9F-CE49-9405-49642784130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34AAA1-8025-364A-914F-59C35F7985A8}"/>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8" name="Footer Placeholder 7">
            <a:extLst>
              <a:ext uri="{FF2B5EF4-FFF2-40B4-BE49-F238E27FC236}">
                <a16:creationId xmlns:a16="http://schemas.microsoft.com/office/drawing/2014/main" id="{EA03189E-2030-3D48-8276-C1B304DD26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E45F4-02D0-954C-B44F-7319EDB5A2BC}"/>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169086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83AA5-C816-2B45-AB13-1690F26520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CB7722-A1D8-3543-9A71-4BFA04663F8A}"/>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4" name="Footer Placeholder 3">
            <a:extLst>
              <a:ext uri="{FF2B5EF4-FFF2-40B4-BE49-F238E27FC236}">
                <a16:creationId xmlns:a16="http://schemas.microsoft.com/office/drawing/2014/main" id="{2B64543D-BAD5-0D4B-9195-A9FAF156A9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384EBF-232D-B14F-BDF9-D9D0C8220A80}"/>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112738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0E67E-2901-AB4A-84C4-03F88008F881}"/>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3" name="Footer Placeholder 2">
            <a:extLst>
              <a:ext uri="{FF2B5EF4-FFF2-40B4-BE49-F238E27FC236}">
                <a16:creationId xmlns:a16="http://schemas.microsoft.com/office/drawing/2014/main" id="{F1C0CE26-08B6-CA43-AC53-440474728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3E9D6F-FADD-C449-A0FA-70A4F2708786}"/>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869808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3B98-69AA-2741-AA68-307B8E171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608856-51AA-6549-95EE-3E46F579F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7F0F0A-AD3C-694D-ACBC-77EFD5113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1687F0-613E-4542-89C2-36DA4948C97C}"/>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6" name="Footer Placeholder 5">
            <a:extLst>
              <a:ext uri="{FF2B5EF4-FFF2-40B4-BE49-F238E27FC236}">
                <a16:creationId xmlns:a16="http://schemas.microsoft.com/office/drawing/2014/main" id="{096D8CFE-F87B-FB45-BD19-803586D56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8EC48-2F27-BC46-AB33-87042B16B1E4}"/>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366395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26BF-343B-3F4D-8E05-87AD6EDBBC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4B1E2C-9271-0A4E-BD58-24E4D16BF8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912BA6-3CC3-5143-BC9B-AFC9E4FEA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E41ECE-C3C1-BF49-8C68-8A0409CA889D}"/>
              </a:ext>
            </a:extLst>
          </p:cNvPr>
          <p:cNvSpPr>
            <a:spLocks noGrp="1"/>
          </p:cNvSpPr>
          <p:nvPr>
            <p:ph type="dt" sz="half" idx="10"/>
          </p:nvPr>
        </p:nvSpPr>
        <p:spPr/>
        <p:txBody>
          <a:bodyPr/>
          <a:lstStyle/>
          <a:p>
            <a:fld id="{2B5C0ACD-23B8-FA4D-994D-F6D9476AB7C3}" type="datetimeFigureOut">
              <a:rPr lang="en-US" smtClean="0"/>
              <a:t>3/20/24</a:t>
            </a:fld>
            <a:endParaRPr lang="en-US"/>
          </a:p>
        </p:txBody>
      </p:sp>
      <p:sp>
        <p:nvSpPr>
          <p:cNvPr id="6" name="Footer Placeholder 5">
            <a:extLst>
              <a:ext uri="{FF2B5EF4-FFF2-40B4-BE49-F238E27FC236}">
                <a16:creationId xmlns:a16="http://schemas.microsoft.com/office/drawing/2014/main" id="{2D806173-EA34-5045-89D9-291A55BF8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3502E-ACBD-5046-B557-F0B59CF1A68F}"/>
              </a:ext>
            </a:extLst>
          </p:cNvPr>
          <p:cNvSpPr>
            <a:spLocks noGrp="1"/>
          </p:cNvSpPr>
          <p:nvPr>
            <p:ph type="sldNum" sz="quarter" idx="12"/>
          </p:nvPr>
        </p:nvSpPr>
        <p:spPr/>
        <p:txBody>
          <a:bodyPr/>
          <a:lstStyle/>
          <a:p>
            <a:fld id="{C4BDE9B8-8AB6-AE4F-AFDC-F0C1C4EFD370}" type="slidenum">
              <a:rPr lang="en-US" smtClean="0"/>
              <a:t>‹#›</a:t>
            </a:fld>
            <a:endParaRPr lang="en-US"/>
          </a:p>
        </p:txBody>
      </p:sp>
    </p:spTree>
    <p:extLst>
      <p:ext uri="{BB962C8B-B14F-4D97-AF65-F5344CB8AC3E}">
        <p14:creationId xmlns:p14="http://schemas.microsoft.com/office/powerpoint/2010/main" val="316970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B6DC1E-E01D-644E-BC55-1773AA466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0F97FE-493E-6F4F-B8F8-5F393F2D7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9280B-7935-9543-941E-D5509897AC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C0ACD-23B8-FA4D-994D-F6D9476AB7C3}" type="datetimeFigureOut">
              <a:rPr lang="en-US" smtClean="0"/>
              <a:t>3/20/24</a:t>
            </a:fld>
            <a:endParaRPr lang="en-US"/>
          </a:p>
        </p:txBody>
      </p:sp>
      <p:sp>
        <p:nvSpPr>
          <p:cNvPr id="5" name="Footer Placeholder 4">
            <a:extLst>
              <a:ext uri="{FF2B5EF4-FFF2-40B4-BE49-F238E27FC236}">
                <a16:creationId xmlns:a16="http://schemas.microsoft.com/office/drawing/2014/main" id="{DA25E00C-701A-CF44-B845-9B03C5A35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80CFAE-384C-3F40-B415-6F0F1C27FE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DE9B8-8AB6-AE4F-AFDC-F0C1C4EFD370}" type="slidenum">
              <a:rPr lang="en-US" smtClean="0"/>
              <a:t>‹#›</a:t>
            </a:fld>
            <a:endParaRPr lang="en-US"/>
          </a:p>
        </p:txBody>
      </p:sp>
    </p:spTree>
    <p:extLst>
      <p:ext uri="{BB962C8B-B14F-4D97-AF65-F5344CB8AC3E}">
        <p14:creationId xmlns:p14="http://schemas.microsoft.com/office/powerpoint/2010/main" val="222905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11.xml.rels><?xml version="1.0" encoding="UTF-8" standalone="yes"?>
<Relationships xmlns="http://schemas.openxmlformats.org/package/2006/relationships"><Relationship Id="rId13" Type="http://schemas.openxmlformats.org/officeDocument/2006/relationships/hyperlink" Target="https://westmidlandsgrammarschools.co.uk/" TargetMode="External"/><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13"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13.xml.rels><?xml version="1.0" encoding="UTF-8" standalone="yes"?>
<Relationships xmlns="http://schemas.openxmlformats.org/package/2006/relationships"><Relationship Id="rId13" Type="http://schemas.openxmlformats.org/officeDocument/2006/relationships/image" Target="../media/image3.png"/><Relationship Id="rId1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NULL"/><Relationship Id="rId14" Type="http://schemas.openxmlformats.org/officeDocument/2006/relationships/image" Target="../media/image13.emf"/></Relationships>
</file>

<file path=ppt/slides/_rels/slide14.xml.rels><?xml version="1.0" encoding="UTF-8" standalone="yes"?>
<Relationships xmlns="http://schemas.openxmlformats.org/package/2006/relationships"><Relationship Id="rId13" Type="http://schemas.openxmlformats.org/officeDocument/2006/relationships/image" Target="../media/image14.gif"/><Relationship Id="rId1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media/image13.emf"/><Relationship Id="rId14" Type="http://schemas.openxmlformats.org/officeDocument/2006/relationships/image" Target="../media/image3.png"/></Relationships>
</file>

<file path=ppt/slides/_rels/slide15.xml.rels><?xml version="1.0" encoding="UTF-8" standalone="yes"?>
<Relationships xmlns="http://schemas.openxmlformats.org/package/2006/relationships"><Relationship Id="rId13" Type="http://schemas.openxmlformats.org/officeDocument/2006/relationships/image" Target="../media/image14.gif"/><Relationship Id="rId1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media/image13.emf"/><Relationship Id="rId1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atomlearning.com/blog/gl-11-plus-guide"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kingedwardvifoundation.co.uk/" TargetMode="External"/><Relationship Id="rId7" Type="http://schemas.openxmlformats.org/officeDocument/2006/relationships/image" Target="../media/image13.emf"/><Relationship Id="rId2" Type="http://schemas.openxmlformats.org/officeDocument/2006/relationships/hyperlink" Target="http://www.camphillboys.bham.sch.uk/" TargetMode="External"/><Relationship Id="rId1" Type="http://schemas.openxmlformats.org/officeDocument/2006/relationships/slideLayout" Target="../slideLayouts/slideLayout7.xml"/><Relationship Id="rId6" Type="http://schemas.openxmlformats.org/officeDocument/2006/relationships/hyperlink" Target="https://westmidlandsgrammarschools.co.uk/" TargetMode="External"/><Relationship Id="rId5" Type="http://schemas.openxmlformats.org/officeDocument/2006/relationships/hyperlink" Target="https://atomlearning.com/blog/king-edward-vi-camp-hill-school-for-boys-11-plus" TargetMode="External"/><Relationship Id="rId4" Type="http://schemas.openxmlformats.org/officeDocument/2006/relationships/hyperlink" Target="https://kingedwardvifoundation.co.uk/admissions/the-grammar-schools/" TargetMode="External"/></Relationships>
</file>

<file path=ppt/slides/_rels/slide29.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31.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32.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33.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34.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35.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36.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37.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3"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13" Type="http://schemas.openxmlformats.org/officeDocument/2006/relationships/image" Target="../media/image3.png"/><Relationship Id="rId1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media/image13.emf"/><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13"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11"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A1C2C-5B80-1845-B73E-BCD3F5332473}"/>
              </a:ext>
            </a:extLst>
          </p:cNvPr>
          <p:cNvPicPr>
            <a:picLocks noChangeAspect="1"/>
          </p:cNvPicPr>
          <p:nvPr/>
        </p:nvPicPr>
        <p:blipFill>
          <a:blip r:embed="rId2"/>
          <a:stretch>
            <a:fillRect/>
          </a:stretch>
        </p:blipFill>
        <p:spPr>
          <a:xfrm>
            <a:off x="819150" y="711200"/>
            <a:ext cx="10553700" cy="4013200"/>
          </a:xfrm>
          <a:prstGeom prst="rect">
            <a:avLst/>
          </a:prstGeom>
        </p:spPr>
      </p:pic>
      <p:pic>
        <p:nvPicPr>
          <p:cNvPr id="5" name="Picture 4">
            <a:extLst>
              <a:ext uri="{FF2B5EF4-FFF2-40B4-BE49-F238E27FC236}">
                <a16:creationId xmlns:a16="http://schemas.microsoft.com/office/drawing/2014/main" id="{B96E2C04-7E11-B34D-B5F7-74CBB5170802}"/>
              </a:ext>
            </a:extLst>
          </p:cNvPr>
          <p:cNvPicPr>
            <a:picLocks noChangeAspect="1"/>
          </p:cNvPicPr>
          <p:nvPr/>
        </p:nvPicPr>
        <p:blipFill>
          <a:blip r:embed="rId3"/>
          <a:stretch>
            <a:fillRect/>
          </a:stretch>
        </p:blipFill>
        <p:spPr>
          <a:xfrm>
            <a:off x="9543976" y="4849870"/>
            <a:ext cx="3402768" cy="2124243"/>
          </a:xfrm>
          <a:prstGeom prst="rect">
            <a:avLst/>
          </a:prstGeom>
        </p:spPr>
      </p:pic>
    </p:spTree>
    <p:extLst>
      <p:ext uri="{BB962C8B-B14F-4D97-AF65-F5344CB8AC3E}">
        <p14:creationId xmlns:p14="http://schemas.microsoft.com/office/powerpoint/2010/main" val="376380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sp>
        <p:nvSpPr>
          <p:cNvPr id="6" name="TextBox 5">
            <a:extLst>
              <a:ext uri="{FF2B5EF4-FFF2-40B4-BE49-F238E27FC236}">
                <a16:creationId xmlns:a16="http://schemas.microsoft.com/office/drawing/2014/main" id="{51FB1FF9-87E9-DA49-8D69-44D487171C97}"/>
              </a:ext>
            </a:extLst>
          </p:cNvPr>
          <p:cNvSpPr txBox="1"/>
          <p:nvPr/>
        </p:nvSpPr>
        <p:spPr>
          <a:xfrm>
            <a:off x="5560541" y="1172963"/>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8" name="TextBox 7">
            <a:extLst>
              <a:ext uri="{FF2B5EF4-FFF2-40B4-BE49-F238E27FC236}">
                <a16:creationId xmlns:a16="http://schemas.microsoft.com/office/drawing/2014/main" id="{840765C0-DF41-3346-8A99-9316DA061F35}"/>
              </a:ext>
            </a:extLst>
          </p:cNvPr>
          <p:cNvSpPr txBox="1"/>
          <p:nvPr/>
        </p:nvSpPr>
        <p:spPr>
          <a:xfrm>
            <a:off x="5560541" y="1828802"/>
            <a:ext cx="5795318" cy="4093428"/>
          </a:xfrm>
          <a:prstGeom prst="rect">
            <a:avLst/>
          </a:prstGeom>
          <a:noFill/>
        </p:spPr>
        <p:txBody>
          <a:bodyPr wrap="square" rtlCol="0">
            <a:spAutoFit/>
          </a:bodyPr>
          <a:lstStyle/>
          <a:p>
            <a:r>
              <a:rPr lang="en-US" sz="2000" dirty="0"/>
              <a:t>King Edward VI Camp Hill School for Boys  and King Edward VI Camp Hill School for Girls are publicly funded selective schools in the Kings Heath area of Birmingham.  We share a site on Vicarage Road.</a:t>
            </a:r>
          </a:p>
          <a:p>
            <a:endParaRPr lang="en-US" sz="2000" dirty="0"/>
          </a:p>
          <a:p>
            <a:r>
              <a:rPr lang="en-US" sz="2000" dirty="0"/>
              <a:t>All prospective year 7 students need to take an entrance exam which is in September of Year 6.  </a:t>
            </a:r>
          </a:p>
          <a:p>
            <a:endParaRPr lang="en-US" sz="2000" dirty="0"/>
          </a:p>
          <a:p>
            <a:r>
              <a:rPr lang="en-US" sz="2000" dirty="0"/>
              <a:t>Admission to the school is dependent upon performance in the test:</a:t>
            </a:r>
          </a:p>
          <a:p>
            <a:r>
              <a:rPr lang="en-US" sz="2000" i="1" dirty="0"/>
              <a:t>a qualifying score of 205 has been set since 2020, and then meeting the over-subscription admissions criteria.</a:t>
            </a:r>
          </a:p>
        </p:txBody>
      </p:sp>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pic>
        <p:nvPicPr>
          <p:cNvPr id="14" name="Picture 13">
            <a:extLst>
              <a:ext uri="{FF2B5EF4-FFF2-40B4-BE49-F238E27FC236}">
                <a16:creationId xmlns:a16="http://schemas.microsoft.com/office/drawing/2014/main" id="{E9982071-9507-E64E-9B77-99F8DBA5DD2A}"/>
              </a:ext>
            </a:extLst>
          </p:cNvPr>
          <p:cNvPicPr>
            <a:picLocks noChangeAspect="1"/>
          </p:cNvPicPr>
          <p:nvPr/>
        </p:nvPicPr>
        <p:blipFill>
          <a:blip r:embed="rId13"/>
          <a:stretch>
            <a:fillRect/>
          </a:stretch>
        </p:blipFill>
        <p:spPr>
          <a:xfrm>
            <a:off x="5560541" y="111531"/>
            <a:ext cx="2601032" cy="861592"/>
          </a:xfrm>
          <a:prstGeom prst="rect">
            <a:avLst/>
          </a:prstGeom>
        </p:spPr>
      </p:pic>
    </p:spTree>
    <p:extLst>
      <p:ext uri="{BB962C8B-B14F-4D97-AF65-F5344CB8AC3E}">
        <p14:creationId xmlns:p14="http://schemas.microsoft.com/office/powerpoint/2010/main" val="21680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sp>
        <p:nvSpPr>
          <p:cNvPr id="6" name="TextBox 5">
            <a:extLst>
              <a:ext uri="{FF2B5EF4-FFF2-40B4-BE49-F238E27FC236}">
                <a16:creationId xmlns:a16="http://schemas.microsoft.com/office/drawing/2014/main" id="{51FB1FF9-87E9-DA49-8D69-44D487171C97}"/>
              </a:ext>
            </a:extLst>
          </p:cNvPr>
          <p:cNvSpPr txBox="1"/>
          <p:nvPr/>
        </p:nvSpPr>
        <p:spPr>
          <a:xfrm>
            <a:off x="5560541" y="1172963"/>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9" name="Content Placeholder 2">
            <a:extLst>
              <a:ext uri="{FF2B5EF4-FFF2-40B4-BE49-F238E27FC236}">
                <a16:creationId xmlns:a16="http://schemas.microsoft.com/office/drawing/2014/main" id="{B64C5987-5CAB-854A-B4A0-17861A7731D1}"/>
              </a:ext>
            </a:extLst>
          </p:cNvPr>
          <p:cNvSpPr txBox="1">
            <a:spLocks/>
          </p:cNvSpPr>
          <p:nvPr/>
        </p:nvSpPr>
        <p:spPr>
          <a:xfrm>
            <a:off x="5268685" y="1752115"/>
            <a:ext cx="6321378" cy="48873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7000" i="1" u="sng" dirty="0">
                <a:latin typeface="Arial" panose="020B0604020202020204" pitchFamily="34" charset="0"/>
                <a:cs typeface="Arial" panose="020B0604020202020204" pitchFamily="34" charset="0"/>
              </a:rPr>
              <a:t>Timetable 2024 </a:t>
            </a:r>
            <a:br>
              <a:rPr lang="en-US" b="1" i="1" dirty="0">
                <a:latin typeface="Arial" panose="020B0604020202020204" pitchFamily="34" charset="0"/>
                <a:cs typeface="Arial" panose="020B0604020202020204" pitchFamily="34" charset="0"/>
              </a:rPr>
            </a:br>
            <a:endParaRPr lang="en-US" b="1" i="1" dirty="0">
              <a:latin typeface="Arial" panose="020B0604020202020204" pitchFamily="34" charset="0"/>
              <a:cs typeface="Arial" panose="020B0604020202020204" pitchFamily="34" charset="0"/>
            </a:endParaRPr>
          </a:p>
          <a:p>
            <a:pPr fontAlgn="base"/>
            <a:r>
              <a:rPr lang="en-GB" sz="2600" b="1" dirty="0">
                <a:latin typeface="Arial" panose="020B0604020202020204" pitchFamily="34" charset="0"/>
                <a:cs typeface="Arial" panose="020B0604020202020204" pitchFamily="34" charset="0"/>
              </a:rPr>
              <a:t>Tuesday 7</a:t>
            </a:r>
            <a:r>
              <a:rPr lang="en-GB" sz="2600" b="1" baseline="30000" dirty="0">
                <a:latin typeface="Arial" panose="020B0604020202020204" pitchFamily="34" charset="0"/>
                <a:cs typeface="Arial" panose="020B0604020202020204" pitchFamily="34" charset="0"/>
              </a:rPr>
              <a:t>th</a:t>
            </a:r>
            <a:r>
              <a:rPr lang="en-GB" sz="2600" b="1" dirty="0">
                <a:latin typeface="Arial" panose="020B0604020202020204" pitchFamily="34" charset="0"/>
                <a:cs typeface="Arial" panose="020B0604020202020204" pitchFamily="34" charset="0"/>
              </a:rPr>
              <a:t> May 2024 </a:t>
            </a:r>
            <a:r>
              <a:rPr lang="en-GB" sz="2600" dirty="0">
                <a:latin typeface="Arial" panose="020B0604020202020204" pitchFamily="34" charset="0"/>
                <a:cs typeface="Arial" panose="020B0604020202020204" pitchFamily="34" charset="0"/>
              </a:rPr>
              <a:t>Test registration opens; Test registration can be made via any of the Schools’ websites or via </a:t>
            </a:r>
            <a:r>
              <a:rPr lang="en-GB" sz="2200" dirty="0">
                <a:latin typeface="Arial" panose="020B0604020202020204" pitchFamily="34" charset="0"/>
                <a:cs typeface="Arial" panose="020B0604020202020204" pitchFamily="34" charset="0"/>
                <a:hlinkClick r:id="rId13"/>
              </a:rPr>
              <a:t>https://westmidlandsgrammarschools.co.uk/</a:t>
            </a:r>
            <a:endParaRPr lang="en-GB" sz="2200" dirty="0">
              <a:latin typeface="Arial" panose="020B0604020202020204" pitchFamily="34" charset="0"/>
              <a:cs typeface="Arial" panose="020B0604020202020204" pitchFamily="34" charset="0"/>
            </a:endParaRPr>
          </a:p>
          <a:p>
            <a:pPr fontAlgn="base"/>
            <a:r>
              <a:rPr lang="en-GB" sz="2200" b="1" dirty="0">
                <a:latin typeface="Arial" panose="020B0604020202020204" pitchFamily="34" charset="0"/>
                <a:cs typeface="Arial" panose="020B0604020202020204" pitchFamily="34" charset="0"/>
              </a:rPr>
              <a:t>Friday 14</a:t>
            </a:r>
            <a:r>
              <a:rPr lang="en-GB" sz="2200" b="1" baseline="30000" dirty="0">
                <a:latin typeface="Arial" panose="020B0604020202020204" pitchFamily="34" charset="0"/>
                <a:cs typeface="Arial" panose="020B0604020202020204" pitchFamily="34" charset="0"/>
              </a:rPr>
              <a:t>th</a:t>
            </a:r>
            <a:r>
              <a:rPr lang="en-GB" sz="2200" b="1" dirty="0">
                <a:latin typeface="Arial" panose="020B0604020202020204" pitchFamily="34" charset="0"/>
                <a:cs typeface="Arial" panose="020B0604020202020204" pitchFamily="34" charset="0"/>
              </a:rPr>
              <a:t> </a:t>
            </a:r>
            <a:r>
              <a:rPr lang="en-GB" sz="2600" b="1" dirty="0">
                <a:latin typeface="Arial" panose="020B0604020202020204" pitchFamily="34" charset="0"/>
                <a:cs typeface="Arial" panose="020B0604020202020204" pitchFamily="34" charset="0"/>
              </a:rPr>
              <a:t>June 2024 </a:t>
            </a:r>
            <a:r>
              <a:rPr lang="en-GB" sz="2600" dirty="0">
                <a:latin typeface="Arial" panose="020B0604020202020204" pitchFamily="34" charset="0"/>
                <a:cs typeface="Arial" panose="020B0604020202020204" pitchFamily="34" charset="0"/>
              </a:rPr>
              <a:t>Deadline for receipt of applications for special arrangements for children with disabilities or requiring additional resources to sit the test.</a:t>
            </a:r>
          </a:p>
          <a:p>
            <a:pPr fontAlgn="base"/>
            <a:r>
              <a:rPr lang="en-GB" sz="2600" b="1" dirty="0">
                <a:latin typeface="Arial" panose="020B0604020202020204" pitchFamily="34" charset="0"/>
                <a:cs typeface="Arial" panose="020B0604020202020204" pitchFamily="34" charset="0"/>
              </a:rPr>
              <a:t>4.00pm Friday 28</a:t>
            </a:r>
            <a:r>
              <a:rPr lang="en-GB" sz="2600" b="1" baseline="30000" dirty="0">
                <a:latin typeface="Arial" panose="020B0604020202020204" pitchFamily="34" charset="0"/>
                <a:cs typeface="Arial" panose="020B0604020202020204" pitchFamily="34" charset="0"/>
              </a:rPr>
              <a:t>th</a:t>
            </a:r>
            <a:r>
              <a:rPr lang="en-GB" sz="2600" b="1" dirty="0">
                <a:latin typeface="Arial" panose="020B0604020202020204" pitchFamily="34" charset="0"/>
                <a:cs typeface="Arial" panose="020B0604020202020204" pitchFamily="34" charset="0"/>
              </a:rPr>
              <a:t>  June 2024 </a:t>
            </a:r>
            <a:r>
              <a:rPr lang="en-GB" sz="2600" dirty="0">
                <a:latin typeface="Arial" panose="020B0604020202020204" pitchFamily="34" charset="0"/>
                <a:cs typeface="Arial" panose="020B0604020202020204" pitchFamily="34" charset="0"/>
              </a:rPr>
              <a:t>Deadline for registration to sit the test.</a:t>
            </a:r>
          </a:p>
          <a:p>
            <a:endParaRPr lang="en-US" dirty="0"/>
          </a:p>
        </p:txBody>
      </p:sp>
      <p:pic>
        <p:nvPicPr>
          <p:cNvPr id="11" name="Picture 10">
            <a:extLst>
              <a:ext uri="{FF2B5EF4-FFF2-40B4-BE49-F238E27FC236}">
                <a16:creationId xmlns:a16="http://schemas.microsoft.com/office/drawing/2014/main" id="{93B3A995-633A-9E4B-8252-CCAD380B187A}"/>
              </a:ext>
            </a:extLst>
          </p:cNvPr>
          <p:cNvPicPr>
            <a:picLocks noChangeAspect="1"/>
          </p:cNvPicPr>
          <p:nvPr/>
        </p:nvPicPr>
        <p:blipFill>
          <a:blip r:embed="rId14"/>
          <a:stretch>
            <a:fillRect/>
          </a:stretch>
        </p:blipFill>
        <p:spPr>
          <a:xfrm>
            <a:off x="5560541" y="111531"/>
            <a:ext cx="2601032" cy="861592"/>
          </a:xfrm>
          <a:prstGeom prst="rect">
            <a:avLst/>
          </a:prstGeom>
        </p:spPr>
      </p:pic>
    </p:spTree>
    <p:extLst>
      <p:ext uri="{BB962C8B-B14F-4D97-AF65-F5344CB8AC3E}">
        <p14:creationId xmlns:p14="http://schemas.microsoft.com/office/powerpoint/2010/main" val="239162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sp>
        <p:nvSpPr>
          <p:cNvPr id="6" name="TextBox 5">
            <a:extLst>
              <a:ext uri="{FF2B5EF4-FFF2-40B4-BE49-F238E27FC236}">
                <a16:creationId xmlns:a16="http://schemas.microsoft.com/office/drawing/2014/main" id="{51FB1FF9-87E9-DA49-8D69-44D487171C97}"/>
              </a:ext>
            </a:extLst>
          </p:cNvPr>
          <p:cNvSpPr txBox="1"/>
          <p:nvPr/>
        </p:nvSpPr>
        <p:spPr>
          <a:xfrm>
            <a:off x="5560541" y="1172963"/>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9" name="Content Placeholder 2">
            <a:extLst>
              <a:ext uri="{FF2B5EF4-FFF2-40B4-BE49-F238E27FC236}">
                <a16:creationId xmlns:a16="http://schemas.microsoft.com/office/drawing/2014/main" id="{B64C5987-5CAB-854A-B4A0-17861A7731D1}"/>
              </a:ext>
            </a:extLst>
          </p:cNvPr>
          <p:cNvSpPr txBox="1">
            <a:spLocks/>
          </p:cNvSpPr>
          <p:nvPr/>
        </p:nvSpPr>
        <p:spPr>
          <a:xfrm>
            <a:off x="5268685" y="1752115"/>
            <a:ext cx="6321378" cy="48873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7000" i="1" u="sng" dirty="0">
                <a:latin typeface="Arial" panose="020B0604020202020204" pitchFamily="34" charset="0"/>
                <a:cs typeface="Arial" panose="020B0604020202020204" pitchFamily="34" charset="0"/>
              </a:rPr>
              <a:t>Timetable 2024</a:t>
            </a:r>
            <a:r>
              <a:rPr lang="en-US" sz="7000" b="1" i="1" dirty="0">
                <a:latin typeface="Arial" panose="020B0604020202020204" pitchFamily="34" charset="0"/>
                <a:cs typeface="Arial" panose="020B0604020202020204" pitchFamily="34" charset="0"/>
              </a:rPr>
              <a:t>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Saturday 14</a:t>
            </a:r>
            <a:r>
              <a:rPr lang="en-GB" sz="2400" b="1" baseline="30000" dirty="0">
                <a:latin typeface="Arial" panose="020B0604020202020204" pitchFamily="34" charset="0"/>
                <a:cs typeface="Arial" panose="020B0604020202020204" pitchFamily="34" charset="0"/>
              </a:rPr>
              <a:t>th</a:t>
            </a:r>
            <a:r>
              <a:rPr lang="en-GB" sz="2400" b="1" dirty="0">
                <a:latin typeface="Arial" panose="020B0604020202020204" pitchFamily="34" charset="0"/>
                <a:cs typeface="Arial" panose="020B0604020202020204" pitchFamily="34" charset="0"/>
              </a:rPr>
              <a:t> September 2024 </a:t>
            </a:r>
            <a:r>
              <a:rPr lang="en-GB" sz="2400" dirty="0">
                <a:latin typeface="Arial" panose="020B0604020202020204" pitchFamily="34" charset="0"/>
                <a:cs typeface="Arial" panose="020B0604020202020204" pitchFamily="34" charset="0"/>
              </a:rPr>
              <a:t>Date of the entrance test for The Grammar Schools in Birmingham.</a:t>
            </a:r>
          </a:p>
          <a:p>
            <a:pPr fontAlgn="base"/>
            <a:r>
              <a:rPr lang="en-GB" sz="2400" b="1" dirty="0">
                <a:latin typeface="Arial" panose="020B0604020202020204" pitchFamily="34" charset="0"/>
                <a:cs typeface="Arial" panose="020B0604020202020204" pitchFamily="34" charset="0"/>
              </a:rPr>
              <a:t>Friday 18th October 2024 </a:t>
            </a:r>
            <a:r>
              <a:rPr lang="en-GB" sz="2400" dirty="0">
                <a:latin typeface="Arial" panose="020B0604020202020204" pitchFamily="34" charset="0"/>
                <a:cs typeface="Arial" panose="020B0604020202020204" pitchFamily="34" charset="0"/>
              </a:rPr>
              <a:t>Results of the test published to parents – </a:t>
            </a:r>
            <a:r>
              <a:rPr lang="en-GB" sz="2400" i="1" dirty="0">
                <a:latin typeface="Arial" panose="020B0604020202020204" pitchFamily="34" charset="0"/>
                <a:cs typeface="Arial" panose="020B0604020202020204" pitchFamily="34" charset="0"/>
              </a:rPr>
              <a:t>this is not an offer</a:t>
            </a:r>
            <a:endParaRPr lang="en-GB" sz="2400" dirty="0">
              <a:latin typeface="Arial" panose="020B0604020202020204" pitchFamily="34" charset="0"/>
              <a:cs typeface="Arial" panose="020B0604020202020204" pitchFamily="34" charset="0"/>
            </a:endParaRPr>
          </a:p>
          <a:p>
            <a:pPr fontAlgn="base"/>
            <a:r>
              <a:rPr lang="en-GB" sz="2400" b="1" dirty="0">
                <a:latin typeface="Arial" panose="020B0604020202020204" pitchFamily="34" charset="0"/>
                <a:cs typeface="Arial" panose="020B0604020202020204" pitchFamily="34" charset="0"/>
              </a:rPr>
              <a:t>Thursday 31st October 2024 </a:t>
            </a:r>
            <a:r>
              <a:rPr lang="en-GB" sz="2400" dirty="0">
                <a:latin typeface="Arial" panose="020B0604020202020204" pitchFamily="34" charset="0"/>
                <a:cs typeface="Arial" panose="020B0604020202020204" pitchFamily="34" charset="0"/>
              </a:rPr>
              <a:t>Parental preference forms must be with your home Local Authority (This is a national date).</a:t>
            </a:r>
          </a:p>
          <a:p>
            <a:pPr fontAlgn="base"/>
            <a:r>
              <a:rPr lang="en-GB" sz="2400" b="1" dirty="0">
                <a:latin typeface="Arial" panose="020B0604020202020204" pitchFamily="34" charset="0"/>
                <a:cs typeface="Arial" panose="020B0604020202020204" pitchFamily="34" charset="0"/>
              </a:rPr>
              <a:t>Monday 3 March 2018 </a:t>
            </a:r>
            <a:r>
              <a:rPr lang="en-GB" sz="2400" dirty="0">
                <a:latin typeface="Arial" panose="020B0604020202020204" pitchFamily="34" charset="0"/>
                <a:cs typeface="Arial" panose="020B0604020202020204" pitchFamily="34" charset="0"/>
              </a:rPr>
              <a:t>Local Authority to offer places to parents (This is a national date).</a:t>
            </a:r>
          </a:p>
          <a:p>
            <a:endParaRPr lang="en-US" dirty="0"/>
          </a:p>
        </p:txBody>
      </p:sp>
      <p:pic>
        <p:nvPicPr>
          <p:cNvPr id="7" name="Picture 6">
            <a:extLst>
              <a:ext uri="{FF2B5EF4-FFF2-40B4-BE49-F238E27FC236}">
                <a16:creationId xmlns:a16="http://schemas.microsoft.com/office/drawing/2014/main" id="{CE89DDD1-523A-D84B-AB9D-B8E08C796C2E}"/>
              </a:ext>
            </a:extLst>
          </p:cNvPr>
          <p:cNvPicPr>
            <a:picLocks noChangeAspect="1"/>
          </p:cNvPicPr>
          <p:nvPr/>
        </p:nvPicPr>
        <p:blipFill>
          <a:blip r:embed="rId13"/>
          <a:stretch>
            <a:fillRect/>
          </a:stretch>
        </p:blipFill>
        <p:spPr>
          <a:xfrm>
            <a:off x="5560541" y="111531"/>
            <a:ext cx="2601032" cy="861592"/>
          </a:xfrm>
          <a:prstGeom prst="rect">
            <a:avLst/>
          </a:prstGeom>
        </p:spPr>
      </p:pic>
    </p:spTree>
    <p:extLst>
      <p:ext uri="{BB962C8B-B14F-4D97-AF65-F5344CB8AC3E}">
        <p14:creationId xmlns:p14="http://schemas.microsoft.com/office/powerpoint/2010/main" val="313278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5560541" y="1000899"/>
            <a:ext cx="47891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8" name="TextBox 7">
            <a:extLst>
              <a:ext uri="{FF2B5EF4-FFF2-40B4-BE49-F238E27FC236}">
                <a16:creationId xmlns:a16="http://schemas.microsoft.com/office/drawing/2014/main" id="{840765C0-DF41-3346-8A99-9316DA061F35}"/>
              </a:ext>
            </a:extLst>
          </p:cNvPr>
          <p:cNvSpPr txBox="1"/>
          <p:nvPr/>
        </p:nvSpPr>
        <p:spPr>
          <a:xfrm>
            <a:off x="5560541" y="1828802"/>
            <a:ext cx="5795318" cy="4708981"/>
          </a:xfrm>
          <a:prstGeom prst="rect">
            <a:avLst/>
          </a:prstGeom>
          <a:noFill/>
        </p:spPr>
        <p:txBody>
          <a:bodyPr wrap="square" rtlCol="0">
            <a:spAutoFit/>
          </a:bodyPr>
          <a:lstStyle/>
          <a:p>
            <a:r>
              <a:rPr lang="en-US" sz="2000" dirty="0"/>
              <a:t>As the school is over-subscribed, there are a number of criteria which are </a:t>
            </a:r>
            <a:r>
              <a:rPr lang="en-US" sz="2000" dirty="0" err="1"/>
              <a:t>summarised</a:t>
            </a:r>
            <a:r>
              <a:rPr lang="en-US" sz="2000" dirty="0"/>
              <a:t> as follows:</a:t>
            </a:r>
          </a:p>
          <a:p>
            <a:endParaRPr lang="en-US" sz="2000" dirty="0"/>
          </a:p>
          <a:p>
            <a:r>
              <a:rPr lang="en-US" sz="2000" dirty="0"/>
              <a:t>POT 1	Looked After Children/Previously Looked 		After Children</a:t>
            </a:r>
          </a:p>
          <a:p>
            <a:endParaRPr lang="en-US" sz="2000" dirty="0"/>
          </a:p>
          <a:p>
            <a:r>
              <a:rPr lang="en-US" sz="2000" dirty="0"/>
              <a:t>POT 2	Pupil Premium living in catchment </a:t>
            </a:r>
          </a:p>
          <a:p>
            <a:endParaRPr lang="en-US" sz="2000" dirty="0"/>
          </a:p>
          <a:p>
            <a:r>
              <a:rPr lang="en-US" sz="2000" dirty="0"/>
              <a:t>POT 3 	Pupil Premium living outside catchment</a:t>
            </a:r>
          </a:p>
          <a:p>
            <a:endParaRPr lang="en-US" sz="2000" dirty="0"/>
          </a:p>
          <a:p>
            <a:r>
              <a:rPr lang="en-US" sz="2000" dirty="0"/>
              <a:t>POT 4	Children achieving the priority score (220) 	from within catchment</a:t>
            </a:r>
          </a:p>
          <a:p>
            <a:endParaRPr lang="en-US" sz="2000" dirty="0"/>
          </a:p>
          <a:p>
            <a:r>
              <a:rPr lang="en-US" sz="2000" dirty="0"/>
              <a:t>POT 5	Children achieving qualifying score based on 	rank</a:t>
            </a:r>
          </a:p>
        </p:txBody>
      </p:sp>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pic>
        <p:nvPicPr>
          <p:cNvPr id="7" name="Picture 6">
            <a:extLst>
              <a:ext uri="{FF2B5EF4-FFF2-40B4-BE49-F238E27FC236}">
                <a16:creationId xmlns:a16="http://schemas.microsoft.com/office/drawing/2014/main" id="{14DC0E2F-D6F0-7048-9717-E8D877F219C5}"/>
              </a:ext>
            </a:extLst>
          </p:cNvPr>
          <p:cNvPicPr>
            <a:picLocks noChangeAspect="1"/>
          </p:cNvPicPr>
          <p:nvPr/>
        </p:nvPicPr>
        <p:blipFill>
          <a:blip r:embed="rId13"/>
          <a:stretch>
            <a:fillRect/>
          </a:stretch>
        </p:blipFill>
        <p:spPr>
          <a:xfrm>
            <a:off x="5560541" y="111531"/>
            <a:ext cx="2601032" cy="861592"/>
          </a:xfrm>
          <a:prstGeom prst="rect">
            <a:avLst/>
          </a:prstGeom>
        </p:spPr>
      </p:pic>
      <p:pic>
        <p:nvPicPr>
          <p:cNvPr id="9" name="Picture 8">
            <a:extLst>
              <a:ext uri="{FF2B5EF4-FFF2-40B4-BE49-F238E27FC236}">
                <a16:creationId xmlns:a16="http://schemas.microsoft.com/office/drawing/2014/main" id="{9C54F30D-C8DF-5448-96DF-D8458316A3FF}"/>
              </a:ext>
            </a:extLst>
          </p:cNvPr>
          <p:cNvPicPr>
            <a:picLocks noChangeAspect="1"/>
          </p:cNvPicPr>
          <p:nvPr/>
        </p:nvPicPr>
        <p:blipFill>
          <a:blip r:embed="rId14"/>
          <a:stretch>
            <a:fillRect/>
          </a:stretch>
        </p:blipFill>
        <p:spPr>
          <a:xfrm>
            <a:off x="0" y="0"/>
            <a:ext cx="4846211" cy="6858000"/>
          </a:xfrm>
          <a:prstGeom prst="rect">
            <a:avLst/>
          </a:prstGeom>
        </p:spPr>
      </p:pic>
    </p:spTree>
    <p:extLst>
      <p:ext uri="{BB962C8B-B14F-4D97-AF65-F5344CB8AC3E}">
        <p14:creationId xmlns:p14="http://schemas.microsoft.com/office/powerpoint/2010/main" val="202647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5560541" y="1000899"/>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8" name="TextBox 7">
            <a:extLst>
              <a:ext uri="{FF2B5EF4-FFF2-40B4-BE49-F238E27FC236}">
                <a16:creationId xmlns:a16="http://schemas.microsoft.com/office/drawing/2014/main" id="{840765C0-DF41-3346-8A99-9316DA061F35}"/>
              </a:ext>
            </a:extLst>
          </p:cNvPr>
          <p:cNvSpPr txBox="1"/>
          <p:nvPr/>
        </p:nvSpPr>
        <p:spPr>
          <a:xfrm>
            <a:off x="5560541" y="1597796"/>
            <a:ext cx="5903147" cy="1323439"/>
          </a:xfrm>
          <a:prstGeom prst="rect">
            <a:avLst/>
          </a:prstGeom>
          <a:noFill/>
        </p:spPr>
        <p:txBody>
          <a:bodyPr wrap="square" rtlCol="0">
            <a:spAutoFit/>
          </a:bodyPr>
          <a:lstStyle/>
          <a:p>
            <a:r>
              <a:rPr lang="en-US" sz="1600" dirty="0"/>
              <a:t>Test scores are based on a </a:t>
            </a:r>
            <a:r>
              <a:rPr lang="en-US" sz="1600" dirty="0" err="1"/>
              <a:t>standardised</a:t>
            </a:r>
            <a:r>
              <a:rPr lang="en-US" sz="1600" dirty="0"/>
              <a:t> model in which the score of 200 is the median score in the group sitting the exam.  Those performing above average will gain a higher score than 200, the distribution of scores follows the pattern below with more entrants gaining scores close the average and fewer entrants further away.</a:t>
            </a:r>
          </a:p>
        </p:txBody>
      </p:sp>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pic>
        <p:nvPicPr>
          <p:cNvPr id="3" name="Picture 2">
            <a:extLst>
              <a:ext uri="{FF2B5EF4-FFF2-40B4-BE49-F238E27FC236}">
                <a16:creationId xmlns:a16="http://schemas.microsoft.com/office/drawing/2014/main" id="{835B202D-E468-BF42-AE17-590816B3D5A9}"/>
              </a:ext>
            </a:extLst>
          </p:cNvPr>
          <p:cNvPicPr>
            <a:picLocks noChangeAspect="1"/>
          </p:cNvPicPr>
          <p:nvPr/>
        </p:nvPicPr>
        <p:blipFill rotWithShape="1">
          <a:blip r:embed="rId13"/>
          <a:srcRect l="3594" b="5881"/>
          <a:stretch/>
        </p:blipFill>
        <p:spPr>
          <a:xfrm>
            <a:off x="5832909" y="2950343"/>
            <a:ext cx="5950829" cy="3080553"/>
          </a:xfrm>
          <a:prstGeom prst="rect">
            <a:avLst/>
          </a:prstGeom>
        </p:spPr>
      </p:pic>
      <p:sp>
        <p:nvSpPr>
          <p:cNvPr id="4" name="TextBox 3">
            <a:extLst>
              <a:ext uri="{FF2B5EF4-FFF2-40B4-BE49-F238E27FC236}">
                <a16:creationId xmlns:a16="http://schemas.microsoft.com/office/drawing/2014/main" id="{2E7A647F-7F92-3345-93D9-8269BAB6418A}"/>
              </a:ext>
            </a:extLst>
          </p:cNvPr>
          <p:cNvSpPr txBox="1"/>
          <p:nvPr/>
        </p:nvSpPr>
        <p:spPr>
          <a:xfrm>
            <a:off x="8190338" y="5767442"/>
            <a:ext cx="535724" cy="369332"/>
          </a:xfrm>
          <a:prstGeom prst="rect">
            <a:avLst/>
          </a:prstGeom>
          <a:noFill/>
        </p:spPr>
        <p:txBody>
          <a:bodyPr wrap="none" rtlCol="0">
            <a:spAutoFit/>
          </a:bodyPr>
          <a:lstStyle/>
          <a:p>
            <a:r>
              <a:rPr lang="en-US" dirty="0"/>
              <a:t>200</a:t>
            </a:r>
          </a:p>
        </p:txBody>
      </p:sp>
      <p:sp>
        <p:nvSpPr>
          <p:cNvPr id="7" name="TextBox 6">
            <a:extLst>
              <a:ext uri="{FF2B5EF4-FFF2-40B4-BE49-F238E27FC236}">
                <a16:creationId xmlns:a16="http://schemas.microsoft.com/office/drawing/2014/main" id="{69A70A2D-725D-CD4B-802F-A06A6BC125F6}"/>
              </a:ext>
            </a:extLst>
          </p:cNvPr>
          <p:cNvSpPr txBox="1"/>
          <p:nvPr/>
        </p:nvSpPr>
        <p:spPr>
          <a:xfrm>
            <a:off x="7782270" y="6136774"/>
            <a:ext cx="1124860" cy="369332"/>
          </a:xfrm>
          <a:prstGeom prst="rect">
            <a:avLst/>
          </a:prstGeom>
          <a:noFill/>
        </p:spPr>
        <p:txBody>
          <a:bodyPr wrap="none" rtlCol="0">
            <a:spAutoFit/>
          </a:bodyPr>
          <a:lstStyle/>
          <a:p>
            <a:r>
              <a:rPr lang="en-US" dirty="0"/>
              <a:t>Test Score</a:t>
            </a:r>
          </a:p>
        </p:txBody>
      </p:sp>
      <p:sp>
        <p:nvSpPr>
          <p:cNvPr id="9" name="TextBox 8">
            <a:extLst>
              <a:ext uri="{FF2B5EF4-FFF2-40B4-BE49-F238E27FC236}">
                <a16:creationId xmlns:a16="http://schemas.microsoft.com/office/drawing/2014/main" id="{66ED0CCB-DF88-5F48-830E-009C23A71D34}"/>
              </a:ext>
            </a:extLst>
          </p:cNvPr>
          <p:cNvSpPr txBox="1"/>
          <p:nvPr/>
        </p:nvSpPr>
        <p:spPr>
          <a:xfrm rot="16200000">
            <a:off x="4725216" y="4192756"/>
            <a:ext cx="2039982" cy="369332"/>
          </a:xfrm>
          <a:prstGeom prst="rect">
            <a:avLst/>
          </a:prstGeom>
          <a:noFill/>
        </p:spPr>
        <p:txBody>
          <a:bodyPr wrap="none" rtlCol="0">
            <a:spAutoFit/>
          </a:bodyPr>
          <a:lstStyle/>
          <a:p>
            <a:r>
              <a:rPr lang="en-US" dirty="0"/>
              <a:t>Number of entrants</a:t>
            </a:r>
          </a:p>
        </p:txBody>
      </p:sp>
      <p:pic>
        <p:nvPicPr>
          <p:cNvPr id="11" name="Picture 10">
            <a:extLst>
              <a:ext uri="{FF2B5EF4-FFF2-40B4-BE49-F238E27FC236}">
                <a16:creationId xmlns:a16="http://schemas.microsoft.com/office/drawing/2014/main" id="{AAAAACB9-0492-BB42-B1B8-17CCAE4B1EC3}"/>
              </a:ext>
            </a:extLst>
          </p:cNvPr>
          <p:cNvPicPr>
            <a:picLocks noChangeAspect="1"/>
          </p:cNvPicPr>
          <p:nvPr/>
        </p:nvPicPr>
        <p:blipFill>
          <a:blip r:embed="rId14"/>
          <a:stretch>
            <a:fillRect/>
          </a:stretch>
        </p:blipFill>
        <p:spPr>
          <a:xfrm>
            <a:off x="5560541" y="111531"/>
            <a:ext cx="2601032" cy="861592"/>
          </a:xfrm>
          <a:prstGeom prst="rect">
            <a:avLst/>
          </a:prstGeom>
        </p:spPr>
      </p:pic>
      <p:pic>
        <p:nvPicPr>
          <p:cNvPr id="12" name="Picture 11">
            <a:extLst>
              <a:ext uri="{FF2B5EF4-FFF2-40B4-BE49-F238E27FC236}">
                <a16:creationId xmlns:a16="http://schemas.microsoft.com/office/drawing/2014/main" id="{D040301D-75C0-784F-8ECD-8DAD250F760B}"/>
              </a:ext>
            </a:extLst>
          </p:cNvPr>
          <p:cNvPicPr>
            <a:picLocks noChangeAspect="1"/>
          </p:cNvPicPr>
          <p:nvPr/>
        </p:nvPicPr>
        <p:blipFill>
          <a:blip r:embed="rId15"/>
          <a:stretch>
            <a:fillRect/>
          </a:stretch>
        </p:blipFill>
        <p:spPr>
          <a:xfrm>
            <a:off x="0" y="0"/>
            <a:ext cx="4846211" cy="6858000"/>
          </a:xfrm>
          <a:prstGeom prst="rect">
            <a:avLst/>
          </a:prstGeom>
        </p:spPr>
      </p:pic>
    </p:spTree>
    <p:extLst>
      <p:ext uri="{BB962C8B-B14F-4D97-AF65-F5344CB8AC3E}">
        <p14:creationId xmlns:p14="http://schemas.microsoft.com/office/powerpoint/2010/main" val="170735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5560541" y="1000899"/>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pic>
        <p:nvPicPr>
          <p:cNvPr id="3" name="Picture 2">
            <a:extLst>
              <a:ext uri="{FF2B5EF4-FFF2-40B4-BE49-F238E27FC236}">
                <a16:creationId xmlns:a16="http://schemas.microsoft.com/office/drawing/2014/main" id="{835B202D-E468-BF42-AE17-590816B3D5A9}"/>
              </a:ext>
            </a:extLst>
          </p:cNvPr>
          <p:cNvPicPr>
            <a:picLocks noChangeAspect="1"/>
          </p:cNvPicPr>
          <p:nvPr/>
        </p:nvPicPr>
        <p:blipFill rotWithShape="1">
          <a:blip r:embed="rId13"/>
          <a:srcRect l="3594" b="5881"/>
          <a:stretch/>
        </p:blipFill>
        <p:spPr>
          <a:xfrm>
            <a:off x="5832909" y="2950343"/>
            <a:ext cx="5950829" cy="3080553"/>
          </a:xfrm>
          <a:prstGeom prst="rect">
            <a:avLst/>
          </a:prstGeom>
        </p:spPr>
      </p:pic>
      <p:sp>
        <p:nvSpPr>
          <p:cNvPr id="4" name="TextBox 3">
            <a:extLst>
              <a:ext uri="{FF2B5EF4-FFF2-40B4-BE49-F238E27FC236}">
                <a16:creationId xmlns:a16="http://schemas.microsoft.com/office/drawing/2014/main" id="{2E7A647F-7F92-3345-93D9-8269BAB6418A}"/>
              </a:ext>
            </a:extLst>
          </p:cNvPr>
          <p:cNvSpPr txBox="1"/>
          <p:nvPr/>
        </p:nvSpPr>
        <p:spPr>
          <a:xfrm>
            <a:off x="8190338" y="5767442"/>
            <a:ext cx="535724" cy="369332"/>
          </a:xfrm>
          <a:prstGeom prst="rect">
            <a:avLst/>
          </a:prstGeom>
          <a:noFill/>
        </p:spPr>
        <p:txBody>
          <a:bodyPr wrap="none" rtlCol="0">
            <a:spAutoFit/>
          </a:bodyPr>
          <a:lstStyle/>
          <a:p>
            <a:r>
              <a:rPr lang="en-US" dirty="0"/>
              <a:t>200</a:t>
            </a:r>
          </a:p>
        </p:txBody>
      </p:sp>
      <p:sp>
        <p:nvSpPr>
          <p:cNvPr id="7" name="TextBox 6">
            <a:extLst>
              <a:ext uri="{FF2B5EF4-FFF2-40B4-BE49-F238E27FC236}">
                <a16:creationId xmlns:a16="http://schemas.microsoft.com/office/drawing/2014/main" id="{69A70A2D-725D-CD4B-802F-A06A6BC125F6}"/>
              </a:ext>
            </a:extLst>
          </p:cNvPr>
          <p:cNvSpPr txBox="1"/>
          <p:nvPr/>
        </p:nvSpPr>
        <p:spPr>
          <a:xfrm>
            <a:off x="7782270" y="6136774"/>
            <a:ext cx="1124860" cy="369332"/>
          </a:xfrm>
          <a:prstGeom prst="rect">
            <a:avLst/>
          </a:prstGeom>
          <a:noFill/>
        </p:spPr>
        <p:txBody>
          <a:bodyPr wrap="none" rtlCol="0">
            <a:spAutoFit/>
          </a:bodyPr>
          <a:lstStyle/>
          <a:p>
            <a:r>
              <a:rPr lang="en-US" dirty="0"/>
              <a:t>Test Score</a:t>
            </a:r>
          </a:p>
        </p:txBody>
      </p:sp>
      <p:sp>
        <p:nvSpPr>
          <p:cNvPr id="9" name="TextBox 8">
            <a:extLst>
              <a:ext uri="{FF2B5EF4-FFF2-40B4-BE49-F238E27FC236}">
                <a16:creationId xmlns:a16="http://schemas.microsoft.com/office/drawing/2014/main" id="{66ED0CCB-DF88-5F48-830E-009C23A71D34}"/>
              </a:ext>
            </a:extLst>
          </p:cNvPr>
          <p:cNvSpPr txBox="1"/>
          <p:nvPr/>
        </p:nvSpPr>
        <p:spPr>
          <a:xfrm rot="16200000">
            <a:off x="4725216" y="4192756"/>
            <a:ext cx="2039982" cy="369332"/>
          </a:xfrm>
          <a:prstGeom prst="rect">
            <a:avLst/>
          </a:prstGeom>
          <a:noFill/>
        </p:spPr>
        <p:txBody>
          <a:bodyPr wrap="none" rtlCol="0">
            <a:spAutoFit/>
          </a:bodyPr>
          <a:lstStyle/>
          <a:p>
            <a:r>
              <a:rPr lang="en-US" dirty="0"/>
              <a:t>Number of entrants</a:t>
            </a:r>
          </a:p>
        </p:txBody>
      </p:sp>
      <p:cxnSp>
        <p:nvCxnSpPr>
          <p:cNvPr id="11" name="Straight Connector 10">
            <a:extLst>
              <a:ext uri="{FF2B5EF4-FFF2-40B4-BE49-F238E27FC236}">
                <a16:creationId xmlns:a16="http://schemas.microsoft.com/office/drawing/2014/main" id="{0C3BB796-60B3-424A-9F51-B4DF17DEE895}"/>
              </a:ext>
            </a:extLst>
          </p:cNvPr>
          <p:cNvCxnSpPr>
            <a:cxnSpLocks/>
          </p:cNvCxnSpPr>
          <p:nvPr/>
        </p:nvCxnSpPr>
        <p:spPr>
          <a:xfrm flipV="1">
            <a:off x="8726062" y="3357430"/>
            <a:ext cx="0" cy="244069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2AA487-E9D6-B54F-8B43-D7293417A491}"/>
              </a:ext>
            </a:extLst>
          </p:cNvPr>
          <p:cNvCxnSpPr>
            <a:cxnSpLocks/>
          </p:cNvCxnSpPr>
          <p:nvPr/>
        </p:nvCxnSpPr>
        <p:spPr>
          <a:xfrm flipV="1">
            <a:off x="9289549" y="4543124"/>
            <a:ext cx="0" cy="125500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40765C0-DF41-3346-8A99-9316DA061F35}"/>
              </a:ext>
            </a:extLst>
          </p:cNvPr>
          <p:cNvSpPr txBox="1"/>
          <p:nvPr/>
        </p:nvSpPr>
        <p:spPr>
          <a:xfrm>
            <a:off x="5560541" y="1597796"/>
            <a:ext cx="5903147" cy="1415772"/>
          </a:xfrm>
          <a:prstGeom prst="rect">
            <a:avLst/>
          </a:prstGeom>
          <a:noFill/>
          <a:ln>
            <a:solidFill>
              <a:schemeClr val="accent6"/>
            </a:solidFill>
          </a:ln>
        </p:spPr>
        <p:txBody>
          <a:bodyPr wrap="square" rtlCol="0">
            <a:spAutoFit/>
          </a:bodyPr>
          <a:lstStyle/>
          <a:p>
            <a:r>
              <a:rPr lang="en-US" sz="1600" dirty="0"/>
              <a:t>The key scores to note for admissions are:</a:t>
            </a:r>
          </a:p>
          <a:p>
            <a:endParaRPr lang="en-US" sz="1600" dirty="0"/>
          </a:p>
          <a:p>
            <a:pPr marL="342900" indent="-342900">
              <a:buAutoNum type="arabicPlain" startAt="205"/>
            </a:pPr>
            <a:r>
              <a:rPr lang="en-US" dirty="0"/>
              <a:t>	</a:t>
            </a:r>
            <a:r>
              <a:rPr lang="en-US" dirty="0">
                <a:solidFill>
                  <a:schemeClr val="accent6"/>
                </a:solidFill>
              </a:rPr>
              <a:t>Qualifying Score</a:t>
            </a:r>
          </a:p>
          <a:p>
            <a:pPr marL="342900" indent="-342900">
              <a:buAutoNum type="arabicPlain" startAt="205"/>
            </a:pPr>
            <a:endParaRPr lang="en-US" dirty="0"/>
          </a:p>
          <a:p>
            <a:r>
              <a:rPr lang="en-US" dirty="0"/>
              <a:t>224	</a:t>
            </a:r>
            <a:r>
              <a:rPr lang="en-US" dirty="0">
                <a:solidFill>
                  <a:srgbClr val="7030A0"/>
                </a:solidFill>
              </a:rPr>
              <a:t>Priority Score</a:t>
            </a:r>
          </a:p>
        </p:txBody>
      </p:sp>
      <p:pic>
        <p:nvPicPr>
          <p:cNvPr id="12" name="Picture 11">
            <a:extLst>
              <a:ext uri="{FF2B5EF4-FFF2-40B4-BE49-F238E27FC236}">
                <a16:creationId xmlns:a16="http://schemas.microsoft.com/office/drawing/2014/main" id="{4E035544-FA49-0447-A2EA-9AE51A393725}"/>
              </a:ext>
            </a:extLst>
          </p:cNvPr>
          <p:cNvPicPr>
            <a:picLocks noChangeAspect="1"/>
          </p:cNvPicPr>
          <p:nvPr/>
        </p:nvPicPr>
        <p:blipFill>
          <a:blip r:embed="rId14"/>
          <a:stretch>
            <a:fillRect/>
          </a:stretch>
        </p:blipFill>
        <p:spPr>
          <a:xfrm>
            <a:off x="5560541" y="111531"/>
            <a:ext cx="2601032" cy="861592"/>
          </a:xfrm>
          <a:prstGeom prst="rect">
            <a:avLst/>
          </a:prstGeom>
        </p:spPr>
      </p:pic>
      <p:pic>
        <p:nvPicPr>
          <p:cNvPr id="14" name="Picture 13">
            <a:extLst>
              <a:ext uri="{FF2B5EF4-FFF2-40B4-BE49-F238E27FC236}">
                <a16:creationId xmlns:a16="http://schemas.microsoft.com/office/drawing/2014/main" id="{F66CF1E4-1DF4-EB42-8875-F20A76153308}"/>
              </a:ext>
            </a:extLst>
          </p:cNvPr>
          <p:cNvPicPr>
            <a:picLocks noChangeAspect="1"/>
          </p:cNvPicPr>
          <p:nvPr/>
        </p:nvPicPr>
        <p:blipFill>
          <a:blip r:embed="rId15"/>
          <a:stretch>
            <a:fillRect/>
          </a:stretch>
        </p:blipFill>
        <p:spPr>
          <a:xfrm>
            <a:off x="0" y="0"/>
            <a:ext cx="4846211" cy="6858000"/>
          </a:xfrm>
          <a:prstGeom prst="rect">
            <a:avLst/>
          </a:prstGeom>
        </p:spPr>
      </p:pic>
    </p:spTree>
    <p:extLst>
      <p:ext uri="{BB962C8B-B14F-4D97-AF65-F5344CB8AC3E}">
        <p14:creationId xmlns:p14="http://schemas.microsoft.com/office/powerpoint/2010/main" val="57088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5560541" y="1000899"/>
            <a:ext cx="47891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7" name="TextBox 6">
            <a:extLst>
              <a:ext uri="{FF2B5EF4-FFF2-40B4-BE49-F238E27FC236}">
                <a16:creationId xmlns:a16="http://schemas.microsoft.com/office/drawing/2014/main" id="{64F88CE0-3243-5D48-9F43-24CA36245896}"/>
              </a:ext>
            </a:extLst>
          </p:cNvPr>
          <p:cNvSpPr txBox="1"/>
          <p:nvPr/>
        </p:nvSpPr>
        <p:spPr>
          <a:xfrm>
            <a:off x="5560541" y="1618736"/>
            <a:ext cx="2122569" cy="369332"/>
          </a:xfrm>
          <a:prstGeom prst="rect">
            <a:avLst/>
          </a:prstGeom>
          <a:noFill/>
        </p:spPr>
        <p:txBody>
          <a:bodyPr wrap="none" rtlCol="0">
            <a:spAutoFit/>
          </a:bodyPr>
          <a:lstStyle/>
          <a:p>
            <a:r>
              <a:rPr lang="en-US" i="1" dirty="0"/>
              <a:t>Qualification Criteria</a:t>
            </a:r>
          </a:p>
        </p:txBody>
      </p:sp>
      <p:sp>
        <p:nvSpPr>
          <p:cNvPr id="8" name="TextBox 7">
            <a:extLst>
              <a:ext uri="{FF2B5EF4-FFF2-40B4-BE49-F238E27FC236}">
                <a16:creationId xmlns:a16="http://schemas.microsoft.com/office/drawing/2014/main" id="{840765C0-DF41-3346-8A99-9316DA061F35}"/>
              </a:ext>
            </a:extLst>
          </p:cNvPr>
          <p:cNvSpPr txBox="1"/>
          <p:nvPr/>
        </p:nvSpPr>
        <p:spPr>
          <a:xfrm>
            <a:off x="5560541" y="2372499"/>
            <a:ext cx="5896166" cy="2800767"/>
          </a:xfrm>
          <a:prstGeom prst="rect">
            <a:avLst/>
          </a:prstGeom>
          <a:noFill/>
        </p:spPr>
        <p:txBody>
          <a:bodyPr wrap="none" rtlCol="0">
            <a:spAutoFit/>
          </a:bodyPr>
          <a:lstStyle/>
          <a:p>
            <a:r>
              <a:rPr lang="en-US" sz="3200" b="1" dirty="0"/>
              <a:t>POT 1</a:t>
            </a:r>
          </a:p>
          <a:p>
            <a:endParaRPr lang="en-US" dirty="0"/>
          </a:p>
          <a:p>
            <a:r>
              <a:rPr lang="en-US" dirty="0"/>
              <a:t>Do I have a Qualifying Score of 205?  </a:t>
            </a:r>
          </a:p>
          <a:p>
            <a:endParaRPr lang="en-US" dirty="0"/>
          </a:p>
          <a:p>
            <a:r>
              <a:rPr lang="en-US" dirty="0"/>
              <a:t>If yes, are you a looked after or previously looked after child?</a:t>
            </a:r>
          </a:p>
          <a:p>
            <a:endParaRPr lang="en-US" dirty="0"/>
          </a:p>
          <a:p>
            <a:r>
              <a:rPr lang="en-US" dirty="0"/>
              <a:t>If yes, </a:t>
            </a:r>
            <a:r>
              <a:rPr lang="en-US" b="1" dirty="0"/>
              <a:t>you have met the criteria</a:t>
            </a:r>
          </a:p>
          <a:p>
            <a:endParaRPr lang="en-US" b="1" dirty="0"/>
          </a:p>
          <a:p>
            <a:r>
              <a:rPr lang="en-US" dirty="0"/>
              <a:t>If no, you need to move on to Pot 2</a:t>
            </a:r>
          </a:p>
        </p:txBody>
      </p:sp>
      <p:pic>
        <p:nvPicPr>
          <p:cNvPr id="9" name="Picture 8">
            <a:extLst>
              <a:ext uri="{FF2B5EF4-FFF2-40B4-BE49-F238E27FC236}">
                <a16:creationId xmlns:a16="http://schemas.microsoft.com/office/drawing/2014/main" id="{11AC8FF8-F67B-404E-A03F-28C73302D753}"/>
              </a:ext>
            </a:extLst>
          </p:cNvPr>
          <p:cNvPicPr>
            <a:picLocks noChangeAspect="1"/>
          </p:cNvPicPr>
          <p:nvPr/>
        </p:nvPicPr>
        <p:blipFill>
          <a:blip r:embed="rId2"/>
          <a:stretch>
            <a:fillRect/>
          </a:stretch>
        </p:blipFill>
        <p:spPr>
          <a:xfrm>
            <a:off x="0" y="0"/>
            <a:ext cx="4846211" cy="6858000"/>
          </a:xfrm>
          <a:prstGeom prst="rect">
            <a:avLst/>
          </a:prstGeom>
        </p:spPr>
      </p:pic>
    </p:spTree>
    <p:extLst>
      <p:ext uri="{BB962C8B-B14F-4D97-AF65-F5344CB8AC3E}">
        <p14:creationId xmlns:p14="http://schemas.microsoft.com/office/powerpoint/2010/main" val="118884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F88CE0-3243-5D48-9F43-24CA36245896}"/>
              </a:ext>
            </a:extLst>
          </p:cNvPr>
          <p:cNvSpPr txBox="1"/>
          <p:nvPr/>
        </p:nvSpPr>
        <p:spPr>
          <a:xfrm>
            <a:off x="5560541" y="1618736"/>
            <a:ext cx="2122569" cy="369332"/>
          </a:xfrm>
          <a:prstGeom prst="rect">
            <a:avLst/>
          </a:prstGeom>
          <a:noFill/>
        </p:spPr>
        <p:txBody>
          <a:bodyPr wrap="none" rtlCol="0">
            <a:spAutoFit/>
          </a:bodyPr>
          <a:lstStyle/>
          <a:p>
            <a:r>
              <a:rPr lang="en-US" i="1" dirty="0"/>
              <a:t>Qualification Criteria</a:t>
            </a:r>
          </a:p>
        </p:txBody>
      </p:sp>
      <p:sp>
        <p:nvSpPr>
          <p:cNvPr id="8" name="TextBox 7">
            <a:extLst>
              <a:ext uri="{FF2B5EF4-FFF2-40B4-BE49-F238E27FC236}">
                <a16:creationId xmlns:a16="http://schemas.microsoft.com/office/drawing/2014/main" id="{840765C0-DF41-3346-8A99-9316DA061F35}"/>
              </a:ext>
            </a:extLst>
          </p:cNvPr>
          <p:cNvSpPr txBox="1"/>
          <p:nvPr/>
        </p:nvSpPr>
        <p:spPr>
          <a:xfrm>
            <a:off x="5560541" y="2372499"/>
            <a:ext cx="4663777" cy="3908762"/>
          </a:xfrm>
          <a:prstGeom prst="rect">
            <a:avLst/>
          </a:prstGeom>
          <a:noFill/>
        </p:spPr>
        <p:txBody>
          <a:bodyPr wrap="none" rtlCol="0">
            <a:spAutoFit/>
          </a:bodyPr>
          <a:lstStyle/>
          <a:p>
            <a:r>
              <a:rPr lang="en-US" sz="3200" b="1" dirty="0"/>
              <a:t>POT 2</a:t>
            </a:r>
          </a:p>
          <a:p>
            <a:endParaRPr lang="en-US" dirty="0"/>
          </a:p>
          <a:p>
            <a:r>
              <a:rPr lang="en-US" dirty="0"/>
              <a:t>Do I have a Qualifying Score of 205?  </a:t>
            </a:r>
          </a:p>
          <a:p>
            <a:endParaRPr lang="en-US" dirty="0"/>
          </a:p>
          <a:p>
            <a:r>
              <a:rPr lang="en-US" dirty="0"/>
              <a:t>If yes, are you in receipt of Pupil Premium?</a:t>
            </a:r>
          </a:p>
          <a:p>
            <a:endParaRPr lang="en-US" dirty="0"/>
          </a:p>
          <a:p>
            <a:r>
              <a:rPr lang="en-US" dirty="0"/>
              <a:t>If NO, you need to move on to POT 4</a:t>
            </a:r>
          </a:p>
          <a:p>
            <a:endParaRPr lang="en-US" dirty="0"/>
          </a:p>
          <a:p>
            <a:r>
              <a:rPr lang="en-US" dirty="0"/>
              <a:t>If yes, are you living within the catchment area?</a:t>
            </a:r>
          </a:p>
          <a:p>
            <a:endParaRPr lang="en-US" dirty="0"/>
          </a:p>
          <a:p>
            <a:r>
              <a:rPr lang="en-US" dirty="0"/>
              <a:t>If NO, you need to move on to POT 3</a:t>
            </a:r>
          </a:p>
          <a:p>
            <a:endParaRPr lang="en-US" dirty="0"/>
          </a:p>
          <a:p>
            <a:r>
              <a:rPr lang="en-US" dirty="0"/>
              <a:t>If yes, </a:t>
            </a:r>
            <a:r>
              <a:rPr lang="en-US" b="1" dirty="0"/>
              <a:t>you have met the criteria </a:t>
            </a:r>
            <a:endParaRPr lang="en-US" dirty="0"/>
          </a:p>
        </p:txBody>
      </p:sp>
      <p:sp>
        <p:nvSpPr>
          <p:cNvPr id="9" name="TextBox 8">
            <a:extLst>
              <a:ext uri="{FF2B5EF4-FFF2-40B4-BE49-F238E27FC236}">
                <a16:creationId xmlns:a16="http://schemas.microsoft.com/office/drawing/2014/main" id="{83F9DE7B-52C4-BD49-A54B-53EC1AFF7203}"/>
              </a:ext>
            </a:extLst>
          </p:cNvPr>
          <p:cNvSpPr txBox="1"/>
          <p:nvPr/>
        </p:nvSpPr>
        <p:spPr>
          <a:xfrm>
            <a:off x="5560541" y="1000899"/>
            <a:ext cx="47891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pic>
        <p:nvPicPr>
          <p:cNvPr id="6" name="Picture 5">
            <a:extLst>
              <a:ext uri="{FF2B5EF4-FFF2-40B4-BE49-F238E27FC236}">
                <a16:creationId xmlns:a16="http://schemas.microsoft.com/office/drawing/2014/main" id="{1E146C2C-4437-BA4F-BF09-1A1B644AFF79}"/>
              </a:ext>
            </a:extLst>
          </p:cNvPr>
          <p:cNvPicPr>
            <a:picLocks noChangeAspect="1"/>
          </p:cNvPicPr>
          <p:nvPr/>
        </p:nvPicPr>
        <p:blipFill>
          <a:blip r:embed="rId2"/>
          <a:stretch>
            <a:fillRect/>
          </a:stretch>
        </p:blipFill>
        <p:spPr>
          <a:xfrm>
            <a:off x="0" y="0"/>
            <a:ext cx="4846211" cy="6858000"/>
          </a:xfrm>
          <a:prstGeom prst="rect">
            <a:avLst/>
          </a:prstGeom>
        </p:spPr>
      </p:pic>
    </p:spTree>
    <p:extLst>
      <p:ext uri="{BB962C8B-B14F-4D97-AF65-F5344CB8AC3E}">
        <p14:creationId xmlns:p14="http://schemas.microsoft.com/office/powerpoint/2010/main" val="139601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sp>
        <p:nvSpPr>
          <p:cNvPr id="7" name="TextBox 6">
            <a:extLst>
              <a:ext uri="{FF2B5EF4-FFF2-40B4-BE49-F238E27FC236}">
                <a16:creationId xmlns:a16="http://schemas.microsoft.com/office/drawing/2014/main" id="{64F88CE0-3243-5D48-9F43-24CA36245896}"/>
              </a:ext>
            </a:extLst>
          </p:cNvPr>
          <p:cNvSpPr txBox="1"/>
          <p:nvPr/>
        </p:nvSpPr>
        <p:spPr>
          <a:xfrm>
            <a:off x="5548184" y="1198606"/>
            <a:ext cx="2122569" cy="369332"/>
          </a:xfrm>
          <a:prstGeom prst="rect">
            <a:avLst/>
          </a:prstGeom>
          <a:noFill/>
        </p:spPr>
        <p:txBody>
          <a:bodyPr wrap="none" rtlCol="0">
            <a:spAutoFit/>
          </a:bodyPr>
          <a:lstStyle/>
          <a:p>
            <a:r>
              <a:rPr lang="en-US" i="1" dirty="0"/>
              <a:t>Qualification Criteria</a:t>
            </a:r>
          </a:p>
        </p:txBody>
      </p:sp>
      <p:sp>
        <p:nvSpPr>
          <p:cNvPr id="8" name="TextBox 7">
            <a:extLst>
              <a:ext uri="{FF2B5EF4-FFF2-40B4-BE49-F238E27FC236}">
                <a16:creationId xmlns:a16="http://schemas.microsoft.com/office/drawing/2014/main" id="{840765C0-DF41-3346-8A99-9316DA061F35}"/>
              </a:ext>
            </a:extLst>
          </p:cNvPr>
          <p:cNvSpPr txBox="1"/>
          <p:nvPr/>
        </p:nvSpPr>
        <p:spPr>
          <a:xfrm>
            <a:off x="5548184" y="1952369"/>
            <a:ext cx="4806778" cy="4739759"/>
          </a:xfrm>
          <a:prstGeom prst="rect">
            <a:avLst/>
          </a:prstGeom>
          <a:noFill/>
        </p:spPr>
        <p:txBody>
          <a:bodyPr wrap="square" rtlCol="0">
            <a:spAutoFit/>
          </a:bodyPr>
          <a:lstStyle/>
          <a:p>
            <a:r>
              <a:rPr lang="en-US" sz="3200" b="1" dirty="0"/>
              <a:t>POT 3</a:t>
            </a:r>
          </a:p>
          <a:p>
            <a:endParaRPr lang="en-US" dirty="0"/>
          </a:p>
          <a:p>
            <a:r>
              <a:rPr lang="en-US" dirty="0"/>
              <a:t>Do I have a Qualifying Score of 205?  </a:t>
            </a:r>
          </a:p>
          <a:p>
            <a:endParaRPr lang="en-US" dirty="0"/>
          </a:p>
          <a:p>
            <a:r>
              <a:rPr lang="en-US" dirty="0"/>
              <a:t>If yes, are you in receipt of Pupil Premium?</a:t>
            </a:r>
          </a:p>
          <a:p>
            <a:endParaRPr lang="en-US" dirty="0"/>
          </a:p>
          <a:p>
            <a:r>
              <a:rPr lang="en-US" dirty="0"/>
              <a:t>If NO, you need to move on to POT 4</a:t>
            </a:r>
          </a:p>
          <a:p>
            <a:endParaRPr lang="en-US" dirty="0"/>
          </a:p>
          <a:p>
            <a:r>
              <a:rPr lang="en-US" dirty="0"/>
              <a:t>If yes, you </a:t>
            </a:r>
            <a:r>
              <a:rPr lang="en-US" i="1" dirty="0"/>
              <a:t>may</a:t>
            </a:r>
            <a:r>
              <a:rPr lang="en-US" dirty="0"/>
              <a:t> be offered a place. </a:t>
            </a:r>
            <a:r>
              <a:rPr lang="en-US" b="1" dirty="0"/>
              <a:t>However, </a:t>
            </a:r>
            <a:endParaRPr lang="en-US" dirty="0"/>
          </a:p>
          <a:p>
            <a:endParaRPr lang="en-US" dirty="0"/>
          </a:p>
          <a:p>
            <a:r>
              <a:rPr lang="en-US" dirty="0"/>
              <a:t>This is dependent on whether 25% of places have already been offered from POT 2</a:t>
            </a:r>
          </a:p>
          <a:p>
            <a:endParaRPr lang="en-US" dirty="0"/>
          </a:p>
          <a:p>
            <a:r>
              <a:rPr lang="en-US" dirty="0"/>
              <a:t>If there are still spaces, the offer will be ranked depending on test score.</a:t>
            </a:r>
          </a:p>
          <a:p>
            <a:endParaRPr lang="en-US" dirty="0"/>
          </a:p>
        </p:txBody>
      </p:sp>
      <p:sp>
        <p:nvSpPr>
          <p:cNvPr id="9" name="TextBox 8">
            <a:extLst>
              <a:ext uri="{FF2B5EF4-FFF2-40B4-BE49-F238E27FC236}">
                <a16:creationId xmlns:a16="http://schemas.microsoft.com/office/drawing/2014/main" id="{2F5C3AB4-E8BA-1542-BE50-124B1BA1B796}"/>
              </a:ext>
            </a:extLst>
          </p:cNvPr>
          <p:cNvSpPr txBox="1"/>
          <p:nvPr/>
        </p:nvSpPr>
        <p:spPr>
          <a:xfrm>
            <a:off x="5548184" y="629509"/>
            <a:ext cx="47891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Tree>
    <p:extLst>
      <p:ext uri="{BB962C8B-B14F-4D97-AF65-F5344CB8AC3E}">
        <p14:creationId xmlns:p14="http://schemas.microsoft.com/office/powerpoint/2010/main" val="273693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sp>
        <p:nvSpPr>
          <p:cNvPr id="7" name="TextBox 6">
            <a:extLst>
              <a:ext uri="{FF2B5EF4-FFF2-40B4-BE49-F238E27FC236}">
                <a16:creationId xmlns:a16="http://schemas.microsoft.com/office/drawing/2014/main" id="{64F88CE0-3243-5D48-9F43-24CA36245896}"/>
              </a:ext>
            </a:extLst>
          </p:cNvPr>
          <p:cNvSpPr txBox="1"/>
          <p:nvPr/>
        </p:nvSpPr>
        <p:spPr>
          <a:xfrm>
            <a:off x="5548184" y="1198606"/>
            <a:ext cx="2122569" cy="369332"/>
          </a:xfrm>
          <a:prstGeom prst="rect">
            <a:avLst/>
          </a:prstGeom>
          <a:noFill/>
        </p:spPr>
        <p:txBody>
          <a:bodyPr wrap="none" rtlCol="0">
            <a:spAutoFit/>
          </a:bodyPr>
          <a:lstStyle/>
          <a:p>
            <a:r>
              <a:rPr lang="en-US" i="1" dirty="0"/>
              <a:t>Qualification Criteria</a:t>
            </a:r>
          </a:p>
        </p:txBody>
      </p:sp>
      <p:sp>
        <p:nvSpPr>
          <p:cNvPr id="8" name="TextBox 7">
            <a:extLst>
              <a:ext uri="{FF2B5EF4-FFF2-40B4-BE49-F238E27FC236}">
                <a16:creationId xmlns:a16="http://schemas.microsoft.com/office/drawing/2014/main" id="{840765C0-DF41-3346-8A99-9316DA061F35}"/>
              </a:ext>
            </a:extLst>
          </p:cNvPr>
          <p:cNvSpPr txBox="1"/>
          <p:nvPr/>
        </p:nvSpPr>
        <p:spPr>
          <a:xfrm>
            <a:off x="5548183" y="1952369"/>
            <a:ext cx="5115697" cy="4462760"/>
          </a:xfrm>
          <a:prstGeom prst="rect">
            <a:avLst/>
          </a:prstGeom>
          <a:noFill/>
        </p:spPr>
        <p:txBody>
          <a:bodyPr wrap="square" rtlCol="0">
            <a:spAutoFit/>
          </a:bodyPr>
          <a:lstStyle/>
          <a:p>
            <a:r>
              <a:rPr lang="en-US" sz="3200" b="1" dirty="0"/>
              <a:t>POT 4</a:t>
            </a:r>
          </a:p>
          <a:p>
            <a:endParaRPr lang="en-US" dirty="0"/>
          </a:p>
          <a:p>
            <a:r>
              <a:rPr lang="en-US" dirty="0"/>
              <a:t>Do I have a Qualifying Score of 205?  </a:t>
            </a:r>
          </a:p>
          <a:p>
            <a:endParaRPr lang="en-US" dirty="0"/>
          </a:p>
          <a:p>
            <a:r>
              <a:rPr lang="en-US" dirty="0"/>
              <a:t>If yes, have you met the Priority Score of 222?</a:t>
            </a:r>
          </a:p>
          <a:p>
            <a:endParaRPr lang="en-US" dirty="0"/>
          </a:p>
          <a:p>
            <a:r>
              <a:rPr lang="en-US" dirty="0"/>
              <a:t>If NO, you need to move on to POT 5</a:t>
            </a:r>
          </a:p>
          <a:p>
            <a:endParaRPr lang="en-US" dirty="0"/>
          </a:p>
          <a:p>
            <a:r>
              <a:rPr lang="en-US" dirty="0"/>
              <a:t>If yes, do you live within the catchment area?</a:t>
            </a:r>
          </a:p>
          <a:p>
            <a:endParaRPr lang="en-US" dirty="0"/>
          </a:p>
          <a:p>
            <a:r>
              <a:rPr lang="en-US" dirty="0"/>
              <a:t>If yes, you are </a:t>
            </a:r>
            <a:r>
              <a:rPr lang="en-US" i="1" dirty="0"/>
              <a:t>likely</a:t>
            </a:r>
            <a:r>
              <a:rPr lang="en-US" dirty="0"/>
              <a:t> to be offered a place.   </a:t>
            </a:r>
            <a:r>
              <a:rPr lang="en-US" b="1" dirty="0"/>
              <a:t>However, </a:t>
            </a:r>
            <a:endParaRPr lang="en-US" dirty="0"/>
          </a:p>
          <a:p>
            <a:endParaRPr lang="en-US" dirty="0"/>
          </a:p>
          <a:p>
            <a:r>
              <a:rPr lang="en-US" dirty="0"/>
              <a:t>Spaces will be offered depending on having an older sibling at the school or based on distance from the school.</a:t>
            </a:r>
          </a:p>
        </p:txBody>
      </p:sp>
      <p:sp>
        <p:nvSpPr>
          <p:cNvPr id="9" name="TextBox 8">
            <a:extLst>
              <a:ext uri="{FF2B5EF4-FFF2-40B4-BE49-F238E27FC236}">
                <a16:creationId xmlns:a16="http://schemas.microsoft.com/office/drawing/2014/main" id="{F22BD50A-F600-B549-89D6-0E08F552E4C6}"/>
              </a:ext>
            </a:extLst>
          </p:cNvPr>
          <p:cNvSpPr txBox="1"/>
          <p:nvPr/>
        </p:nvSpPr>
        <p:spPr>
          <a:xfrm>
            <a:off x="5548183" y="629509"/>
            <a:ext cx="47891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Tree>
    <p:extLst>
      <p:ext uri="{BB962C8B-B14F-4D97-AF65-F5344CB8AC3E}">
        <p14:creationId xmlns:p14="http://schemas.microsoft.com/office/powerpoint/2010/main" val="421627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72CADA-F05F-274D-A9F0-AF71829FCD7C}"/>
              </a:ext>
            </a:extLst>
          </p:cNvPr>
          <p:cNvPicPr>
            <a:picLocks noChangeAspect="1"/>
          </p:cNvPicPr>
          <p:nvPr/>
        </p:nvPicPr>
        <p:blipFill>
          <a:blip r:embed="rId2"/>
          <a:stretch>
            <a:fillRect/>
          </a:stretch>
        </p:blipFill>
        <p:spPr>
          <a:xfrm>
            <a:off x="783771" y="3868056"/>
            <a:ext cx="8128000" cy="2692400"/>
          </a:xfrm>
          <a:prstGeom prst="rect">
            <a:avLst/>
          </a:prstGeom>
        </p:spPr>
      </p:pic>
      <p:pic>
        <p:nvPicPr>
          <p:cNvPr id="7" name="Picture 6">
            <a:extLst>
              <a:ext uri="{FF2B5EF4-FFF2-40B4-BE49-F238E27FC236}">
                <a16:creationId xmlns:a16="http://schemas.microsoft.com/office/drawing/2014/main" id="{63D87810-73F2-2140-A346-4A965B812113}"/>
              </a:ext>
            </a:extLst>
          </p:cNvPr>
          <p:cNvPicPr>
            <a:picLocks noChangeAspect="1"/>
          </p:cNvPicPr>
          <p:nvPr/>
        </p:nvPicPr>
        <p:blipFill>
          <a:blip r:embed="rId3"/>
          <a:stretch>
            <a:fillRect/>
          </a:stretch>
        </p:blipFill>
        <p:spPr>
          <a:xfrm>
            <a:off x="859971" y="471714"/>
            <a:ext cx="8051800" cy="2692400"/>
          </a:xfrm>
          <a:prstGeom prst="rect">
            <a:avLst/>
          </a:prstGeom>
        </p:spPr>
      </p:pic>
      <p:pic>
        <p:nvPicPr>
          <p:cNvPr id="9" name="Picture 8">
            <a:extLst>
              <a:ext uri="{FF2B5EF4-FFF2-40B4-BE49-F238E27FC236}">
                <a16:creationId xmlns:a16="http://schemas.microsoft.com/office/drawing/2014/main" id="{10B913C3-80F4-2041-8447-90F99193A8C0}"/>
              </a:ext>
            </a:extLst>
          </p:cNvPr>
          <p:cNvPicPr>
            <a:picLocks noChangeAspect="1"/>
          </p:cNvPicPr>
          <p:nvPr/>
        </p:nvPicPr>
        <p:blipFill>
          <a:blip r:embed="rId4"/>
          <a:stretch>
            <a:fillRect/>
          </a:stretch>
        </p:blipFill>
        <p:spPr>
          <a:xfrm>
            <a:off x="10010215" y="417285"/>
            <a:ext cx="2019511" cy="2801257"/>
          </a:xfrm>
          <a:prstGeom prst="rect">
            <a:avLst/>
          </a:prstGeom>
        </p:spPr>
      </p:pic>
      <p:sp>
        <p:nvSpPr>
          <p:cNvPr id="10" name="Rectangle 9">
            <a:extLst>
              <a:ext uri="{FF2B5EF4-FFF2-40B4-BE49-F238E27FC236}">
                <a16:creationId xmlns:a16="http://schemas.microsoft.com/office/drawing/2014/main" id="{32F208BF-1DE0-BA47-B6FC-946521E47B05}"/>
              </a:ext>
            </a:extLst>
          </p:cNvPr>
          <p:cNvSpPr/>
          <p:nvPr/>
        </p:nvSpPr>
        <p:spPr>
          <a:xfrm>
            <a:off x="4049484" y="2496457"/>
            <a:ext cx="4862287" cy="5370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2F1DE16-8AF7-2943-9FE7-201021A3AC7E}"/>
              </a:ext>
            </a:extLst>
          </p:cNvPr>
          <p:cNvPicPr>
            <a:picLocks noChangeAspect="1"/>
          </p:cNvPicPr>
          <p:nvPr/>
        </p:nvPicPr>
        <p:blipFill>
          <a:blip r:embed="rId5"/>
          <a:stretch>
            <a:fillRect/>
          </a:stretch>
        </p:blipFill>
        <p:spPr>
          <a:xfrm>
            <a:off x="9847943" y="4042228"/>
            <a:ext cx="2344057" cy="2344057"/>
          </a:xfrm>
          <a:prstGeom prst="rect">
            <a:avLst/>
          </a:prstGeom>
        </p:spPr>
      </p:pic>
    </p:spTree>
    <p:extLst>
      <p:ext uri="{BB962C8B-B14F-4D97-AF65-F5344CB8AC3E}">
        <p14:creationId xmlns:p14="http://schemas.microsoft.com/office/powerpoint/2010/main" val="520240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sp>
        <p:nvSpPr>
          <p:cNvPr id="7" name="TextBox 6">
            <a:extLst>
              <a:ext uri="{FF2B5EF4-FFF2-40B4-BE49-F238E27FC236}">
                <a16:creationId xmlns:a16="http://schemas.microsoft.com/office/drawing/2014/main" id="{64F88CE0-3243-5D48-9F43-24CA36245896}"/>
              </a:ext>
            </a:extLst>
          </p:cNvPr>
          <p:cNvSpPr txBox="1"/>
          <p:nvPr/>
        </p:nvSpPr>
        <p:spPr>
          <a:xfrm>
            <a:off x="5548184" y="1198606"/>
            <a:ext cx="2122569" cy="369332"/>
          </a:xfrm>
          <a:prstGeom prst="rect">
            <a:avLst/>
          </a:prstGeom>
          <a:noFill/>
        </p:spPr>
        <p:txBody>
          <a:bodyPr wrap="none" rtlCol="0">
            <a:spAutoFit/>
          </a:bodyPr>
          <a:lstStyle/>
          <a:p>
            <a:r>
              <a:rPr lang="en-US" i="1" dirty="0"/>
              <a:t>Qualification Criteria</a:t>
            </a:r>
          </a:p>
        </p:txBody>
      </p:sp>
      <p:sp>
        <p:nvSpPr>
          <p:cNvPr id="8" name="TextBox 7">
            <a:extLst>
              <a:ext uri="{FF2B5EF4-FFF2-40B4-BE49-F238E27FC236}">
                <a16:creationId xmlns:a16="http://schemas.microsoft.com/office/drawing/2014/main" id="{840765C0-DF41-3346-8A99-9316DA061F35}"/>
              </a:ext>
            </a:extLst>
          </p:cNvPr>
          <p:cNvSpPr txBox="1"/>
          <p:nvPr/>
        </p:nvSpPr>
        <p:spPr>
          <a:xfrm>
            <a:off x="5548183" y="1952369"/>
            <a:ext cx="5115697" cy="3077766"/>
          </a:xfrm>
          <a:prstGeom prst="rect">
            <a:avLst/>
          </a:prstGeom>
          <a:noFill/>
        </p:spPr>
        <p:txBody>
          <a:bodyPr wrap="square" rtlCol="0">
            <a:spAutoFit/>
          </a:bodyPr>
          <a:lstStyle/>
          <a:p>
            <a:r>
              <a:rPr lang="en-US" sz="3200" b="1" dirty="0"/>
              <a:t>POT 5</a:t>
            </a:r>
          </a:p>
          <a:p>
            <a:endParaRPr lang="en-US" dirty="0"/>
          </a:p>
          <a:p>
            <a:r>
              <a:rPr lang="en-US" dirty="0"/>
              <a:t>Do I have a Qualifying Score of 205?  </a:t>
            </a:r>
          </a:p>
          <a:p>
            <a:endParaRPr lang="en-US" dirty="0"/>
          </a:p>
          <a:p>
            <a:r>
              <a:rPr lang="en-US" dirty="0"/>
              <a:t>If yes, there is a chance you could be offered a place.  </a:t>
            </a:r>
            <a:r>
              <a:rPr lang="en-US" b="1" dirty="0"/>
              <a:t>However, </a:t>
            </a:r>
          </a:p>
          <a:p>
            <a:endParaRPr lang="en-US" b="1" dirty="0"/>
          </a:p>
          <a:p>
            <a:r>
              <a:rPr lang="en-US" dirty="0"/>
              <a:t>If there are still spaces, the offer will be ranked depending on test score.</a:t>
            </a:r>
          </a:p>
          <a:p>
            <a:endParaRPr lang="en-US" dirty="0"/>
          </a:p>
        </p:txBody>
      </p:sp>
      <p:sp>
        <p:nvSpPr>
          <p:cNvPr id="9" name="TextBox 8">
            <a:extLst>
              <a:ext uri="{FF2B5EF4-FFF2-40B4-BE49-F238E27FC236}">
                <a16:creationId xmlns:a16="http://schemas.microsoft.com/office/drawing/2014/main" id="{2F6ECEFF-20F5-B445-9D75-DBA0899C0E7C}"/>
              </a:ext>
            </a:extLst>
          </p:cNvPr>
          <p:cNvSpPr txBox="1"/>
          <p:nvPr/>
        </p:nvSpPr>
        <p:spPr>
          <a:xfrm>
            <a:off x="5548183" y="444843"/>
            <a:ext cx="47891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Tree>
    <p:extLst>
      <p:ext uri="{BB962C8B-B14F-4D97-AF65-F5344CB8AC3E}">
        <p14:creationId xmlns:p14="http://schemas.microsoft.com/office/powerpoint/2010/main" val="336848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sp>
        <p:nvSpPr>
          <p:cNvPr id="7" name="TextBox 6">
            <a:extLst>
              <a:ext uri="{FF2B5EF4-FFF2-40B4-BE49-F238E27FC236}">
                <a16:creationId xmlns:a16="http://schemas.microsoft.com/office/drawing/2014/main" id="{64F88CE0-3243-5D48-9F43-24CA36245896}"/>
              </a:ext>
            </a:extLst>
          </p:cNvPr>
          <p:cNvSpPr txBox="1"/>
          <p:nvPr/>
        </p:nvSpPr>
        <p:spPr>
          <a:xfrm>
            <a:off x="5548184" y="1198606"/>
            <a:ext cx="5812169" cy="584775"/>
          </a:xfrm>
          <a:prstGeom prst="rect">
            <a:avLst/>
          </a:prstGeom>
          <a:noFill/>
        </p:spPr>
        <p:txBody>
          <a:bodyPr wrap="none" rtlCol="0">
            <a:spAutoFit/>
          </a:bodyPr>
          <a:lstStyle/>
          <a:p>
            <a:r>
              <a:rPr lang="en-US" sz="3200" b="1" i="1" dirty="0"/>
              <a:t>Local Authority Preference Forms</a:t>
            </a:r>
          </a:p>
        </p:txBody>
      </p:sp>
      <p:sp>
        <p:nvSpPr>
          <p:cNvPr id="8" name="TextBox 7">
            <a:extLst>
              <a:ext uri="{FF2B5EF4-FFF2-40B4-BE49-F238E27FC236}">
                <a16:creationId xmlns:a16="http://schemas.microsoft.com/office/drawing/2014/main" id="{840765C0-DF41-3346-8A99-9316DA061F35}"/>
              </a:ext>
            </a:extLst>
          </p:cNvPr>
          <p:cNvSpPr txBox="1"/>
          <p:nvPr/>
        </p:nvSpPr>
        <p:spPr>
          <a:xfrm>
            <a:off x="5548183" y="1952369"/>
            <a:ext cx="5115697" cy="4708981"/>
          </a:xfrm>
          <a:prstGeom prst="rect">
            <a:avLst/>
          </a:prstGeom>
          <a:noFill/>
        </p:spPr>
        <p:txBody>
          <a:bodyPr wrap="square" rtlCol="0">
            <a:spAutoFit/>
          </a:bodyPr>
          <a:lstStyle/>
          <a:p>
            <a:r>
              <a:rPr lang="en-US" sz="2000" dirty="0"/>
              <a:t>Once you know your score in the admissions test in October, you have until </a:t>
            </a:r>
            <a:r>
              <a:rPr lang="en-US" sz="2000" b="1" dirty="0"/>
              <a:t>31 October </a:t>
            </a:r>
            <a:r>
              <a:rPr lang="en-US" sz="2000" dirty="0"/>
              <a:t>to submit your preference form to your local authority.</a:t>
            </a:r>
          </a:p>
          <a:p>
            <a:endParaRPr lang="en-US" sz="2000" dirty="0"/>
          </a:p>
          <a:p>
            <a:r>
              <a:rPr lang="en-US" sz="2000" dirty="0"/>
              <a:t>You will have up to </a:t>
            </a:r>
            <a:r>
              <a:rPr lang="en-US" sz="2000" b="1" dirty="0"/>
              <a:t>six choices</a:t>
            </a:r>
          </a:p>
          <a:p>
            <a:endParaRPr lang="en-US" sz="2000" b="1" dirty="0"/>
          </a:p>
          <a:p>
            <a:r>
              <a:rPr lang="en-US" sz="2000" dirty="0"/>
              <a:t>You will be allocated on </a:t>
            </a:r>
            <a:r>
              <a:rPr lang="en-US" sz="2000" b="1" dirty="0"/>
              <a:t>1 March </a:t>
            </a:r>
            <a:r>
              <a:rPr lang="en-US" sz="2000" dirty="0"/>
              <a:t>the first school for which you meet the entrance criteria, you do not put at risk a ‘safe’ school place by putting Camp Hill Boys higher on your preference list.</a:t>
            </a:r>
          </a:p>
          <a:p>
            <a:endParaRPr lang="en-US" sz="2000" dirty="0"/>
          </a:p>
          <a:p>
            <a:r>
              <a:rPr lang="en-US" sz="2000" i="1" dirty="0"/>
              <a:t>Always choose your preferences based on which school is the best fit for your child.</a:t>
            </a:r>
          </a:p>
        </p:txBody>
      </p:sp>
      <p:sp>
        <p:nvSpPr>
          <p:cNvPr id="9" name="TextBox 8">
            <a:extLst>
              <a:ext uri="{FF2B5EF4-FFF2-40B4-BE49-F238E27FC236}">
                <a16:creationId xmlns:a16="http://schemas.microsoft.com/office/drawing/2014/main" id="{6E4363C5-4911-0E47-BB17-AF14DA11D3F8}"/>
              </a:ext>
            </a:extLst>
          </p:cNvPr>
          <p:cNvSpPr txBox="1"/>
          <p:nvPr/>
        </p:nvSpPr>
        <p:spPr>
          <a:xfrm>
            <a:off x="5548184" y="580769"/>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Tree>
    <p:extLst>
      <p:ext uri="{BB962C8B-B14F-4D97-AF65-F5344CB8AC3E}">
        <p14:creationId xmlns:p14="http://schemas.microsoft.com/office/powerpoint/2010/main" val="20813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5548184" y="580769"/>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7" name="TextBox 6">
            <a:extLst>
              <a:ext uri="{FF2B5EF4-FFF2-40B4-BE49-F238E27FC236}">
                <a16:creationId xmlns:a16="http://schemas.microsoft.com/office/drawing/2014/main" id="{64F88CE0-3243-5D48-9F43-24CA36245896}"/>
              </a:ext>
            </a:extLst>
          </p:cNvPr>
          <p:cNvSpPr txBox="1"/>
          <p:nvPr/>
        </p:nvSpPr>
        <p:spPr>
          <a:xfrm>
            <a:off x="5548184" y="1198606"/>
            <a:ext cx="2917594" cy="584775"/>
          </a:xfrm>
          <a:prstGeom prst="rect">
            <a:avLst/>
          </a:prstGeom>
          <a:noFill/>
        </p:spPr>
        <p:txBody>
          <a:bodyPr wrap="none" rtlCol="0">
            <a:spAutoFit/>
          </a:bodyPr>
          <a:lstStyle/>
          <a:p>
            <a:r>
              <a:rPr lang="en-US" sz="3200" b="1" i="1" dirty="0"/>
              <a:t>The Waiting List</a:t>
            </a:r>
          </a:p>
        </p:txBody>
      </p:sp>
      <p:sp>
        <p:nvSpPr>
          <p:cNvPr id="8" name="TextBox 7">
            <a:extLst>
              <a:ext uri="{FF2B5EF4-FFF2-40B4-BE49-F238E27FC236}">
                <a16:creationId xmlns:a16="http://schemas.microsoft.com/office/drawing/2014/main" id="{840765C0-DF41-3346-8A99-9316DA061F35}"/>
              </a:ext>
            </a:extLst>
          </p:cNvPr>
          <p:cNvSpPr txBox="1"/>
          <p:nvPr/>
        </p:nvSpPr>
        <p:spPr>
          <a:xfrm>
            <a:off x="5548183" y="1952369"/>
            <a:ext cx="5733375" cy="4893647"/>
          </a:xfrm>
          <a:prstGeom prst="rect">
            <a:avLst/>
          </a:prstGeom>
          <a:noFill/>
        </p:spPr>
        <p:txBody>
          <a:bodyPr wrap="square" rtlCol="0">
            <a:spAutoFit/>
          </a:bodyPr>
          <a:lstStyle/>
          <a:p>
            <a:r>
              <a:rPr lang="en-GB" dirty="0"/>
              <a:t>If you are not offered your first choice school on 1 March, there will be further places offered from the waiting list.  There are a number of reasons why some offers are declined, for example, acceptance of an independent school place or moving out of area.</a:t>
            </a:r>
          </a:p>
          <a:p>
            <a:endParaRPr lang="en-GB" dirty="0"/>
          </a:p>
          <a:p>
            <a:r>
              <a:rPr lang="en-GB" dirty="0"/>
              <a:t>The waiting lists between March – December 2020 will be held in the same way as the criteria itself with a number of ‘pots’, some of which are determined by distance and others by score.</a:t>
            </a:r>
          </a:p>
          <a:p>
            <a:endParaRPr lang="en-GB" dirty="0"/>
          </a:p>
          <a:p>
            <a:r>
              <a:rPr lang="en-GB" dirty="0"/>
              <a:t>Aside from any late applicants, there will not be any from the ‘pot 1’ or ‘pot 2’ on the waiting list, but its possible there will be pot 3, 4 and 5 lists.</a:t>
            </a:r>
          </a:p>
          <a:p>
            <a:endParaRPr lang="en-GB" sz="2000" i="1" dirty="0"/>
          </a:p>
          <a:p>
            <a:r>
              <a:rPr lang="en-GB" sz="2000" i="1" dirty="0"/>
              <a:t>Movement from the waiting list can take some weeks before all places are allocated</a:t>
            </a:r>
            <a:endParaRPr lang="en-US" sz="2000" i="1" dirty="0"/>
          </a:p>
        </p:txBody>
      </p:sp>
      <p:pic>
        <p:nvPicPr>
          <p:cNvPr id="9" name="Picture 8">
            <a:extLst>
              <a:ext uri="{FF2B5EF4-FFF2-40B4-BE49-F238E27FC236}">
                <a16:creationId xmlns:a16="http://schemas.microsoft.com/office/drawing/2014/main" id="{FC3DA76A-598D-284F-A69C-B2532D513801}"/>
              </a:ext>
            </a:extLst>
          </p:cNvPr>
          <p:cNvPicPr>
            <a:picLocks noChangeAspect="1"/>
          </p:cNvPicPr>
          <p:nvPr/>
        </p:nvPicPr>
        <p:blipFill>
          <a:blip r:embed="rId2"/>
          <a:stretch>
            <a:fillRect/>
          </a:stretch>
        </p:blipFill>
        <p:spPr>
          <a:xfrm>
            <a:off x="0" y="0"/>
            <a:ext cx="4846211" cy="6858000"/>
          </a:xfrm>
          <a:prstGeom prst="rect">
            <a:avLst/>
          </a:prstGeom>
        </p:spPr>
      </p:pic>
    </p:spTree>
    <p:extLst>
      <p:ext uri="{BB962C8B-B14F-4D97-AF65-F5344CB8AC3E}">
        <p14:creationId xmlns:p14="http://schemas.microsoft.com/office/powerpoint/2010/main" val="36037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318959" y="280731"/>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2" name="TextBox 1">
            <a:extLst>
              <a:ext uri="{FF2B5EF4-FFF2-40B4-BE49-F238E27FC236}">
                <a16:creationId xmlns:a16="http://schemas.microsoft.com/office/drawing/2014/main" id="{FFFC5FA6-9ED4-1C42-8C97-8E3CFBFCF601}"/>
              </a:ext>
            </a:extLst>
          </p:cNvPr>
          <p:cNvSpPr txBox="1"/>
          <p:nvPr/>
        </p:nvSpPr>
        <p:spPr>
          <a:xfrm>
            <a:off x="6072188" y="300038"/>
            <a:ext cx="4232697"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400" dirty="0"/>
              <a:t>The Entrance Test</a:t>
            </a:r>
          </a:p>
        </p:txBody>
      </p:sp>
      <p:sp>
        <p:nvSpPr>
          <p:cNvPr id="3" name="TextBox 2">
            <a:extLst>
              <a:ext uri="{FF2B5EF4-FFF2-40B4-BE49-F238E27FC236}">
                <a16:creationId xmlns:a16="http://schemas.microsoft.com/office/drawing/2014/main" id="{1A4651D3-CB7A-7244-BE15-737BCF312107}"/>
              </a:ext>
            </a:extLst>
          </p:cNvPr>
          <p:cNvSpPr txBox="1"/>
          <p:nvPr/>
        </p:nvSpPr>
        <p:spPr>
          <a:xfrm>
            <a:off x="6072188" y="1914527"/>
            <a:ext cx="5962650" cy="4093428"/>
          </a:xfrm>
          <a:prstGeom prst="rect">
            <a:avLst/>
          </a:prstGeom>
          <a:noFill/>
        </p:spPr>
        <p:txBody>
          <a:bodyPr wrap="square" rtlCol="0">
            <a:spAutoFit/>
          </a:bodyPr>
          <a:lstStyle/>
          <a:p>
            <a:pPr fontAlgn="base"/>
            <a:r>
              <a:rPr lang="en-GB" sz="2000" dirty="0"/>
              <a:t>The 11 plus exam for King Edward VI Camp Hill School for Boys takes place on 14th September 2024.</a:t>
            </a:r>
          </a:p>
          <a:p>
            <a:pPr fontAlgn="base"/>
            <a:endParaRPr lang="en-GB" sz="2000" dirty="0"/>
          </a:p>
          <a:p>
            <a:pPr fontAlgn="base"/>
            <a:r>
              <a:rPr lang="en-GB" sz="2000" dirty="0"/>
              <a:t>The West Midlands 11 plus test is provided by </a:t>
            </a:r>
            <a:r>
              <a:rPr lang="en-GB" sz="2000" dirty="0">
                <a:hlinkClick r:id="rId2"/>
              </a:rPr>
              <a:t>GL Assessment</a:t>
            </a:r>
            <a:r>
              <a:rPr lang="en-GB" sz="2000" dirty="0"/>
              <a:t>. It consists of </a:t>
            </a:r>
            <a:r>
              <a:rPr lang="en-GB" sz="2000" b="1" dirty="0"/>
              <a:t>two papers</a:t>
            </a:r>
            <a:r>
              <a:rPr lang="en-GB" sz="2000" dirty="0"/>
              <a:t>, each lasting about 60 minutes. A few minutes are allocated at the start of each paper for children to listen to instructions and complete some unmarked practice questions.</a:t>
            </a:r>
          </a:p>
          <a:p>
            <a:pPr fontAlgn="base"/>
            <a:endParaRPr lang="en-GB" sz="2000" dirty="0"/>
          </a:p>
          <a:p>
            <a:pPr fontAlgn="base"/>
            <a:endParaRPr lang="en-GB" sz="2000" dirty="0"/>
          </a:p>
          <a:p>
            <a:pPr fontAlgn="base"/>
            <a:r>
              <a:rPr lang="en-GB" sz="2000" dirty="0"/>
              <a:t>The test is entirely </a:t>
            </a:r>
            <a:r>
              <a:rPr lang="en-GB" sz="2000" b="1" dirty="0"/>
              <a:t>multiple-choice</a:t>
            </a:r>
            <a:r>
              <a:rPr lang="en-GB" sz="2000" dirty="0"/>
              <a:t> format, with no writing sections. Children record their answers in a separate answer booklet which is marked electronically.</a:t>
            </a:r>
          </a:p>
        </p:txBody>
      </p:sp>
      <p:graphicFrame>
        <p:nvGraphicFramePr>
          <p:cNvPr id="4" name="Diagram 3">
            <a:extLst>
              <a:ext uri="{FF2B5EF4-FFF2-40B4-BE49-F238E27FC236}">
                <a16:creationId xmlns:a16="http://schemas.microsoft.com/office/drawing/2014/main" id="{888CE42D-CD4B-984E-BB67-627E9AF96FE2}"/>
              </a:ext>
            </a:extLst>
          </p:cNvPr>
          <p:cNvGraphicFramePr/>
          <p:nvPr>
            <p:extLst>
              <p:ext uri="{D42A27DB-BD31-4B8C-83A1-F6EECF244321}">
                <p14:modId xmlns:p14="http://schemas.microsoft.com/office/powerpoint/2010/main" val="3142281995"/>
              </p:ext>
            </p:extLst>
          </p:nvPr>
        </p:nvGraphicFramePr>
        <p:xfrm>
          <a:off x="755461" y="1628078"/>
          <a:ext cx="4391102" cy="4064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805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318959" y="280731"/>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2" name="TextBox 1">
            <a:extLst>
              <a:ext uri="{FF2B5EF4-FFF2-40B4-BE49-F238E27FC236}">
                <a16:creationId xmlns:a16="http://schemas.microsoft.com/office/drawing/2014/main" id="{FFFC5FA6-9ED4-1C42-8C97-8E3CFBFCF601}"/>
              </a:ext>
            </a:extLst>
          </p:cNvPr>
          <p:cNvSpPr txBox="1"/>
          <p:nvPr/>
        </p:nvSpPr>
        <p:spPr>
          <a:xfrm>
            <a:off x="6072188" y="300038"/>
            <a:ext cx="4232697"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400" dirty="0"/>
              <a:t>The Entrance Test</a:t>
            </a:r>
          </a:p>
        </p:txBody>
      </p:sp>
      <p:sp>
        <p:nvSpPr>
          <p:cNvPr id="3" name="TextBox 2">
            <a:extLst>
              <a:ext uri="{FF2B5EF4-FFF2-40B4-BE49-F238E27FC236}">
                <a16:creationId xmlns:a16="http://schemas.microsoft.com/office/drawing/2014/main" id="{1A4651D3-CB7A-7244-BE15-737BCF312107}"/>
              </a:ext>
            </a:extLst>
          </p:cNvPr>
          <p:cNvSpPr txBox="1"/>
          <p:nvPr/>
        </p:nvSpPr>
        <p:spPr>
          <a:xfrm>
            <a:off x="6072187" y="1485901"/>
            <a:ext cx="5904223" cy="4801314"/>
          </a:xfrm>
          <a:prstGeom prst="rect">
            <a:avLst/>
          </a:prstGeom>
          <a:noFill/>
        </p:spPr>
        <p:txBody>
          <a:bodyPr wrap="square" rtlCol="0">
            <a:spAutoFit/>
          </a:bodyPr>
          <a:lstStyle/>
          <a:p>
            <a:pPr fontAlgn="base"/>
            <a:r>
              <a:rPr lang="en-GB" dirty="0"/>
              <a:t>Both papers are divided into smaller, individually-timed sections that assess:</a:t>
            </a:r>
          </a:p>
          <a:p>
            <a:pPr fontAlgn="base"/>
            <a:r>
              <a:rPr lang="en-GB" b="1" dirty="0"/>
              <a:t>English comprehension</a:t>
            </a:r>
            <a:endParaRPr lang="en-GB" dirty="0"/>
          </a:p>
          <a:p>
            <a:pPr fontAlgn="base"/>
            <a:r>
              <a:rPr lang="en-GB" b="1" dirty="0"/>
              <a:t>Maths</a:t>
            </a:r>
            <a:endParaRPr lang="en-GB" dirty="0"/>
          </a:p>
          <a:p>
            <a:pPr fontAlgn="base"/>
            <a:r>
              <a:rPr lang="en-GB" b="1" dirty="0"/>
              <a:t>Verbal reasoning</a:t>
            </a:r>
            <a:endParaRPr lang="en-GB" dirty="0"/>
          </a:p>
          <a:p>
            <a:pPr fontAlgn="base"/>
            <a:r>
              <a:rPr lang="en-GB" b="1" dirty="0"/>
              <a:t>Non-verbal reasoning</a:t>
            </a:r>
          </a:p>
          <a:p>
            <a:pPr fontAlgn="base"/>
            <a:endParaRPr lang="en-GB" dirty="0"/>
          </a:p>
          <a:p>
            <a:pPr fontAlgn="base"/>
            <a:r>
              <a:rPr lang="en-GB" dirty="0"/>
              <a:t>The maths and English questions assess your child's understanding of </a:t>
            </a:r>
            <a:r>
              <a:rPr lang="en-GB" b="1" dirty="0"/>
              <a:t>Key Stage 2 national curriculum</a:t>
            </a:r>
            <a:r>
              <a:rPr lang="en-GB" dirty="0"/>
              <a:t> content, including Year 6 objectives. It tests their ability to reason and apply knowledge accurately.</a:t>
            </a:r>
          </a:p>
          <a:p>
            <a:pPr fontAlgn="base"/>
            <a:endParaRPr lang="en-GB" dirty="0"/>
          </a:p>
          <a:p>
            <a:pPr fontAlgn="base"/>
            <a:r>
              <a:rPr lang="en-GB" dirty="0"/>
              <a:t>The reasoning questions assess your child’s </a:t>
            </a:r>
            <a:r>
              <a:rPr lang="en-GB" b="1" dirty="0"/>
              <a:t>logic and problem-solving ability</a:t>
            </a:r>
            <a:r>
              <a:rPr lang="en-GB" dirty="0"/>
              <a:t>. Verbal and non-verbal reasoning are not typically taught at school. They are intended to measure how well children can spot patterns with, connect and manipulate </a:t>
            </a:r>
            <a:r>
              <a:rPr lang="en-GB" b="1" dirty="0"/>
              <a:t>written and visual information</a:t>
            </a:r>
            <a:r>
              <a:rPr lang="en-GB" dirty="0"/>
              <a:t>.</a:t>
            </a:r>
          </a:p>
        </p:txBody>
      </p:sp>
      <p:graphicFrame>
        <p:nvGraphicFramePr>
          <p:cNvPr id="5" name="Diagram 4">
            <a:extLst>
              <a:ext uri="{FF2B5EF4-FFF2-40B4-BE49-F238E27FC236}">
                <a16:creationId xmlns:a16="http://schemas.microsoft.com/office/drawing/2014/main" id="{BAB08CA4-52DE-4F47-99E8-026C3E0B90E3}"/>
              </a:ext>
            </a:extLst>
          </p:cNvPr>
          <p:cNvGraphicFramePr/>
          <p:nvPr>
            <p:extLst>
              <p:ext uri="{D42A27DB-BD31-4B8C-83A1-F6EECF244321}">
                <p14:modId xmlns:p14="http://schemas.microsoft.com/office/powerpoint/2010/main" val="4242083155"/>
              </p:ext>
            </p:extLst>
          </p:nvPr>
        </p:nvGraphicFramePr>
        <p:xfrm>
          <a:off x="755461" y="1628078"/>
          <a:ext cx="4391102" cy="406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778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318959" y="280731"/>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2" name="TextBox 1">
            <a:extLst>
              <a:ext uri="{FF2B5EF4-FFF2-40B4-BE49-F238E27FC236}">
                <a16:creationId xmlns:a16="http://schemas.microsoft.com/office/drawing/2014/main" id="{FFFC5FA6-9ED4-1C42-8C97-8E3CFBFCF601}"/>
              </a:ext>
            </a:extLst>
          </p:cNvPr>
          <p:cNvSpPr txBox="1"/>
          <p:nvPr/>
        </p:nvSpPr>
        <p:spPr>
          <a:xfrm>
            <a:off x="6072188" y="300038"/>
            <a:ext cx="4232697"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400" dirty="0"/>
              <a:t>The Entrance Test</a:t>
            </a:r>
          </a:p>
        </p:txBody>
      </p:sp>
      <p:pic>
        <p:nvPicPr>
          <p:cNvPr id="7" name="Picture 6">
            <a:extLst>
              <a:ext uri="{FF2B5EF4-FFF2-40B4-BE49-F238E27FC236}">
                <a16:creationId xmlns:a16="http://schemas.microsoft.com/office/drawing/2014/main" id="{4839C289-C867-2F48-A142-6ECA4970A6A4}"/>
              </a:ext>
            </a:extLst>
          </p:cNvPr>
          <p:cNvPicPr>
            <a:picLocks noChangeAspect="1"/>
          </p:cNvPicPr>
          <p:nvPr/>
        </p:nvPicPr>
        <p:blipFill>
          <a:blip r:embed="rId2"/>
          <a:stretch>
            <a:fillRect/>
          </a:stretch>
        </p:blipFill>
        <p:spPr>
          <a:xfrm>
            <a:off x="919745" y="1217555"/>
            <a:ext cx="10304885" cy="53444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5801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318959" y="280731"/>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2" name="TextBox 1">
            <a:extLst>
              <a:ext uri="{FF2B5EF4-FFF2-40B4-BE49-F238E27FC236}">
                <a16:creationId xmlns:a16="http://schemas.microsoft.com/office/drawing/2014/main" id="{FFFC5FA6-9ED4-1C42-8C97-8E3CFBFCF601}"/>
              </a:ext>
            </a:extLst>
          </p:cNvPr>
          <p:cNvSpPr txBox="1"/>
          <p:nvPr/>
        </p:nvSpPr>
        <p:spPr>
          <a:xfrm>
            <a:off x="6072188" y="300038"/>
            <a:ext cx="2639184"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400" dirty="0"/>
              <a:t>Open Days</a:t>
            </a:r>
          </a:p>
        </p:txBody>
      </p:sp>
      <p:pic>
        <p:nvPicPr>
          <p:cNvPr id="4" name="Picture 3">
            <a:extLst>
              <a:ext uri="{FF2B5EF4-FFF2-40B4-BE49-F238E27FC236}">
                <a16:creationId xmlns:a16="http://schemas.microsoft.com/office/drawing/2014/main" id="{09E1BCC7-A8E8-0747-9DE3-3DAB961E01BD}"/>
              </a:ext>
            </a:extLst>
          </p:cNvPr>
          <p:cNvPicPr>
            <a:picLocks noChangeAspect="1"/>
          </p:cNvPicPr>
          <p:nvPr/>
        </p:nvPicPr>
        <p:blipFill>
          <a:blip r:embed="rId2"/>
          <a:stretch>
            <a:fillRect/>
          </a:stretch>
        </p:blipFill>
        <p:spPr>
          <a:xfrm>
            <a:off x="204788" y="1431925"/>
            <a:ext cx="11734800" cy="1993900"/>
          </a:xfrm>
          <a:prstGeom prst="rect">
            <a:avLst/>
          </a:prstGeom>
        </p:spPr>
      </p:pic>
      <p:pic>
        <p:nvPicPr>
          <p:cNvPr id="8" name="Picture 7">
            <a:extLst>
              <a:ext uri="{FF2B5EF4-FFF2-40B4-BE49-F238E27FC236}">
                <a16:creationId xmlns:a16="http://schemas.microsoft.com/office/drawing/2014/main" id="{77A0D226-495C-EB4E-AEE2-3671B24738A3}"/>
              </a:ext>
            </a:extLst>
          </p:cNvPr>
          <p:cNvPicPr>
            <a:picLocks noChangeAspect="1"/>
          </p:cNvPicPr>
          <p:nvPr/>
        </p:nvPicPr>
        <p:blipFill>
          <a:blip r:embed="rId3"/>
          <a:stretch>
            <a:fillRect/>
          </a:stretch>
        </p:blipFill>
        <p:spPr>
          <a:xfrm>
            <a:off x="5356225" y="3788271"/>
            <a:ext cx="6337300" cy="260350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0643923-9E51-9B4A-96CE-6ABA1A87FB38}"/>
              </a:ext>
            </a:extLst>
          </p:cNvPr>
          <p:cNvPicPr>
            <a:picLocks noChangeAspect="1"/>
          </p:cNvPicPr>
          <p:nvPr/>
        </p:nvPicPr>
        <p:blipFill>
          <a:blip r:embed="rId4"/>
          <a:stretch>
            <a:fillRect/>
          </a:stretch>
        </p:blipFill>
        <p:spPr>
          <a:xfrm>
            <a:off x="9456668" y="1255042"/>
            <a:ext cx="2073398" cy="231683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7BE4B637-E511-6C4D-8613-448436C3649D}"/>
              </a:ext>
            </a:extLst>
          </p:cNvPr>
          <p:cNvPicPr>
            <a:picLocks noChangeAspect="1"/>
          </p:cNvPicPr>
          <p:nvPr/>
        </p:nvPicPr>
        <p:blipFill>
          <a:blip r:embed="rId5"/>
          <a:stretch>
            <a:fillRect/>
          </a:stretch>
        </p:blipFill>
        <p:spPr>
          <a:xfrm>
            <a:off x="244729" y="4743450"/>
            <a:ext cx="4976063" cy="1648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223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318959" y="280731"/>
            <a:ext cx="4827604"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2" name="TextBox 1">
            <a:extLst>
              <a:ext uri="{FF2B5EF4-FFF2-40B4-BE49-F238E27FC236}">
                <a16:creationId xmlns:a16="http://schemas.microsoft.com/office/drawing/2014/main" id="{FFFC5FA6-9ED4-1C42-8C97-8E3CFBFCF601}"/>
              </a:ext>
            </a:extLst>
          </p:cNvPr>
          <p:cNvSpPr txBox="1"/>
          <p:nvPr/>
        </p:nvSpPr>
        <p:spPr>
          <a:xfrm>
            <a:off x="6072188" y="300038"/>
            <a:ext cx="5300234"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4400" dirty="0"/>
              <a:t>Taster Days for Year 5s</a:t>
            </a:r>
          </a:p>
        </p:txBody>
      </p:sp>
      <p:pic>
        <p:nvPicPr>
          <p:cNvPr id="12" name="Picture 11">
            <a:extLst>
              <a:ext uri="{FF2B5EF4-FFF2-40B4-BE49-F238E27FC236}">
                <a16:creationId xmlns:a16="http://schemas.microsoft.com/office/drawing/2014/main" id="{40643923-9E51-9B4A-96CE-6ABA1A87FB38}"/>
              </a:ext>
            </a:extLst>
          </p:cNvPr>
          <p:cNvPicPr>
            <a:picLocks noChangeAspect="1"/>
          </p:cNvPicPr>
          <p:nvPr/>
        </p:nvPicPr>
        <p:blipFill>
          <a:blip r:embed="rId2"/>
          <a:stretch>
            <a:fillRect/>
          </a:stretch>
        </p:blipFill>
        <p:spPr>
          <a:xfrm>
            <a:off x="9456668" y="1255042"/>
            <a:ext cx="2073398" cy="231683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7BE4B637-E511-6C4D-8613-448436C3649D}"/>
              </a:ext>
            </a:extLst>
          </p:cNvPr>
          <p:cNvPicPr>
            <a:picLocks noChangeAspect="1"/>
          </p:cNvPicPr>
          <p:nvPr/>
        </p:nvPicPr>
        <p:blipFill>
          <a:blip r:embed="rId3"/>
          <a:stretch>
            <a:fillRect/>
          </a:stretch>
        </p:blipFill>
        <p:spPr>
          <a:xfrm>
            <a:off x="244729" y="4743450"/>
            <a:ext cx="4976063" cy="1648321"/>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A4057AC-BF16-F645-A8BE-6B7FBAC6F0B3}"/>
              </a:ext>
            </a:extLst>
          </p:cNvPr>
          <p:cNvSpPr txBox="1"/>
          <p:nvPr/>
        </p:nvSpPr>
        <p:spPr>
          <a:xfrm rot="1189769">
            <a:off x="2314574" y="2880275"/>
            <a:ext cx="8002768" cy="17543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sz="5400" dirty="0"/>
              <a:t>Wednesday 12 and 19 June </a:t>
            </a:r>
          </a:p>
          <a:p>
            <a:r>
              <a:rPr lang="en-US" sz="5400" dirty="0"/>
              <a:t>Saturday 22 June</a:t>
            </a:r>
          </a:p>
        </p:txBody>
      </p:sp>
    </p:spTree>
    <p:extLst>
      <p:ext uri="{BB962C8B-B14F-4D97-AF65-F5344CB8AC3E}">
        <p14:creationId xmlns:p14="http://schemas.microsoft.com/office/powerpoint/2010/main" val="49932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F88CE0-3243-5D48-9F43-24CA36245896}"/>
              </a:ext>
            </a:extLst>
          </p:cNvPr>
          <p:cNvSpPr txBox="1"/>
          <p:nvPr/>
        </p:nvSpPr>
        <p:spPr>
          <a:xfrm>
            <a:off x="5548183" y="1198606"/>
            <a:ext cx="5902135" cy="584775"/>
          </a:xfrm>
          <a:prstGeom prst="rect">
            <a:avLst/>
          </a:prstGeom>
          <a:solidFill>
            <a:schemeClr val="bg1">
              <a:lumMod val="95000"/>
            </a:schemeClr>
          </a:solidFill>
          <a:ln>
            <a:solidFill>
              <a:schemeClr val="accent6"/>
            </a:solidFill>
          </a:ln>
        </p:spPr>
        <p:txBody>
          <a:bodyPr wrap="square" rtlCol="0">
            <a:spAutoFit/>
          </a:bodyPr>
          <a:lstStyle/>
          <a:p>
            <a:pPr algn="ctr"/>
            <a:r>
              <a:rPr lang="en-US" sz="3200" b="1" i="1" dirty="0"/>
              <a:t>Further Information</a:t>
            </a:r>
          </a:p>
        </p:txBody>
      </p:sp>
      <p:sp>
        <p:nvSpPr>
          <p:cNvPr id="8" name="TextBox 7">
            <a:extLst>
              <a:ext uri="{FF2B5EF4-FFF2-40B4-BE49-F238E27FC236}">
                <a16:creationId xmlns:a16="http://schemas.microsoft.com/office/drawing/2014/main" id="{840765C0-DF41-3346-8A99-9316DA061F35}"/>
              </a:ext>
            </a:extLst>
          </p:cNvPr>
          <p:cNvSpPr txBox="1"/>
          <p:nvPr/>
        </p:nvSpPr>
        <p:spPr>
          <a:xfrm>
            <a:off x="5548182" y="6137813"/>
            <a:ext cx="5902136" cy="40011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Email: </a:t>
            </a:r>
            <a:r>
              <a:rPr lang="en-US" sz="2000" dirty="0" err="1"/>
              <a:t>g.hill@camphillboys.bham.sch.uk</a:t>
            </a:r>
            <a:endParaRPr lang="en-US" sz="2000" i="1" dirty="0"/>
          </a:p>
        </p:txBody>
      </p:sp>
      <p:sp>
        <p:nvSpPr>
          <p:cNvPr id="9" name="TextBox 8">
            <a:extLst>
              <a:ext uri="{FF2B5EF4-FFF2-40B4-BE49-F238E27FC236}">
                <a16:creationId xmlns:a16="http://schemas.microsoft.com/office/drawing/2014/main" id="{6BCCC407-8CBE-CF44-9FF9-D94BEE4457F0}"/>
              </a:ext>
            </a:extLst>
          </p:cNvPr>
          <p:cNvSpPr txBox="1"/>
          <p:nvPr/>
        </p:nvSpPr>
        <p:spPr>
          <a:xfrm>
            <a:off x="5548183" y="2173836"/>
            <a:ext cx="6496180" cy="3477875"/>
          </a:xfrm>
          <a:prstGeom prst="rect">
            <a:avLst/>
          </a:prstGeom>
          <a:noFill/>
          <a:ln>
            <a:solidFill>
              <a:schemeClr val="accent6"/>
            </a:solidFill>
          </a:ln>
        </p:spPr>
        <p:txBody>
          <a:bodyPr wrap="square" rtlCol="0">
            <a:spAutoFit/>
          </a:bodyPr>
          <a:lstStyle/>
          <a:p>
            <a:r>
              <a:rPr lang="en-US" sz="2000" dirty="0"/>
              <a:t>Web: </a:t>
            </a:r>
            <a:r>
              <a:rPr lang="en-US" sz="2000" dirty="0">
                <a:hlinkClick r:id="rId2"/>
              </a:rPr>
              <a:t>http://www.camphillboys.bham.sch.uk</a:t>
            </a:r>
            <a:endParaRPr lang="en-US" sz="2000" dirty="0"/>
          </a:p>
          <a:p>
            <a:endParaRPr lang="en-US" sz="2000" dirty="0"/>
          </a:p>
          <a:p>
            <a:r>
              <a:rPr lang="en-US" sz="2000" dirty="0"/>
              <a:t>Web: </a:t>
            </a:r>
            <a:r>
              <a:rPr lang="en-US" sz="2000" dirty="0">
                <a:hlinkClick r:id="rId3"/>
              </a:rPr>
              <a:t>https://kingedwardvifoundation.co.uk</a:t>
            </a:r>
            <a:endParaRPr lang="en-US" sz="2000" dirty="0"/>
          </a:p>
          <a:p>
            <a:endParaRPr lang="en-US" sz="2000" dirty="0"/>
          </a:p>
          <a:p>
            <a:r>
              <a:rPr lang="en-US" sz="2000" dirty="0"/>
              <a:t>Web: </a:t>
            </a:r>
            <a:r>
              <a:rPr lang="en-US" sz="2000" dirty="0">
                <a:hlinkClick r:id="rId4"/>
              </a:rPr>
              <a:t>https://kingedwardvifoundation.co.uk/admissions/the-grammar-schools/</a:t>
            </a:r>
            <a:endParaRPr lang="en-US" sz="2000" dirty="0"/>
          </a:p>
          <a:p>
            <a:endParaRPr lang="en-US" sz="2000" dirty="0"/>
          </a:p>
          <a:p>
            <a:r>
              <a:rPr lang="en-US" sz="2000" dirty="0"/>
              <a:t>Web: </a:t>
            </a:r>
            <a:r>
              <a:rPr lang="en-US" sz="2000" dirty="0">
                <a:hlinkClick r:id="rId5"/>
              </a:rPr>
              <a:t>https://atomlearning.com/blog/king-edward-vi-camp-hill-school-for-boys-11-plus#</a:t>
            </a:r>
            <a:endParaRPr lang="en-US" sz="2000" dirty="0"/>
          </a:p>
          <a:p>
            <a:endParaRPr lang="en-US" sz="2000" dirty="0"/>
          </a:p>
          <a:p>
            <a:r>
              <a:rPr lang="en-US" sz="2000" dirty="0"/>
              <a:t>Web: </a:t>
            </a:r>
            <a:r>
              <a:rPr lang="en-GB" dirty="0">
                <a:hlinkClick r:id="rId6"/>
              </a:rPr>
              <a:t>https://westmidlandsgrammarschools.co.uk/</a:t>
            </a:r>
            <a:endParaRPr lang="en-US" sz="2000" dirty="0"/>
          </a:p>
        </p:txBody>
      </p:sp>
      <p:sp>
        <p:nvSpPr>
          <p:cNvPr id="10" name="TextBox 9">
            <a:extLst>
              <a:ext uri="{FF2B5EF4-FFF2-40B4-BE49-F238E27FC236}">
                <a16:creationId xmlns:a16="http://schemas.microsoft.com/office/drawing/2014/main" id="{DDD3CA70-901F-0E4B-8693-17E18FB32DCB}"/>
              </a:ext>
            </a:extLst>
          </p:cNvPr>
          <p:cNvSpPr txBox="1"/>
          <p:nvPr/>
        </p:nvSpPr>
        <p:spPr>
          <a:xfrm>
            <a:off x="5548183" y="438819"/>
            <a:ext cx="488050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pic>
        <p:nvPicPr>
          <p:cNvPr id="3" name="Picture 2">
            <a:extLst>
              <a:ext uri="{FF2B5EF4-FFF2-40B4-BE49-F238E27FC236}">
                <a16:creationId xmlns:a16="http://schemas.microsoft.com/office/drawing/2014/main" id="{230D2C52-50FE-DA49-B7CC-EA8C400B919D}"/>
              </a:ext>
            </a:extLst>
          </p:cNvPr>
          <p:cNvPicPr>
            <a:picLocks noChangeAspect="1"/>
          </p:cNvPicPr>
          <p:nvPr/>
        </p:nvPicPr>
        <p:blipFill>
          <a:blip r:embed="rId7"/>
          <a:stretch>
            <a:fillRect/>
          </a:stretch>
        </p:blipFill>
        <p:spPr>
          <a:xfrm>
            <a:off x="0" y="0"/>
            <a:ext cx="4846211" cy="6858000"/>
          </a:xfrm>
          <a:prstGeom prst="rect">
            <a:avLst/>
          </a:prstGeom>
        </p:spPr>
      </p:pic>
    </p:spTree>
    <p:extLst>
      <p:ext uri="{BB962C8B-B14F-4D97-AF65-F5344CB8AC3E}">
        <p14:creationId xmlns:p14="http://schemas.microsoft.com/office/powerpoint/2010/main" val="366530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15" name="TextBox 14">
            <a:extLst>
              <a:ext uri="{FF2B5EF4-FFF2-40B4-BE49-F238E27FC236}">
                <a16:creationId xmlns:a16="http://schemas.microsoft.com/office/drawing/2014/main" id="{32DFB313-A0B5-044D-9428-B0E9F305CA42}"/>
              </a:ext>
            </a:extLst>
          </p:cNvPr>
          <p:cNvSpPr txBox="1"/>
          <p:nvPr/>
        </p:nvSpPr>
        <p:spPr>
          <a:xfrm>
            <a:off x="5130202" y="5313680"/>
            <a:ext cx="6604000" cy="923330"/>
          </a:xfrm>
          <a:prstGeom prst="rect">
            <a:avLst/>
          </a:prstGeom>
          <a:noFill/>
        </p:spPr>
        <p:txBody>
          <a:bodyPr wrap="square" rtlCol="0">
            <a:spAutoFit/>
          </a:bodyPr>
          <a:lstStyle/>
          <a:p>
            <a:r>
              <a:rPr lang="en-US" b="1" dirty="0"/>
              <a:t>Allocations Grid </a:t>
            </a:r>
            <a:r>
              <a:rPr lang="en-US" dirty="0"/>
              <a:t>– this tool can show you how places will be allocated, </a:t>
            </a:r>
            <a:r>
              <a:rPr lang="en-US" i="1" dirty="0"/>
              <a:t>they are based upon estimates </a:t>
            </a:r>
            <a:r>
              <a:rPr lang="en-US" dirty="0"/>
              <a:t>and a school intake of 120 boys.</a:t>
            </a:r>
          </a:p>
        </p:txBody>
      </p:sp>
      <p:graphicFrame>
        <p:nvGraphicFramePr>
          <p:cNvPr id="16" name="Table 15">
            <a:extLst>
              <a:ext uri="{FF2B5EF4-FFF2-40B4-BE49-F238E27FC236}">
                <a16:creationId xmlns:a16="http://schemas.microsoft.com/office/drawing/2014/main" id="{EEFB1BE9-BB41-4F44-B1B4-971D2665068B}"/>
              </a:ext>
            </a:extLst>
          </p:cNvPr>
          <p:cNvGraphicFramePr>
            <a:graphicFrameLocks noGrp="1"/>
          </p:cNvGraphicFramePr>
          <p:nvPr>
            <p:extLst>
              <p:ext uri="{D42A27DB-BD31-4B8C-83A1-F6EECF244321}">
                <p14:modId xmlns:p14="http://schemas.microsoft.com/office/powerpoint/2010/main" val="272782896"/>
              </p:ext>
            </p:extLst>
          </p:nvPr>
        </p:nvGraphicFramePr>
        <p:xfrm>
          <a:off x="5130202" y="1732280"/>
          <a:ext cx="6604000" cy="3048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293163380"/>
                    </a:ext>
                  </a:extLst>
                </a:gridCol>
                <a:gridCol w="825500">
                  <a:extLst>
                    <a:ext uri="{9D8B030D-6E8A-4147-A177-3AD203B41FA5}">
                      <a16:colId xmlns:a16="http://schemas.microsoft.com/office/drawing/2014/main" val="2251794623"/>
                    </a:ext>
                  </a:extLst>
                </a:gridCol>
                <a:gridCol w="825500">
                  <a:extLst>
                    <a:ext uri="{9D8B030D-6E8A-4147-A177-3AD203B41FA5}">
                      <a16:colId xmlns:a16="http://schemas.microsoft.com/office/drawing/2014/main" val="2762696180"/>
                    </a:ext>
                  </a:extLst>
                </a:gridCol>
                <a:gridCol w="825500">
                  <a:extLst>
                    <a:ext uri="{9D8B030D-6E8A-4147-A177-3AD203B41FA5}">
                      <a16:colId xmlns:a16="http://schemas.microsoft.com/office/drawing/2014/main" val="3584440649"/>
                    </a:ext>
                  </a:extLst>
                </a:gridCol>
                <a:gridCol w="825500">
                  <a:extLst>
                    <a:ext uri="{9D8B030D-6E8A-4147-A177-3AD203B41FA5}">
                      <a16:colId xmlns:a16="http://schemas.microsoft.com/office/drawing/2014/main" val="4002908396"/>
                    </a:ext>
                  </a:extLst>
                </a:gridCol>
                <a:gridCol w="825500">
                  <a:extLst>
                    <a:ext uri="{9D8B030D-6E8A-4147-A177-3AD203B41FA5}">
                      <a16:colId xmlns:a16="http://schemas.microsoft.com/office/drawing/2014/main" val="1133769411"/>
                    </a:ext>
                  </a:extLst>
                </a:gridCol>
                <a:gridCol w="825500">
                  <a:extLst>
                    <a:ext uri="{9D8B030D-6E8A-4147-A177-3AD203B41FA5}">
                      <a16:colId xmlns:a16="http://schemas.microsoft.com/office/drawing/2014/main" val="304245545"/>
                    </a:ext>
                  </a:extLst>
                </a:gridCol>
                <a:gridCol w="825500">
                  <a:extLst>
                    <a:ext uri="{9D8B030D-6E8A-4147-A177-3AD203B41FA5}">
                      <a16:colId xmlns:a16="http://schemas.microsoft.com/office/drawing/2014/main" val="603362807"/>
                    </a:ext>
                  </a:extLst>
                </a:gridCol>
              </a:tblGrid>
              <a:tr h="203200">
                <a:tc>
                  <a:txBody>
                    <a:bodyPr/>
                    <a:lstStyle/>
                    <a:p>
                      <a:pPr algn="r" fontAlgn="b"/>
                      <a:r>
                        <a:rPr lang="en-GB" sz="1000" u="none" strike="noStrike">
                          <a:solidFill>
                            <a:schemeClr val="bg1">
                              <a:lumMod val="75000"/>
                            </a:schemeClr>
                          </a:solidFill>
                          <a:effectLst/>
                        </a:rPr>
                        <a:t>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162227"/>
                  </a:ext>
                </a:extLst>
              </a:tr>
              <a:tr h="203200">
                <a:tc>
                  <a:txBody>
                    <a:bodyPr/>
                    <a:lstStyle/>
                    <a:p>
                      <a:pPr algn="r" fontAlgn="b"/>
                      <a:r>
                        <a:rPr lang="en-GB" sz="1000" u="none" strike="noStrike">
                          <a:solidFill>
                            <a:schemeClr val="bg1">
                              <a:lumMod val="75000"/>
                            </a:schemeClr>
                          </a:solidFill>
                          <a:effectLst/>
                        </a:rPr>
                        <a:t>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9042950"/>
                  </a:ext>
                </a:extLst>
              </a:tr>
              <a:tr h="203200">
                <a:tc>
                  <a:txBody>
                    <a:bodyPr/>
                    <a:lstStyle/>
                    <a:p>
                      <a:pPr algn="r" fontAlgn="b"/>
                      <a:r>
                        <a:rPr lang="en-GB" sz="1000" u="none" strike="noStrike">
                          <a:solidFill>
                            <a:schemeClr val="bg1">
                              <a:lumMod val="75000"/>
                            </a:schemeClr>
                          </a:solidFill>
                          <a:effectLst/>
                        </a:rPr>
                        <a:t>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0900493"/>
                  </a:ext>
                </a:extLst>
              </a:tr>
              <a:tr h="203200">
                <a:tc>
                  <a:txBody>
                    <a:bodyPr/>
                    <a:lstStyle/>
                    <a:p>
                      <a:pPr algn="r" fontAlgn="b"/>
                      <a:r>
                        <a:rPr lang="en-GB" sz="1000" u="none" strike="noStrike">
                          <a:solidFill>
                            <a:schemeClr val="bg1">
                              <a:lumMod val="75000"/>
                            </a:schemeClr>
                          </a:solidFill>
                          <a:effectLst/>
                        </a:rPr>
                        <a:t>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1324357"/>
                  </a:ext>
                </a:extLst>
              </a:tr>
              <a:tr h="203200">
                <a:tc>
                  <a:txBody>
                    <a:bodyPr/>
                    <a:lstStyle/>
                    <a:p>
                      <a:pPr algn="r" fontAlgn="b"/>
                      <a:r>
                        <a:rPr lang="en-GB" sz="1000" u="none" strike="noStrike">
                          <a:solidFill>
                            <a:schemeClr val="bg1">
                              <a:lumMod val="75000"/>
                            </a:schemeClr>
                          </a:solidFill>
                          <a:effectLst/>
                        </a:rPr>
                        <a:t>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5797373"/>
                  </a:ext>
                </a:extLst>
              </a:tr>
              <a:tr h="203200">
                <a:tc>
                  <a:txBody>
                    <a:bodyPr/>
                    <a:lstStyle/>
                    <a:p>
                      <a:pPr algn="r" fontAlgn="b"/>
                      <a:r>
                        <a:rPr lang="en-GB" sz="1000" u="none" strike="noStrike" dirty="0">
                          <a:solidFill>
                            <a:schemeClr val="bg1">
                              <a:lumMod val="75000"/>
                            </a:schemeClr>
                          </a:solidFill>
                          <a:effectLst/>
                        </a:rPr>
                        <a:t>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4632242"/>
                  </a:ext>
                </a:extLst>
              </a:tr>
              <a:tr h="203200">
                <a:tc>
                  <a:txBody>
                    <a:bodyPr/>
                    <a:lstStyle/>
                    <a:p>
                      <a:pPr algn="r" fontAlgn="b"/>
                      <a:r>
                        <a:rPr lang="en-GB" sz="1000" u="none" strike="noStrike">
                          <a:solidFill>
                            <a:schemeClr val="bg1">
                              <a:lumMod val="75000"/>
                            </a:schemeClr>
                          </a:solidFill>
                          <a:effectLst/>
                        </a:rPr>
                        <a:t>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634242"/>
                  </a:ext>
                </a:extLst>
              </a:tr>
              <a:tr h="203200">
                <a:tc>
                  <a:txBody>
                    <a:bodyPr/>
                    <a:lstStyle/>
                    <a:p>
                      <a:pPr algn="r" fontAlgn="b"/>
                      <a:r>
                        <a:rPr lang="en-GB" sz="1000" u="none" strike="noStrike">
                          <a:solidFill>
                            <a:schemeClr val="bg1">
                              <a:lumMod val="75000"/>
                            </a:schemeClr>
                          </a:solidFill>
                          <a:effectLst/>
                        </a:rPr>
                        <a:t>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8239627"/>
                  </a:ext>
                </a:extLst>
              </a:tr>
              <a:tr h="203200">
                <a:tc>
                  <a:txBody>
                    <a:bodyPr/>
                    <a:lstStyle/>
                    <a:p>
                      <a:pPr algn="r" fontAlgn="b"/>
                      <a:r>
                        <a:rPr lang="en-GB" sz="1000" u="none" strike="noStrike">
                          <a:solidFill>
                            <a:schemeClr val="bg1">
                              <a:lumMod val="75000"/>
                            </a:schemeClr>
                          </a:solidFill>
                          <a:effectLst/>
                        </a:rPr>
                        <a:t>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968870"/>
                  </a:ext>
                </a:extLst>
              </a:tr>
              <a:tr h="203200">
                <a:tc>
                  <a:txBody>
                    <a:bodyPr/>
                    <a:lstStyle/>
                    <a:p>
                      <a:pPr algn="r" fontAlgn="b"/>
                      <a:r>
                        <a:rPr lang="en-GB" sz="1000" u="none" strike="noStrike">
                          <a:solidFill>
                            <a:schemeClr val="bg1">
                              <a:lumMod val="75000"/>
                            </a:schemeClr>
                          </a:solidFill>
                          <a:effectLst/>
                        </a:rPr>
                        <a:t>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7868925"/>
                  </a:ext>
                </a:extLst>
              </a:tr>
              <a:tr h="203200">
                <a:tc>
                  <a:txBody>
                    <a:bodyPr/>
                    <a:lstStyle/>
                    <a:p>
                      <a:pPr algn="r" fontAlgn="b"/>
                      <a:r>
                        <a:rPr lang="en-GB" sz="1000" u="none" strike="noStrike">
                          <a:solidFill>
                            <a:schemeClr val="bg1">
                              <a:lumMod val="75000"/>
                            </a:schemeClr>
                          </a:solidFill>
                          <a:effectLst/>
                        </a:rPr>
                        <a:t>11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5456716"/>
                  </a:ext>
                </a:extLst>
              </a:tr>
              <a:tr h="203200">
                <a:tc>
                  <a:txBody>
                    <a:bodyPr/>
                    <a:lstStyle/>
                    <a:p>
                      <a:pPr algn="r" fontAlgn="b"/>
                      <a:r>
                        <a:rPr lang="en-GB" sz="1000" u="none" strike="noStrike">
                          <a:solidFill>
                            <a:schemeClr val="bg1">
                              <a:lumMod val="75000"/>
                            </a:schemeClr>
                          </a:solidFill>
                          <a:effectLst/>
                        </a:rPr>
                        <a:t>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4157948"/>
                  </a:ext>
                </a:extLst>
              </a:tr>
              <a:tr h="203200">
                <a:tc>
                  <a:txBody>
                    <a:bodyPr/>
                    <a:lstStyle/>
                    <a:p>
                      <a:pPr algn="r" fontAlgn="b"/>
                      <a:r>
                        <a:rPr lang="en-GB" sz="1000" u="none" strike="noStrike">
                          <a:solidFill>
                            <a:schemeClr val="bg1">
                              <a:lumMod val="75000"/>
                            </a:schemeClr>
                          </a:solidFill>
                          <a:effectLst/>
                        </a:rPr>
                        <a:t>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7046512"/>
                  </a:ext>
                </a:extLst>
              </a:tr>
              <a:tr h="203200">
                <a:tc>
                  <a:txBody>
                    <a:bodyPr/>
                    <a:lstStyle/>
                    <a:p>
                      <a:pPr algn="r" fontAlgn="b"/>
                      <a:r>
                        <a:rPr lang="en-GB" sz="1000" u="none" strike="noStrike">
                          <a:solidFill>
                            <a:schemeClr val="bg1">
                              <a:lumMod val="75000"/>
                            </a:schemeClr>
                          </a:solidFill>
                          <a:effectLst/>
                        </a:rPr>
                        <a:t>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8415241"/>
                  </a:ext>
                </a:extLst>
              </a:tr>
              <a:tr h="203200">
                <a:tc>
                  <a:txBody>
                    <a:bodyPr/>
                    <a:lstStyle/>
                    <a:p>
                      <a:pPr algn="r" fontAlgn="b"/>
                      <a:r>
                        <a:rPr lang="en-GB" sz="1000" u="none" strike="noStrike">
                          <a:solidFill>
                            <a:schemeClr val="bg1">
                              <a:lumMod val="75000"/>
                            </a:schemeClr>
                          </a:solidFill>
                          <a:effectLst/>
                        </a:rPr>
                        <a:t>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dirty="0">
                          <a:solidFill>
                            <a:schemeClr val="bg1">
                              <a:lumMod val="75000"/>
                            </a:schemeClr>
                          </a:solidFill>
                          <a:effectLst/>
                        </a:rPr>
                        <a:t>120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696887"/>
                  </a:ext>
                </a:extLst>
              </a:tr>
            </a:tbl>
          </a:graphicData>
        </a:graphic>
      </p:graphicFrame>
      <p:sp>
        <p:nvSpPr>
          <p:cNvPr id="17" name="TextBox 16">
            <a:extLst>
              <a:ext uri="{FF2B5EF4-FFF2-40B4-BE49-F238E27FC236}">
                <a16:creationId xmlns:a16="http://schemas.microsoft.com/office/drawing/2014/main" id="{F677AB88-A1A7-5046-9B6D-C5F4BD210209}"/>
              </a:ext>
            </a:extLst>
          </p:cNvPr>
          <p:cNvSpPr txBox="1"/>
          <p:nvPr/>
        </p:nvSpPr>
        <p:spPr>
          <a:xfrm>
            <a:off x="5560541" y="1000899"/>
            <a:ext cx="5568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 for Boys</a:t>
            </a:r>
          </a:p>
        </p:txBody>
      </p:sp>
      <p:sp>
        <p:nvSpPr>
          <p:cNvPr id="19" name="Rectangle 18">
            <a:extLst>
              <a:ext uri="{FF2B5EF4-FFF2-40B4-BE49-F238E27FC236}">
                <a16:creationId xmlns:a16="http://schemas.microsoft.com/office/drawing/2014/main" id="{2C901040-FA5D-784F-B7F4-C80014275A8E}"/>
              </a:ext>
            </a:extLst>
          </p:cNvPr>
          <p:cNvSpPr/>
          <p:nvPr/>
        </p:nvSpPr>
        <p:spPr>
          <a:xfrm rot="19566587">
            <a:off x="5403411" y="2794615"/>
            <a:ext cx="58825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Hypothetical Model</a:t>
            </a:r>
          </a:p>
        </p:txBody>
      </p:sp>
    </p:spTree>
    <p:extLst>
      <p:ext uri="{BB962C8B-B14F-4D97-AF65-F5344CB8AC3E}">
        <p14:creationId xmlns:p14="http://schemas.microsoft.com/office/powerpoint/2010/main" val="68037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A1C2C-5B80-1845-B73E-BCD3F5332473}"/>
              </a:ext>
            </a:extLst>
          </p:cNvPr>
          <p:cNvPicPr>
            <a:picLocks noChangeAspect="1"/>
          </p:cNvPicPr>
          <p:nvPr/>
        </p:nvPicPr>
        <p:blipFill>
          <a:blip r:embed="rId2"/>
          <a:stretch>
            <a:fillRect/>
          </a:stretch>
        </p:blipFill>
        <p:spPr>
          <a:xfrm>
            <a:off x="159656" y="193955"/>
            <a:ext cx="5654221" cy="2150101"/>
          </a:xfrm>
          <a:prstGeom prst="rect">
            <a:avLst/>
          </a:prstGeom>
        </p:spPr>
      </p:pic>
      <p:sp>
        <p:nvSpPr>
          <p:cNvPr id="2" name="TextBox 1">
            <a:extLst>
              <a:ext uri="{FF2B5EF4-FFF2-40B4-BE49-F238E27FC236}">
                <a16:creationId xmlns:a16="http://schemas.microsoft.com/office/drawing/2014/main" id="{D81F233D-4884-BF4A-B64B-83206168B064}"/>
              </a:ext>
            </a:extLst>
          </p:cNvPr>
          <p:cNvSpPr txBox="1"/>
          <p:nvPr/>
        </p:nvSpPr>
        <p:spPr>
          <a:xfrm>
            <a:off x="485401" y="2888342"/>
            <a:ext cx="11430827" cy="258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fontAlgn="base"/>
            <a:r>
              <a:rPr lang="en-GB" sz="2400" dirty="0">
                <a:latin typeface="Baskerville Old Face" panose="02020602080505020303" pitchFamily="18" charset="77"/>
              </a:rPr>
              <a:t>King Edward VI Camp Hill School for Boys is a grammar school founded in 1883. In 1956, the school moved to its current campus in Kings Heath which it shares with its </a:t>
            </a:r>
            <a:r>
              <a:rPr lang="en-GB" sz="2400" u="sng" dirty="0">
                <a:solidFill>
                  <a:schemeClr val="bg1"/>
                </a:solidFill>
                <a:latin typeface="Baskerville Old Face" panose="02020602080505020303" pitchFamily="18" charset="77"/>
              </a:rPr>
              <a:t>sister school.</a:t>
            </a:r>
          </a:p>
          <a:p>
            <a:pPr fontAlgn="base"/>
            <a:endParaRPr lang="en-GB" sz="2400" u="sng" dirty="0">
              <a:solidFill>
                <a:schemeClr val="bg1"/>
              </a:solidFill>
              <a:latin typeface="Baskerville Old Face" panose="02020602080505020303" pitchFamily="18" charset="77"/>
            </a:endParaRPr>
          </a:p>
          <a:p>
            <a:pPr fontAlgn="base"/>
            <a:r>
              <a:rPr lang="en-GB" sz="2400" dirty="0">
                <a:latin typeface="Baskerville Old Face" panose="02020602080505020303" pitchFamily="18" charset="77"/>
              </a:rPr>
              <a:t>KEVI Camp Hill School for Boys is rated 'outstanding' by Ofsted and is one of the highest-performing state schools in the country. In 2020, the </a:t>
            </a:r>
            <a:r>
              <a:rPr lang="en-GB" sz="2400" i="1" dirty="0">
                <a:latin typeface="Baskerville Old Face" panose="02020602080505020303" pitchFamily="18" charset="77"/>
              </a:rPr>
              <a:t>Sunday Times</a:t>
            </a:r>
            <a:r>
              <a:rPr lang="en-GB" sz="2400" dirty="0">
                <a:latin typeface="Baskerville Old Face" panose="02020602080505020303" pitchFamily="18" charset="77"/>
              </a:rPr>
              <a:t> named it the West Midlands Secondary School of the Decade.</a:t>
            </a:r>
          </a:p>
          <a:p>
            <a:endParaRPr lang="en-US" dirty="0"/>
          </a:p>
        </p:txBody>
      </p:sp>
    </p:spTree>
    <p:extLst>
      <p:ext uri="{BB962C8B-B14F-4D97-AF65-F5344CB8AC3E}">
        <p14:creationId xmlns:p14="http://schemas.microsoft.com/office/powerpoint/2010/main" val="4147556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15" name="TextBox 14">
            <a:extLst>
              <a:ext uri="{FF2B5EF4-FFF2-40B4-BE49-F238E27FC236}">
                <a16:creationId xmlns:a16="http://schemas.microsoft.com/office/drawing/2014/main" id="{32DFB313-A0B5-044D-9428-B0E9F305CA42}"/>
              </a:ext>
            </a:extLst>
          </p:cNvPr>
          <p:cNvSpPr txBox="1"/>
          <p:nvPr/>
        </p:nvSpPr>
        <p:spPr>
          <a:xfrm>
            <a:off x="10414000" y="4958080"/>
            <a:ext cx="1320202" cy="1384995"/>
          </a:xfrm>
          <a:prstGeom prst="rect">
            <a:avLst/>
          </a:prstGeom>
          <a:noFill/>
        </p:spPr>
        <p:txBody>
          <a:bodyPr wrap="square" rtlCol="0">
            <a:spAutoFit/>
          </a:bodyPr>
          <a:lstStyle/>
          <a:p>
            <a:r>
              <a:rPr lang="en-US" sz="1050" b="1" dirty="0"/>
              <a:t>Allocations Grid </a:t>
            </a:r>
            <a:r>
              <a:rPr lang="en-US" sz="1050" dirty="0"/>
              <a:t>– this tool can show you how places will be allocated, </a:t>
            </a:r>
            <a:r>
              <a:rPr lang="en-US" sz="1050" i="1" dirty="0"/>
              <a:t>they are based upon estimates </a:t>
            </a:r>
            <a:r>
              <a:rPr lang="en-US" sz="1050" dirty="0"/>
              <a:t>and a school intake of 120 boys.</a:t>
            </a:r>
          </a:p>
        </p:txBody>
      </p:sp>
      <p:graphicFrame>
        <p:nvGraphicFramePr>
          <p:cNvPr id="16" name="Table 15">
            <a:extLst>
              <a:ext uri="{FF2B5EF4-FFF2-40B4-BE49-F238E27FC236}">
                <a16:creationId xmlns:a16="http://schemas.microsoft.com/office/drawing/2014/main" id="{EEFB1BE9-BB41-4F44-B1B4-971D2665068B}"/>
              </a:ext>
            </a:extLst>
          </p:cNvPr>
          <p:cNvGraphicFramePr>
            <a:graphicFrameLocks noGrp="1"/>
          </p:cNvGraphicFramePr>
          <p:nvPr>
            <p:extLst>
              <p:ext uri="{D42A27DB-BD31-4B8C-83A1-F6EECF244321}">
                <p14:modId xmlns:p14="http://schemas.microsoft.com/office/powerpoint/2010/main" val="2232075754"/>
              </p:ext>
            </p:extLst>
          </p:nvPr>
        </p:nvGraphicFramePr>
        <p:xfrm>
          <a:off x="5130202" y="1732280"/>
          <a:ext cx="6604000" cy="3048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293163380"/>
                    </a:ext>
                  </a:extLst>
                </a:gridCol>
                <a:gridCol w="825500">
                  <a:extLst>
                    <a:ext uri="{9D8B030D-6E8A-4147-A177-3AD203B41FA5}">
                      <a16:colId xmlns:a16="http://schemas.microsoft.com/office/drawing/2014/main" val="2251794623"/>
                    </a:ext>
                  </a:extLst>
                </a:gridCol>
                <a:gridCol w="825500">
                  <a:extLst>
                    <a:ext uri="{9D8B030D-6E8A-4147-A177-3AD203B41FA5}">
                      <a16:colId xmlns:a16="http://schemas.microsoft.com/office/drawing/2014/main" val="2762696180"/>
                    </a:ext>
                  </a:extLst>
                </a:gridCol>
                <a:gridCol w="825500">
                  <a:extLst>
                    <a:ext uri="{9D8B030D-6E8A-4147-A177-3AD203B41FA5}">
                      <a16:colId xmlns:a16="http://schemas.microsoft.com/office/drawing/2014/main" val="3584440649"/>
                    </a:ext>
                  </a:extLst>
                </a:gridCol>
                <a:gridCol w="825500">
                  <a:extLst>
                    <a:ext uri="{9D8B030D-6E8A-4147-A177-3AD203B41FA5}">
                      <a16:colId xmlns:a16="http://schemas.microsoft.com/office/drawing/2014/main" val="4002908396"/>
                    </a:ext>
                  </a:extLst>
                </a:gridCol>
                <a:gridCol w="825500">
                  <a:extLst>
                    <a:ext uri="{9D8B030D-6E8A-4147-A177-3AD203B41FA5}">
                      <a16:colId xmlns:a16="http://schemas.microsoft.com/office/drawing/2014/main" val="1133769411"/>
                    </a:ext>
                  </a:extLst>
                </a:gridCol>
                <a:gridCol w="825500">
                  <a:extLst>
                    <a:ext uri="{9D8B030D-6E8A-4147-A177-3AD203B41FA5}">
                      <a16:colId xmlns:a16="http://schemas.microsoft.com/office/drawing/2014/main" val="304245545"/>
                    </a:ext>
                  </a:extLst>
                </a:gridCol>
                <a:gridCol w="825500">
                  <a:extLst>
                    <a:ext uri="{9D8B030D-6E8A-4147-A177-3AD203B41FA5}">
                      <a16:colId xmlns:a16="http://schemas.microsoft.com/office/drawing/2014/main" val="603362807"/>
                    </a:ext>
                  </a:extLst>
                </a:gridCol>
              </a:tblGrid>
              <a:tr h="203200">
                <a:tc>
                  <a:txBody>
                    <a:bodyPr/>
                    <a:lstStyle/>
                    <a:p>
                      <a:pPr algn="r" fontAlgn="b"/>
                      <a:r>
                        <a:rPr lang="en-GB" sz="1000" u="none" strike="noStrike">
                          <a:solidFill>
                            <a:schemeClr val="bg1">
                              <a:lumMod val="75000"/>
                            </a:schemeClr>
                          </a:solidFill>
                          <a:effectLst/>
                        </a:rPr>
                        <a:t>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a:solidFill>
                            <a:schemeClr val="bg1">
                              <a:lumMod val="75000"/>
                            </a:schemeClr>
                          </a:solidFill>
                          <a:effectLst/>
                        </a:rPr>
                        <a:t>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162227"/>
                  </a:ext>
                </a:extLst>
              </a:tr>
              <a:tr h="203200">
                <a:tc>
                  <a:txBody>
                    <a:bodyPr/>
                    <a:lstStyle/>
                    <a:p>
                      <a:pPr algn="r" fontAlgn="b"/>
                      <a:r>
                        <a:rPr lang="en-GB" sz="1000" u="none" strike="noStrike" dirty="0">
                          <a:solidFill>
                            <a:schemeClr val="bg1">
                              <a:lumMod val="75000"/>
                            </a:schemeClr>
                          </a:solidFill>
                          <a:effectLst/>
                        </a:rPr>
                        <a:t>2</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a:solidFill>
                            <a:schemeClr val="bg1">
                              <a:lumMod val="75000"/>
                            </a:schemeClr>
                          </a:solidFill>
                          <a:effectLst/>
                        </a:rPr>
                        <a:t>17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9042950"/>
                  </a:ext>
                </a:extLst>
              </a:tr>
              <a:tr h="203200">
                <a:tc>
                  <a:txBody>
                    <a:bodyPr/>
                    <a:lstStyle/>
                    <a:p>
                      <a:pPr algn="r" fontAlgn="b"/>
                      <a:r>
                        <a:rPr lang="en-GB" sz="1000" u="none" strike="noStrike" dirty="0">
                          <a:solidFill>
                            <a:schemeClr val="bg1">
                              <a:lumMod val="75000"/>
                            </a:schemeClr>
                          </a:solidFill>
                          <a:effectLst/>
                        </a:rPr>
                        <a:t>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a:solidFill>
                            <a:schemeClr val="bg1">
                              <a:lumMod val="75000"/>
                            </a:schemeClr>
                          </a:solidFill>
                          <a:effectLst/>
                        </a:rPr>
                        <a:t>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0900493"/>
                  </a:ext>
                </a:extLst>
              </a:tr>
              <a:tr h="203200">
                <a:tc>
                  <a:txBody>
                    <a:bodyPr/>
                    <a:lstStyle/>
                    <a:p>
                      <a:pPr algn="r" fontAlgn="b"/>
                      <a:r>
                        <a:rPr lang="en-GB" sz="1000" u="none" strike="noStrike">
                          <a:solidFill>
                            <a:schemeClr val="bg1">
                              <a:lumMod val="75000"/>
                            </a:schemeClr>
                          </a:solidFill>
                          <a:effectLst/>
                        </a:rPr>
                        <a:t>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1324357"/>
                  </a:ext>
                </a:extLst>
              </a:tr>
              <a:tr h="203200">
                <a:tc>
                  <a:txBody>
                    <a:bodyPr/>
                    <a:lstStyle/>
                    <a:p>
                      <a:pPr algn="r" fontAlgn="b"/>
                      <a:r>
                        <a:rPr lang="en-GB" sz="1000" u="none" strike="noStrike" dirty="0">
                          <a:solidFill>
                            <a:schemeClr val="bg1">
                              <a:lumMod val="75000"/>
                            </a:schemeClr>
                          </a:solidFill>
                          <a:effectLst/>
                        </a:rPr>
                        <a:t>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5797373"/>
                  </a:ext>
                </a:extLst>
              </a:tr>
              <a:tr h="203200">
                <a:tc>
                  <a:txBody>
                    <a:bodyPr/>
                    <a:lstStyle/>
                    <a:p>
                      <a:pPr algn="r" fontAlgn="b"/>
                      <a:r>
                        <a:rPr lang="en-GB" sz="1000" u="none" strike="noStrike" dirty="0">
                          <a:solidFill>
                            <a:schemeClr val="bg1">
                              <a:lumMod val="75000"/>
                            </a:schemeClr>
                          </a:solidFill>
                          <a:effectLst/>
                        </a:rPr>
                        <a:t>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4632242"/>
                  </a:ext>
                </a:extLst>
              </a:tr>
              <a:tr h="203200">
                <a:tc>
                  <a:txBody>
                    <a:bodyPr/>
                    <a:lstStyle/>
                    <a:p>
                      <a:pPr algn="r" fontAlgn="b"/>
                      <a:r>
                        <a:rPr lang="en-GB" sz="1000" u="none" strike="noStrike">
                          <a:solidFill>
                            <a:schemeClr val="bg1">
                              <a:lumMod val="75000"/>
                            </a:schemeClr>
                          </a:solidFill>
                          <a:effectLst/>
                        </a:rPr>
                        <a:t>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634242"/>
                  </a:ext>
                </a:extLst>
              </a:tr>
              <a:tr h="203200">
                <a:tc>
                  <a:txBody>
                    <a:bodyPr/>
                    <a:lstStyle/>
                    <a:p>
                      <a:pPr algn="r" fontAlgn="b"/>
                      <a:r>
                        <a:rPr lang="en-GB" sz="1000" u="none" strike="noStrike">
                          <a:solidFill>
                            <a:schemeClr val="bg1">
                              <a:lumMod val="75000"/>
                            </a:schemeClr>
                          </a:solidFill>
                          <a:effectLst/>
                        </a:rPr>
                        <a:t>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8239627"/>
                  </a:ext>
                </a:extLst>
              </a:tr>
              <a:tr h="203200">
                <a:tc>
                  <a:txBody>
                    <a:bodyPr/>
                    <a:lstStyle/>
                    <a:p>
                      <a:pPr algn="r" fontAlgn="b"/>
                      <a:r>
                        <a:rPr lang="en-GB" sz="1000" u="none" strike="noStrike">
                          <a:solidFill>
                            <a:schemeClr val="bg1">
                              <a:lumMod val="75000"/>
                            </a:schemeClr>
                          </a:solidFill>
                          <a:effectLst/>
                        </a:rPr>
                        <a:t>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968870"/>
                  </a:ext>
                </a:extLst>
              </a:tr>
              <a:tr h="203200">
                <a:tc>
                  <a:txBody>
                    <a:bodyPr/>
                    <a:lstStyle/>
                    <a:p>
                      <a:pPr algn="r" fontAlgn="b"/>
                      <a:r>
                        <a:rPr lang="en-GB" sz="1000" u="none" strike="noStrike">
                          <a:solidFill>
                            <a:schemeClr val="bg1">
                              <a:lumMod val="75000"/>
                            </a:schemeClr>
                          </a:solidFill>
                          <a:effectLst/>
                        </a:rPr>
                        <a:t>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7868925"/>
                  </a:ext>
                </a:extLst>
              </a:tr>
              <a:tr h="203200">
                <a:tc>
                  <a:txBody>
                    <a:bodyPr/>
                    <a:lstStyle/>
                    <a:p>
                      <a:pPr algn="r" fontAlgn="b"/>
                      <a:r>
                        <a:rPr lang="en-GB" sz="1000" u="none" strike="noStrike">
                          <a:solidFill>
                            <a:schemeClr val="bg1">
                              <a:lumMod val="75000"/>
                            </a:schemeClr>
                          </a:solidFill>
                          <a:effectLst/>
                        </a:rPr>
                        <a:t>11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5456716"/>
                  </a:ext>
                </a:extLst>
              </a:tr>
              <a:tr h="203200">
                <a:tc>
                  <a:txBody>
                    <a:bodyPr/>
                    <a:lstStyle/>
                    <a:p>
                      <a:pPr algn="r" fontAlgn="b"/>
                      <a:r>
                        <a:rPr lang="en-GB" sz="1000" u="none" strike="noStrike">
                          <a:solidFill>
                            <a:schemeClr val="bg1">
                              <a:lumMod val="75000"/>
                            </a:schemeClr>
                          </a:solidFill>
                          <a:effectLst/>
                        </a:rPr>
                        <a:t>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4157948"/>
                  </a:ext>
                </a:extLst>
              </a:tr>
              <a:tr h="203200">
                <a:tc>
                  <a:txBody>
                    <a:bodyPr/>
                    <a:lstStyle/>
                    <a:p>
                      <a:pPr algn="r" fontAlgn="b"/>
                      <a:r>
                        <a:rPr lang="en-GB" sz="1000" u="none" strike="noStrike">
                          <a:solidFill>
                            <a:schemeClr val="bg1">
                              <a:lumMod val="75000"/>
                            </a:schemeClr>
                          </a:solidFill>
                          <a:effectLst/>
                        </a:rPr>
                        <a:t>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7046512"/>
                  </a:ext>
                </a:extLst>
              </a:tr>
              <a:tr h="203200">
                <a:tc>
                  <a:txBody>
                    <a:bodyPr/>
                    <a:lstStyle/>
                    <a:p>
                      <a:pPr algn="r" fontAlgn="b"/>
                      <a:r>
                        <a:rPr lang="en-GB" sz="1000" u="none" strike="noStrike">
                          <a:solidFill>
                            <a:schemeClr val="bg1">
                              <a:lumMod val="75000"/>
                            </a:schemeClr>
                          </a:solidFill>
                          <a:effectLst/>
                        </a:rPr>
                        <a:t>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29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8415241"/>
                  </a:ext>
                </a:extLst>
              </a:tr>
              <a:tr h="203200">
                <a:tc>
                  <a:txBody>
                    <a:bodyPr/>
                    <a:lstStyle/>
                    <a:p>
                      <a:pPr algn="r" fontAlgn="b"/>
                      <a:r>
                        <a:rPr lang="en-GB" sz="1000" u="none" strike="noStrike">
                          <a:solidFill>
                            <a:schemeClr val="bg1">
                              <a:lumMod val="75000"/>
                            </a:schemeClr>
                          </a:solidFill>
                          <a:effectLst/>
                        </a:rPr>
                        <a:t>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30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dirty="0">
                          <a:solidFill>
                            <a:schemeClr val="bg1">
                              <a:lumMod val="75000"/>
                            </a:schemeClr>
                          </a:solidFill>
                          <a:effectLst/>
                        </a:rPr>
                        <a:t>120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696887"/>
                  </a:ext>
                </a:extLst>
              </a:tr>
            </a:tbl>
          </a:graphicData>
        </a:graphic>
      </p:graphicFrame>
      <p:sp>
        <p:nvSpPr>
          <p:cNvPr id="17" name="TextBox 16">
            <a:extLst>
              <a:ext uri="{FF2B5EF4-FFF2-40B4-BE49-F238E27FC236}">
                <a16:creationId xmlns:a16="http://schemas.microsoft.com/office/drawing/2014/main" id="{F677AB88-A1A7-5046-9B6D-C5F4BD210209}"/>
              </a:ext>
            </a:extLst>
          </p:cNvPr>
          <p:cNvSpPr txBox="1"/>
          <p:nvPr/>
        </p:nvSpPr>
        <p:spPr>
          <a:xfrm>
            <a:off x="5560541" y="1000899"/>
            <a:ext cx="5568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 for Boys</a:t>
            </a:r>
          </a:p>
        </p:txBody>
      </p:sp>
      <p:sp>
        <p:nvSpPr>
          <p:cNvPr id="2" name="TextBox 1">
            <a:extLst>
              <a:ext uri="{FF2B5EF4-FFF2-40B4-BE49-F238E27FC236}">
                <a16:creationId xmlns:a16="http://schemas.microsoft.com/office/drawing/2014/main" id="{C6275238-CA8C-074C-8ADB-F3A5D4F2C4B1}"/>
              </a:ext>
            </a:extLst>
          </p:cNvPr>
          <p:cNvSpPr txBox="1"/>
          <p:nvPr/>
        </p:nvSpPr>
        <p:spPr>
          <a:xfrm>
            <a:off x="5130202" y="4958080"/>
            <a:ext cx="731482" cy="369332"/>
          </a:xfrm>
          <a:prstGeom prst="rect">
            <a:avLst/>
          </a:prstGeom>
          <a:solidFill>
            <a:schemeClr val="accent2"/>
          </a:solidFill>
        </p:spPr>
        <p:txBody>
          <a:bodyPr wrap="none" rtlCol="0">
            <a:spAutoFit/>
          </a:bodyPr>
          <a:lstStyle/>
          <a:p>
            <a:r>
              <a:rPr lang="en-US" dirty="0"/>
              <a:t>POT 1</a:t>
            </a:r>
          </a:p>
        </p:txBody>
      </p:sp>
      <p:sp>
        <p:nvSpPr>
          <p:cNvPr id="3" name="TextBox 2">
            <a:extLst>
              <a:ext uri="{FF2B5EF4-FFF2-40B4-BE49-F238E27FC236}">
                <a16:creationId xmlns:a16="http://schemas.microsoft.com/office/drawing/2014/main" id="{400A5C5E-C69C-B34C-B5CD-4FE152A9DFD1}"/>
              </a:ext>
            </a:extLst>
          </p:cNvPr>
          <p:cNvSpPr txBox="1"/>
          <p:nvPr/>
        </p:nvSpPr>
        <p:spPr>
          <a:xfrm>
            <a:off x="6047546" y="4958080"/>
            <a:ext cx="3290324" cy="369332"/>
          </a:xfrm>
          <a:prstGeom prst="rect">
            <a:avLst/>
          </a:prstGeom>
          <a:noFill/>
          <a:ln>
            <a:solidFill>
              <a:srgbClr val="7030A0"/>
            </a:solidFill>
          </a:ln>
        </p:spPr>
        <p:txBody>
          <a:bodyPr wrap="none" rtlCol="0">
            <a:spAutoFit/>
          </a:bodyPr>
          <a:lstStyle/>
          <a:p>
            <a:r>
              <a:rPr lang="en-US" dirty="0"/>
              <a:t>3 places allocated   117 available </a:t>
            </a:r>
          </a:p>
        </p:txBody>
      </p:sp>
      <p:sp>
        <p:nvSpPr>
          <p:cNvPr id="9" name="TextBox 8">
            <a:extLst>
              <a:ext uri="{FF2B5EF4-FFF2-40B4-BE49-F238E27FC236}">
                <a16:creationId xmlns:a16="http://schemas.microsoft.com/office/drawing/2014/main" id="{EE15F894-4DB3-A041-A2B6-4CC8B5F359A9}"/>
              </a:ext>
            </a:extLst>
          </p:cNvPr>
          <p:cNvSpPr txBox="1"/>
          <p:nvPr/>
        </p:nvSpPr>
        <p:spPr>
          <a:xfrm>
            <a:off x="3335057" y="1370231"/>
            <a:ext cx="1656031" cy="276999"/>
          </a:xfrm>
          <a:prstGeom prst="rect">
            <a:avLst/>
          </a:prstGeom>
          <a:solidFill>
            <a:schemeClr val="bg1"/>
          </a:solidFill>
          <a:ln>
            <a:solidFill>
              <a:srgbClr val="7030A0"/>
            </a:solidFill>
          </a:ln>
        </p:spPr>
        <p:txBody>
          <a:bodyPr wrap="none" rtlCol="0">
            <a:spAutoFit/>
          </a:bodyPr>
          <a:lstStyle/>
          <a:p>
            <a:r>
              <a:rPr lang="en-US" sz="1200" dirty="0"/>
              <a:t>All offered meeting 205</a:t>
            </a:r>
          </a:p>
        </p:txBody>
      </p:sp>
      <p:cxnSp>
        <p:nvCxnSpPr>
          <p:cNvPr id="6" name="Elbow Connector 5">
            <a:extLst>
              <a:ext uri="{FF2B5EF4-FFF2-40B4-BE49-F238E27FC236}">
                <a16:creationId xmlns:a16="http://schemas.microsoft.com/office/drawing/2014/main" id="{33C0B528-774D-C244-8B8E-94193FE4DE71}"/>
              </a:ext>
            </a:extLst>
          </p:cNvPr>
          <p:cNvCxnSpPr>
            <a:cxnSpLocks/>
          </p:cNvCxnSpPr>
          <p:nvPr/>
        </p:nvCxnSpPr>
        <p:spPr>
          <a:xfrm>
            <a:off x="4663440" y="1647230"/>
            <a:ext cx="304801" cy="30348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E4E391B-5B76-554A-BFC0-1965EAFACD61}"/>
              </a:ext>
            </a:extLst>
          </p:cNvPr>
          <p:cNvSpPr/>
          <p:nvPr/>
        </p:nvSpPr>
        <p:spPr>
          <a:xfrm rot="19566587">
            <a:off x="5403411" y="2794615"/>
            <a:ext cx="58825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Hypothetical Model</a:t>
            </a:r>
          </a:p>
        </p:txBody>
      </p:sp>
    </p:spTree>
    <p:extLst>
      <p:ext uri="{BB962C8B-B14F-4D97-AF65-F5344CB8AC3E}">
        <p14:creationId xmlns:p14="http://schemas.microsoft.com/office/powerpoint/2010/main" val="28509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15" name="TextBox 14">
            <a:extLst>
              <a:ext uri="{FF2B5EF4-FFF2-40B4-BE49-F238E27FC236}">
                <a16:creationId xmlns:a16="http://schemas.microsoft.com/office/drawing/2014/main" id="{32DFB313-A0B5-044D-9428-B0E9F305CA42}"/>
              </a:ext>
            </a:extLst>
          </p:cNvPr>
          <p:cNvSpPr txBox="1"/>
          <p:nvPr/>
        </p:nvSpPr>
        <p:spPr>
          <a:xfrm>
            <a:off x="10414000" y="4958080"/>
            <a:ext cx="1320202" cy="1384995"/>
          </a:xfrm>
          <a:prstGeom prst="rect">
            <a:avLst/>
          </a:prstGeom>
          <a:noFill/>
        </p:spPr>
        <p:txBody>
          <a:bodyPr wrap="square" rtlCol="0">
            <a:spAutoFit/>
          </a:bodyPr>
          <a:lstStyle/>
          <a:p>
            <a:r>
              <a:rPr lang="en-US" sz="1050" b="1" dirty="0"/>
              <a:t>Allocations Grid </a:t>
            </a:r>
            <a:r>
              <a:rPr lang="en-US" sz="1050" dirty="0"/>
              <a:t>– this tool can show you how places will be allocated, </a:t>
            </a:r>
            <a:r>
              <a:rPr lang="en-US" sz="1050" i="1" dirty="0"/>
              <a:t>they are based upon estimates </a:t>
            </a:r>
            <a:r>
              <a:rPr lang="en-US" sz="1050" dirty="0"/>
              <a:t>and a school intake of 120 boys.</a:t>
            </a:r>
          </a:p>
        </p:txBody>
      </p:sp>
      <p:graphicFrame>
        <p:nvGraphicFramePr>
          <p:cNvPr id="16" name="Table 15">
            <a:extLst>
              <a:ext uri="{FF2B5EF4-FFF2-40B4-BE49-F238E27FC236}">
                <a16:creationId xmlns:a16="http://schemas.microsoft.com/office/drawing/2014/main" id="{EEFB1BE9-BB41-4F44-B1B4-971D2665068B}"/>
              </a:ext>
            </a:extLst>
          </p:cNvPr>
          <p:cNvGraphicFramePr>
            <a:graphicFrameLocks noGrp="1"/>
          </p:cNvGraphicFramePr>
          <p:nvPr>
            <p:extLst>
              <p:ext uri="{D42A27DB-BD31-4B8C-83A1-F6EECF244321}">
                <p14:modId xmlns:p14="http://schemas.microsoft.com/office/powerpoint/2010/main" val="3235953985"/>
              </p:ext>
            </p:extLst>
          </p:nvPr>
        </p:nvGraphicFramePr>
        <p:xfrm>
          <a:off x="5130202" y="1732280"/>
          <a:ext cx="6604000" cy="3048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293163380"/>
                    </a:ext>
                  </a:extLst>
                </a:gridCol>
                <a:gridCol w="825500">
                  <a:extLst>
                    <a:ext uri="{9D8B030D-6E8A-4147-A177-3AD203B41FA5}">
                      <a16:colId xmlns:a16="http://schemas.microsoft.com/office/drawing/2014/main" val="2251794623"/>
                    </a:ext>
                  </a:extLst>
                </a:gridCol>
                <a:gridCol w="825500">
                  <a:extLst>
                    <a:ext uri="{9D8B030D-6E8A-4147-A177-3AD203B41FA5}">
                      <a16:colId xmlns:a16="http://schemas.microsoft.com/office/drawing/2014/main" val="2762696180"/>
                    </a:ext>
                  </a:extLst>
                </a:gridCol>
                <a:gridCol w="825500">
                  <a:extLst>
                    <a:ext uri="{9D8B030D-6E8A-4147-A177-3AD203B41FA5}">
                      <a16:colId xmlns:a16="http://schemas.microsoft.com/office/drawing/2014/main" val="3584440649"/>
                    </a:ext>
                  </a:extLst>
                </a:gridCol>
                <a:gridCol w="825500">
                  <a:extLst>
                    <a:ext uri="{9D8B030D-6E8A-4147-A177-3AD203B41FA5}">
                      <a16:colId xmlns:a16="http://schemas.microsoft.com/office/drawing/2014/main" val="4002908396"/>
                    </a:ext>
                  </a:extLst>
                </a:gridCol>
                <a:gridCol w="825500">
                  <a:extLst>
                    <a:ext uri="{9D8B030D-6E8A-4147-A177-3AD203B41FA5}">
                      <a16:colId xmlns:a16="http://schemas.microsoft.com/office/drawing/2014/main" val="1133769411"/>
                    </a:ext>
                  </a:extLst>
                </a:gridCol>
                <a:gridCol w="825500">
                  <a:extLst>
                    <a:ext uri="{9D8B030D-6E8A-4147-A177-3AD203B41FA5}">
                      <a16:colId xmlns:a16="http://schemas.microsoft.com/office/drawing/2014/main" val="304245545"/>
                    </a:ext>
                  </a:extLst>
                </a:gridCol>
                <a:gridCol w="825500">
                  <a:extLst>
                    <a:ext uri="{9D8B030D-6E8A-4147-A177-3AD203B41FA5}">
                      <a16:colId xmlns:a16="http://schemas.microsoft.com/office/drawing/2014/main" val="603362807"/>
                    </a:ext>
                  </a:extLst>
                </a:gridCol>
              </a:tblGrid>
              <a:tr h="203200">
                <a:tc>
                  <a:txBody>
                    <a:bodyPr/>
                    <a:lstStyle/>
                    <a:p>
                      <a:pPr algn="r" fontAlgn="b"/>
                      <a:r>
                        <a:rPr lang="en-GB" sz="1000" u="none" strike="noStrike">
                          <a:solidFill>
                            <a:schemeClr val="bg1">
                              <a:lumMod val="75000"/>
                            </a:schemeClr>
                          </a:solidFill>
                          <a:effectLst/>
                        </a:rPr>
                        <a:t>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162227"/>
                  </a:ext>
                </a:extLst>
              </a:tr>
              <a:tr h="203200">
                <a:tc>
                  <a:txBody>
                    <a:bodyPr/>
                    <a:lstStyle/>
                    <a:p>
                      <a:pPr algn="r" fontAlgn="b"/>
                      <a:r>
                        <a:rPr lang="en-GB" sz="1000" u="none" strike="noStrike" dirty="0">
                          <a:solidFill>
                            <a:schemeClr val="bg1">
                              <a:lumMod val="75000"/>
                            </a:schemeClr>
                          </a:solidFill>
                          <a:effectLst/>
                        </a:rPr>
                        <a:t>2</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9042950"/>
                  </a:ext>
                </a:extLst>
              </a:tr>
              <a:tr h="203200">
                <a:tc>
                  <a:txBody>
                    <a:bodyPr/>
                    <a:lstStyle/>
                    <a:p>
                      <a:pPr algn="r" fontAlgn="b"/>
                      <a:r>
                        <a:rPr lang="en-GB" sz="1000" u="none" strike="noStrike" dirty="0">
                          <a:solidFill>
                            <a:schemeClr val="bg1">
                              <a:lumMod val="75000"/>
                            </a:schemeClr>
                          </a:solidFill>
                          <a:effectLst/>
                        </a:rPr>
                        <a:t>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0900493"/>
                  </a:ext>
                </a:extLst>
              </a:tr>
              <a:tr h="203200">
                <a:tc>
                  <a:txBody>
                    <a:bodyPr/>
                    <a:lstStyle/>
                    <a:p>
                      <a:pPr algn="r" fontAlgn="b"/>
                      <a:r>
                        <a:rPr lang="en-GB" sz="1000" u="none" strike="noStrike" dirty="0">
                          <a:solidFill>
                            <a:schemeClr val="bg1">
                              <a:lumMod val="75000"/>
                            </a:schemeClr>
                          </a:solidFill>
                          <a:effectLst/>
                        </a:rPr>
                        <a:t>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1324357"/>
                  </a:ext>
                </a:extLst>
              </a:tr>
              <a:tr h="203200">
                <a:tc>
                  <a:txBody>
                    <a:bodyPr/>
                    <a:lstStyle/>
                    <a:p>
                      <a:pPr algn="r" fontAlgn="b"/>
                      <a:r>
                        <a:rPr lang="en-GB" sz="1000" u="none" strike="noStrike" dirty="0">
                          <a:solidFill>
                            <a:schemeClr val="bg1">
                              <a:lumMod val="75000"/>
                            </a:schemeClr>
                          </a:solidFill>
                          <a:effectLst/>
                        </a:rPr>
                        <a:t>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5797373"/>
                  </a:ext>
                </a:extLst>
              </a:tr>
              <a:tr h="203200">
                <a:tc>
                  <a:txBody>
                    <a:bodyPr/>
                    <a:lstStyle/>
                    <a:p>
                      <a:pPr algn="r" fontAlgn="b"/>
                      <a:r>
                        <a:rPr lang="en-GB" sz="1000" u="none" strike="noStrike" dirty="0">
                          <a:solidFill>
                            <a:schemeClr val="bg1">
                              <a:lumMod val="75000"/>
                            </a:schemeClr>
                          </a:solidFill>
                          <a:effectLst/>
                        </a:rPr>
                        <a:t>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4632242"/>
                  </a:ext>
                </a:extLst>
              </a:tr>
              <a:tr h="203200">
                <a:tc>
                  <a:txBody>
                    <a:bodyPr/>
                    <a:lstStyle/>
                    <a:p>
                      <a:pPr algn="r" fontAlgn="b"/>
                      <a:r>
                        <a:rPr lang="en-GB" sz="1000" u="none" strike="noStrike" dirty="0">
                          <a:solidFill>
                            <a:schemeClr val="bg1">
                              <a:lumMod val="75000"/>
                            </a:schemeClr>
                          </a:solidFill>
                          <a:effectLst/>
                        </a:rPr>
                        <a:t>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634242"/>
                  </a:ext>
                </a:extLst>
              </a:tr>
              <a:tr h="203200">
                <a:tc>
                  <a:txBody>
                    <a:bodyPr/>
                    <a:lstStyle/>
                    <a:p>
                      <a:pPr algn="r" fontAlgn="b"/>
                      <a:r>
                        <a:rPr lang="en-GB" sz="1000" u="none" strike="noStrike" dirty="0">
                          <a:solidFill>
                            <a:schemeClr val="bg1">
                              <a:lumMod val="75000"/>
                            </a:schemeClr>
                          </a:solidFill>
                          <a:effectLst/>
                        </a:rPr>
                        <a:t>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8239627"/>
                  </a:ext>
                </a:extLst>
              </a:tr>
              <a:tr h="203200">
                <a:tc>
                  <a:txBody>
                    <a:bodyPr/>
                    <a:lstStyle/>
                    <a:p>
                      <a:pPr algn="r" fontAlgn="b"/>
                      <a:r>
                        <a:rPr lang="en-GB" sz="1000" u="none" strike="noStrike" dirty="0">
                          <a:solidFill>
                            <a:schemeClr val="bg1">
                              <a:lumMod val="75000"/>
                            </a:schemeClr>
                          </a:solidFill>
                          <a:effectLst/>
                        </a:rPr>
                        <a:t>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968870"/>
                  </a:ext>
                </a:extLst>
              </a:tr>
              <a:tr h="203200">
                <a:tc>
                  <a:txBody>
                    <a:bodyPr/>
                    <a:lstStyle/>
                    <a:p>
                      <a:pPr algn="r" fontAlgn="b"/>
                      <a:r>
                        <a:rPr lang="en-GB" sz="1000" u="none" strike="noStrike">
                          <a:solidFill>
                            <a:schemeClr val="bg1">
                              <a:lumMod val="75000"/>
                            </a:schemeClr>
                          </a:solidFill>
                          <a:effectLst/>
                        </a:rPr>
                        <a:t>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7868925"/>
                  </a:ext>
                </a:extLst>
              </a:tr>
              <a:tr h="203200">
                <a:tc>
                  <a:txBody>
                    <a:bodyPr/>
                    <a:lstStyle/>
                    <a:p>
                      <a:pPr algn="r" fontAlgn="b"/>
                      <a:r>
                        <a:rPr lang="en-GB" sz="1000" u="none" strike="noStrike" dirty="0">
                          <a:solidFill>
                            <a:schemeClr val="bg1">
                              <a:lumMod val="75000"/>
                            </a:schemeClr>
                          </a:solidFill>
                          <a:effectLst/>
                        </a:rPr>
                        <a:t>11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5456716"/>
                  </a:ext>
                </a:extLst>
              </a:tr>
              <a:tr h="203200">
                <a:tc>
                  <a:txBody>
                    <a:bodyPr/>
                    <a:lstStyle/>
                    <a:p>
                      <a:pPr algn="r" fontAlgn="b"/>
                      <a:r>
                        <a:rPr lang="en-GB" sz="1000" u="none" strike="noStrike">
                          <a:solidFill>
                            <a:schemeClr val="bg1">
                              <a:lumMod val="75000"/>
                            </a:schemeClr>
                          </a:solidFill>
                          <a:effectLst/>
                        </a:rPr>
                        <a:t>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dirty="0">
                          <a:solidFill>
                            <a:schemeClr val="bg1">
                              <a:lumMod val="75000"/>
                            </a:schemeClr>
                          </a:solidFill>
                          <a:effectLst/>
                        </a:rPr>
                        <a:t>117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4157948"/>
                  </a:ext>
                </a:extLst>
              </a:tr>
              <a:tr h="203200">
                <a:tc>
                  <a:txBody>
                    <a:bodyPr/>
                    <a:lstStyle/>
                    <a:p>
                      <a:pPr algn="r" fontAlgn="b"/>
                      <a:r>
                        <a:rPr lang="en-GB" sz="1000" u="none" strike="noStrike" dirty="0">
                          <a:solidFill>
                            <a:schemeClr val="bg1">
                              <a:lumMod val="75000"/>
                            </a:schemeClr>
                          </a:solidFill>
                          <a:effectLst/>
                        </a:rPr>
                        <a:t>13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7046512"/>
                  </a:ext>
                </a:extLst>
              </a:tr>
              <a:tr h="203200">
                <a:tc>
                  <a:txBody>
                    <a:bodyPr/>
                    <a:lstStyle/>
                    <a:p>
                      <a:pPr algn="r" fontAlgn="b"/>
                      <a:r>
                        <a:rPr lang="en-GB" sz="1000" u="none" strike="noStrike">
                          <a:solidFill>
                            <a:schemeClr val="bg1">
                              <a:lumMod val="75000"/>
                            </a:schemeClr>
                          </a:solidFill>
                          <a:effectLst/>
                        </a:rPr>
                        <a:t>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8415241"/>
                  </a:ext>
                </a:extLst>
              </a:tr>
              <a:tr h="203200">
                <a:tc>
                  <a:txBody>
                    <a:bodyPr/>
                    <a:lstStyle/>
                    <a:p>
                      <a:pPr algn="r" fontAlgn="b"/>
                      <a:r>
                        <a:rPr lang="en-GB" sz="1000" u="none" strike="noStrike" dirty="0">
                          <a:solidFill>
                            <a:schemeClr val="bg1">
                              <a:lumMod val="75000"/>
                            </a:schemeClr>
                          </a:solidFill>
                          <a:effectLst/>
                        </a:rPr>
                        <a:t>15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dirty="0">
                          <a:solidFill>
                            <a:schemeClr val="bg1">
                              <a:lumMod val="75000"/>
                            </a:schemeClr>
                          </a:solidFill>
                          <a:effectLst/>
                        </a:rPr>
                        <a:t>120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696887"/>
                  </a:ext>
                </a:extLst>
              </a:tr>
            </a:tbl>
          </a:graphicData>
        </a:graphic>
      </p:graphicFrame>
      <p:sp>
        <p:nvSpPr>
          <p:cNvPr id="17" name="TextBox 16">
            <a:extLst>
              <a:ext uri="{FF2B5EF4-FFF2-40B4-BE49-F238E27FC236}">
                <a16:creationId xmlns:a16="http://schemas.microsoft.com/office/drawing/2014/main" id="{F677AB88-A1A7-5046-9B6D-C5F4BD210209}"/>
              </a:ext>
            </a:extLst>
          </p:cNvPr>
          <p:cNvSpPr txBox="1"/>
          <p:nvPr/>
        </p:nvSpPr>
        <p:spPr>
          <a:xfrm>
            <a:off x="5560541" y="1000899"/>
            <a:ext cx="5568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 for Boys</a:t>
            </a:r>
          </a:p>
        </p:txBody>
      </p:sp>
      <p:sp>
        <p:nvSpPr>
          <p:cNvPr id="2" name="TextBox 1">
            <a:extLst>
              <a:ext uri="{FF2B5EF4-FFF2-40B4-BE49-F238E27FC236}">
                <a16:creationId xmlns:a16="http://schemas.microsoft.com/office/drawing/2014/main" id="{C6275238-CA8C-074C-8ADB-F3A5D4F2C4B1}"/>
              </a:ext>
            </a:extLst>
          </p:cNvPr>
          <p:cNvSpPr txBox="1"/>
          <p:nvPr/>
        </p:nvSpPr>
        <p:spPr>
          <a:xfrm>
            <a:off x="5130202" y="4958080"/>
            <a:ext cx="731482" cy="369332"/>
          </a:xfrm>
          <a:prstGeom prst="rect">
            <a:avLst/>
          </a:prstGeom>
          <a:solidFill>
            <a:schemeClr val="accent2"/>
          </a:solidFill>
        </p:spPr>
        <p:txBody>
          <a:bodyPr wrap="none" rtlCol="0">
            <a:spAutoFit/>
          </a:bodyPr>
          <a:lstStyle/>
          <a:p>
            <a:r>
              <a:rPr lang="en-US" dirty="0"/>
              <a:t>POT 1</a:t>
            </a:r>
          </a:p>
        </p:txBody>
      </p:sp>
      <p:sp>
        <p:nvSpPr>
          <p:cNvPr id="3" name="TextBox 2">
            <a:extLst>
              <a:ext uri="{FF2B5EF4-FFF2-40B4-BE49-F238E27FC236}">
                <a16:creationId xmlns:a16="http://schemas.microsoft.com/office/drawing/2014/main" id="{400A5C5E-C69C-B34C-B5CD-4FE152A9DFD1}"/>
              </a:ext>
            </a:extLst>
          </p:cNvPr>
          <p:cNvSpPr txBox="1"/>
          <p:nvPr/>
        </p:nvSpPr>
        <p:spPr>
          <a:xfrm>
            <a:off x="6047546" y="4958080"/>
            <a:ext cx="3656963" cy="369332"/>
          </a:xfrm>
          <a:prstGeom prst="rect">
            <a:avLst/>
          </a:prstGeom>
          <a:noFill/>
          <a:ln>
            <a:solidFill>
              <a:srgbClr val="7030A0"/>
            </a:solidFill>
          </a:ln>
        </p:spPr>
        <p:txBody>
          <a:bodyPr wrap="none" rtlCol="0">
            <a:spAutoFit/>
          </a:bodyPr>
          <a:lstStyle/>
          <a:p>
            <a:r>
              <a:rPr lang="en-US" dirty="0"/>
              <a:t>3 places allocated   117 left available </a:t>
            </a:r>
          </a:p>
        </p:txBody>
      </p:sp>
      <p:sp>
        <p:nvSpPr>
          <p:cNvPr id="4" name="TextBox 3">
            <a:extLst>
              <a:ext uri="{FF2B5EF4-FFF2-40B4-BE49-F238E27FC236}">
                <a16:creationId xmlns:a16="http://schemas.microsoft.com/office/drawing/2014/main" id="{F4A4E31A-D25D-004F-85F3-C9C6856E2E5D}"/>
              </a:ext>
            </a:extLst>
          </p:cNvPr>
          <p:cNvSpPr txBox="1"/>
          <p:nvPr/>
        </p:nvSpPr>
        <p:spPr>
          <a:xfrm>
            <a:off x="5130202" y="5465911"/>
            <a:ext cx="731482" cy="369332"/>
          </a:xfrm>
          <a:prstGeom prst="rect">
            <a:avLst/>
          </a:prstGeom>
          <a:solidFill>
            <a:srgbClr val="FFFF00"/>
          </a:solidFill>
        </p:spPr>
        <p:txBody>
          <a:bodyPr wrap="none" rtlCol="0">
            <a:spAutoFit/>
          </a:bodyPr>
          <a:lstStyle/>
          <a:p>
            <a:r>
              <a:rPr lang="en-US" dirty="0"/>
              <a:t>POT 2</a:t>
            </a:r>
          </a:p>
        </p:txBody>
      </p:sp>
      <p:sp>
        <p:nvSpPr>
          <p:cNvPr id="11" name="TextBox 10">
            <a:extLst>
              <a:ext uri="{FF2B5EF4-FFF2-40B4-BE49-F238E27FC236}">
                <a16:creationId xmlns:a16="http://schemas.microsoft.com/office/drawing/2014/main" id="{52A5FAD2-FC63-064B-9CAC-3AA4F7EA9E78}"/>
              </a:ext>
            </a:extLst>
          </p:cNvPr>
          <p:cNvSpPr txBox="1"/>
          <p:nvPr/>
        </p:nvSpPr>
        <p:spPr>
          <a:xfrm>
            <a:off x="6047546" y="5465911"/>
            <a:ext cx="3656963" cy="369332"/>
          </a:xfrm>
          <a:prstGeom prst="rect">
            <a:avLst/>
          </a:prstGeom>
          <a:noFill/>
          <a:ln>
            <a:solidFill>
              <a:srgbClr val="7030A0"/>
            </a:solidFill>
          </a:ln>
        </p:spPr>
        <p:txBody>
          <a:bodyPr wrap="none" rtlCol="0">
            <a:spAutoFit/>
          </a:bodyPr>
          <a:lstStyle/>
          <a:p>
            <a:r>
              <a:rPr lang="en-US" dirty="0"/>
              <a:t>24 places allocated   93 left available </a:t>
            </a:r>
          </a:p>
        </p:txBody>
      </p:sp>
      <p:sp>
        <p:nvSpPr>
          <p:cNvPr id="6" name="TextBox 5">
            <a:extLst>
              <a:ext uri="{FF2B5EF4-FFF2-40B4-BE49-F238E27FC236}">
                <a16:creationId xmlns:a16="http://schemas.microsoft.com/office/drawing/2014/main" id="{13E13D84-3F15-E646-B3C0-0D7899DD506F}"/>
              </a:ext>
            </a:extLst>
          </p:cNvPr>
          <p:cNvSpPr txBox="1"/>
          <p:nvPr/>
        </p:nvSpPr>
        <p:spPr>
          <a:xfrm>
            <a:off x="5203757" y="238139"/>
            <a:ext cx="1687578" cy="523220"/>
          </a:xfrm>
          <a:prstGeom prst="rect">
            <a:avLst/>
          </a:prstGeom>
          <a:noFill/>
          <a:ln>
            <a:solidFill>
              <a:srgbClr val="FFFF00"/>
            </a:solidFill>
          </a:ln>
        </p:spPr>
        <p:txBody>
          <a:bodyPr wrap="none" rtlCol="0">
            <a:spAutoFit/>
          </a:bodyPr>
          <a:lstStyle/>
          <a:p>
            <a:r>
              <a:rPr lang="en-US" sz="2800" i="1" dirty="0"/>
              <a:t>Scenario 1</a:t>
            </a:r>
          </a:p>
        </p:txBody>
      </p:sp>
      <p:sp>
        <p:nvSpPr>
          <p:cNvPr id="14" name="TextBox 13">
            <a:extLst>
              <a:ext uri="{FF2B5EF4-FFF2-40B4-BE49-F238E27FC236}">
                <a16:creationId xmlns:a16="http://schemas.microsoft.com/office/drawing/2014/main" id="{D466948E-822A-A24D-8337-F03995A87ACE}"/>
              </a:ext>
            </a:extLst>
          </p:cNvPr>
          <p:cNvSpPr txBox="1"/>
          <p:nvPr/>
        </p:nvSpPr>
        <p:spPr>
          <a:xfrm>
            <a:off x="3335057" y="3520440"/>
            <a:ext cx="1656031" cy="276999"/>
          </a:xfrm>
          <a:prstGeom prst="rect">
            <a:avLst/>
          </a:prstGeom>
          <a:solidFill>
            <a:schemeClr val="bg1"/>
          </a:solidFill>
          <a:ln>
            <a:solidFill>
              <a:srgbClr val="7030A0"/>
            </a:solidFill>
          </a:ln>
        </p:spPr>
        <p:txBody>
          <a:bodyPr wrap="none" rtlCol="0">
            <a:spAutoFit/>
          </a:bodyPr>
          <a:lstStyle/>
          <a:p>
            <a:r>
              <a:rPr lang="en-US" sz="1200" dirty="0"/>
              <a:t>All offered meeting 205</a:t>
            </a:r>
          </a:p>
        </p:txBody>
      </p:sp>
      <p:cxnSp>
        <p:nvCxnSpPr>
          <p:cNvPr id="9" name="Elbow Connector 8">
            <a:extLst>
              <a:ext uri="{FF2B5EF4-FFF2-40B4-BE49-F238E27FC236}">
                <a16:creationId xmlns:a16="http://schemas.microsoft.com/office/drawing/2014/main" id="{A901F4F2-1069-9F41-9769-858C429D7153}"/>
              </a:ext>
            </a:extLst>
          </p:cNvPr>
          <p:cNvCxnSpPr>
            <a:cxnSpLocks/>
          </p:cNvCxnSpPr>
          <p:nvPr/>
        </p:nvCxnSpPr>
        <p:spPr>
          <a:xfrm flipV="1">
            <a:off x="4419600" y="3139440"/>
            <a:ext cx="710602" cy="381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71D3B5D-3119-4E47-B674-BE9ADFB12154}"/>
              </a:ext>
            </a:extLst>
          </p:cNvPr>
          <p:cNvSpPr/>
          <p:nvPr/>
        </p:nvSpPr>
        <p:spPr>
          <a:xfrm rot="19566587">
            <a:off x="5403411" y="2794615"/>
            <a:ext cx="58825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Hypothetical Model</a:t>
            </a:r>
          </a:p>
        </p:txBody>
      </p:sp>
    </p:spTree>
    <p:extLst>
      <p:ext uri="{BB962C8B-B14F-4D97-AF65-F5344CB8AC3E}">
        <p14:creationId xmlns:p14="http://schemas.microsoft.com/office/powerpoint/2010/main" val="127315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15" name="TextBox 14">
            <a:extLst>
              <a:ext uri="{FF2B5EF4-FFF2-40B4-BE49-F238E27FC236}">
                <a16:creationId xmlns:a16="http://schemas.microsoft.com/office/drawing/2014/main" id="{32DFB313-A0B5-044D-9428-B0E9F305CA42}"/>
              </a:ext>
            </a:extLst>
          </p:cNvPr>
          <p:cNvSpPr txBox="1"/>
          <p:nvPr/>
        </p:nvSpPr>
        <p:spPr>
          <a:xfrm>
            <a:off x="10414000" y="4958080"/>
            <a:ext cx="1320202" cy="1384995"/>
          </a:xfrm>
          <a:prstGeom prst="rect">
            <a:avLst/>
          </a:prstGeom>
          <a:noFill/>
        </p:spPr>
        <p:txBody>
          <a:bodyPr wrap="square" rtlCol="0">
            <a:spAutoFit/>
          </a:bodyPr>
          <a:lstStyle/>
          <a:p>
            <a:r>
              <a:rPr lang="en-US" sz="1050" b="1" dirty="0"/>
              <a:t>Allocations Grid </a:t>
            </a:r>
            <a:r>
              <a:rPr lang="en-US" sz="1050" dirty="0"/>
              <a:t>– this tool can show you how places will be allocated, </a:t>
            </a:r>
            <a:r>
              <a:rPr lang="en-US" sz="1050" i="1" dirty="0"/>
              <a:t>they are based upon estimates </a:t>
            </a:r>
            <a:r>
              <a:rPr lang="en-US" sz="1050" dirty="0"/>
              <a:t>and a school intake of 120 boys.</a:t>
            </a:r>
          </a:p>
        </p:txBody>
      </p:sp>
      <p:graphicFrame>
        <p:nvGraphicFramePr>
          <p:cNvPr id="16" name="Table 15">
            <a:extLst>
              <a:ext uri="{FF2B5EF4-FFF2-40B4-BE49-F238E27FC236}">
                <a16:creationId xmlns:a16="http://schemas.microsoft.com/office/drawing/2014/main" id="{EEFB1BE9-BB41-4F44-B1B4-971D2665068B}"/>
              </a:ext>
            </a:extLst>
          </p:cNvPr>
          <p:cNvGraphicFramePr>
            <a:graphicFrameLocks noGrp="1"/>
          </p:cNvGraphicFramePr>
          <p:nvPr>
            <p:extLst>
              <p:ext uri="{D42A27DB-BD31-4B8C-83A1-F6EECF244321}">
                <p14:modId xmlns:p14="http://schemas.microsoft.com/office/powerpoint/2010/main" val="2453531105"/>
              </p:ext>
            </p:extLst>
          </p:nvPr>
        </p:nvGraphicFramePr>
        <p:xfrm>
          <a:off x="5130202" y="1732280"/>
          <a:ext cx="6604000" cy="3048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293163380"/>
                    </a:ext>
                  </a:extLst>
                </a:gridCol>
                <a:gridCol w="825500">
                  <a:extLst>
                    <a:ext uri="{9D8B030D-6E8A-4147-A177-3AD203B41FA5}">
                      <a16:colId xmlns:a16="http://schemas.microsoft.com/office/drawing/2014/main" val="2251794623"/>
                    </a:ext>
                  </a:extLst>
                </a:gridCol>
                <a:gridCol w="825500">
                  <a:extLst>
                    <a:ext uri="{9D8B030D-6E8A-4147-A177-3AD203B41FA5}">
                      <a16:colId xmlns:a16="http://schemas.microsoft.com/office/drawing/2014/main" val="2762696180"/>
                    </a:ext>
                  </a:extLst>
                </a:gridCol>
                <a:gridCol w="825500">
                  <a:extLst>
                    <a:ext uri="{9D8B030D-6E8A-4147-A177-3AD203B41FA5}">
                      <a16:colId xmlns:a16="http://schemas.microsoft.com/office/drawing/2014/main" val="3584440649"/>
                    </a:ext>
                  </a:extLst>
                </a:gridCol>
                <a:gridCol w="825500">
                  <a:extLst>
                    <a:ext uri="{9D8B030D-6E8A-4147-A177-3AD203B41FA5}">
                      <a16:colId xmlns:a16="http://schemas.microsoft.com/office/drawing/2014/main" val="4002908396"/>
                    </a:ext>
                  </a:extLst>
                </a:gridCol>
                <a:gridCol w="825500">
                  <a:extLst>
                    <a:ext uri="{9D8B030D-6E8A-4147-A177-3AD203B41FA5}">
                      <a16:colId xmlns:a16="http://schemas.microsoft.com/office/drawing/2014/main" val="1133769411"/>
                    </a:ext>
                  </a:extLst>
                </a:gridCol>
                <a:gridCol w="825500">
                  <a:extLst>
                    <a:ext uri="{9D8B030D-6E8A-4147-A177-3AD203B41FA5}">
                      <a16:colId xmlns:a16="http://schemas.microsoft.com/office/drawing/2014/main" val="304245545"/>
                    </a:ext>
                  </a:extLst>
                </a:gridCol>
                <a:gridCol w="825500">
                  <a:extLst>
                    <a:ext uri="{9D8B030D-6E8A-4147-A177-3AD203B41FA5}">
                      <a16:colId xmlns:a16="http://schemas.microsoft.com/office/drawing/2014/main" val="603362807"/>
                    </a:ext>
                  </a:extLst>
                </a:gridCol>
              </a:tblGrid>
              <a:tr h="203200">
                <a:tc>
                  <a:txBody>
                    <a:bodyPr/>
                    <a:lstStyle/>
                    <a:p>
                      <a:pPr algn="r" fontAlgn="b"/>
                      <a:r>
                        <a:rPr lang="en-GB" sz="1000" u="none" strike="noStrike">
                          <a:solidFill>
                            <a:schemeClr val="bg1">
                              <a:lumMod val="75000"/>
                            </a:schemeClr>
                          </a:solidFill>
                          <a:effectLst/>
                        </a:rPr>
                        <a:t>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162227"/>
                  </a:ext>
                </a:extLst>
              </a:tr>
              <a:tr h="203200">
                <a:tc>
                  <a:txBody>
                    <a:bodyPr/>
                    <a:lstStyle/>
                    <a:p>
                      <a:pPr algn="r" fontAlgn="b"/>
                      <a:r>
                        <a:rPr lang="en-GB" sz="1000" u="none" strike="noStrike" dirty="0">
                          <a:solidFill>
                            <a:schemeClr val="bg1">
                              <a:lumMod val="75000"/>
                            </a:schemeClr>
                          </a:solidFill>
                          <a:effectLst/>
                        </a:rPr>
                        <a:t>2</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9042950"/>
                  </a:ext>
                </a:extLst>
              </a:tr>
              <a:tr h="203200">
                <a:tc>
                  <a:txBody>
                    <a:bodyPr/>
                    <a:lstStyle/>
                    <a:p>
                      <a:pPr algn="r" fontAlgn="b"/>
                      <a:r>
                        <a:rPr lang="en-GB" sz="1000" u="none" strike="noStrike" dirty="0">
                          <a:solidFill>
                            <a:schemeClr val="bg1">
                              <a:lumMod val="75000"/>
                            </a:schemeClr>
                          </a:solidFill>
                          <a:effectLst/>
                        </a:rPr>
                        <a:t>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0900493"/>
                  </a:ext>
                </a:extLst>
              </a:tr>
              <a:tr h="203200">
                <a:tc>
                  <a:txBody>
                    <a:bodyPr/>
                    <a:lstStyle/>
                    <a:p>
                      <a:pPr algn="r" fontAlgn="b"/>
                      <a:r>
                        <a:rPr lang="en-GB" sz="1000" u="none" strike="noStrike" dirty="0">
                          <a:solidFill>
                            <a:schemeClr val="bg1">
                              <a:lumMod val="75000"/>
                            </a:schemeClr>
                          </a:solidFill>
                          <a:effectLst/>
                        </a:rPr>
                        <a:t>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1324357"/>
                  </a:ext>
                </a:extLst>
              </a:tr>
              <a:tr h="203200">
                <a:tc>
                  <a:txBody>
                    <a:bodyPr/>
                    <a:lstStyle/>
                    <a:p>
                      <a:pPr algn="r" fontAlgn="b"/>
                      <a:r>
                        <a:rPr lang="en-GB" sz="1000" u="none" strike="noStrike" dirty="0">
                          <a:solidFill>
                            <a:schemeClr val="bg1">
                              <a:lumMod val="75000"/>
                            </a:schemeClr>
                          </a:solidFill>
                          <a:effectLst/>
                        </a:rPr>
                        <a:t>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50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5797373"/>
                  </a:ext>
                </a:extLst>
              </a:tr>
              <a:tr h="203200">
                <a:tc>
                  <a:txBody>
                    <a:bodyPr/>
                    <a:lstStyle/>
                    <a:p>
                      <a:pPr algn="r" fontAlgn="b"/>
                      <a:r>
                        <a:rPr lang="en-GB" sz="1000" u="none" strike="noStrike" dirty="0">
                          <a:solidFill>
                            <a:schemeClr val="bg1">
                              <a:lumMod val="75000"/>
                            </a:schemeClr>
                          </a:solidFill>
                          <a:effectLst/>
                        </a:rPr>
                        <a:t>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36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51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4632242"/>
                  </a:ext>
                </a:extLst>
              </a:tr>
              <a:tr h="203200">
                <a:tc>
                  <a:txBody>
                    <a:bodyPr/>
                    <a:lstStyle/>
                    <a:p>
                      <a:pPr algn="r" fontAlgn="b"/>
                      <a:r>
                        <a:rPr lang="en-GB" sz="1000" u="none" strike="noStrike" dirty="0">
                          <a:solidFill>
                            <a:schemeClr val="bg1">
                              <a:lumMod val="75000"/>
                            </a:schemeClr>
                          </a:solidFill>
                          <a:effectLst/>
                        </a:rPr>
                        <a:t>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634242"/>
                  </a:ext>
                </a:extLst>
              </a:tr>
              <a:tr h="203200">
                <a:tc>
                  <a:txBody>
                    <a:bodyPr/>
                    <a:lstStyle/>
                    <a:p>
                      <a:pPr algn="r" fontAlgn="b"/>
                      <a:r>
                        <a:rPr lang="en-GB" sz="1000" u="none" strike="noStrike" dirty="0">
                          <a:solidFill>
                            <a:schemeClr val="bg1">
                              <a:lumMod val="75000"/>
                            </a:schemeClr>
                          </a:solidFill>
                          <a:effectLst/>
                        </a:rPr>
                        <a:t>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8239627"/>
                  </a:ext>
                </a:extLst>
              </a:tr>
              <a:tr h="203200">
                <a:tc>
                  <a:txBody>
                    <a:bodyPr/>
                    <a:lstStyle/>
                    <a:p>
                      <a:pPr algn="r" fontAlgn="b"/>
                      <a:r>
                        <a:rPr lang="en-GB" sz="1000" u="none" strike="noStrike" dirty="0">
                          <a:solidFill>
                            <a:schemeClr val="bg1">
                              <a:lumMod val="75000"/>
                            </a:schemeClr>
                          </a:solidFill>
                          <a:effectLst/>
                        </a:rPr>
                        <a:t>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968870"/>
                  </a:ext>
                </a:extLst>
              </a:tr>
              <a:tr h="203200">
                <a:tc>
                  <a:txBody>
                    <a:bodyPr/>
                    <a:lstStyle/>
                    <a:p>
                      <a:pPr algn="r" fontAlgn="b"/>
                      <a:r>
                        <a:rPr lang="en-GB" sz="1000" u="none" strike="noStrike">
                          <a:solidFill>
                            <a:schemeClr val="bg1">
                              <a:lumMod val="75000"/>
                            </a:schemeClr>
                          </a:solidFill>
                          <a:effectLst/>
                        </a:rPr>
                        <a:t>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7868925"/>
                  </a:ext>
                </a:extLst>
              </a:tr>
              <a:tr h="203200">
                <a:tc>
                  <a:txBody>
                    <a:bodyPr/>
                    <a:lstStyle/>
                    <a:p>
                      <a:pPr algn="r" fontAlgn="b"/>
                      <a:r>
                        <a:rPr lang="en-GB" sz="1000" u="none" strike="noStrike" dirty="0">
                          <a:solidFill>
                            <a:schemeClr val="bg1">
                              <a:lumMod val="75000"/>
                            </a:schemeClr>
                          </a:solidFill>
                          <a:effectLst/>
                        </a:rPr>
                        <a:t>11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5456716"/>
                  </a:ext>
                </a:extLst>
              </a:tr>
              <a:tr h="203200">
                <a:tc>
                  <a:txBody>
                    <a:bodyPr/>
                    <a:lstStyle/>
                    <a:p>
                      <a:pPr algn="r" fontAlgn="b"/>
                      <a:r>
                        <a:rPr lang="en-GB" sz="1000" u="none" strike="noStrike">
                          <a:solidFill>
                            <a:schemeClr val="bg1">
                              <a:lumMod val="75000"/>
                            </a:schemeClr>
                          </a:solidFill>
                          <a:effectLst/>
                        </a:rPr>
                        <a:t>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4157948"/>
                  </a:ext>
                </a:extLst>
              </a:tr>
              <a:tr h="203200">
                <a:tc>
                  <a:txBody>
                    <a:bodyPr/>
                    <a:lstStyle/>
                    <a:p>
                      <a:pPr algn="r" fontAlgn="b"/>
                      <a:r>
                        <a:rPr lang="en-GB" sz="1000" u="none" strike="noStrike" dirty="0">
                          <a:solidFill>
                            <a:schemeClr val="bg1">
                              <a:lumMod val="75000"/>
                            </a:schemeClr>
                          </a:solidFill>
                          <a:effectLst/>
                        </a:rPr>
                        <a:t>13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7046512"/>
                  </a:ext>
                </a:extLst>
              </a:tr>
              <a:tr h="203200">
                <a:tc>
                  <a:txBody>
                    <a:bodyPr/>
                    <a:lstStyle/>
                    <a:p>
                      <a:pPr algn="r" fontAlgn="b"/>
                      <a:r>
                        <a:rPr lang="en-GB" sz="1000" u="none" strike="noStrike">
                          <a:solidFill>
                            <a:schemeClr val="bg1">
                              <a:lumMod val="75000"/>
                            </a:schemeClr>
                          </a:solidFill>
                          <a:effectLst/>
                        </a:rPr>
                        <a:t>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8415241"/>
                  </a:ext>
                </a:extLst>
              </a:tr>
              <a:tr h="203200">
                <a:tc>
                  <a:txBody>
                    <a:bodyPr/>
                    <a:lstStyle/>
                    <a:p>
                      <a:pPr algn="r" fontAlgn="b"/>
                      <a:r>
                        <a:rPr lang="en-GB" sz="1000" u="none" strike="noStrike" dirty="0">
                          <a:solidFill>
                            <a:schemeClr val="bg1">
                              <a:lumMod val="75000"/>
                            </a:schemeClr>
                          </a:solidFill>
                          <a:effectLst/>
                        </a:rPr>
                        <a:t>15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30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dirty="0">
                          <a:solidFill>
                            <a:schemeClr val="bg1">
                              <a:lumMod val="75000"/>
                            </a:schemeClr>
                          </a:solidFill>
                          <a:effectLst/>
                        </a:rPr>
                        <a:t>120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696887"/>
                  </a:ext>
                </a:extLst>
              </a:tr>
            </a:tbl>
          </a:graphicData>
        </a:graphic>
      </p:graphicFrame>
      <p:sp>
        <p:nvSpPr>
          <p:cNvPr id="17" name="TextBox 16">
            <a:extLst>
              <a:ext uri="{FF2B5EF4-FFF2-40B4-BE49-F238E27FC236}">
                <a16:creationId xmlns:a16="http://schemas.microsoft.com/office/drawing/2014/main" id="{F677AB88-A1A7-5046-9B6D-C5F4BD210209}"/>
              </a:ext>
            </a:extLst>
          </p:cNvPr>
          <p:cNvSpPr txBox="1"/>
          <p:nvPr/>
        </p:nvSpPr>
        <p:spPr>
          <a:xfrm>
            <a:off x="5560541" y="1000899"/>
            <a:ext cx="5568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 for Boys</a:t>
            </a:r>
          </a:p>
        </p:txBody>
      </p:sp>
      <p:sp>
        <p:nvSpPr>
          <p:cNvPr id="2" name="TextBox 1">
            <a:extLst>
              <a:ext uri="{FF2B5EF4-FFF2-40B4-BE49-F238E27FC236}">
                <a16:creationId xmlns:a16="http://schemas.microsoft.com/office/drawing/2014/main" id="{C6275238-CA8C-074C-8ADB-F3A5D4F2C4B1}"/>
              </a:ext>
            </a:extLst>
          </p:cNvPr>
          <p:cNvSpPr txBox="1"/>
          <p:nvPr/>
        </p:nvSpPr>
        <p:spPr>
          <a:xfrm>
            <a:off x="5130202" y="4958080"/>
            <a:ext cx="731482" cy="369332"/>
          </a:xfrm>
          <a:prstGeom prst="rect">
            <a:avLst/>
          </a:prstGeom>
          <a:solidFill>
            <a:schemeClr val="accent2"/>
          </a:solidFill>
        </p:spPr>
        <p:txBody>
          <a:bodyPr wrap="none" rtlCol="0">
            <a:spAutoFit/>
          </a:bodyPr>
          <a:lstStyle/>
          <a:p>
            <a:r>
              <a:rPr lang="en-US" dirty="0"/>
              <a:t>POT 1</a:t>
            </a:r>
          </a:p>
        </p:txBody>
      </p:sp>
      <p:sp>
        <p:nvSpPr>
          <p:cNvPr id="3" name="TextBox 2">
            <a:extLst>
              <a:ext uri="{FF2B5EF4-FFF2-40B4-BE49-F238E27FC236}">
                <a16:creationId xmlns:a16="http://schemas.microsoft.com/office/drawing/2014/main" id="{400A5C5E-C69C-B34C-B5CD-4FE152A9DFD1}"/>
              </a:ext>
            </a:extLst>
          </p:cNvPr>
          <p:cNvSpPr txBox="1"/>
          <p:nvPr/>
        </p:nvSpPr>
        <p:spPr>
          <a:xfrm>
            <a:off x="6047546" y="4958080"/>
            <a:ext cx="3656963" cy="369332"/>
          </a:xfrm>
          <a:prstGeom prst="rect">
            <a:avLst/>
          </a:prstGeom>
          <a:noFill/>
          <a:ln>
            <a:solidFill>
              <a:srgbClr val="7030A0"/>
            </a:solidFill>
          </a:ln>
        </p:spPr>
        <p:txBody>
          <a:bodyPr wrap="none" rtlCol="0">
            <a:spAutoFit/>
          </a:bodyPr>
          <a:lstStyle/>
          <a:p>
            <a:r>
              <a:rPr lang="en-US" dirty="0"/>
              <a:t>3 places allocated   117 left available </a:t>
            </a:r>
          </a:p>
        </p:txBody>
      </p:sp>
      <p:sp>
        <p:nvSpPr>
          <p:cNvPr id="4" name="TextBox 3">
            <a:extLst>
              <a:ext uri="{FF2B5EF4-FFF2-40B4-BE49-F238E27FC236}">
                <a16:creationId xmlns:a16="http://schemas.microsoft.com/office/drawing/2014/main" id="{F4A4E31A-D25D-004F-85F3-C9C6856E2E5D}"/>
              </a:ext>
            </a:extLst>
          </p:cNvPr>
          <p:cNvSpPr txBox="1"/>
          <p:nvPr/>
        </p:nvSpPr>
        <p:spPr>
          <a:xfrm>
            <a:off x="5130202" y="5465911"/>
            <a:ext cx="731482" cy="369332"/>
          </a:xfrm>
          <a:prstGeom prst="rect">
            <a:avLst/>
          </a:prstGeom>
          <a:solidFill>
            <a:srgbClr val="FFFF00"/>
          </a:solidFill>
        </p:spPr>
        <p:txBody>
          <a:bodyPr wrap="none" rtlCol="0">
            <a:spAutoFit/>
          </a:bodyPr>
          <a:lstStyle/>
          <a:p>
            <a:r>
              <a:rPr lang="en-US" dirty="0"/>
              <a:t>POT 2</a:t>
            </a:r>
          </a:p>
        </p:txBody>
      </p:sp>
      <p:sp>
        <p:nvSpPr>
          <p:cNvPr id="11" name="TextBox 10">
            <a:extLst>
              <a:ext uri="{FF2B5EF4-FFF2-40B4-BE49-F238E27FC236}">
                <a16:creationId xmlns:a16="http://schemas.microsoft.com/office/drawing/2014/main" id="{52A5FAD2-FC63-064B-9CAC-3AA4F7EA9E78}"/>
              </a:ext>
            </a:extLst>
          </p:cNvPr>
          <p:cNvSpPr txBox="1"/>
          <p:nvPr/>
        </p:nvSpPr>
        <p:spPr>
          <a:xfrm>
            <a:off x="6047546" y="5465911"/>
            <a:ext cx="3656963" cy="369332"/>
          </a:xfrm>
          <a:prstGeom prst="rect">
            <a:avLst/>
          </a:prstGeom>
          <a:noFill/>
          <a:ln>
            <a:solidFill>
              <a:srgbClr val="7030A0"/>
            </a:solidFill>
          </a:ln>
        </p:spPr>
        <p:txBody>
          <a:bodyPr wrap="none" rtlCol="0">
            <a:spAutoFit/>
          </a:bodyPr>
          <a:lstStyle/>
          <a:p>
            <a:r>
              <a:rPr lang="en-US" dirty="0"/>
              <a:t>33 places allocated   84 left available </a:t>
            </a:r>
          </a:p>
        </p:txBody>
      </p:sp>
      <p:sp>
        <p:nvSpPr>
          <p:cNvPr id="6" name="TextBox 5">
            <a:extLst>
              <a:ext uri="{FF2B5EF4-FFF2-40B4-BE49-F238E27FC236}">
                <a16:creationId xmlns:a16="http://schemas.microsoft.com/office/drawing/2014/main" id="{13E13D84-3F15-E646-B3C0-0D7899DD506F}"/>
              </a:ext>
            </a:extLst>
          </p:cNvPr>
          <p:cNvSpPr txBox="1"/>
          <p:nvPr/>
        </p:nvSpPr>
        <p:spPr>
          <a:xfrm>
            <a:off x="5203757" y="238139"/>
            <a:ext cx="1687578" cy="523220"/>
          </a:xfrm>
          <a:prstGeom prst="rect">
            <a:avLst/>
          </a:prstGeom>
          <a:noFill/>
          <a:ln>
            <a:solidFill>
              <a:srgbClr val="FFFF00"/>
            </a:solidFill>
          </a:ln>
        </p:spPr>
        <p:txBody>
          <a:bodyPr wrap="none" rtlCol="0">
            <a:spAutoFit/>
          </a:bodyPr>
          <a:lstStyle/>
          <a:p>
            <a:r>
              <a:rPr lang="en-US" sz="2800" i="1" dirty="0"/>
              <a:t>Scenario 2</a:t>
            </a:r>
          </a:p>
        </p:txBody>
      </p:sp>
      <p:sp>
        <p:nvSpPr>
          <p:cNvPr id="12" name="TextBox 11">
            <a:extLst>
              <a:ext uri="{FF2B5EF4-FFF2-40B4-BE49-F238E27FC236}">
                <a16:creationId xmlns:a16="http://schemas.microsoft.com/office/drawing/2014/main" id="{034EF13C-FC2F-F049-99F4-B39F4D7DF4B4}"/>
              </a:ext>
            </a:extLst>
          </p:cNvPr>
          <p:cNvSpPr txBox="1"/>
          <p:nvPr/>
        </p:nvSpPr>
        <p:spPr>
          <a:xfrm>
            <a:off x="3371834" y="3676551"/>
            <a:ext cx="1656031" cy="276999"/>
          </a:xfrm>
          <a:prstGeom prst="rect">
            <a:avLst/>
          </a:prstGeom>
          <a:solidFill>
            <a:schemeClr val="bg1"/>
          </a:solidFill>
          <a:ln>
            <a:solidFill>
              <a:srgbClr val="7030A0"/>
            </a:solidFill>
          </a:ln>
        </p:spPr>
        <p:txBody>
          <a:bodyPr wrap="none" rtlCol="0">
            <a:spAutoFit/>
          </a:bodyPr>
          <a:lstStyle/>
          <a:p>
            <a:r>
              <a:rPr lang="en-US" sz="1200" dirty="0"/>
              <a:t>All offered meeting 205</a:t>
            </a:r>
          </a:p>
        </p:txBody>
      </p:sp>
      <p:cxnSp>
        <p:nvCxnSpPr>
          <p:cNvPr id="8" name="Elbow Connector 7">
            <a:extLst>
              <a:ext uri="{FF2B5EF4-FFF2-40B4-BE49-F238E27FC236}">
                <a16:creationId xmlns:a16="http://schemas.microsoft.com/office/drawing/2014/main" id="{9BB29C4E-F3E9-BF40-8902-0AF5094A4846}"/>
              </a:ext>
            </a:extLst>
          </p:cNvPr>
          <p:cNvCxnSpPr>
            <a:cxnSpLocks/>
            <a:endCxn id="16" idx="1"/>
          </p:cNvCxnSpPr>
          <p:nvPr/>
        </p:nvCxnSpPr>
        <p:spPr>
          <a:xfrm flipV="1">
            <a:off x="4460240" y="3256280"/>
            <a:ext cx="669962" cy="4114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46A1DDA-D06D-6748-B4EC-45678D735DCF}"/>
              </a:ext>
            </a:extLst>
          </p:cNvPr>
          <p:cNvSpPr/>
          <p:nvPr/>
        </p:nvSpPr>
        <p:spPr>
          <a:xfrm rot="19566587">
            <a:off x="5403411" y="2794615"/>
            <a:ext cx="58825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Hypothetical Model</a:t>
            </a:r>
          </a:p>
        </p:txBody>
      </p:sp>
    </p:spTree>
    <p:extLst>
      <p:ext uri="{BB962C8B-B14F-4D97-AF65-F5344CB8AC3E}">
        <p14:creationId xmlns:p14="http://schemas.microsoft.com/office/powerpoint/2010/main" val="26536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15" name="TextBox 14">
            <a:extLst>
              <a:ext uri="{FF2B5EF4-FFF2-40B4-BE49-F238E27FC236}">
                <a16:creationId xmlns:a16="http://schemas.microsoft.com/office/drawing/2014/main" id="{32DFB313-A0B5-044D-9428-B0E9F305CA42}"/>
              </a:ext>
            </a:extLst>
          </p:cNvPr>
          <p:cNvSpPr txBox="1"/>
          <p:nvPr/>
        </p:nvSpPr>
        <p:spPr>
          <a:xfrm>
            <a:off x="10414000" y="4958080"/>
            <a:ext cx="1320202" cy="1384995"/>
          </a:xfrm>
          <a:prstGeom prst="rect">
            <a:avLst/>
          </a:prstGeom>
          <a:noFill/>
        </p:spPr>
        <p:txBody>
          <a:bodyPr wrap="square" rtlCol="0">
            <a:spAutoFit/>
          </a:bodyPr>
          <a:lstStyle/>
          <a:p>
            <a:r>
              <a:rPr lang="en-US" sz="1050" b="1" dirty="0"/>
              <a:t>Allocations Grid </a:t>
            </a:r>
            <a:r>
              <a:rPr lang="en-US" sz="1050" dirty="0"/>
              <a:t>– this tool can show you how places will be allocated, </a:t>
            </a:r>
            <a:r>
              <a:rPr lang="en-US" sz="1050" i="1" dirty="0"/>
              <a:t>they are based upon estimates </a:t>
            </a:r>
            <a:r>
              <a:rPr lang="en-US" sz="1050" dirty="0"/>
              <a:t>and a school intake of 120 boys.</a:t>
            </a:r>
          </a:p>
        </p:txBody>
      </p:sp>
      <p:graphicFrame>
        <p:nvGraphicFramePr>
          <p:cNvPr id="16" name="Table 15">
            <a:extLst>
              <a:ext uri="{FF2B5EF4-FFF2-40B4-BE49-F238E27FC236}">
                <a16:creationId xmlns:a16="http://schemas.microsoft.com/office/drawing/2014/main" id="{EEFB1BE9-BB41-4F44-B1B4-971D2665068B}"/>
              </a:ext>
            </a:extLst>
          </p:cNvPr>
          <p:cNvGraphicFramePr>
            <a:graphicFrameLocks noGrp="1"/>
          </p:cNvGraphicFramePr>
          <p:nvPr>
            <p:extLst>
              <p:ext uri="{D42A27DB-BD31-4B8C-83A1-F6EECF244321}">
                <p14:modId xmlns:p14="http://schemas.microsoft.com/office/powerpoint/2010/main" val="2269674119"/>
              </p:ext>
            </p:extLst>
          </p:nvPr>
        </p:nvGraphicFramePr>
        <p:xfrm>
          <a:off x="5130202" y="1732280"/>
          <a:ext cx="6604000" cy="3048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293163380"/>
                    </a:ext>
                  </a:extLst>
                </a:gridCol>
                <a:gridCol w="825500">
                  <a:extLst>
                    <a:ext uri="{9D8B030D-6E8A-4147-A177-3AD203B41FA5}">
                      <a16:colId xmlns:a16="http://schemas.microsoft.com/office/drawing/2014/main" val="2251794623"/>
                    </a:ext>
                  </a:extLst>
                </a:gridCol>
                <a:gridCol w="825500">
                  <a:extLst>
                    <a:ext uri="{9D8B030D-6E8A-4147-A177-3AD203B41FA5}">
                      <a16:colId xmlns:a16="http://schemas.microsoft.com/office/drawing/2014/main" val="2762696180"/>
                    </a:ext>
                  </a:extLst>
                </a:gridCol>
                <a:gridCol w="825500">
                  <a:extLst>
                    <a:ext uri="{9D8B030D-6E8A-4147-A177-3AD203B41FA5}">
                      <a16:colId xmlns:a16="http://schemas.microsoft.com/office/drawing/2014/main" val="3584440649"/>
                    </a:ext>
                  </a:extLst>
                </a:gridCol>
                <a:gridCol w="825500">
                  <a:extLst>
                    <a:ext uri="{9D8B030D-6E8A-4147-A177-3AD203B41FA5}">
                      <a16:colId xmlns:a16="http://schemas.microsoft.com/office/drawing/2014/main" val="4002908396"/>
                    </a:ext>
                  </a:extLst>
                </a:gridCol>
                <a:gridCol w="825500">
                  <a:extLst>
                    <a:ext uri="{9D8B030D-6E8A-4147-A177-3AD203B41FA5}">
                      <a16:colId xmlns:a16="http://schemas.microsoft.com/office/drawing/2014/main" val="1133769411"/>
                    </a:ext>
                  </a:extLst>
                </a:gridCol>
                <a:gridCol w="825500">
                  <a:extLst>
                    <a:ext uri="{9D8B030D-6E8A-4147-A177-3AD203B41FA5}">
                      <a16:colId xmlns:a16="http://schemas.microsoft.com/office/drawing/2014/main" val="304245545"/>
                    </a:ext>
                  </a:extLst>
                </a:gridCol>
                <a:gridCol w="825500">
                  <a:extLst>
                    <a:ext uri="{9D8B030D-6E8A-4147-A177-3AD203B41FA5}">
                      <a16:colId xmlns:a16="http://schemas.microsoft.com/office/drawing/2014/main" val="603362807"/>
                    </a:ext>
                  </a:extLst>
                </a:gridCol>
              </a:tblGrid>
              <a:tr h="203200">
                <a:tc>
                  <a:txBody>
                    <a:bodyPr/>
                    <a:lstStyle/>
                    <a:p>
                      <a:pPr algn="r" fontAlgn="b"/>
                      <a:r>
                        <a:rPr lang="en-GB" sz="1000" u="none" strike="noStrike">
                          <a:solidFill>
                            <a:schemeClr val="bg1">
                              <a:lumMod val="75000"/>
                            </a:schemeClr>
                          </a:solidFill>
                          <a:effectLst/>
                        </a:rPr>
                        <a:t>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31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162227"/>
                  </a:ext>
                </a:extLst>
              </a:tr>
              <a:tr h="203200">
                <a:tc>
                  <a:txBody>
                    <a:bodyPr/>
                    <a:lstStyle/>
                    <a:p>
                      <a:pPr algn="r" fontAlgn="b"/>
                      <a:r>
                        <a:rPr lang="en-GB" sz="1000" u="none" strike="noStrike" dirty="0">
                          <a:solidFill>
                            <a:schemeClr val="bg1">
                              <a:lumMod val="75000"/>
                            </a:schemeClr>
                          </a:solidFill>
                          <a:effectLst/>
                        </a:rPr>
                        <a:t>2</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9042950"/>
                  </a:ext>
                </a:extLst>
              </a:tr>
              <a:tr h="203200">
                <a:tc>
                  <a:txBody>
                    <a:bodyPr/>
                    <a:lstStyle/>
                    <a:p>
                      <a:pPr algn="r" fontAlgn="b"/>
                      <a:r>
                        <a:rPr lang="en-GB" sz="1000" u="none" strike="noStrike" dirty="0">
                          <a:solidFill>
                            <a:schemeClr val="bg1">
                              <a:lumMod val="75000"/>
                            </a:schemeClr>
                          </a:solidFill>
                          <a:effectLst/>
                        </a:rPr>
                        <a:t>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0900493"/>
                  </a:ext>
                </a:extLst>
              </a:tr>
              <a:tr h="203200">
                <a:tc>
                  <a:txBody>
                    <a:bodyPr/>
                    <a:lstStyle/>
                    <a:p>
                      <a:pPr algn="r" fontAlgn="b"/>
                      <a:r>
                        <a:rPr lang="en-GB" sz="1000" u="none" strike="noStrike" dirty="0">
                          <a:solidFill>
                            <a:schemeClr val="bg1">
                              <a:lumMod val="75000"/>
                            </a:schemeClr>
                          </a:solidFill>
                          <a:effectLst/>
                        </a:rPr>
                        <a:t>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49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1324357"/>
                  </a:ext>
                </a:extLst>
              </a:tr>
              <a:tr h="203200">
                <a:tc>
                  <a:txBody>
                    <a:bodyPr/>
                    <a:lstStyle/>
                    <a:p>
                      <a:pPr algn="r" fontAlgn="b"/>
                      <a:r>
                        <a:rPr lang="en-GB" sz="1000" u="none" strike="noStrike" dirty="0">
                          <a:solidFill>
                            <a:schemeClr val="bg1">
                              <a:lumMod val="75000"/>
                            </a:schemeClr>
                          </a:solidFill>
                          <a:effectLst/>
                        </a:rPr>
                        <a:t>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5797373"/>
                  </a:ext>
                </a:extLst>
              </a:tr>
              <a:tr h="203200">
                <a:tc>
                  <a:txBody>
                    <a:bodyPr/>
                    <a:lstStyle/>
                    <a:p>
                      <a:pPr algn="r" fontAlgn="b"/>
                      <a:r>
                        <a:rPr lang="en-GB" sz="1000" u="none" strike="noStrike" dirty="0">
                          <a:solidFill>
                            <a:schemeClr val="bg1">
                              <a:lumMod val="75000"/>
                            </a:schemeClr>
                          </a:solidFill>
                          <a:effectLst/>
                        </a:rPr>
                        <a:t>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4632242"/>
                  </a:ext>
                </a:extLst>
              </a:tr>
              <a:tr h="203200">
                <a:tc>
                  <a:txBody>
                    <a:bodyPr/>
                    <a:lstStyle/>
                    <a:p>
                      <a:pPr algn="r" fontAlgn="b"/>
                      <a:r>
                        <a:rPr lang="en-GB" sz="1000" u="none" strike="noStrike" dirty="0">
                          <a:solidFill>
                            <a:schemeClr val="bg1">
                              <a:lumMod val="75000"/>
                            </a:schemeClr>
                          </a:solidFill>
                          <a:effectLst/>
                        </a:rPr>
                        <a:t>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634242"/>
                  </a:ext>
                </a:extLst>
              </a:tr>
              <a:tr h="203200">
                <a:tc>
                  <a:txBody>
                    <a:bodyPr/>
                    <a:lstStyle/>
                    <a:p>
                      <a:pPr algn="r" fontAlgn="b"/>
                      <a:r>
                        <a:rPr lang="en-GB" sz="1000" u="none" strike="noStrike" dirty="0">
                          <a:solidFill>
                            <a:schemeClr val="bg1">
                              <a:lumMod val="75000"/>
                            </a:schemeClr>
                          </a:solidFill>
                          <a:effectLst/>
                        </a:rPr>
                        <a:t>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8239627"/>
                  </a:ext>
                </a:extLst>
              </a:tr>
              <a:tr h="203200">
                <a:tc>
                  <a:txBody>
                    <a:bodyPr/>
                    <a:lstStyle/>
                    <a:p>
                      <a:pPr algn="r" fontAlgn="b"/>
                      <a:r>
                        <a:rPr lang="en-GB" sz="1000" u="none" strike="noStrike" dirty="0">
                          <a:solidFill>
                            <a:schemeClr val="bg1">
                              <a:lumMod val="75000"/>
                            </a:schemeClr>
                          </a:solidFill>
                          <a:effectLst/>
                        </a:rPr>
                        <a:t>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968870"/>
                  </a:ext>
                </a:extLst>
              </a:tr>
              <a:tr h="203200">
                <a:tc>
                  <a:txBody>
                    <a:bodyPr/>
                    <a:lstStyle/>
                    <a:p>
                      <a:pPr algn="r" fontAlgn="b"/>
                      <a:r>
                        <a:rPr lang="en-GB" sz="1000" u="none" strike="noStrike">
                          <a:solidFill>
                            <a:schemeClr val="bg1">
                              <a:lumMod val="75000"/>
                            </a:schemeClr>
                          </a:solidFill>
                          <a:effectLst/>
                        </a:rPr>
                        <a:t>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7868925"/>
                  </a:ext>
                </a:extLst>
              </a:tr>
              <a:tr h="203200">
                <a:tc>
                  <a:txBody>
                    <a:bodyPr/>
                    <a:lstStyle/>
                    <a:p>
                      <a:pPr algn="r" fontAlgn="b"/>
                      <a:r>
                        <a:rPr lang="en-GB" sz="1000" u="none" strike="noStrike" dirty="0">
                          <a:solidFill>
                            <a:schemeClr val="bg1">
                              <a:lumMod val="75000"/>
                            </a:schemeClr>
                          </a:solidFill>
                          <a:effectLst/>
                        </a:rPr>
                        <a:t>11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5456716"/>
                  </a:ext>
                </a:extLst>
              </a:tr>
              <a:tr h="203200">
                <a:tc>
                  <a:txBody>
                    <a:bodyPr/>
                    <a:lstStyle/>
                    <a:p>
                      <a:pPr algn="r" fontAlgn="b"/>
                      <a:r>
                        <a:rPr lang="en-GB" sz="1000" u="none" strike="noStrike">
                          <a:solidFill>
                            <a:schemeClr val="bg1">
                              <a:lumMod val="75000"/>
                            </a:schemeClr>
                          </a:solidFill>
                          <a:effectLst/>
                        </a:rPr>
                        <a:t>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4157948"/>
                  </a:ext>
                </a:extLst>
              </a:tr>
              <a:tr h="203200">
                <a:tc>
                  <a:txBody>
                    <a:bodyPr/>
                    <a:lstStyle/>
                    <a:p>
                      <a:pPr algn="r" fontAlgn="b"/>
                      <a:r>
                        <a:rPr lang="en-GB" sz="1000" u="none" strike="noStrike" dirty="0">
                          <a:solidFill>
                            <a:schemeClr val="bg1">
                              <a:lumMod val="75000"/>
                            </a:schemeClr>
                          </a:solidFill>
                          <a:effectLst/>
                        </a:rPr>
                        <a:t>13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7046512"/>
                  </a:ext>
                </a:extLst>
              </a:tr>
              <a:tr h="203200">
                <a:tc>
                  <a:txBody>
                    <a:bodyPr/>
                    <a:lstStyle/>
                    <a:p>
                      <a:pPr algn="r" fontAlgn="b"/>
                      <a:r>
                        <a:rPr lang="en-GB" sz="1000" u="none" strike="noStrike">
                          <a:solidFill>
                            <a:schemeClr val="bg1">
                              <a:lumMod val="75000"/>
                            </a:schemeClr>
                          </a:solidFill>
                          <a:effectLst/>
                        </a:rPr>
                        <a:t>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8415241"/>
                  </a:ext>
                </a:extLst>
              </a:tr>
              <a:tr h="203200">
                <a:tc>
                  <a:txBody>
                    <a:bodyPr/>
                    <a:lstStyle/>
                    <a:p>
                      <a:pPr algn="r" fontAlgn="b"/>
                      <a:r>
                        <a:rPr lang="en-GB" sz="1000" u="none" strike="noStrike" dirty="0">
                          <a:solidFill>
                            <a:schemeClr val="bg1">
                              <a:lumMod val="75000"/>
                            </a:schemeClr>
                          </a:solidFill>
                          <a:effectLst/>
                        </a:rPr>
                        <a:t>15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30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dirty="0">
                          <a:solidFill>
                            <a:schemeClr val="bg1">
                              <a:lumMod val="75000"/>
                            </a:schemeClr>
                          </a:solidFill>
                          <a:effectLst/>
                        </a:rPr>
                        <a:t>120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696887"/>
                  </a:ext>
                </a:extLst>
              </a:tr>
            </a:tbl>
          </a:graphicData>
        </a:graphic>
      </p:graphicFrame>
      <p:sp>
        <p:nvSpPr>
          <p:cNvPr id="17" name="TextBox 16">
            <a:extLst>
              <a:ext uri="{FF2B5EF4-FFF2-40B4-BE49-F238E27FC236}">
                <a16:creationId xmlns:a16="http://schemas.microsoft.com/office/drawing/2014/main" id="{F677AB88-A1A7-5046-9B6D-C5F4BD210209}"/>
              </a:ext>
            </a:extLst>
          </p:cNvPr>
          <p:cNvSpPr txBox="1"/>
          <p:nvPr/>
        </p:nvSpPr>
        <p:spPr>
          <a:xfrm>
            <a:off x="5560541" y="1000899"/>
            <a:ext cx="5568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 for Boys</a:t>
            </a:r>
          </a:p>
        </p:txBody>
      </p:sp>
      <p:sp>
        <p:nvSpPr>
          <p:cNvPr id="2" name="TextBox 1">
            <a:extLst>
              <a:ext uri="{FF2B5EF4-FFF2-40B4-BE49-F238E27FC236}">
                <a16:creationId xmlns:a16="http://schemas.microsoft.com/office/drawing/2014/main" id="{C6275238-CA8C-074C-8ADB-F3A5D4F2C4B1}"/>
              </a:ext>
            </a:extLst>
          </p:cNvPr>
          <p:cNvSpPr txBox="1"/>
          <p:nvPr/>
        </p:nvSpPr>
        <p:spPr>
          <a:xfrm>
            <a:off x="5130202" y="4958080"/>
            <a:ext cx="731482" cy="369332"/>
          </a:xfrm>
          <a:prstGeom prst="rect">
            <a:avLst/>
          </a:prstGeom>
          <a:solidFill>
            <a:schemeClr val="accent2"/>
          </a:solidFill>
        </p:spPr>
        <p:txBody>
          <a:bodyPr wrap="none" rtlCol="0">
            <a:spAutoFit/>
          </a:bodyPr>
          <a:lstStyle/>
          <a:p>
            <a:r>
              <a:rPr lang="en-US" dirty="0"/>
              <a:t>POT 1</a:t>
            </a:r>
          </a:p>
        </p:txBody>
      </p:sp>
      <p:sp>
        <p:nvSpPr>
          <p:cNvPr id="3" name="TextBox 2">
            <a:extLst>
              <a:ext uri="{FF2B5EF4-FFF2-40B4-BE49-F238E27FC236}">
                <a16:creationId xmlns:a16="http://schemas.microsoft.com/office/drawing/2014/main" id="{400A5C5E-C69C-B34C-B5CD-4FE152A9DFD1}"/>
              </a:ext>
            </a:extLst>
          </p:cNvPr>
          <p:cNvSpPr txBox="1"/>
          <p:nvPr/>
        </p:nvSpPr>
        <p:spPr>
          <a:xfrm>
            <a:off x="6047546" y="4958080"/>
            <a:ext cx="3656963" cy="369332"/>
          </a:xfrm>
          <a:prstGeom prst="rect">
            <a:avLst/>
          </a:prstGeom>
          <a:noFill/>
          <a:ln>
            <a:solidFill>
              <a:srgbClr val="7030A0"/>
            </a:solidFill>
          </a:ln>
        </p:spPr>
        <p:txBody>
          <a:bodyPr wrap="none" rtlCol="0">
            <a:spAutoFit/>
          </a:bodyPr>
          <a:lstStyle/>
          <a:p>
            <a:r>
              <a:rPr lang="en-US" dirty="0"/>
              <a:t>3 places allocated   117 left available </a:t>
            </a:r>
          </a:p>
        </p:txBody>
      </p:sp>
      <p:sp>
        <p:nvSpPr>
          <p:cNvPr id="4" name="TextBox 3">
            <a:extLst>
              <a:ext uri="{FF2B5EF4-FFF2-40B4-BE49-F238E27FC236}">
                <a16:creationId xmlns:a16="http://schemas.microsoft.com/office/drawing/2014/main" id="{F4A4E31A-D25D-004F-85F3-C9C6856E2E5D}"/>
              </a:ext>
            </a:extLst>
          </p:cNvPr>
          <p:cNvSpPr txBox="1"/>
          <p:nvPr/>
        </p:nvSpPr>
        <p:spPr>
          <a:xfrm>
            <a:off x="5130202" y="5465911"/>
            <a:ext cx="731482" cy="369332"/>
          </a:xfrm>
          <a:prstGeom prst="rect">
            <a:avLst/>
          </a:prstGeom>
          <a:solidFill>
            <a:srgbClr val="FFFF00"/>
          </a:solidFill>
        </p:spPr>
        <p:txBody>
          <a:bodyPr wrap="none" rtlCol="0">
            <a:spAutoFit/>
          </a:bodyPr>
          <a:lstStyle/>
          <a:p>
            <a:r>
              <a:rPr lang="en-US" dirty="0"/>
              <a:t>POT 2</a:t>
            </a:r>
          </a:p>
        </p:txBody>
      </p:sp>
      <p:sp>
        <p:nvSpPr>
          <p:cNvPr id="11" name="TextBox 10">
            <a:extLst>
              <a:ext uri="{FF2B5EF4-FFF2-40B4-BE49-F238E27FC236}">
                <a16:creationId xmlns:a16="http://schemas.microsoft.com/office/drawing/2014/main" id="{52A5FAD2-FC63-064B-9CAC-3AA4F7EA9E78}"/>
              </a:ext>
            </a:extLst>
          </p:cNvPr>
          <p:cNvSpPr txBox="1"/>
          <p:nvPr/>
        </p:nvSpPr>
        <p:spPr>
          <a:xfrm>
            <a:off x="6047546" y="5465911"/>
            <a:ext cx="3656963" cy="369332"/>
          </a:xfrm>
          <a:prstGeom prst="rect">
            <a:avLst/>
          </a:prstGeom>
          <a:noFill/>
          <a:ln>
            <a:solidFill>
              <a:srgbClr val="7030A0"/>
            </a:solidFill>
          </a:ln>
        </p:spPr>
        <p:txBody>
          <a:bodyPr wrap="none" rtlCol="0">
            <a:spAutoFit/>
          </a:bodyPr>
          <a:lstStyle/>
          <a:p>
            <a:r>
              <a:rPr lang="en-US" dirty="0"/>
              <a:t>24 places allocated   93 left available </a:t>
            </a:r>
          </a:p>
        </p:txBody>
      </p:sp>
      <p:sp>
        <p:nvSpPr>
          <p:cNvPr id="6" name="TextBox 5">
            <a:extLst>
              <a:ext uri="{FF2B5EF4-FFF2-40B4-BE49-F238E27FC236}">
                <a16:creationId xmlns:a16="http://schemas.microsoft.com/office/drawing/2014/main" id="{13E13D84-3F15-E646-B3C0-0D7899DD506F}"/>
              </a:ext>
            </a:extLst>
          </p:cNvPr>
          <p:cNvSpPr txBox="1"/>
          <p:nvPr/>
        </p:nvSpPr>
        <p:spPr>
          <a:xfrm>
            <a:off x="5203757" y="238139"/>
            <a:ext cx="1687578" cy="523220"/>
          </a:xfrm>
          <a:prstGeom prst="rect">
            <a:avLst/>
          </a:prstGeom>
          <a:noFill/>
          <a:ln>
            <a:solidFill>
              <a:srgbClr val="FF0000"/>
            </a:solidFill>
          </a:ln>
        </p:spPr>
        <p:txBody>
          <a:bodyPr wrap="none" rtlCol="0">
            <a:spAutoFit/>
          </a:bodyPr>
          <a:lstStyle/>
          <a:p>
            <a:r>
              <a:rPr lang="en-US" sz="2800" i="1" dirty="0"/>
              <a:t>Scenario 1</a:t>
            </a:r>
          </a:p>
        </p:txBody>
      </p:sp>
      <p:sp>
        <p:nvSpPr>
          <p:cNvPr id="13" name="TextBox 12">
            <a:extLst>
              <a:ext uri="{FF2B5EF4-FFF2-40B4-BE49-F238E27FC236}">
                <a16:creationId xmlns:a16="http://schemas.microsoft.com/office/drawing/2014/main" id="{631377EA-E887-DA48-A84D-540016FF0160}"/>
              </a:ext>
            </a:extLst>
          </p:cNvPr>
          <p:cNvSpPr txBox="1"/>
          <p:nvPr/>
        </p:nvSpPr>
        <p:spPr>
          <a:xfrm>
            <a:off x="5130202" y="5963244"/>
            <a:ext cx="731482" cy="369332"/>
          </a:xfrm>
          <a:prstGeom prst="rect">
            <a:avLst/>
          </a:prstGeom>
          <a:solidFill>
            <a:srgbClr val="FF0000"/>
          </a:solidFill>
        </p:spPr>
        <p:txBody>
          <a:bodyPr wrap="none" rtlCol="0">
            <a:spAutoFit/>
          </a:bodyPr>
          <a:lstStyle/>
          <a:p>
            <a:r>
              <a:rPr lang="en-US" dirty="0"/>
              <a:t>POT 3</a:t>
            </a:r>
          </a:p>
        </p:txBody>
      </p:sp>
      <p:sp>
        <p:nvSpPr>
          <p:cNvPr id="14" name="TextBox 13">
            <a:extLst>
              <a:ext uri="{FF2B5EF4-FFF2-40B4-BE49-F238E27FC236}">
                <a16:creationId xmlns:a16="http://schemas.microsoft.com/office/drawing/2014/main" id="{387E34FB-8046-1D4D-86DF-B1C0243C4B10}"/>
              </a:ext>
            </a:extLst>
          </p:cNvPr>
          <p:cNvSpPr txBox="1"/>
          <p:nvPr/>
        </p:nvSpPr>
        <p:spPr>
          <a:xfrm>
            <a:off x="6047546" y="5963244"/>
            <a:ext cx="3656963" cy="369332"/>
          </a:xfrm>
          <a:prstGeom prst="rect">
            <a:avLst/>
          </a:prstGeom>
          <a:noFill/>
          <a:ln>
            <a:solidFill>
              <a:srgbClr val="7030A0"/>
            </a:solidFill>
          </a:ln>
        </p:spPr>
        <p:txBody>
          <a:bodyPr wrap="square" rtlCol="0">
            <a:spAutoFit/>
          </a:bodyPr>
          <a:lstStyle/>
          <a:p>
            <a:r>
              <a:rPr lang="en-US" dirty="0"/>
              <a:t>3 places allocated   90 left available </a:t>
            </a:r>
          </a:p>
        </p:txBody>
      </p:sp>
      <p:sp>
        <p:nvSpPr>
          <p:cNvPr id="18" name="TextBox 17">
            <a:extLst>
              <a:ext uri="{FF2B5EF4-FFF2-40B4-BE49-F238E27FC236}">
                <a16:creationId xmlns:a16="http://schemas.microsoft.com/office/drawing/2014/main" id="{DE6ACA1C-0DE4-5D49-A35E-836AAC3C590B}"/>
              </a:ext>
            </a:extLst>
          </p:cNvPr>
          <p:cNvSpPr txBox="1"/>
          <p:nvPr/>
        </p:nvSpPr>
        <p:spPr>
          <a:xfrm>
            <a:off x="7143974" y="3783387"/>
            <a:ext cx="978025" cy="276999"/>
          </a:xfrm>
          <a:prstGeom prst="rect">
            <a:avLst/>
          </a:prstGeom>
          <a:solidFill>
            <a:schemeClr val="bg1"/>
          </a:solidFill>
          <a:ln>
            <a:solidFill>
              <a:srgbClr val="7030A0"/>
            </a:solidFill>
          </a:ln>
        </p:spPr>
        <p:txBody>
          <a:bodyPr wrap="none" rtlCol="0">
            <a:spAutoFit/>
          </a:bodyPr>
          <a:lstStyle/>
          <a:p>
            <a:r>
              <a:rPr lang="en-US" sz="1200" dirty="0"/>
              <a:t>Higher Score</a:t>
            </a:r>
          </a:p>
        </p:txBody>
      </p:sp>
      <p:cxnSp>
        <p:nvCxnSpPr>
          <p:cNvPr id="8" name="Elbow Connector 7">
            <a:extLst>
              <a:ext uri="{FF2B5EF4-FFF2-40B4-BE49-F238E27FC236}">
                <a16:creationId xmlns:a16="http://schemas.microsoft.com/office/drawing/2014/main" id="{2D03CE0C-9279-3F4B-B2D1-ABF8568E6991}"/>
              </a:ext>
            </a:extLst>
          </p:cNvPr>
          <p:cNvCxnSpPr>
            <a:cxnSpLocks/>
            <a:stCxn id="18" idx="1"/>
          </p:cNvCxnSpPr>
          <p:nvPr/>
        </p:nvCxnSpPr>
        <p:spPr>
          <a:xfrm rot="10800000" flipV="1">
            <a:off x="6461760" y="3921886"/>
            <a:ext cx="682214" cy="3162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A095B5F-E424-8249-9CEF-D080D635E6EB}"/>
              </a:ext>
            </a:extLst>
          </p:cNvPr>
          <p:cNvSpPr txBox="1"/>
          <p:nvPr/>
        </p:nvSpPr>
        <p:spPr>
          <a:xfrm>
            <a:off x="7483353" y="4428782"/>
            <a:ext cx="948849" cy="276999"/>
          </a:xfrm>
          <a:prstGeom prst="rect">
            <a:avLst/>
          </a:prstGeom>
          <a:solidFill>
            <a:schemeClr val="bg1"/>
          </a:solidFill>
          <a:ln>
            <a:solidFill>
              <a:srgbClr val="7030A0"/>
            </a:solidFill>
          </a:ln>
        </p:spPr>
        <p:txBody>
          <a:bodyPr wrap="none" rtlCol="0">
            <a:spAutoFit/>
          </a:bodyPr>
          <a:lstStyle/>
          <a:p>
            <a:r>
              <a:rPr lang="en-US" sz="1200" dirty="0"/>
              <a:t>Lower Score</a:t>
            </a:r>
          </a:p>
        </p:txBody>
      </p:sp>
      <p:cxnSp>
        <p:nvCxnSpPr>
          <p:cNvPr id="22" name="Elbow Connector 21">
            <a:extLst>
              <a:ext uri="{FF2B5EF4-FFF2-40B4-BE49-F238E27FC236}">
                <a16:creationId xmlns:a16="http://schemas.microsoft.com/office/drawing/2014/main" id="{416D81D0-A485-154B-9C9E-4321B8B9C236}"/>
              </a:ext>
            </a:extLst>
          </p:cNvPr>
          <p:cNvCxnSpPr>
            <a:stCxn id="20" idx="1"/>
          </p:cNvCxnSpPr>
          <p:nvPr/>
        </p:nvCxnSpPr>
        <p:spPr>
          <a:xfrm rot="10800000" flipV="1">
            <a:off x="6461759" y="4567281"/>
            <a:ext cx="1021594" cy="13849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D45FB5A-D526-DB47-B8E0-8FF50DBB7540}"/>
              </a:ext>
            </a:extLst>
          </p:cNvPr>
          <p:cNvSpPr/>
          <p:nvPr/>
        </p:nvSpPr>
        <p:spPr>
          <a:xfrm rot="19566587">
            <a:off x="4275651" y="2764320"/>
            <a:ext cx="58825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Hypothetical Model</a:t>
            </a:r>
          </a:p>
        </p:txBody>
      </p:sp>
    </p:spTree>
    <p:extLst>
      <p:ext uri="{BB962C8B-B14F-4D97-AF65-F5344CB8AC3E}">
        <p14:creationId xmlns:p14="http://schemas.microsoft.com/office/powerpoint/2010/main" val="275200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15" name="TextBox 14">
            <a:extLst>
              <a:ext uri="{FF2B5EF4-FFF2-40B4-BE49-F238E27FC236}">
                <a16:creationId xmlns:a16="http://schemas.microsoft.com/office/drawing/2014/main" id="{32DFB313-A0B5-044D-9428-B0E9F305CA42}"/>
              </a:ext>
            </a:extLst>
          </p:cNvPr>
          <p:cNvSpPr txBox="1"/>
          <p:nvPr/>
        </p:nvSpPr>
        <p:spPr>
          <a:xfrm>
            <a:off x="10414000" y="4958080"/>
            <a:ext cx="1320202" cy="1384995"/>
          </a:xfrm>
          <a:prstGeom prst="rect">
            <a:avLst/>
          </a:prstGeom>
          <a:noFill/>
        </p:spPr>
        <p:txBody>
          <a:bodyPr wrap="square" rtlCol="0">
            <a:spAutoFit/>
          </a:bodyPr>
          <a:lstStyle/>
          <a:p>
            <a:r>
              <a:rPr lang="en-US" sz="1050" b="1" dirty="0"/>
              <a:t>Allocations Grid </a:t>
            </a:r>
            <a:r>
              <a:rPr lang="en-US" sz="1050" dirty="0"/>
              <a:t>– this tool can show you how places will be allocated, </a:t>
            </a:r>
            <a:r>
              <a:rPr lang="en-US" sz="1050" i="1" dirty="0"/>
              <a:t>they are based upon estimates </a:t>
            </a:r>
            <a:r>
              <a:rPr lang="en-US" sz="1050" dirty="0"/>
              <a:t>and a school intake of 120 boys.</a:t>
            </a:r>
          </a:p>
        </p:txBody>
      </p:sp>
      <p:graphicFrame>
        <p:nvGraphicFramePr>
          <p:cNvPr id="16" name="Table 15">
            <a:extLst>
              <a:ext uri="{FF2B5EF4-FFF2-40B4-BE49-F238E27FC236}">
                <a16:creationId xmlns:a16="http://schemas.microsoft.com/office/drawing/2014/main" id="{EEFB1BE9-BB41-4F44-B1B4-971D2665068B}"/>
              </a:ext>
            </a:extLst>
          </p:cNvPr>
          <p:cNvGraphicFramePr>
            <a:graphicFrameLocks noGrp="1"/>
          </p:cNvGraphicFramePr>
          <p:nvPr/>
        </p:nvGraphicFramePr>
        <p:xfrm>
          <a:off x="5130202" y="1732280"/>
          <a:ext cx="6604000" cy="3048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293163380"/>
                    </a:ext>
                  </a:extLst>
                </a:gridCol>
                <a:gridCol w="825500">
                  <a:extLst>
                    <a:ext uri="{9D8B030D-6E8A-4147-A177-3AD203B41FA5}">
                      <a16:colId xmlns:a16="http://schemas.microsoft.com/office/drawing/2014/main" val="2251794623"/>
                    </a:ext>
                  </a:extLst>
                </a:gridCol>
                <a:gridCol w="825500">
                  <a:extLst>
                    <a:ext uri="{9D8B030D-6E8A-4147-A177-3AD203B41FA5}">
                      <a16:colId xmlns:a16="http://schemas.microsoft.com/office/drawing/2014/main" val="2762696180"/>
                    </a:ext>
                  </a:extLst>
                </a:gridCol>
                <a:gridCol w="825500">
                  <a:extLst>
                    <a:ext uri="{9D8B030D-6E8A-4147-A177-3AD203B41FA5}">
                      <a16:colId xmlns:a16="http://schemas.microsoft.com/office/drawing/2014/main" val="3584440649"/>
                    </a:ext>
                  </a:extLst>
                </a:gridCol>
                <a:gridCol w="825500">
                  <a:extLst>
                    <a:ext uri="{9D8B030D-6E8A-4147-A177-3AD203B41FA5}">
                      <a16:colId xmlns:a16="http://schemas.microsoft.com/office/drawing/2014/main" val="4002908396"/>
                    </a:ext>
                  </a:extLst>
                </a:gridCol>
                <a:gridCol w="825500">
                  <a:extLst>
                    <a:ext uri="{9D8B030D-6E8A-4147-A177-3AD203B41FA5}">
                      <a16:colId xmlns:a16="http://schemas.microsoft.com/office/drawing/2014/main" val="1133769411"/>
                    </a:ext>
                  </a:extLst>
                </a:gridCol>
                <a:gridCol w="825500">
                  <a:extLst>
                    <a:ext uri="{9D8B030D-6E8A-4147-A177-3AD203B41FA5}">
                      <a16:colId xmlns:a16="http://schemas.microsoft.com/office/drawing/2014/main" val="304245545"/>
                    </a:ext>
                  </a:extLst>
                </a:gridCol>
                <a:gridCol w="825500">
                  <a:extLst>
                    <a:ext uri="{9D8B030D-6E8A-4147-A177-3AD203B41FA5}">
                      <a16:colId xmlns:a16="http://schemas.microsoft.com/office/drawing/2014/main" val="603362807"/>
                    </a:ext>
                  </a:extLst>
                </a:gridCol>
              </a:tblGrid>
              <a:tr h="203200">
                <a:tc>
                  <a:txBody>
                    <a:bodyPr/>
                    <a:lstStyle/>
                    <a:p>
                      <a:pPr algn="r" fontAlgn="b"/>
                      <a:r>
                        <a:rPr lang="en-GB" sz="1000" u="none" strike="noStrike">
                          <a:solidFill>
                            <a:schemeClr val="bg1">
                              <a:lumMod val="75000"/>
                            </a:schemeClr>
                          </a:solidFill>
                          <a:effectLst/>
                        </a:rPr>
                        <a:t>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8162227"/>
                  </a:ext>
                </a:extLst>
              </a:tr>
              <a:tr h="203200">
                <a:tc>
                  <a:txBody>
                    <a:bodyPr/>
                    <a:lstStyle/>
                    <a:p>
                      <a:pPr algn="r" fontAlgn="b"/>
                      <a:r>
                        <a:rPr lang="en-GB" sz="1000" u="none" strike="noStrike" dirty="0">
                          <a:solidFill>
                            <a:schemeClr val="bg1">
                              <a:lumMod val="75000"/>
                            </a:schemeClr>
                          </a:solidFill>
                          <a:effectLst/>
                        </a:rPr>
                        <a:t>2</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9042950"/>
                  </a:ext>
                </a:extLst>
              </a:tr>
              <a:tr h="203200">
                <a:tc>
                  <a:txBody>
                    <a:bodyPr/>
                    <a:lstStyle/>
                    <a:p>
                      <a:pPr algn="r" fontAlgn="b"/>
                      <a:r>
                        <a:rPr lang="en-GB" sz="1000" u="none" strike="noStrike" dirty="0">
                          <a:solidFill>
                            <a:schemeClr val="bg1">
                              <a:lumMod val="75000"/>
                            </a:schemeClr>
                          </a:solidFill>
                          <a:effectLst/>
                        </a:rPr>
                        <a:t>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0900493"/>
                  </a:ext>
                </a:extLst>
              </a:tr>
              <a:tr h="203200">
                <a:tc>
                  <a:txBody>
                    <a:bodyPr/>
                    <a:lstStyle/>
                    <a:p>
                      <a:pPr algn="r" fontAlgn="b"/>
                      <a:r>
                        <a:rPr lang="en-GB" sz="1000" u="none" strike="noStrike" dirty="0">
                          <a:solidFill>
                            <a:schemeClr val="bg1">
                              <a:lumMod val="75000"/>
                            </a:schemeClr>
                          </a:solidFill>
                          <a:effectLst/>
                        </a:rPr>
                        <a:t>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71324357"/>
                  </a:ext>
                </a:extLst>
              </a:tr>
              <a:tr h="203200">
                <a:tc>
                  <a:txBody>
                    <a:bodyPr/>
                    <a:lstStyle/>
                    <a:p>
                      <a:pPr algn="r" fontAlgn="b"/>
                      <a:r>
                        <a:rPr lang="en-GB" sz="1000" u="none" strike="noStrike" dirty="0">
                          <a:solidFill>
                            <a:schemeClr val="bg1">
                              <a:lumMod val="75000"/>
                            </a:schemeClr>
                          </a:solidFill>
                          <a:effectLst/>
                        </a:rPr>
                        <a:t>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50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5797373"/>
                  </a:ext>
                </a:extLst>
              </a:tr>
              <a:tr h="203200">
                <a:tc>
                  <a:txBody>
                    <a:bodyPr/>
                    <a:lstStyle/>
                    <a:p>
                      <a:pPr algn="r" fontAlgn="b"/>
                      <a:r>
                        <a:rPr lang="en-GB" sz="1000" u="none" strike="noStrike" dirty="0">
                          <a:solidFill>
                            <a:schemeClr val="bg1">
                              <a:lumMod val="75000"/>
                            </a:schemeClr>
                          </a:solidFill>
                          <a:effectLst/>
                        </a:rPr>
                        <a:t>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36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51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64632242"/>
                  </a:ext>
                </a:extLst>
              </a:tr>
              <a:tr h="203200">
                <a:tc>
                  <a:txBody>
                    <a:bodyPr/>
                    <a:lstStyle/>
                    <a:p>
                      <a:pPr algn="r" fontAlgn="b"/>
                      <a:r>
                        <a:rPr lang="en-GB" sz="1000" u="none" strike="noStrike" dirty="0">
                          <a:solidFill>
                            <a:schemeClr val="bg1">
                              <a:lumMod val="75000"/>
                            </a:schemeClr>
                          </a:solidFill>
                          <a:effectLst/>
                        </a:rPr>
                        <a:t>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5634242"/>
                  </a:ext>
                </a:extLst>
              </a:tr>
              <a:tr h="203200">
                <a:tc>
                  <a:txBody>
                    <a:bodyPr/>
                    <a:lstStyle/>
                    <a:p>
                      <a:pPr algn="r" fontAlgn="b"/>
                      <a:r>
                        <a:rPr lang="en-GB" sz="1000" u="none" strike="noStrike" dirty="0">
                          <a:solidFill>
                            <a:schemeClr val="bg1">
                              <a:lumMod val="75000"/>
                            </a:schemeClr>
                          </a:solidFill>
                          <a:effectLst/>
                        </a:rPr>
                        <a:t>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8239627"/>
                  </a:ext>
                </a:extLst>
              </a:tr>
              <a:tr h="203200">
                <a:tc>
                  <a:txBody>
                    <a:bodyPr/>
                    <a:lstStyle/>
                    <a:p>
                      <a:pPr algn="r" fontAlgn="b"/>
                      <a:r>
                        <a:rPr lang="en-GB" sz="1000" u="none" strike="noStrike" dirty="0">
                          <a:solidFill>
                            <a:schemeClr val="bg1">
                              <a:lumMod val="75000"/>
                            </a:schemeClr>
                          </a:solidFill>
                          <a:effectLst/>
                        </a:rPr>
                        <a:t>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7968870"/>
                  </a:ext>
                </a:extLst>
              </a:tr>
              <a:tr h="203200">
                <a:tc>
                  <a:txBody>
                    <a:bodyPr/>
                    <a:lstStyle/>
                    <a:p>
                      <a:pPr algn="r" fontAlgn="b"/>
                      <a:r>
                        <a:rPr lang="en-GB" sz="1000" u="none" strike="noStrike">
                          <a:solidFill>
                            <a:schemeClr val="bg1">
                              <a:lumMod val="75000"/>
                            </a:schemeClr>
                          </a:solidFill>
                          <a:effectLst/>
                        </a:rPr>
                        <a:t>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7868925"/>
                  </a:ext>
                </a:extLst>
              </a:tr>
              <a:tr h="203200">
                <a:tc>
                  <a:txBody>
                    <a:bodyPr/>
                    <a:lstStyle/>
                    <a:p>
                      <a:pPr algn="r" fontAlgn="b"/>
                      <a:r>
                        <a:rPr lang="en-GB" sz="1000" u="none" strike="noStrike" dirty="0">
                          <a:solidFill>
                            <a:schemeClr val="bg1">
                              <a:lumMod val="75000"/>
                            </a:schemeClr>
                          </a:solidFill>
                          <a:effectLst/>
                        </a:rPr>
                        <a:t>11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5456716"/>
                  </a:ext>
                </a:extLst>
              </a:tr>
              <a:tr h="203200">
                <a:tc>
                  <a:txBody>
                    <a:bodyPr/>
                    <a:lstStyle/>
                    <a:p>
                      <a:pPr algn="r" fontAlgn="b"/>
                      <a:r>
                        <a:rPr lang="en-GB" sz="1000" u="none" strike="noStrike">
                          <a:solidFill>
                            <a:schemeClr val="bg1">
                              <a:lumMod val="75000"/>
                            </a:schemeClr>
                          </a:solidFill>
                          <a:effectLst/>
                        </a:rPr>
                        <a:t>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4157948"/>
                  </a:ext>
                </a:extLst>
              </a:tr>
              <a:tr h="203200">
                <a:tc>
                  <a:txBody>
                    <a:bodyPr/>
                    <a:lstStyle/>
                    <a:p>
                      <a:pPr algn="r" fontAlgn="b"/>
                      <a:r>
                        <a:rPr lang="en-GB" sz="1000" u="none" strike="noStrike" dirty="0">
                          <a:solidFill>
                            <a:schemeClr val="bg1">
                              <a:lumMod val="75000"/>
                            </a:schemeClr>
                          </a:solidFill>
                          <a:effectLst/>
                        </a:rPr>
                        <a:t>13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7046512"/>
                  </a:ext>
                </a:extLst>
              </a:tr>
              <a:tr h="203200">
                <a:tc>
                  <a:txBody>
                    <a:bodyPr/>
                    <a:lstStyle/>
                    <a:p>
                      <a:pPr algn="r" fontAlgn="b"/>
                      <a:r>
                        <a:rPr lang="en-GB" sz="1000" u="none" strike="noStrike">
                          <a:solidFill>
                            <a:schemeClr val="bg1">
                              <a:lumMod val="75000"/>
                            </a:schemeClr>
                          </a:solidFill>
                          <a:effectLst/>
                        </a:rPr>
                        <a:t>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59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89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119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8415241"/>
                  </a:ext>
                </a:extLst>
              </a:tr>
              <a:tr h="203200">
                <a:tc>
                  <a:txBody>
                    <a:bodyPr/>
                    <a:lstStyle/>
                    <a:p>
                      <a:pPr algn="r" fontAlgn="b"/>
                      <a:r>
                        <a:rPr lang="en-GB" sz="1000" u="none" strike="noStrike" dirty="0">
                          <a:solidFill>
                            <a:schemeClr val="bg1">
                              <a:lumMod val="75000"/>
                            </a:schemeClr>
                          </a:solidFill>
                          <a:effectLst/>
                        </a:rPr>
                        <a:t>15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30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60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75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90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a:solidFill>
                            <a:schemeClr val="bg1">
                              <a:lumMod val="75000"/>
                            </a:schemeClr>
                          </a:solidFill>
                          <a:effectLst/>
                        </a:rPr>
                        <a:t>105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000" u="none" strike="noStrike" dirty="0">
                          <a:solidFill>
                            <a:schemeClr val="bg1">
                              <a:lumMod val="75000"/>
                            </a:schemeClr>
                          </a:solidFill>
                          <a:effectLst/>
                        </a:rPr>
                        <a:t>120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696887"/>
                  </a:ext>
                </a:extLst>
              </a:tr>
            </a:tbl>
          </a:graphicData>
        </a:graphic>
      </p:graphicFrame>
      <p:sp>
        <p:nvSpPr>
          <p:cNvPr id="17" name="TextBox 16">
            <a:extLst>
              <a:ext uri="{FF2B5EF4-FFF2-40B4-BE49-F238E27FC236}">
                <a16:creationId xmlns:a16="http://schemas.microsoft.com/office/drawing/2014/main" id="{F677AB88-A1A7-5046-9B6D-C5F4BD210209}"/>
              </a:ext>
            </a:extLst>
          </p:cNvPr>
          <p:cNvSpPr txBox="1"/>
          <p:nvPr/>
        </p:nvSpPr>
        <p:spPr>
          <a:xfrm>
            <a:off x="5560541" y="1000899"/>
            <a:ext cx="5568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 for Boys</a:t>
            </a:r>
          </a:p>
        </p:txBody>
      </p:sp>
      <p:sp>
        <p:nvSpPr>
          <p:cNvPr id="2" name="TextBox 1">
            <a:extLst>
              <a:ext uri="{FF2B5EF4-FFF2-40B4-BE49-F238E27FC236}">
                <a16:creationId xmlns:a16="http://schemas.microsoft.com/office/drawing/2014/main" id="{C6275238-CA8C-074C-8ADB-F3A5D4F2C4B1}"/>
              </a:ext>
            </a:extLst>
          </p:cNvPr>
          <p:cNvSpPr txBox="1"/>
          <p:nvPr/>
        </p:nvSpPr>
        <p:spPr>
          <a:xfrm>
            <a:off x="5130202" y="4958080"/>
            <a:ext cx="731482" cy="369332"/>
          </a:xfrm>
          <a:prstGeom prst="rect">
            <a:avLst/>
          </a:prstGeom>
          <a:solidFill>
            <a:schemeClr val="accent2"/>
          </a:solidFill>
        </p:spPr>
        <p:txBody>
          <a:bodyPr wrap="none" rtlCol="0">
            <a:spAutoFit/>
          </a:bodyPr>
          <a:lstStyle/>
          <a:p>
            <a:r>
              <a:rPr lang="en-US" dirty="0"/>
              <a:t>POT 1</a:t>
            </a:r>
          </a:p>
        </p:txBody>
      </p:sp>
      <p:sp>
        <p:nvSpPr>
          <p:cNvPr id="3" name="TextBox 2">
            <a:extLst>
              <a:ext uri="{FF2B5EF4-FFF2-40B4-BE49-F238E27FC236}">
                <a16:creationId xmlns:a16="http://schemas.microsoft.com/office/drawing/2014/main" id="{400A5C5E-C69C-B34C-B5CD-4FE152A9DFD1}"/>
              </a:ext>
            </a:extLst>
          </p:cNvPr>
          <p:cNvSpPr txBox="1"/>
          <p:nvPr/>
        </p:nvSpPr>
        <p:spPr>
          <a:xfrm>
            <a:off x="6047546" y="4958080"/>
            <a:ext cx="3656963" cy="369332"/>
          </a:xfrm>
          <a:prstGeom prst="rect">
            <a:avLst/>
          </a:prstGeom>
          <a:noFill/>
          <a:ln>
            <a:solidFill>
              <a:srgbClr val="7030A0"/>
            </a:solidFill>
          </a:ln>
        </p:spPr>
        <p:txBody>
          <a:bodyPr wrap="none" rtlCol="0">
            <a:spAutoFit/>
          </a:bodyPr>
          <a:lstStyle/>
          <a:p>
            <a:r>
              <a:rPr lang="en-US" dirty="0"/>
              <a:t>3 places allocated   117 left available </a:t>
            </a:r>
          </a:p>
        </p:txBody>
      </p:sp>
      <p:sp>
        <p:nvSpPr>
          <p:cNvPr id="4" name="TextBox 3">
            <a:extLst>
              <a:ext uri="{FF2B5EF4-FFF2-40B4-BE49-F238E27FC236}">
                <a16:creationId xmlns:a16="http://schemas.microsoft.com/office/drawing/2014/main" id="{F4A4E31A-D25D-004F-85F3-C9C6856E2E5D}"/>
              </a:ext>
            </a:extLst>
          </p:cNvPr>
          <p:cNvSpPr txBox="1"/>
          <p:nvPr/>
        </p:nvSpPr>
        <p:spPr>
          <a:xfrm>
            <a:off x="5130202" y="5465911"/>
            <a:ext cx="731482" cy="369332"/>
          </a:xfrm>
          <a:prstGeom prst="rect">
            <a:avLst/>
          </a:prstGeom>
          <a:solidFill>
            <a:srgbClr val="FFFF00"/>
          </a:solidFill>
        </p:spPr>
        <p:txBody>
          <a:bodyPr wrap="none" rtlCol="0">
            <a:spAutoFit/>
          </a:bodyPr>
          <a:lstStyle/>
          <a:p>
            <a:r>
              <a:rPr lang="en-US" dirty="0"/>
              <a:t>POT 2</a:t>
            </a:r>
          </a:p>
        </p:txBody>
      </p:sp>
      <p:sp>
        <p:nvSpPr>
          <p:cNvPr id="11" name="TextBox 10">
            <a:extLst>
              <a:ext uri="{FF2B5EF4-FFF2-40B4-BE49-F238E27FC236}">
                <a16:creationId xmlns:a16="http://schemas.microsoft.com/office/drawing/2014/main" id="{52A5FAD2-FC63-064B-9CAC-3AA4F7EA9E78}"/>
              </a:ext>
            </a:extLst>
          </p:cNvPr>
          <p:cNvSpPr txBox="1"/>
          <p:nvPr/>
        </p:nvSpPr>
        <p:spPr>
          <a:xfrm>
            <a:off x="6047546" y="5465911"/>
            <a:ext cx="3656963" cy="369332"/>
          </a:xfrm>
          <a:prstGeom prst="rect">
            <a:avLst/>
          </a:prstGeom>
          <a:noFill/>
          <a:ln>
            <a:solidFill>
              <a:srgbClr val="7030A0"/>
            </a:solidFill>
          </a:ln>
        </p:spPr>
        <p:txBody>
          <a:bodyPr wrap="none" rtlCol="0">
            <a:spAutoFit/>
          </a:bodyPr>
          <a:lstStyle/>
          <a:p>
            <a:r>
              <a:rPr lang="en-US" dirty="0"/>
              <a:t>33 places allocated   84 left available </a:t>
            </a:r>
          </a:p>
        </p:txBody>
      </p:sp>
      <p:sp>
        <p:nvSpPr>
          <p:cNvPr id="6" name="TextBox 5">
            <a:extLst>
              <a:ext uri="{FF2B5EF4-FFF2-40B4-BE49-F238E27FC236}">
                <a16:creationId xmlns:a16="http://schemas.microsoft.com/office/drawing/2014/main" id="{13E13D84-3F15-E646-B3C0-0D7899DD506F}"/>
              </a:ext>
            </a:extLst>
          </p:cNvPr>
          <p:cNvSpPr txBox="1"/>
          <p:nvPr/>
        </p:nvSpPr>
        <p:spPr>
          <a:xfrm>
            <a:off x="5203757" y="238139"/>
            <a:ext cx="1687578" cy="523220"/>
          </a:xfrm>
          <a:prstGeom prst="rect">
            <a:avLst/>
          </a:prstGeom>
          <a:noFill/>
          <a:ln>
            <a:solidFill>
              <a:srgbClr val="FF0000"/>
            </a:solidFill>
          </a:ln>
        </p:spPr>
        <p:txBody>
          <a:bodyPr wrap="none" rtlCol="0">
            <a:spAutoFit/>
          </a:bodyPr>
          <a:lstStyle/>
          <a:p>
            <a:r>
              <a:rPr lang="en-US" sz="2800" i="1" dirty="0"/>
              <a:t>Scenario 2</a:t>
            </a:r>
          </a:p>
        </p:txBody>
      </p:sp>
      <p:sp>
        <p:nvSpPr>
          <p:cNvPr id="12" name="TextBox 11">
            <a:extLst>
              <a:ext uri="{FF2B5EF4-FFF2-40B4-BE49-F238E27FC236}">
                <a16:creationId xmlns:a16="http://schemas.microsoft.com/office/drawing/2014/main" id="{D8CC729B-2848-974D-91ED-8FA009AA648B}"/>
              </a:ext>
            </a:extLst>
          </p:cNvPr>
          <p:cNvSpPr txBox="1"/>
          <p:nvPr/>
        </p:nvSpPr>
        <p:spPr>
          <a:xfrm>
            <a:off x="5130202" y="5973743"/>
            <a:ext cx="731482" cy="369332"/>
          </a:xfrm>
          <a:prstGeom prst="rect">
            <a:avLst/>
          </a:prstGeom>
          <a:solidFill>
            <a:srgbClr val="FF0000"/>
          </a:solidFill>
          <a:ln>
            <a:solidFill>
              <a:srgbClr val="FF0000"/>
            </a:solidFill>
          </a:ln>
        </p:spPr>
        <p:txBody>
          <a:bodyPr wrap="none" rtlCol="0">
            <a:spAutoFit/>
          </a:bodyPr>
          <a:lstStyle/>
          <a:p>
            <a:r>
              <a:rPr lang="en-US" dirty="0"/>
              <a:t>POT 3</a:t>
            </a:r>
          </a:p>
        </p:txBody>
      </p:sp>
      <p:sp>
        <p:nvSpPr>
          <p:cNvPr id="13" name="TextBox 12">
            <a:extLst>
              <a:ext uri="{FF2B5EF4-FFF2-40B4-BE49-F238E27FC236}">
                <a16:creationId xmlns:a16="http://schemas.microsoft.com/office/drawing/2014/main" id="{10F3F3F1-4A6C-E149-9CAD-3C3972821E5E}"/>
              </a:ext>
            </a:extLst>
          </p:cNvPr>
          <p:cNvSpPr txBox="1"/>
          <p:nvPr/>
        </p:nvSpPr>
        <p:spPr>
          <a:xfrm>
            <a:off x="6047546" y="5973743"/>
            <a:ext cx="3539943" cy="369332"/>
          </a:xfrm>
          <a:prstGeom prst="rect">
            <a:avLst/>
          </a:prstGeom>
          <a:noFill/>
          <a:ln>
            <a:solidFill>
              <a:srgbClr val="7030A0"/>
            </a:solidFill>
          </a:ln>
        </p:spPr>
        <p:txBody>
          <a:bodyPr wrap="none" rtlCol="0">
            <a:spAutoFit/>
          </a:bodyPr>
          <a:lstStyle/>
          <a:p>
            <a:r>
              <a:rPr lang="en-US" dirty="0"/>
              <a:t>0 places allocated   84 left available </a:t>
            </a:r>
          </a:p>
        </p:txBody>
      </p:sp>
      <p:sp>
        <p:nvSpPr>
          <p:cNvPr id="14" name="Rectangle 13">
            <a:extLst>
              <a:ext uri="{FF2B5EF4-FFF2-40B4-BE49-F238E27FC236}">
                <a16:creationId xmlns:a16="http://schemas.microsoft.com/office/drawing/2014/main" id="{C502C5D1-3646-7444-ACE4-9B786FA6DEA8}"/>
              </a:ext>
            </a:extLst>
          </p:cNvPr>
          <p:cNvSpPr/>
          <p:nvPr/>
        </p:nvSpPr>
        <p:spPr>
          <a:xfrm rot="19566587">
            <a:off x="5403411" y="2794615"/>
            <a:ext cx="58825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Hypothetical Model</a:t>
            </a:r>
          </a:p>
        </p:txBody>
      </p:sp>
    </p:spTree>
    <p:extLst>
      <p:ext uri="{BB962C8B-B14F-4D97-AF65-F5344CB8AC3E}">
        <p14:creationId xmlns:p14="http://schemas.microsoft.com/office/powerpoint/2010/main" val="429242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15" name="TextBox 14">
            <a:extLst>
              <a:ext uri="{FF2B5EF4-FFF2-40B4-BE49-F238E27FC236}">
                <a16:creationId xmlns:a16="http://schemas.microsoft.com/office/drawing/2014/main" id="{32DFB313-A0B5-044D-9428-B0E9F305CA42}"/>
              </a:ext>
            </a:extLst>
          </p:cNvPr>
          <p:cNvSpPr txBox="1"/>
          <p:nvPr/>
        </p:nvSpPr>
        <p:spPr>
          <a:xfrm>
            <a:off x="10414000" y="4958080"/>
            <a:ext cx="1320202" cy="1384995"/>
          </a:xfrm>
          <a:prstGeom prst="rect">
            <a:avLst/>
          </a:prstGeom>
          <a:noFill/>
        </p:spPr>
        <p:txBody>
          <a:bodyPr wrap="square" rtlCol="0">
            <a:spAutoFit/>
          </a:bodyPr>
          <a:lstStyle/>
          <a:p>
            <a:r>
              <a:rPr lang="en-US" sz="1050" b="1" dirty="0"/>
              <a:t>Allocations Grid </a:t>
            </a:r>
            <a:r>
              <a:rPr lang="en-US" sz="1050" dirty="0"/>
              <a:t>– this tool can show you how places will be allocated, </a:t>
            </a:r>
            <a:r>
              <a:rPr lang="en-US" sz="1050" i="1" dirty="0"/>
              <a:t>they are based upon estimates </a:t>
            </a:r>
            <a:r>
              <a:rPr lang="en-US" sz="1050" dirty="0"/>
              <a:t>and a school intake of 120 boys.</a:t>
            </a:r>
          </a:p>
        </p:txBody>
      </p:sp>
      <p:graphicFrame>
        <p:nvGraphicFramePr>
          <p:cNvPr id="16" name="Table 15">
            <a:extLst>
              <a:ext uri="{FF2B5EF4-FFF2-40B4-BE49-F238E27FC236}">
                <a16:creationId xmlns:a16="http://schemas.microsoft.com/office/drawing/2014/main" id="{EEFB1BE9-BB41-4F44-B1B4-971D2665068B}"/>
              </a:ext>
            </a:extLst>
          </p:cNvPr>
          <p:cNvGraphicFramePr>
            <a:graphicFrameLocks noGrp="1"/>
          </p:cNvGraphicFramePr>
          <p:nvPr>
            <p:extLst>
              <p:ext uri="{D42A27DB-BD31-4B8C-83A1-F6EECF244321}">
                <p14:modId xmlns:p14="http://schemas.microsoft.com/office/powerpoint/2010/main" val="1417341978"/>
              </p:ext>
            </p:extLst>
          </p:nvPr>
        </p:nvGraphicFramePr>
        <p:xfrm>
          <a:off x="5130202" y="1732280"/>
          <a:ext cx="6604000" cy="3048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293163380"/>
                    </a:ext>
                  </a:extLst>
                </a:gridCol>
                <a:gridCol w="825500">
                  <a:extLst>
                    <a:ext uri="{9D8B030D-6E8A-4147-A177-3AD203B41FA5}">
                      <a16:colId xmlns:a16="http://schemas.microsoft.com/office/drawing/2014/main" val="2251794623"/>
                    </a:ext>
                  </a:extLst>
                </a:gridCol>
                <a:gridCol w="825500">
                  <a:extLst>
                    <a:ext uri="{9D8B030D-6E8A-4147-A177-3AD203B41FA5}">
                      <a16:colId xmlns:a16="http://schemas.microsoft.com/office/drawing/2014/main" val="2762696180"/>
                    </a:ext>
                  </a:extLst>
                </a:gridCol>
                <a:gridCol w="825500">
                  <a:extLst>
                    <a:ext uri="{9D8B030D-6E8A-4147-A177-3AD203B41FA5}">
                      <a16:colId xmlns:a16="http://schemas.microsoft.com/office/drawing/2014/main" val="3584440649"/>
                    </a:ext>
                  </a:extLst>
                </a:gridCol>
                <a:gridCol w="825500">
                  <a:extLst>
                    <a:ext uri="{9D8B030D-6E8A-4147-A177-3AD203B41FA5}">
                      <a16:colId xmlns:a16="http://schemas.microsoft.com/office/drawing/2014/main" val="4002908396"/>
                    </a:ext>
                  </a:extLst>
                </a:gridCol>
                <a:gridCol w="825500">
                  <a:extLst>
                    <a:ext uri="{9D8B030D-6E8A-4147-A177-3AD203B41FA5}">
                      <a16:colId xmlns:a16="http://schemas.microsoft.com/office/drawing/2014/main" val="1133769411"/>
                    </a:ext>
                  </a:extLst>
                </a:gridCol>
                <a:gridCol w="825500">
                  <a:extLst>
                    <a:ext uri="{9D8B030D-6E8A-4147-A177-3AD203B41FA5}">
                      <a16:colId xmlns:a16="http://schemas.microsoft.com/office/drawing/2014/main" val="304245545"/>
                    </a:ext>
                  </a:extLst>
                </a:gridCol>
                <a:gridCol w="825500">
                  <a:extLst>
                    <a:ext uri="{9D8B030D-6E8A-4147-A177-3AD203B41FA5}">
                      <a16:colId xmlns:a16="http://schemas.microsoft.com/office/drawing/2014/main" val="603362807"/>
                    </a:ext>
                  </a:extLst>
                </a:gridCol>
              </a:tblGrid>
              <a:tr h="203200">
                <a:tc>
                  <a:txBody>
                    <a:bodyPr/>
                    <a:lstStyle/>
                    <a:p>
                      <a:pPr algn="r" fontAlgn="b"/>
                      <a:r>
                        <a:rPr lang="en-GB" sz="1000" u="none" strike="noStrike">
                          <a:solidFill>
                            <a:schemeClr val="bg1">
                              <a:lumMod val="75000"/>
                            </a:schemeClr>
                          </a:solidFill>
                          <a:effectLst/>
                        </a:rPr>
                        <a:t>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rgbClr val="7030A0"/>
                          </a:solidFill>
                          <a:effectLst/>
                        </a:rPr>
                        <a:t>31</a:t>
                      </a:r>
                      <a:endParaRPr lang="en-GB" sz="1000" b="0" i="0" u="none" strike="noStrike" dirty="0">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668162227"/>
                  </a:ext>
                </a:extLst>
              </a:tr>
              <a:tr h="203200">
                <a:tc>
                  <a:txBody>
                    <a:bodyPr/>
                    <a:lstStyle/>
                    <a:p>
                      <a:pPr algn="r" fontAlgn="b"/>
                      <a:r>
                        <a:rPr lang="en-GB" sz="1000" u="none" strike="noStrike" dirty="0">
                          <a:solidFill>
                            <a:schemeClr val="bg1">
                              <a:lumMod val="75000"/>
                            </a:schemeClr>
                          </a:solidFill>
                          <a:effectLst/>
                        </a:rPr>
                        <a:t>2</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rgbClr val="7030A0"/>
                          </a:solidFill>
                          <a:effectLst/>
                        </a:rPr>
                        <a:t>32</a:t>
                      </a:r>
                      <a:endParaRPr lang="en-GB" sz="1000" b="0" i="0" u="none" strike="noStrike">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3309042950"/>
                  </a:ext>
                </a:extLst>
              </a:tr>
              <a:tr h="203200">
                <a:tc>
                  <a:txBody>
                    <a:bodyPr/>
                    <a:lstStyle/>
                    <a:p>
                      <a:pPr algn="r" fontAlgn="b"/>
                      <a:r>
                        <a:rPr lang="en-GB" sz="1000" u="none" strike="noStrike" dirty="0">
                          <a:solidFill>
                            <a:schemeClr val="bg1">
                              <a:lumMod val="75000"/>
                            </a:schemeClr>
                          </a:solidFill>
                          <a:effectLst/>
                        </a:rPr>
                        <a:t>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rgbClr val="7030A0"/>
                          </a:solidFill>
                          <a:effectLst/>
                        </a:rPr>
                        <a:t>33</a:t>
                      </a:r>
                      <a:endParaRPr lang="en-GB" sz="1000" b="0" i="0" u="none" strike="noStrike">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3210900493"/>
                  </a:ext>
                </a:extLst>
              </a:tr>
              <a:tr h="203200">
                <a:tc>
                  <a:txBody>
                    <a:bodyPr/>
                    <a:lstStyle/>
                    <a:p>
                      <a:pPr algn="r" fontAlgn="b"/>
                      <a:r>
                        <a:rPr lang="en-GB" sz="1000" u="none" strike="noStrike" dirty="0">
                          <a:solidFill>
                            <a:schemeClr val="bg1">
                              <a:lumMod val="75000"/>
                            </a:schemeClr>
                          </a:solidFill>
                          <a:effectLst/>
                        </a:rPr>
                        <a:t>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rgbClr val="7030A0"/>
                          </a:solidFill>
                          <a:effectLst/>
                        </a:rPr>
                        <a:t>34</a:t>
                      </a:r>
                      <a:endParaRPr lang="en-GB" sz="1000" b="0" i="0" u="none" strike="noStrike">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571324357"/>
                  </a:ext>
                </a:extLst>
              </a:tr>
              <a:tr h="203200">
                <a:tc>
                  <a:txBody>
                    <a:bodyPr/>
                    <a:lstStyle/>
                    <a:p>
                      <a:pPr algn="r" fontAlgn="b"/>
                      <a:r>
                        <a:rPr lang="en-GB" sz="1000" u="none" strike="noStrike" dirty="0">
                          <a:solidFill>
                            <a:schemeClr val="bg1">
                              <a:lumMod val="75000"/>
                            </a:schemeClr>
                          </a:solidFill>
                          <a:effectLst/>
                        </a:rPr>
                        <a:t>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rgbClr val="7030A0"/>
                          </a:solidFill>
                          <a:effectLst/>
                        </a:rPr>
                        <a:t>35</a:t>
                      </a:r>
                      <a:endParaRPr lang="en-GB" sz="1000" b="0" i="0" u="none" strike="noStrike" dirty="0">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055797373"/>
                  </a:ext>
                </a:extLst>
              </a:tr>
              <a:tr h="203200">
                <a:tc>
                  <a:txBody>
                    <a:bodyPr/>
                    <a:lstStyle/>
                    <a:p>
                      <a:pPr algn="r" fontAlgn="b"/>
                      <a:r>
                        <a:rPr lang="en-GB" sz="1000" u="none" strike="noStrike" dirty="0">
                          <a:solidFill>
                            <a:schemeClr val="bg1">
                              <a:lumMod val="75000"/>
                            </a:schemeClr>
                          </a:solidFill>
                          <a:effectLst/>
                        </a:rPr>
                        <a:t>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864632242"/>
                  </a:ext>
                </a:extLst>
              </a:tr>
              <a:tr h="203200">
                <a:tc>
                  <a:txBody>
                    <a:bodyPr/>
                    <a:lstStyle/>
                    <a:p>
                      <a:pPr algn="r" fontAlgn="b"/>
                      <a:r>
                        <a:rPr lang="en-GB" sz="1000" u="none" strike="noStrike" dirty="0">
                          <a:solidFill>
                            <a:schemeClr val="bg1">
                              <a:lumMod val="75000"/>
                            </a:schemeClr>
                          </a:solidFill>
                          <a:effectLst/>
                        </a:rPr>
                        <a:t>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335634242"/>
                  </a:ext>
                </a:extLst>
              </a:tr>
              <a:tr h="203200">
                <a:tc>
                  <a:txBody>
                    <a:bodyPr/>
                    <a:lstStyle/>
                    <a:p>
                      <a:pPr algn="r" fontAlgn="b"/>
                      <a:r>
                        <a:rPr lang="en-GB" sz="1000" u="none" strike="noStrike" dirty="0">
                          <a:solidFill>
                            <a:schemeClr val="bg1">
                              <a:lumMod val="75000"/>
                            </a:schemeClr>
                          </a:solidFill>
                          <a:effectLst/>
                        </a:rPr>
                        <a:t>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408239627"/>
                  </a:ext>
                </a:extLst>
              </a:tr>
              <a:tr h="203200">
                <a:tc>
                  <a:txBody>
                    <a:bodyPr/>
                    <a:lstStyle/>
                    <a:p>
                      <a:pPr algn="r" fontAlgn="b"/>
                      <a:r>
                        <a:rPr lang="en-GB" sz="1000" u="none" strike="noStrike" dirty="0">
                          <a:solidFill>
                            <a:schemeClr val="bg1">
                              <a:lumMod val="75000"/>
                            </a:schemeClr>
                          </a:solidFill>
                          <a:effectLst/>
                        </a:rPr>
                        <a:t>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707968870"/>
                  </a:ext>
                </a:extLst>
              </a:tr>
              <a:tr h="203200">
                <a:tc>
                  <a:txBody>
                    <a:bodyPr/>
                    <a:lstStyle/>
                    <a:p>
                      <a:pPr algn="r" fontAlgn="b"/>
                      <a:r>
                        <a:rPr lang="en-GB" sz="1000" u="none" strike="noStrike">
                          <a:solidFill>
                            <a:schemeClr val="bg1">
                              <a:lumMod val="75000"/>
                            </a:schemeClr>
                          </a:solidFill>
                          <a:effectLst/>
                        </a:rPr>
                        <a:t>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1237868925"/>
                  </a:ext>
                </a:extLst>
              </a:tr>
              <a:tr h="203200">
                <a:tc>
                  <a:txBody>
                    <a:bodyPr/>
                    <a:lstStyle/>
                    <a:p>
                      <a:pPr algn="r" fontAlgn="b"/>
                      <a:r>
                        <a:rPr lang="en-GB" sz="1000" u="none" strike="noStrike" dirty="0">
                          <a:solidFill>
                            <a:schemeClr val="bg1">
                              <a:lumMod val="75000"/>
                            </a:schemeClr>
                          </a:solidFill>
                          <a:effectLst/>
                        </a:rPr>
                        <a:t>11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4165456716"/>
                  </a:ext>
                </a:extLst>
              </a:tr>
              <a:tr h="203200">
                <a:tc>
                  <a:txBody>
                    <a:bodyPr/>
                    <a:lstStyle/>
                    <a:p>
                      <a:pPr algn="r" fontAlgn="b"/>
                      <a:r>
                        <a:rPr lang="en-GB" sz="1000" u="none" strike="noStrike">
                          <a:solidFill>
                            <a:schemeClr val="bg1">
                              <a:lumMod val="75000"/>
                            </a:schemeClr>
                          </a:solidFill>
                          <a:effectLst/>
                        </a:rPr>
                        <a:t>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1804157948"/>
                  </a:ext>
                </a:extLst>
              </a:tr>
              <a:tr h="203200">
                <a:tc>
                  <a:txBody>
                    <a:bodyPr/>
                    <a:lstStyle/>
                    <a:p>
                      <a:pPr algn="r" fontAlgn="b"/>
                      <a:r>
                        <a:rPr lang="en-GB" sz="1000" u="none" strike="noStrike" dirty="0">
                          <a:solidFill>
                            <a:schemeClr val="bg1">
                              <a:lumMod val="75000"/>
                            </a:schemeClr>
                          </a:solidFill>
                          <a:effectLst/>
                        </a:rPr>
                        <a:t>13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4267046512"/>
                  </a:ext>
                </a:extLst>
              </a:tr>
              <a:tr h="203200">
                <a:tc>
                  <a:txBody>
                    <a:bodyPr/>
                    <a:lstStyle/>
                    <a:p>
                      <a:pPr algn="r" fontAlgn="b"/>
                      <a:r>
                        <a:rPr lang="en-GB" sz="1000" u="none" strike="noStrike">
                          <a:solidFill>
                            <a:schemeClr val="bg1">
                              <a:lumMod val="75000"/>
                            </a:schemeClr>
                          </a:solidFill>
                          <a:effectLst/>
                        </a:rPr>
                        <a:t>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1688415241"/>
                  </a:ext>
                </a:extLst>
              </a:tr>
              <a:tr h="203200">
                <a:tc>
                  <a:txBody>
                    <a:bodyPr/>
                    <a:lstStyle/>
                    <a:p>
                      <a:pPr algn="r" fontAlgn="b"/>
                      <a:r>
                        <a:rPr lang="en-GB" sz="1000" u="none" strike="noStrike" dirty="0">
                          <a:solidFill>
                            <a:schemeClr val="bg1">
                              <a:lumMod val="75000"/>
                            </a:schemeClr>
                          </a:solidFill>
                          <a:effectLst/>
                        </a:rPr>
                        <a:t>15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30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105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661696887"/>
                  </a:ext>
                </a:extLst>
              </a:tr>
            </a:tbl>
          </a:graphicData>
        </a:graphic>
      </p:graphicFrame>
      <p:sp>
        <p:nvSpPr>
          <p:cNvPr id="17" name="TextBox 16">
            <a:extLst>
              <a:ext uri="{FF2B5EF4-FFF2-40B4-BE49-F238E27FC236}">
                <a16:creationId xmlns:a16="http://schemas.microsoft.com/office/drawing/2014/main" id="{F677AB88-A1A7-5046-9B6D-C5F4BD210209}"/>
              </a:ext>
            </a:extLst>
          </p:cNvPr>
          <p:cNvSpPr txBox="1"/>
          <p:nvPr/>
        </p:nvSpPr>
        <p:spPr>
          <a:xfrm>
            <a:off x="5560541" y="1000899"/>
            <a:ext cx="5568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 for Boys</a:t>
            </a:r>
          </a:p>
        </p:txBody>
      </p:sp>
      <p:sp>
        <p:nvSpPr>
          <p:cNvPr id="2" name="TextBox 1">
            <a:extLst>
              <a:ext uri="{FF2B5EF4-FFF2-40B4-BE49-F238E27FC236}">
                <a16:creationId xmlns:a16="http://schemas.microsoft.com/office/drawing/2014/main" id="{C6275238-CA8C-074C-8ADB-F3A5D4F2C4B1}"/>
              </a:ext>
            </a:extLst>
          </p:cNvPr>
          <p:cNvSpPr txBox="1"/>
          <p:nvPr/>
        </p:nvSpPr>
        <p:spPr>
          <a:xfrm>
            <a:off x="5130202" y="4958080"/>
            <a:ext cx="731482" cy="369332"/>
          </a:xfrm>
          <a:prstGeom prst="rect">
            <a:avLst/>
          </a:prstGeom>
          <a:solidFill>
            <a:schemeClr val="accent2"/>
          </a:solidFill>
        </p:spPr>
        <p:txBody>
          <a:bodyPr wrap="none" rtlCol="0">
            <a:spAutoFit/>
          </a:bodyPr>
          <a:lstStyle/>
          <a:p>
            <a:r>
              <a:rPr lang="en-US" dirty="0"/>
              <a:t>POT 1</a:t>
            </a:r>
          </a:p>
        </p:txBody>
      </p:sp>
      <p:sp>
        <p:nvSpPr>
          <p:cNvPr id="3" name="TextBox 2">
            <a:extLst>
              <a:ext uri="{FF2B5EF4-FFF2-40B4-BE49-F238E27FC236}">
                <a16:creationId xmlns:a16="http://schemas.microsoft.com/office/drawing/2014/main" id="{400A5C5E-C69C-B34C-B5CD-4FE152A9DFD1}"/>
              </a:ext>
            </a:extLst>
          </p:cNvPr>
          <p:cNvSpPr txBox="1"/>
          <p:nvPr/>
        </p:nvSpPr>
        <p:spPr>
          <a:xfrm>
            <a:off x="6047546" y="4958080"/>
            <a:ext cx="3656963" cy="369332"/>
          </a:xfrm>
          <a:prstGeom prst="rect">
            <a:avLst/>
          </a:prstGeom>
          <a:noFill/>
          <a:ln>
            <a:solidFill>
              <a:srgbClr val="7030A0"/>
            </a:solidFill>
          </a:ln>
        </p:spPr>
        <p:txBody>
          <a:bodyPr wrap="none" rtlCol="0">
            <a:spAutoFit/>
          </a:bodyPr>
          <a:lstStyle/>
          <a:p>
            <a:r>
              <a:rPr lang="en-US" dirty="0"/>
              <a:t>3 places allocated   117 left available </a:t>
            </a:r>
          </a:p>
        </p:txBody>
      </p:sp>
      <p:sp>
        <p:nvSpPr>
          <p:cNvPr id="4" name="TextBox 3">
            <a:extLst>
              <a:ext uri="{FF2B5EF4-FFF2-40B4-BE49-F238E27FC236}">
                <a16:creationId xmlns:a16="http://schemas.microsoft.com/office/drawing/2014/main" id="{F4A4E31A-D25D-004F-85F3-C9C6856E2E5D}"/>
              </a:ext>
            </a:extLst>
          </p:cNvPr>
          <p:cNvSpPr txBox="1"/>
          <p:nvPr/>
        </p:nvSpPr>
        <p:spPr>
          <a:xfrm>
            <a:off x="5130202" y="5465911"/>
            <a:ext cx="731482" cy="369332"/>
          </a:xfrm>
          <a:prstGeom prst="rect">
            <a:avLst/>
          </a:prstGeom>
          <a:solidFill>
            <a:srgbClr val="FFFF00"/>
          </a:solidFill>
        </p:spPr>
        <p:txBody>
          <a:bodyPr wrap="none" rtlCol="0">
            <a:spAutoFit/>
          </a:bodyPr>
          <a:lstStyle/>
          <a:p>
            <a:r>
              <a:rPr lang="en-US" dirty="0"/>
              <a:t>POT 2</a:t>
            </a:r>
          </a:p>
        </p:txBody>
      </p:sp>
      <p:sp>
        <p:nvSpPr>
          <p:cNvPr id="11" name="TextBox 10">
            <a:extLst>
              <a:ext uri="{FF2B5EF4-FFF2-40B4-BE49-F238E27FC236}">
                <a16:creationId xmlns:a16="http://schemas.microsoft.com/office/drawing/2014/main" id="{52A5FAD2-FC63-064B-9CAC-3AA4F7EA9E78}"/>
              </a:ext>
            </a:extLst>
          </p:cNvPr>
          <p:cNvSpPr txBox="1"/>
          <p:nvPr/>
        </p:nvSpPr>
        <p:spPr>
          <a:xfrm>
            <a:off x="6047546" y="5465911"/>
            <a:ext cx="3656963" cy="369332"/>
          </a:xfrm>
          <a:prstGeom prst="rect">
            <a:avLst/>
          </a:prstGeom>
          <a:noFill/>
          <a:ln>
            <a:solidFill>
              <a:srgbClr val="7030A0"/>
            </a:solidFill>
          </a:ln>
        </p:spPr>
        <p:txBody>
          <a:bodyPr wrap="none" rtlCol="0">
            <a:spAutoFit/>
          </a:bodyPr>
          <a:lstStyle/>
          <a:p>
            <a:r>
              <a:rPr lang="en-US" dirty="0"/>
              <a:t>24 places allocated   93 left available </a:t>
            </a:r>
          </a:p>
        </p:txBody>
      </p:sp>
      <p:sp>
        <p:nvSpPr>
          <p:cNvPr id="6" name="TextBox 5">
            <a:extLst>
              <a:ext uri="{FF2B5EF4-FFF2-40B4-BE49-F238E27FC236}">
                <a16:creationId xmlns:a16="http://schemas.microsoft.com/office/drawing/2014/main" id="{13E13D84-3F15-E646-B3C0-0D7899DD506F}"/>
              </a:ext>
            </a:extLst>
          </p:cNvPr>
          <p:cNvSpPr txBox="1"/>
          <p:nvPr/>
        </p:nvSpPr>
        <p:spPr>
          <a:xfrm>
            <a:off x="5203757" y="238139"/>
            <a:ext cx="1687578" cy="523220"/>
          </a:xfrm>
          <a:prstGeom prst="rect">
            <a:avLst/>
          </a:prstGeom>
          <a:noFill/>
          <a:ln>
            <a:solidFill>
              <a:srgbClr val="00B0F0"/>
            </a:solidFill>
          </a:ln>
        </p:spPr>
        <p:txBody>
          <a:bodyPr wrap="none" rtlCol="0">
            <a:spAutoFit/>
          </a:bodyPr>
          <a:lstStyle/>
          <a:p>
            <a:r>
              <a:rPr lang="en-US" sz="2800" i="1" dirty="0"/>
              <a:t>Scenario 1</a:t>
            </a:r>
          </a:p>
        </p:txBody>
      </p:sp>
      <p:sp>
        <p:nvSpPr>
          <p:cNvPr id="13" name="TextBox 12">
            <a:extLst>
              <a:ext uri="{FF2B5EF4-FFF2-40B4-BE49-F238E27FC236}">
                <a16:creationId xmlns:a16="http://schemas.microsoft.com/office/drawing/2014/main" id="{631377EA-E887-DA48-A84D-540016FF0160}"/>
              </a:ext>
            </a:extLst>
          </p:cNvPr>
          <p:cNvSpPr txBox="1"/>
          <p:nvPr/>
        </p:nvSpPr>
        <p:spPr>
          <a:xfrm>
            <a:off x="5130202" y="5963244"/>
            <a:ext cx="731482" cy="369332"/>
          </a:xfrm>
          <a:prstGeom prst="rect">
            <a:avLst/>
          </a:prstGeom>
          <a:solidFill>
            <a:srgbClr val="FF0000"/>
          </a:solidFill>
        </p:spPr>
        <p:txBody>
          <a:bodyPr wrap="none" rtlCol="0">
            <a:spAutoFit/>
          </a:bodyPr>
          <a:lstStyle/>
          <a:p>
            <a:r>
              <a:rPr lang="en-US" dirty="0"/>
              <a:t>POT 3</a:t>
            </a:r>
          </a:p>
        </p:txBody>
      </p:sp>
      <p:sp>
        <p:nvSpPr>
          <p:cNvPr id="14" name="TextBox 13">
            <a:extLst>
              <a:ext uri="{FF2B5EF4-FFF2-40B4-BE49-F238E27FC236}">
                <a16:creationId xmlns:a16="http://schemas.microsoft.com/office/drawing/2014/main" id="{387E34FB-8046-1D4D-86DF-B1C0243C4B10}"/>
              </a:ext>
            </a:extLst>
          </p:cNvPr>
          <p:cNvSpPr txBox="1"/>
          <p:nvPr/>
        </p:nvSpPr>
        <p:spPr>
          <a:xfrm>
            <a:off x="6047546" y="5963244"/>
            <a:ext cx="3656963" cy="369332"/>
          </a:xfrm>
          <a:prstGeom prst="rect">
            <a:avLst/>
          </a:prstGeom>
          <a:noFill/>
          <a:ln>
            <a:solidFill>
              <a:srgbClr val="7030A0"/>
            </a:solidFill>
          </a:ln>
        </p:spPr>
        <p:txBody>
          <a:bodyPr wrap="square" rtlCol="0">
            <a:spAutoFit/>
          </a:bodyPr>
          <a:lstStyle/>
          <a:p>
            <a:r>
              <a:rPr lang="en-US" dirty="0"/>
              <a:t>3 places allocated   90 left available </a:t>
            </a:r>
          </a:p>
        </p:txBody>
      </p:sp>
      <p:sp>
        <p:nvSpPr>
          <p:cNvPr id="18" name="TextBox 17">
            <a:extLst>
              <a:ext uri="{FF2B5EF4-FFF2-40B4-BE49-F238E27FC236}">
                <a16:creationId xmlns:a16="http://schemas.microsoft.com/office/drawing/2014/main" id="{1244703A-FC96-D345-A56A-076580ED3F4D}"/>
              </a:ext>
            </a:extLst>
          </p:cNvPr>
          <p:cNvSpPr txBox="1"/>
          <p:nvPr/>
        </p:nvSpPr>
        <p:spPr>
          <a:xfrm>
            <a:off x="5130202" y="6460577"/>
            <a:ext cx="731482" cy="369332"/>
          </a:xfrm>
          <a:prstGeom prst="rect">
            <a:avLst/>
          </a:prstGeom>
          <a:solidFill>
            <a:srgbClr val="00B0F0"/>
          </a:solidFill>
          <a:ln>
            <a:solidFill>
              <a:srgbClr val="00B0F0"/>
            </a:solidFill>
          </a:ln>
        </p:spPr>
        <p:txBody>
          <a:bodyPr wrap="none" rtlCol="0">
            <a:spAutoFit/>
          </a:bodyPr>
          <a:lstStyle/>
          <a:p>
            <a:r>
              <a:rPr lang="en-US" dirty="0"/>
              <a:t>POT 4</a:t>
            </a:r>
          </a:p>
        </p:txBody>
      </p:sp>
      <p:sp>
        <p:nvSpPr>
          <p:cNvPr id="19" name="TextBox 18">
            <a:extLst>
              <a:ext uri="{FF2B5EF4-FFF2-40B4-BE49-F238E27FC236}">
                <a16:creationId xmlns:a16="http://schemas.microsoft.com/office/drawing/2014/main" id="{359B85D2-FDA0-5845-B06B-B969054B3F23}"/>
              </a:ext>
            </a:extLst>
          </p:cNvPr>
          <p:cNvSpPr txBox="1"/>
          <p:nvPr/>
        </p:nvSpPr>
        <p:spPr>
          <a:xfrm>
            <a:off x="6047546" y="6460577"/>
            <a:ext cx="3656963" cy="369332"/>
          </a:xfrm>
          <a:prstGeom prst="rect">
            <a:avLst/>
          </a:prstGeom>
          <a:noFill/>
          <a:ln>
            <a:solidFill>
              <a:srgbClr val="7030A0"/>
            </a:solidFill>
          </a:ln>
        </p:spPr>
        <p:txBody>
          <a:bodyPr wrap="square" rtlCol="0">
            <a:spAutoFit/>
          </a:bodyPr>
          <a:lstStyle/>
          <a:p>
            <a:r>
              <a:rPr lang="en-US" dirty="0"/>
              <a:t>80 places allocated   10 left available </a:t>
            </a:r>
          </a:p>
        </p:txBody>
      </p:sp>
      <p:sp>
        <p:nvSpPr>
          <p:cNvPr id="20" name="TextBox 19">
            <a:extLst>
              <a:ext uri="{FF2B5EF4-FFF2-40B4-BE49-F238E27FC236}">
                <a16:creationId xmlns:a16="http://schemas.microsoft.com/office/drawing/2014/main" id="{428724B0-EC9F-8F43-B9CB-49560085C98A}"/>
              </a:ext>
            </a:extLst>
          </p:cNvPr>
          <p:cNvSpPr txBox="1"/>
          <p:nvPr/>
        </p:nvSpPr>
        <p:spPr>
          <a:xfrm>
            <a:off x="3433720" y="1386031"/>
            <a:ext cx="2108847" cy="276999"/>
          </a:xfrm>
          <a:prstGeom prst="rect">
            <a:avLst/>
          </a:prstGeom>
          <a:solidFill>
            <a:schemeClr val="bg1"/>
          </a:solidFill>
          <a:ln>
            <a:solidFill>
              <a:srgbClr val="7030A0"/>
            </a:solidFill>
          </a:ln>
        </p:spPr>
        <p:txBody>
          <a:bodyPr wrap="none" rtlCol="0">
            <a:spAutoFit/>
          </a:bodyPr>
          <a:lstStyle/>
          <a:p>
            <a:r>
              <a:rPr lang="en-US" sz="1200" dirty="0"/>
              <a:t>Over 222 Siblings in catchment</a:t>
            </a:r>
          </a:p>
        </p:txBody>
      </p:sp>
      <p:cxnSp>
        <p:nvCxnSpPr>
          <p:cNvPr id="8" name="Elbow Connector 7">
            <a:extLst>
              <a:ext uri="{FF2B5EF4-FFF2-40B4-BE49-F238E27FC236}">
                <a16:creationId xmlns:a16="http://schemas.microsoft.com/office/drawing/2014/main" id="{6F7E9B04-2214-2542-BE9E-DA8507938581}"/>
              </a:ext>
            </a:extLst>
          </p:cNvPr>
          <p:cNvCxnSpPr>
            <a:stCxn id="20" idx="3"/>
          </p:cNvCxnSpPr>
          <p:nvPr/>
        </p:nvCxnSpPr>
        <p:spPr>
          <a:xfrm>
            <a:off x="5542567" y="1524531"/>
            <a:ext cx="1477993" cy="7411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58186B5-0D2C-034A-9BC1-7260E3128D53}"/>
              </a:ext>
            </a:extLst>
          </p:cNvPr>
          <p:cNvSpPr txBox="1"/>
          <p:nvPr/>
        </p:nvSpPr>
        <p:spPr>
          <a:xfrm>
            <a:off x="3404281" y="3674637"/>
            <a:ext cx="1896353" cy="276999"/>
          </a:xfrm>
          <a:prstGeom prst="rect">
            <a:avLst/>
          </a:prstGeom>
          <a:solidFill>
            <a:schemeClr val="bg1"/>
          </a:solidFill>
          <a:ln>
            <a:solidFill>
              <a:srgbClr val="7030A0"/>
            </a:solidFill>
          </a:ln>
        </p:spPr>
        <p:txBody>
          <a:bodyPr wrap="none" rtlCol="0">
            <a:spAutoFit/>
          </a:bodyPr>
          <a:lstStyle/>
          <a:p>
            <a:r>
              <a:rPr lang="en-US" sz="1200" dirty="0"/>
              <a:t>Over 222 Nearest to School</a:t>
            </a:r>
          </a:p>
        </p:txBody>
      </p:sp>
      <p:cxnSp>
        <p:nvCxnSpPr>
          <p:cNvPr id="12" name="Elbow Connector 11">
            <a:extLst>
              <a:ext uri="{FF2B5EF4-FFF2-40B4-BE49-F238E27FC236}">
                <a16:creationId xmlns:a16="http://schemas.microsoft.com/office/drawing/2014/main" id="{0C737EDB-A52E-6E43-8245-CC337FA7FD4B}"/>
              </a:ext>
            </a:extLst>
          </p:cNvPr>
          <p:cNvCxnSpPr/>
          <p:nvPr/>
        </p:nvCxnSpPr>
        <p:spPr>
          <a:xfrm flipV="1">
            <a:off x="4937760" y="2854960"/>
            <a:ext cx="2082800" cy="81967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619A43-19D0-2240-A008-C7194FD4CEBF}"/>
              </a:ext>
            </a:extLst>
          </p:cNvPr>
          <p:cNvSpPr txBox="1"/>
          <p:nvPr/>
        </p:nvSpPr>
        <p:spPr>
          <a:xfrm>
            <a:off x="9968425" y="3961192"/>
            <a:ext cx="2100960" cy="276999"/>
          </a:xfrm>
          <a:prstGeom prst="rect">
            <a:avLst/>
          </a:prstGeom>
          <a:solidFill>
            <a:schemeClr val="bg1"/>
          </a:solidFill>
          <a:ln>
            <a:solidFill>
              <a:srgbClr val="7030A0"/>
            </a:solidFill>
          </a:ln>
        </p:spPr>
        <p:txBody>
          <a:bodyPr wrap="none" rtlCol="0">
            <a:spAutoFit/>
          </a:bodyPr>
          <a:lstStyle/>
          <a:p>
            <a:r>
              <a:rPr lang="en-US" sz="1200" dirty="0"/>
              <a:t>Over 222 Furthest from School</a:t>
            </a:r>
          </a:p>
        </p:txBody>
      </p:sp>
      <p:cxnSp>
        <p:nvCxnSpPr>
          <p:cNvPr id="24" name="Elbow Connector 23">
            <a:extLst>
              <a:ext uri="{FF2B5EF4-FFF2-40B4-BE49-F238E27FC236}">
                <a16:creationId xmlns:a16="http://schemas.microsoft.com/office/drawing/2014/main" id="{9604FAFC-A31D-3B40-9CFA-40C93D1D6CD4}"/>
              </a:ext>
            </a:extLst>
          </p:cNvPr>
          <p:cNvCxnSpPr>
            <a:cxnSpLocks/>
          </p:cNvCxnSpPr>
          <p:nvPr/>
        </p:nvCxnSpPr>
        <p:spPr>
          <a:xfrm rot="5400000" flipH="1" flipV="1">
            <a:off x="10353996" y="2956911"/>
            <a:ext cx="1320197" cy="66925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97B63A0-123A-9546-88FD-67030151DC56}"/>
              </a:ext>
            </a:extLst>
          </p:cNvPr>
          <p:cNvSpPr/>
          <p:nvPr/>
        </p:nvSpPr>
        <p:spPr>
          <a:xfrm rot="19566587">
            <a:off x="5403411" y="2794615"/>
            <a:ext cx="58825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Hypothetical Model</a:t>
            </a:r>
          </a:p>
        </p:txBody>
      </p:sp>
    </p:spTree>
    <p:extLst>
      <p:ext uri="{BB962C8B-B14F-4D97-AF65-F5344CB8AC3E}">
        <p14:creationId xmlns:p14="http://schemas.microsoft.com/office/powerpoint/2010/main" val="317860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15" name="TextBox 14">
            <a:extLst>
              <a:ext uri="{FF2B5EF4-FFF2-40B4-BE49-F238E27FC236}">
                <a16:creationId xmlns:a16="http://schemas.microsoft.com/office/drawing/2014/main" id="{32DFB313-A0B5-044D-9428-B0E9F305CA42}"/>
              </a:ext>
            </a:extLst>
          </p:cNvPr>
          <p:cNvSpPr txBox="1"/>
          <p:nvPr/>
        </p:nvSpPr>
        <p:spPr>
          <a:xfrm>
            <a:off x="10414000" y="4958080"/>
            <a:ext cx="1320202" cy="1384995"/>
          </a:xfrm>
          <a:prstGeom prst="rect">
            <a:avLst/>
          </a:prstGeom>
          <a:noFill/>
        </p:spPr>
        <p:txBody>
          <a:bodyPr wrap="square" rtlCol="0">
            <a:spAutoFit/>
          </a:bodyPr>
          <a:lstStyle/>
          <a:p>
            <a:r>
              <a:rPr lang="en-US" sz="1050" b="1" dirty="0"/>
              <a:t>Allocations Grid </a:t>
            </a:r>
            <a:r>
              <a:rPr lang="en-US" sz="1050" dirty="0"/>
              <a:t>– this tool can show you how places will be allocated, </a:t>
            </a:r>
            <a:r>
              <a:rPr lang="en-US" sz="1050" i="1" dirty="0"/>
              <a:t>they are based upon estimates </a:t>
            </a:r>
            <a:r>
              <a:rPr lang="en-US" sz="1050" dirty="0"/>
              <a:t>and a school intake of 120 boys.</a:t>
            </a:r>
          </a:p>
        </p:txBody>
      </p:sp>
      <p:graphicFrame>
        <p:nvGraphicFramePr>
          <p:cNvPr id="16" name="Table 15">
            <a:extLst>
              <a:ext uri="{FF2B5EF4-FFF2-40B4-BE49-F238E27FC236}">
                <a16:creationId xmlns:a16="http://schemas.microsoft.com/office/drawing/2014/main" id="{EEFB1BE9-BB41-4F44-B1B4-971D2665068B}"/>
              </a:ext>
            </a:extLst>
          </p:cNvPr>
          <p:cNvGraphicFramePr>
            <a:graphicFrameLocks noGrp="1"/>
          </p:cNvGraphicFramePr>
          <p:nvPr>
            <p:extLst>
              <p:ext uri="{D42A27DB-BD31-4B8C-83A1-F6EECF244321}">
                <p14:modId xmlns:p14="http://schemas.microsoft.com/office/powerpoint/2010/main" val="2357744941"/>
              </p:ext>
            </p:extLst>
          </p:nvPr>
        </p:nvGraphicFramePr>
        <p:xfrm>
          <a:off x="5130202" y="1732280"/>
          <a:ext cx="6604000" cy="3048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293163380"/>
                    </a:ext>
                  </a:extLst>
                </a:gridCol>
                <a:gridCol w="825500">
                  <a:extLst>
                    <a:ext uri="{9D8B030D-6E8A-4147-A177-3AD203B41FA5}">
                      <a16:colId xmlns:a16="http://schemas.microsoft.com/office/drawing/2014/main" val="2251794623"/>
                    </a:ext>
                  </a:extLst>
                </a:gridCol>
                <a:gridCol w="825500">
                  <a:extLst>
                    <a:ext uri="{9D8B030D-6E8A-4147-A177-3AD203B41FA5}">
                      <a16:colId xmlns:a16="http://schemas.microsoft.com/office/drawing/2014/main" val="2762696180"/>
                    </a:ext>
                  </a:extLst>
                </a:gridCol>
                <a:gridCol w="825500">
                  <a:extLst>
                    <a:ext uri="{9D8B030D-6E8A-4147-A177-3AD203B41FA5}">
                      <a16:colId xmlns:a16="http://schemas.microsoft.com/office/drawing/2014/main" val="3584440649"/>
                    </a:ext>
                  </a:extLst>
                </a:gridCol>
                <a:gridCol w="825500">
                  <a:extLst>
                    <a:ext uri="{9D8B030D-6E8A-4147-A177-3AD203B41FA5}">
                      <a16:colId xmlns:a16="http://schemas.microsoft.com/office/drawing/2014/main" val="4002908396"/>
                    </a:ext>
                  </a:extLst>
                </a:gridCol>
                <a:gridCol w="825500">
                  <a:extLst>
                    <a:ext uri="{9D8B030D-6E8A-4147-A177-3AD203B41FA5}">
                      <a16:colId xmlns:a16="http://schemas.microsoft.com/office/drawing/2014/main" val="1133769411"/>
                    </a:ext>
                  </a:extLst>
                </a:gridCol>
                <a:gridCol w="825500">
                  <a:extLst>
                    <a:ext uri="{9D8B030D-6E8A-4147-A177-3AD203B41FA5}">
                      <a16:colId xmlns:a16="http://schemas.microsoft.com/office/drawing/2014/main" val="304245545"/>
                    </a:ext>
                  </a:extLst>
                </a:gridCol>
                <a:gridCol w="825500">
                  <a:extLst>
                    <a:ext uri="{9D8B030D-6E8A-4147-A177-3AD203B41FA5}">
                      <a16:colId xmlns:a16="http://schemas.microsoft.com/office/drawing/2014/main" val="603362807"/>
                    </a:ext>
                  </a:extLst>
                </a:gridCol>
              </a:tblGrid>
              <a:tr h="203200">
                <a:tc>
                  <a:txBody>
                    <a:bodyPr/>
                    <a:lstStyle/>
                    <a:p>
                      <a:pPr algn="r" fontAlgn="b"/>
                      <a:r>
                        <a:rPr lang="en-GB" sz="1000" u="none" strike="noStrike">
                          <a:solidFill>
                            <a:schemeClr val="bg1">
                              <a:lumMod val="75000"/>
                            </a:schemeClr>
                          </a:solidFill>
                          <a:effectLst/>
                        </a:rPr>
                        <a:t>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rgbClr val="7030A0"/>
                          </a:solidFill>
                          <a:effectLst/>
                        </a:rPr>
                        <a:t>31</a:t>
                      </a:r>
                      <a:endParaRPr lang="en-GB" sz="1000" b="0" i="0" u="none" strike="noStrike" dirty="0">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668162227"/>
                  </a:ext>
                </a:extLst>
              </a:tr>
              <a:tr h="203200">
                <a:tc>
                  <a:txBody>
                    <a:bodyPr/>
                    <a:lstStyle/>
                    <a:p>
                      <a:pPr algn="r" fontAlgn="b"/>
                      <a:r>
                        <a:rPr lang="en-GB" sz="1000" u="none" strike="noStrike" dirty="0">
                          <a:solidFill>
                            <a:schemeClr val="bg1">
                              <a:lumMod val="75000"/>
                            </a:schemeClr>
                          </a:solidFill>
                          <a:effectLst/>
                        </a:rPr>
                        <a:t>2</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rgbClr val="7030A0"/>
                          </a:solidFill>
                          <a:effectLst/>
                        </a:rPr>
                        <a:t>32</a:t>
                      </a:r>
                      <a:endParaRPr lang="en-GB" sz="1000" b="0" i="0" u="none" strike="noStrike">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3309042950"/>
                  </a:ext>
                </a:extLst>
              </a:tr>
              <a:tr h="203200">
                <a:tc>
                  <a:txBody>
                    <a:bodyPr/>
                    <a:lstStyle/>
                    <a:p>
                      <a:pPr algn="r" fontAlgn="b"/>
                      <a:r>
                        <a:rPr lang="en-GB" sz="1000" u="none" strike="noStrike" dirty="0">
                          <a:solidFill>
                            <a:schemeClr val="bg1">
                              <a:lumMod val="75000"/>
                            </a:schemeClr>
                          </a:solidFill>
                          <a:effectLst/>
                        </a:rPr>
                        <a:t>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rgbClr val="7030A0"/>
                          </a:solidFill>
                          <a:effectLst/>
                        </a:rPr>
                        <a:t>33</a:t>
                      </a:r>
                      <a:endParaRPr lang="en-GB" sz="1000" b="0" i="0" u="none" strike="noStrike">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3210900493"/>
                  </a:ext>
                </a:extLst>
              </a:tr>
              <a:tr h="203200">
                <a:tc>
                  <a:txBody>
                    <a:bodyPr/>
                    <a:lstStyle/>
                    <a:p>
                      <a:pPr algn="r" fontAlgn="b"/>
                      <a:r>
                        <a:rPr lang="en-GB" sz="1000" u="none" strike="noStrike" dirty="0">
                          <a:solidFill>
                            <a:schemeClr val="bg1">
                              <a:lumMod val="75000"/>
                            </a:schemeClr>
                          </a:solidFill>
                          <a:effectLst/>
                        </a:rPr>
                        <a:t>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rgbClr val="7030A0"/>
                          </a:solidFill>
                          <a:effectLst/>
                        </a:rPr>
                        <a:t>34</a:t>
                      </a:r>
                      <a:endParaRPr lang="en-GB" sz="1000" b="0" i="0" u="none" strike="noStrike">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571324357"/>
                  </a:ext>
                </a:extLst>
              </a:tr>
              <a:tr h="203200">
                <a:tc>
                  <a:txBody>
                    <a:bodyPr/>
                    <a:lstStyle/>
                    <a:p>
                      <a:pPr algn="r" fontAlgn="b"/>
                      <a:r>
                        <a:rPr lang="en-GB" sz="1000" u="none" strike="noStrike" dirty="0">
                          <a:solidFill>
                            <a:schemeClr val="bg1">
                              <a:lumMod val="75000"/>
                            </a:schemeClr>
                          </a:solidFill>
                          <a:effectLst/>
                        </a:rPr>
                        <a:t>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rgbClr val="7030A0"/>
                          </a:solidFill>
                          <a:effectLst/>
                        </a:rPr>
                        <a:t>35</a:t>
                      </a:r>
                      <a:endParaRPr lang="en-GB" sz="1000" b="0" i="0" u="none" strike="noStrike" dirty="0">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055797373"/>
                  </a:ext>
                </a:extLst>
              </a:tr>
              <a:tr h="203200">
                <a:tc>
                  <a:txBody>
                    <a:bodyPr/>
                    <a:lstStyle/>
                    <a:p>
                      <a:pPr algn="r" fontAlgn="b"/>
                      <a:r>
                        <a:rPr lang="en-GB" sz="1000" u="none" strike="noStrike" dirty="0">
                          <a:solidFill>
                            <a:schemeClr val="bg1">
                              <a:lumMod val="75000"/>
                            </a:schemeClr>
                          </a:solidFill>
                          <a:effectLst/>
                        </a:rPr>
                        <a:t>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111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864632242"/>
                  </a:ext>
                </a:extLst>
              </a:tr>
              <a:tr h="203200">
                <a:tc>
                  <a:txBody>
                    <a:bodyPr/>
                    <a:lstStyle/>
                    <a:p>
                      <a:pPr algn="r" fontAlgn="b"/>
                      <a:r>
                        <a:rPr lang="en-GB" sz="1000" u="none" strike="noStrike" dirty="0">
                          <a:solidFill>
                            <a:schemeClr val="bg1">
                              <a:lumMod val="75000"/>
                            </a:schemeClr>
                          </a:solidFill>
                          <a:effectLst/>
                        </a:rPr>
                        <a:t>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335634242"/>
                  </a:ext>
                </a:extLst>
              </a:tr>
              <a:tr h="203200">
                <a:tc>
                  <a:txBody>
                    <a:bodyPr/>
                    <a:lstStyle/>
                    <a:p>
                      <a:pPr algn="r" fontAlgn="b"/>
                      <a:r>
                        <a:rPr lang="en-GB" sz="1000" u="none" strike="noStrike" dirty="0">
                          <a:solidFill>
                            <a:schemeClr val="bg1">
                              <a:lumMod val="75000"/>
                            </a:schemeClr>
                          </a:solidFill>
                          <a:effectLst/>
                        </a:rPr>
                        <a:t>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408239627"/>
                  </a:ext>
                </a:extLst>
              </a:tr>
              <a:tr h="203200">
                <a:tc>
                  <a:txBody>
                    <a:bodyPr/>
                    <a:lstStyle/>
                    <a:p>
                      <a:pPr algn="r" fontAlgn="b"/>
                      <a:r>
                        <a:rPr lang="en-GB" sz="1000" u="none" strike="noStrike" dirty="0">
                          <a:solidFill>
                            <a:schemeClr val="bg1">
                              <a:lumMod val="75000"/>
                            </a:schemeClr>
                          </a:solidFill>
                          <a:effectLst/>
                        </a:rPr>
                        <a:t>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707968870"/>
                  </a:ext>
                </a:extLst>
              </a:tr>
              <a:tr h="203200">
                <a:tc>
                  <a:txBody>
                    <a:bodyPr/>
                    <a:lstStyle/>
                    <a:p>
                      <a:pPr algn="r" fontAlgn="b"/>
                      <a:r>
                        <a:rPr lang="en-GB" sz="1000" u="none" strike="noStrike">
                          <a:solidFill>
                            <a:schemeClr val="bg1">
                              <a:lumMod val="75000"/>
                            </a:schemeClr>
                          </a:solidFill>
                          <a:effectLst/>
                        </a:rPr>
                        <a:t>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1237868925"/>
                  </a:ext>
                </a:extLst>
              </a:tr>
              <a:tr h="203200">
                <a:tc>
                  <a:txBody>
                    <a:bodyPr/>
                    <a:lstStyle/>
                    <a:p>
                      <a:pPr algn="r" fontAlgn="b"/>
                      <a:r>
                        <a:rPr lang="en-GB" sz="1000" u="none" strike="noStrike" dirty="0">
                          <a:solidFill>
                            <a:schemeClr val="bg1">
                              <a:lumMod val="75000"/>
                            </a:schemeClr>
                          </a:solidFill>
                          <a:effectLst/>
                        </a:rPr>
                        <a:t>11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4165456716"/>
                  </a:ext>
                </a:extLst>
              </a:tr>
              <a:tr h="203200">
                <a:tc>
                  <a:txBody>
                    <a:bodyPr/>
                    <a:lstStyle/>
                    <a:p>
                      <a:pPr algn="r" fontAlgn="b"/>
                      <a:r>
                        <a:rPr lang="en-GB" sz="1000" u="none" strike="noStrike">
                          <a:solidFill>
                            <a:schemeClr val="bg1">
                              <a:lumMod val="75000"/>
                            </a:schemeClr>
                          </a:solidFill>
                          <a:effectLst/>
                        </a:rPr>
                        <a:t>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1804157948"/>
                  </a:ext>
                </a:extLst>
              </a:tr>
              <a:tr h="203200">
                <a:tc>
                  <a:txBody>
                    <a:bodyPr/>
                    <a:lstStyle/>
                    <a:p>
                      <a:pPr algn="r" fontAlgn="b"/>
                      <a:r>
                        <a:rPr lang="en-GB" sz="1000" u="none" strike="noStrike" dirty="0">
                          <a:solidFill>
                            <a:schemeClr val="bg1">
                              <a:lumMod val="75000"/>
                            </a:schemeClr>
                          </a:solidFill>
                          <a:effectLst/>
                        </a:rPr>
                        <a:t>13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4267046512"/>
                  </a:ext>
                </a:extLst>
              </a:tr>
              <a:tr h="203200">
                <a:tc>
                  <a:txBody>
                    <a:bodyPr/>
                    <a:lstStyle/>
                    <a:p>
                      <a:pPr algn="r" fontAlgn="b"/>
                      <a:r>
                        <a:rPr lang="en-GB" sz="1000" u="none" strike="noStrike">
                          <a:solidFill>
                            <a:schemeClr val="bg1">
                              <a:lumMod val="75000"/>
                            </a:schemeClr>
                          </a:solidFill>
                          <a:effectLst/>
                        </a:rPr>
                        <a:t>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1688415241"/>
                  </a:ext>
                </a:extLst>
              </a:tr>
              <a:tr h="203200">
                <a:tc>
                  <a:txBody>
                    <a:bodyPr/>
                    <a:lstStyle/>
                    <a:p>
                      <a:pPr algn="r" fontAlgn="b"/>
                      <a:r>
                        <a:rPr lang="en-GB" sz="1000" u="none" strike="noStrike" dirty="0">
                          <a:solidFill>
                            <a:schemeClr val="bg1">
                              <a:lumMod val="75000"/>
                            </a:schemeClr>
                          </a:solidFill>
                          <a:effectLst/>
                        </a:rPr>
                        <a:t>15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30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105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661696887"/>
                  </a:ext>
                </a:extLst>
              </a:tr>
            </a:tbl>
          </a:graphicData>
        </a:graphic>
      </p:graphicFrame>
      <p:sp>
        <p:nvSpPr>
          <p:cNvPr id="17" name="TextBox 16">
            <a:extLst>
              <a:ext uri="{FF2B5EF4-FFF2-40B4-BE49-F238E27FC236}">
                <a16:creationId xmlns:a16="http://schemas.microsoft.com/office/drawing/2014/main" id="{F677AB88-A1A7-5046-9B6D-C5F4BD210209}"/>
              </a:ext>
            </a:extLst>
          </p:cNvPr>
          <p:cNvSpPr txBox="1"/>
          <p:nvPr/>
        </p:nvSpPr>
        <p:spPr>
          <a:xfrm>
            <a:off x="5560541" y="1000899"/>
            <a:ext cx="5568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 for Boys</a:t>
            </a:r>
          </a:p>
        </p:txBody>
      </p:sp>
      <p:sp>
        <p:nvSpPr>
          <p:cNvPr id="2" name="TextBox 1">
            <a:extLst>
              <a:ext uri="{FF2B5EF4-FFF2-40B4-BE49-F238E27FC236}">
                <a16:creationId xmlns:a16="http://schemas.microsoft.com/office/drawing/2014/main" id="{C6275238-CA8C-074C-8ADB-F3A5D4F2C4B1}"/>
              </a:ext>
            </a:extLst>
          </p:cNvPr>
          <p:cNvSpPr txBox="1"/>
          <p:nvPr/>
        </p:nvSpPr>
        <p:spPr>
          <a:xfrm>
            <a:off x="5130202" y="4958080"/>
            <a:ext cx="731482" cy="369332"/>
          </a:xfrm>
          <a:prstGeom prst="rect">
            <a:avLst/>
          </a:prstGeom>
          <a:solidFill>
            <a:schemeClr val="accent2"/>
          </a:solidFill>
        </p:spPr>
        <p:txBody>
          <a:bodyPr wrap="none" rtlCol="0">
            <a:spAutoFit/>
          </a:bodyPr>
          <a:lstStyle/>
          <a:p>
            <a:r>
              <a:rPr lang="en-US" dirty="0"/>
              <a:t>POT 1</a:t>
            </a:r>
          </a:p>
        </p:txBody>
      </p:sp>
      <p:sp>
        <p:nvSpPr>
          <p:cNvPr id="3" name="TextBox 2">
            <a:extLst>
              <a:ext uri="{FF2B5EF4-FFF2-40B4-BE49-F238E27FC236}">
                <a16:creationId xmlns:a16="http://schemas.microsoft.com/office/drawing/2014/main" id="{400A5C5E-C69C-B34C-B5CD-4FE152A9DFD1}"/>
              </a:ext>
            </a:extLst>
          </p:cNvPr>
          <p:cNvSpPr txBox="1"/>
          <p:nvPr/>
        </p:nvSpPr>
        <p:spPr>
          <a:xfrm>
            <a:off x="6047546" y="4958080"/>
            <a:ext cx="3656963" cy="369332"/>
          </a:xfrm>
          <a:prstGeom prst="rect">
            <a:avLst/>
          </a:prstGeom>
          <a:noFill/>
          <a:ln>
            <a:solidFill>
              <a:srgbClr val="7030A0"/>
            </a:solidFill>
          </a:ln>
        </p:spPr>
        <p:txBody>
          <a:bodyPr wrap="none" rtlCol="0">
            <a:spAutoFit/>
          </a:bodyPr>
          <a:lstStyle/>
          <a:p>
            <a:r>
              <a:rPr lang="en-US" dirty="0"/>
              <a:t>3 places allocated   117 left available </a:t>
            </a:r>
          </a:p>
        </p:txBody>
      </p:sp>
      <p:sp>
        <p:nvSpPr>
          <p:cNvPr id="4" name="TextBox 3">
            <a:extLst>
              <a:ext uri="{FF2B5EF4-FFF2-40B4-BE49-F238E27FC236}">
                <a16:creationId xmlns:a16="http://schemas.microsoft.com/office/drawing/2014/main" id="{F4A4E31A-D25D-004F-85F3-C9C6856E2E5D}"/>
              </a:ext>
            </a:extLst>
          </p:cNvPr>
          <p:cNvSpPr txBox="1"/>
          <p:nvPr/>
        </p:nvSpPr>
        <p:spPr>
          <a:xfrm>
            <a:off x="5130202" y="5465911"/>
            <a:ext cx="731482" cy="369332"/>
          </a:xfrm>
          <a:prstGeom prst="rect">
            <a:avLst/>
          </a:prstGeom>
          <a:solidFill>
            <a:srgbClr val="FFFF00"/>
          </a:solidFill>
        </p:spPr>
        <p:txBody>
          <a:bodyPr wrap="none" rtlCol="0">
            <a:spAutoFit/>
          </a:bodyPr>
          <a:lstStyle/>
          <a:p>
            <a:r>
              <a:rPr lang="en-US" dirty="0"/>
              <a:t>POT 2</a:t>
            </a:r>
          </a:p>
        </p:txBody>
      </p:sp>
      <p:sp>
        <p:nvSpPr>
          <p:cNvPr id="11" name="TextBox 10">
            <a:extLst>
              <a:ext uri="{FF2B5EF4-FFF2-40B4-BE49-F238E27FC236}">
                <a16:creationId xmlns:a16="http://schemas.microsoft.com/office/drawing/2014/main" id="{52A5FAD2-FC63-064B-9CAC-3AA4F7EA9E78}"/>
              </a:ext>
            </a:extLst>
          </p:cNvPr>
          <p:cNvSpPr txBox="1"/>
          <p:nvPr/>
        </p:nvSpPr>
        <p:spPr>
          <a:xfrm>
            <a:off x="6047546" y="5465911"/>
            <a:ext cx="3656963" cy="369332"/>
          </a:xfrm>
          <a:prstGeom prst="rect">
            <a:avLst/>
          </a:prstGeom>
          <a:noFill/>
          <a:ln>
            <a:solidFill>
              <a:srgbClr val="7030A0"/>
            </a:solidFill>
          </a:ln>
        </p:spPr>
        <p:txBody>
          <a:bodyPr wrap="none" rtlCol="0">
            <a:spAutoFit/>
          </a:bodyPr>
          <a:lstStyle/>
          <a:p>
            <a:r>
              <a:rPr lang="en-US" dirty="0"/>
              <a:t>24 places allocated   93 left available </a:t>
            </a:r>
          </a:p>
        </p:txBody>
      </p:sp>
      <p:sp>
        <p:nvSpPr>
          <p:cNvPr id="6" name="TextBox 5">
            <a:extLst>
              <a:ext uri="{FF2B5EF4-FFF2-40B4-BE49-F238E27FC236}">
                <a16:creationId xmlns:a16="http://schemas.microsoft.com/office/drawing/2014/main" id="{13E13D84-3F15-E646-B3C0-0D7899DD506F}"/>
              </a:ext>
            </a:extLst>
          </p:cNvPr>
          <p:cNvSpPr txBox="1"/>
          <p:nvPr/>
        </p:nvSpPr>
        <p:spPr>
          <a:xfrm>
            <a:off x="5203757" y="238139"/>
            <a:ext cx="1961691" cy="523220"/>
          </a:xfrm>
          <a:prstGeom prst="rect">
            <a:avLst/>
          </a:prstGeom>
          <a:noFill/>
          <a:ln>
            <a:solidFill>
              <a:srgbClr val="00B0F0"/>
            </a:solidFill>
          </a:ln>
        </p:spPr>
        <p:txBody>
          <a:bodyPr wrap="none" rtlCol="0">
            <a:spAutoFit/>
          </a:bodyPr>
          <a:lstStyle/>
          <a:p>
            <a:r>
              <a:rPr lang="en-US" sz="2800" i="1" dirty="0"/>
              <a:t>Scenario 1.2</a:t>
            </a:r>
          </a:p>
        </p:txBody>
      </p:sp>
      <p:sp>
        <p:nvSpPr>
          <p:cNvPr id="13" name="TextBox 12">
            <a:extLst>
              <a:ext uri="{FF2B5EF4-FFF2-40B4-BE49-F238E27FC236}">
                <a16:creationId xmlns:a16="http://schemas.microsoft.com/office/drawing/2014/main" id="{631377EA-E887-DA48-A84D-540016FF0160}"/>
              </a:ext>
            </a:extLst>
          </p:cNvPr>
          <p:cNvSpPr txBox="1"/>
          <p:nvPr/>
        </p:nvSpPr>
        <p:spPr>
          <a:xfrm>
            <a:off x="5130202" y="5963244"/>
            <a:ext cx="731482" cy="369332"/>
          </a:xfrm>
          <a:prstGeom prst="rect">
            <a:avLst/>
          </a:prstGeom>
          <a:solidFill>
            <a:srgbClr val="FF0000"/>
          </a:solidFill>
        </p:spPr>
        <p:txBody>
          <a:bodyPr wrap="none" rtlCol="0">
            <a:spAutoFit/>
          </a:bodyPr>
          <a:lstStyle/>
          <a:p>
            <a:r>
              <a:rPr lang="en-US" dirty="0"/>
              <a:t>POT 3</a:t>
            </a:r>
          </a:p>
        </p:txBody>
      </p:sp>
      <p:sp>
        <p:nvSpPr>
          <p:cNvPr id="14" name="TextBox 13">
            <a:extLst>
              <a:ext uri="{FF2B5EF4-FFF2-40B4-BE49-F238E27FC236}">
                <a16:creationId xmlns:a16="http://schemas.microsoft.com/office/drawing/2014/main" id="{387E34FB-8046-1D4D-86DF-B1C0243C4B10}"/>
              </a:ext>
            </a:extLst>
          </p:cNvPr>
          <p:cNvSpPr txBox="1"/>
          <p:nvPr/>
        </p:nvSpPr>
        <p:spPr>
          <a:xfrm>
            <a:off x="6047546" y="5963244"/>
            <a:ext cx="3656963" cy="369332"/>
          </a:xfrm>
          <a:prstGeom prst="rect">
            <a:avLst/>
          </a:prstGeom>
          <a:noFill/>
          <a:ln>
            <a:solidFill>
              <a:srgbClr val="7030A0"/>
            </a:solidFill>
          </a:ln>
        </p:spPr>
        <p:txBody>
          <a:bodyPr wrap="square" rtlCol="0">
            <a:spAutoFit/>
          </a:bodyPr>
          <a:lstStyle/>
          <a:p>
            <a:r>
              <a:rPr lang="en-US" dirty="0"/>
              <a:t>3 places allocated   90 left available </a:t>
            </a:r>
          </a:p>
        </p:txBody>
      </p:sp>
      <p:sp>
        <p:nvSpPr>
          <p:cNvPr id="18" name="TextBox 17">
            <a:extLst>
              <a:ext uri="{FF2B5EF4-FFF2-40B4-BE49-F238E27FC236}">
                <a16:creationId xmlns:a16="http://schemas.microsoft.com/office/drawing/2014/main" id="{1244703A-FC96-D345-A56A-076580ED3F4D}"/>
              </a:ext>
            </a:extLst>
          </p:cNvPr>
          <p:cNvSpPr txBox="1"/>
          <p:nvPr/>
        </p:nvSpPr>
        <p:spPr>
          <a:xfrm>
            <a:off x="5130202" y="6460577"/>
            <a:ext cx="731482" cy="369332"/>
          </a:xfrm>
          <a:prstGeom prst="rect">
            <a:avLst/>
          </a:prstGeom>
          <a:solidFill>
            <a:srgbClr val="00B0F0"/>
          </a:solidFill>
          <a:ln>
            <a:solidFill>
              <a:srgbClr val="00B0F0"/>
            </a:solidFill>
          </a:ln>
        </p:spPr>
        <p:txBody>
          <a:bodyPr wrap="none" rtlCol="0">
            <a:spAutoFit/>
          </a:bodyPr>
          <a:lstStyle/>
          <a:p>
            <a:r>
              <a:rPr lang="en-US" dirty="0"/>
              <a:t>POT 4</a:t>
            </a:r>
          </a:p>
        </p:txBody>
      </p:sp>
      <p:sp>
        <p:nvSpPr>
          <p:cNvPr id="19" name="TextBox 18">
            <a:extLst>
              <a:ext uri="{FF2B5EF4-FFF2-40B4-BE49-F238E27FC236}">
                <a16:creationId xmlns:a16="http://schemas.microsoft.com/office/drawing/2014/main" id="{359B85D2-FDA0-5845-B06B-B969054B3F23}"/>
              </a:ext>
            </a:extLst>
          </p:cNvPr>
          <p:cNvSpPr txBox="1"/>
          <p:nvPr/>
        </p:nvSpPr>
        <p:spPr>
          <a:xfrm>
            <a:off x="6047546" y="6460577"/>
            <a:ext cx="3656963" cy="369332"/>
          </a:xfrm>
          <a:prstGeom prst="rect">
            <a:avLst/>
          </a:prstGeom>
          <a:noFill/>
          <a:ln>
            <a:solidFill>
              <a:srgbClr val="7030A0"/>
            </a:solidFill>
          </a:ln>
        </p:spPr>
        <p:txBody>
          <a:bodyPr wrap="square" rtlCol="0">
            <a:spAutoFit/>
          </a:bodyPr>
          <a:lstStyle/>
          <a:p>
            <a:r>
              <a:rPr lang="en-US" dirty="0"/>
              <a:t>90 places allocated   0 left available </a:t>
            </a:r>
          </a:p>
        </p:txBody>
      </p:sp>
      <p:sp>
        <p:nvSpPr>
          <p:cNvPr id="20" name="TextBox 19">
            <a:extLst>
              <a:ext uri="{FF2B5EF4-FFF2-40B4-BE49-F238E27FC236}">
                <a16:creationId xmlns:a16="http://schemas.microsoft.com/office/drawing/2014/main" id="{428724B0-EC9F-8F43-B9CB-49560085C98A}"/>
              </a:ext>
            </a:extLst>
          </p:cNvPr>
          <p:cNvSpPr txBox="1"/>
          <p:nvPr/>
        </p:nvSpPr>
        <p:spPr>
          <a:xfrm>
            <a:off x="3433720" y="1386031"/>
            <a:ext cx="2108847" cy="276999"/>
          </a:xfrm>
          <a:prstGeom prst="rect">
            <a:avLst/>
          </a:prstGeom>
          <a:solidFill>
            <a:schemeClr val="bg1"/>
          </a:solidFill>
          <a:ln>
            <a:solidFill>
              <a:srgbClr val="7030A0"/>
            </a:solidFill>
          </a:ln>
        </p:spPr>
        <p:txBody>
          <a:bodyPr wrap="none" rtlCol="0">
            <a:spAutoFit/>
          </a:bodyPr>
          <a:lstStyle/>
          <a:p>
            <a:r>
              <a:rPr lang="en-US" sz="1200" dirty="0"/>
              <a:t>Over 222 Siblings in catchment</a:t>
            </a:r>
          </a:p>
        </p:txBody>
      </p:sp>
      <p:cxnSp>
        <p:nvCxnSpPr>
          <p:cNvPr id="8" name="Elbow Connector 7">
            <a:extLst>
              <a:ext uri="{FF2B5EF4-FFF2-40B4-BE49-F238E27FC236}">
                <a16:creationId xmlns:a16="http://schemas.microsoft.com/office/drawing/2014/main" id="{6F7E9B04-2214-2542-BE9E-DA8507938581}"/>
              </a:ext>
            </a:extLst>
          </p:cNvPr>
          <p:cNvCxnSpPr>
            <a:stCxn id="20" idx="3"/>
          </p:cNvCxnSpPr>
          <p:nvPr/>
        </p:nvCxnSpPr>
        <p:spPr>
          <a:xfrm>
            <a:off x="5542567" y="1524531"/>
            <a:ext cx="1477993" cy="7411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58186B5-0D2C-034A-9BC1-7260E3128D53}"/>
              </a:ext>
            </a:extLst>
          </p:cNvPr>
          <p:cNvSpPr txBox="1"/>
          <p:nvPr/>
        </p:nvSpPr>
        <p:spPr>
          <a:xfrm>
            <a:off x="3404281" y="3674637"/>
            <a:ext cx="1896353" cy="276999"/>
          </a:xfrm>
          <a:prstGeom prst="rect">
            <a:avLst/>
          </a:prstGeom>
          <a:solidFill>
            <a:schemeClr val="bg1"/>
          </a:solidFill>
          <a:ln>
            <a:solidFill>
              <a:srgbClr val="7030A0"/>
            </a:solidFill>
          </a:ln>
        </p:spPr>
        <p:txBody>
          <a:bodyPr wrap="none" rtlCol="0">
            <a:spAutoFit/>
          </a:bodyPr>
          <a:lstStyle/>
          <a:p>
            <a:r>
              <a:rPr lang="en-US" sz="1200" dirty="0"/>
              <a:t>Over 222 Nearest to School</a:t>
            </a:r>
          </a:p>
        </p:txBody>
      </p:sp>
      <p:cxnSp>
        <p:nvCxnSpPr>
          <p:cNvPr id="12" name="Elbow Connector 11">
            <a:extLst>
              <a:ext uri="{FF2B5EF4-FFF2-40B4-BE49-F238E27FC236}">
                <a16:creationId xmlns:a16="http://schemas.microsoft.com/office/drawing/2014/main" id="{0C737EDB-A52E-6E43-8245-CC337FA7FD4B}"/>
              </a:ext>
            </a:extLst>
          </p:cNvPr>
          <p:cNvCxnSpPr/>
          <p:nvPr/>
        </p:nvCxnSpPr>
        <p:spPr>
          <a:xfrm flipV="1">
            <a:off x="4937760" y="2854960"/>
            <a:ext cx="2082800" cy="81967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619A43-19D0-2240-A008-C7194FD4CEBF}"/>
              </a:ext>
            </a:extLst>
          </p:cNvPr>
          <p:cNvSpPr txBox="1"/>
          <p:nvPr/>
        </p:nvSpPr>
        <p:spPr>
          <a:xfrm>
            <a:off x="9968425" y="3961192"/>
            <a:ext cx="2100960" cy="276999"/>
          </a:xfrm>
          <a:prstGeom prst="rect">
            <a:avLst/>
          </a:prstGeom>
          <a:solidFill>
            <a:schemeClr val="bg1"/>
          </a:solidFill>
          <a:ln>
            <a:solidFill>
              <a:srgbClr val="7030A0"/>
            </a:solidFill>
          </a:ln>
        </p:spPr>
        <p:txBody>
          <a:bodyPr wrap="none" rtlCol="0">
            <a:spAutoFit/>
          </a:bodyPr>
          <a:lstStyle/>
          <a:p>
            <a:r>
              <a:rPr lang="en-US" sz="1200" dirty="0"/>
              <a:t>Over 222 Furthest from School</a:t>
            </a:r>
          </a:p>
        </p:txBody>
      </p:sp>
      <p:cxnSp>
        <p:nvCxnSpPr>
          <p:cNvPr id="24" name="Elbow Connector 23">
            <a:extLst>
              <a:ext uri="{FF2B5EF4-FFF2-40B4-BE49-F238E27FC236}">
                <a16:creationId xmlns:a16="http://schemas.microsoft.com/office/drawing/2014/main" id="{9604FAFC-A31D-3B40-9CFA-40C93D1D6CD4}"/>
              </a:ext>
            </a:extLst>
          </p:cNvPr>
          <p:cNvCxnSpPr>
            <a:cxnSpLocks/>
          </p:cNvCxnSpPr>
          <p:nvPr/>
        </p:nvCxnSpPr>
        <p:spPr>
          <a:xfrm rot="5400000" flipH="1" flipV="1">
            <a:off x="10353996" y="2956911"/>
            <a:ext cx="1320197" cy="669257"/>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97B63A0-123A-9546-88FD-67030151DC56}"/>
              </a:ext>
            </a:extLst>
          </p:cNvPr>
          <p:cNvSpPr/>
          <p:nvPr/>
        </p:nvSpPr>
        <p:spPr>
          <a:xfrm rot="19566587">
            <a:off x="5403411" y="2794615"/>
            <a:ext cx="58825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Hypothetical Model</a:t>
            </a:r>
          </a:p>
        </p:txBody>
      </p:sp>
    </p:spTree>
    <p:extLst>
      <p:ext uri="{BB962C8B-B14F-4D97-AF65-F5344CB8AC3E}">
        <p14:creationId xmlns:p14="http://schemas.microsoft.com/office/powerpoint/2010/main" val="160091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pic>
        <p:nvPicPr>
          <p:cNvPr id="10" name="Picture 9" descr="school logo.pdf">
            <a:extLst>
              <a:ext uri="{FF2B5EF4-FFF2-40B4-BE49-F238E27FC236}">
                <a16:creationId xmlns:a16="http://schemas.microsoft.com/office/drawing/2014/main" id="{598ABEDF-F9D8-5840-A9D8-3B3E97D43636}"/>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sp>
        <p:nvSpPr>
          <p:cNvPr id="15" name="TextBox 14">
            <a:extLst>
              <a:ext uri="{FF2B5EF4-FFF2-40B4-BE49-F238E27FC236}">
                <a16:creationId xmlns:a16="http://schemas.microsoft.com/office/drawing/2014/main" id="{32DFB313-A0B5-044D-9428-B0E9F305CA42}"/>
              </a:ext>
            </a:extLst>
          </p:cNvPr>
          <p:cNvSpPr txBox="1"/>
          <p:nvPr/>
        </p:nvSpPr>
        <p:spPr>
          <a:xfrm>
            <a:off x="10414000" y="4958080"/>
            <a:ext cx="1320202" cy="1384995"/>
          </a:xfrm>
          <a:prstGeom prst="rect">
            <a:avLst/>
          </a:prstGeom>
          <a:noFill/>
        </p:spPr>
        <p:txBody>
          <a:bodyPr wrap="square" rtlCol="0">
            <a:spAutoFit/>
          </a:bodyPr>
          <a:lstStyle/>
          <a:p>
            <a:r>
              <a:rPr lang="en-US" sz="1050" b="1" dirty="0"/>
              <a:t>Allocations Grid </a:t>
            </a:r>
            <a:r>
              <a:rPr lang="en-US" sz="1050" dirty="0"/>
              <a:t>– this tool can show you how places will be allocated, </a:t>
            </a:r>
            <a:r>
              <a:rPr lang="en-US" sz="1050" i="1" dirty="0"/>
              <a:t>they are based upon estimates </a:t>
            </a:r>
            <a:r>
              <a:rPr lang="en-US" sz="1050" dirty="0"/>
              <a:t>and a school intake of 120 boys.</a:t>
            </a:r>
          </a:p>
        </p:txBody>
      </p:sp>
      <p:graphicFrame>
        <p:nvGraphicFramePr>
          <p:cNvPr id="16" name="Table 15">
            <a:extLst>
              <a:ext uri="{FF2B5EF4-FFF2-40B4-BE49-F238E27FC236}">
                <a16:creationId xmlns:a16="http://schemas.microsoft.com/office/drawing/2014/main" id="{EEFB1BE9-BB41-4F44-B1B4-971D2665068B}"/>
              </a:ext>
            </a:extLst>
          </p:cNvPr>
          <p:cNvGraphicFramePr>
            <a:graphicFrameLocks noGrp="1"/>
          </p:cNvGraphicFramePr>
          <p:nvPr>
            <p:extLst>
              <p:ext uri="{D42A27DB-BD31-4B8C-83A1-F6EECF244321}">
                <p14:modId xmlns:p14="http://schemas.microsoft.com/office/powerpoint/2010/main" val="3083949861"/>
              </p:ext>
            </p:extLst>
          </p:nvPr>
        </p:nvGraphicFramePr>
        <p:xfrm>
          <a:off x="5130202" y="1732280"/>
          <a:ext cx="6604000" cy="30480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1293163380"/>
                    </a:ext>
                  </a:extLst>
                </a:gridCol>
                <a:gridCol w="825500">
                  <a:extLst>
                    <a:ext uri="{9D8B030D-6E8A-4147-A177-3AD203B41FA5}">
                      <a16:colId xmlns:a16="http://schemas.microsoft.com/office/drawing/2014/main" val="2251794623"/>
                    </a:ext>
                  </a:extLst>
                </a:gridCol>
                <a:gridCol w="825500">
                  <a:extLst>
                    <a:ext uri="{9D8B030D-6E8A-4147-A177-3AD203B41FA5}">
                      <a16:colId xmlns:a16="http://schemas.microsoft.com/office/drawing/2014/main" val="2762696180"/>
                    </a:ext>
                  </a:extLst>
                </a:gridCol>
                <a:gridCol w="825500">
                  <a:extLst>
                    <a:ext uri="{9D8B030D-6E8A-4147-A177-3AD203B41FA5}">
                      <a16:colId xmlns:a16="http://schemas.microsoft.com/office/drawing/2014/main" val="3584440649"/>
                    </a:ext>
                  </a:extLst>
                </a:gridCol>
                <a:gridCol w="825500">
                  <a:extLst>
                    <a:ext uri="{9D8B030D-6E8A-4147-A177-3AD203B41FA5}">
                      <a16:colId xmlns:a16="http://schemas.microsoft.com/office/drawing/2014/main" val="4002908396"/>
                    </a:ext>
                  </a:extLst>
                </a:gridCol>
                <a:gridCol w="825500">
                  <a:extLst>
                    <a:ext uri="{9D8B030D-6E8A-4147-A177-3AD203B41FA5}">
                      <a16:colId xmlns:a16="http://schemas.microsoft.com/office/drawing/2014/main" val="1133769411"/>
                    </a:ext>
                  </a:extLst>
                </a:gridCol>
                <a:gridCol w="825500">
                  <a:extLst>
                    <a:ext uri="{9D8B030D-6E8A-4147-A177-3AD203B41FA5}">
                      <a16:colId xmlns:a16="http://schemas.microsoft.com/office/drawing/2014/main" val="304245545"/>
                    </a:ext>
                  </a:extLst>
                </a:gridCol>
                <a:gridCol w="825500">
                  <a:extLst>
                    <a:ext uri="{9D8B030D-6E8A-4147-A177-3AD203B41FA5}">
                      <a16:colId xmlns:a16="http://schemas.microsoft.com/office/drawing/2014/main" val="603362807"/>
                    </a:ext>
                  </a:extLst>
                </a:gridCol>
              </a:tblGrid>
              <a:tr h="203200">
                <a:tc>
                  <a:txBody>
                    <a:bodyPr/>
                    <a:lstStyle/>
                    <a:p>
                      <a:pPr algn="r" fontAlgn="b"/>
                      <a:r>
                        <a:rPr lang="en-GB" sz="1000" u="none" strike="noStrike">
                          <a:solidFill>
                            <a:schemeClr val="bg1">
                              <a:lumMod val="75000"/>
                            </a:schemeClr>
                          </a:solidFill>
                          <a:effectLst/>
                        </a:rPr>
                        <a:t>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rgbClr val="7030A0"/>
                          </a:solidFill>
                          <a:effectLst/>
                        </a:rPr>
                        <a:t>31</a:t>
                      </a:r>
                      <a:endParaRPr lang="en-GB" sz="1000" b="0" i="0" u="none" strike="noStrike" dirty="0">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668162227"/>
                  </a:ext>
                </a:extLst>
              </a:tr>
              <a:tr h="203200">
                <a:tc>
                  <a:txBody>
                    <a:bodyPr/>
                    <a:lstStyle/>
                    <a:p>
                      <a:pPr algn="r" fontAlgn="b"/>
                      <a:r>
                        <a:rPr lang="en-GB" sz="1000" u="none" strike="noStrike" dirty="0">
                          <a:solidFill>
                            <a:schemeClr val="bg1">
                              <a:lumMod val="75000"/>
                            </a:schemeClr>
                          </a:solidFill>
                          <a:effectLst/>
                        </a:rPr>
                        <a:t>2</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rgbClr val="7030A0"/>
                          </a:solidFill>
                          <a:effectLst/>
                        </a:rPr>
                        <a:t>32</a:t>
                      </a:r>
                      <a:endParaRPr lang="en-GB" sz="1000" b="0" i="0" u="none" strike="noStrike">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3309042950"/>
                  </a:ext>
                </a:extLst>
              </a:tr>
              <a:tr h="203200">
                <a:tc>
                  <a:txBody>
                    <a:bodyPr/>
                    <a:lstStyle/>
                    <a:p>
                      <a:pPr algn="r" fontAlgn="b"/>
                      <a:r>
                        <a:rPr lang="en-GB" sz="1000" u="none" strike="noStrike" dirty="0">
                          <a:solidFill>
                            <a:schemeClr val="bg1">
                              <a:lumMod val="75000"/>
                            </a:schemeClr>
                          </a:solidFill>
                          <a:effectLst/>
                        </a:rPr>
                        <a:t>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2"/>
                    </a:solidFill>
                  </a:tcPr>
                </a:tc>
                <a:tc>
                  <a:txBody>
                    <a:bodyPr/>
                    <a:lstStyle/>
                    <a:p>
                      <a:pPr algn="r" fontAlgn="b"/>
                      <a:r>
                        <a:rPr lang="en-GB" sz="1000" u="none" strike="noStrike" dirty="0">
                          <a:solidFill>
                            <a:schemeClr val="bg1">
                              <a:lumMod val="75000"/>
                            </a:schemeClr>
                          </a:solidFill>
                          <a:effectLst/>
                        </a:rPr>
                        <a:t>18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rgbClr val="7030A0"/>
                          </a:solidFill>
                          <a:effectLst/>
                        </a:rPr>
                        <a:t>33</a:t>
                      </a:r>
                      <a:endParaRPr lang="en-GB" sz="1000" b="0" i="0" u="none" strike="noStrike">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3210900493"/>
                  </a:ext>
                </a:extLst>
              </a:tr>
              <a:tr h="203200">
                <a:tc>
                  <a:txBody>
                    <a:bodyPr/>
                    <a:lstStyle/>
                    <a:p>
                      <a:pPr algn="r" fontAlgn="b"/>
                      <a:r>
                        <a:rPr lang="en-GB" sz="1000" u="none" strike="noStrike" dirty="0">
                          <a:solidFill>
                            <a:schemeClr val="bg1">
                              <a:lumMod val="75000"/>
                            </a:schemeClr>
                          </a:solidFill>
                          <a:effectLst/>
                        </a:rPr>
                        <a:t>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rgbClr val="7030A0"/>
                          </a:solidFill>
                          <a:effectLst/>
                        </a:rPr>
                        <a:t>34</a:t>
                      </a:r>
                      <a:endParaRPr lang="en-GB" sz="1000" b="0" i="0" u="none" strike="noStrike">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49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571324357"/>
                  </a:ext>
                </a:extLst>
              </a:tr>
              <a:tr h="203200">
                <a:tc>
                  <a:txBody>
                    <a:bodyPr/>
                    <a:lstStyle/>
                    <a:p>
                      <a:pPr algn="r" fontAlgn="b"/>
                      <a:r>
                        <a:rPr lang="en-GB" sz="1000" u="none" strike="noStrike" dirty="0">
                          <a:solidFill>
                            <a:schemeClr val="bg1">
                              <a:lumMod val="75000"/>
                            </a:schemeClr>
                          </a:solidFill>
                          <a:effectLst/>
                        </a:rPr>
                        <a:t>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rgbClr val="7030A0"/>
                          </a:solidFill>
                          <a:effectLst/>
                        </a:rPr>
                        <a:t>35</a:t>
                      </a:r>
                      <a:endParaRPr lang="en-GB" sz="1000" b="0" i="0" u="none" strike="noStrike" dirty="0">
                        <a:solidFill>
                          <a:srgbClr val="7030A0"/>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055797373"/>
                  </a:ext>
                </a:extLst>
              </a:tr>
              <a:tr h="203200">
                <a:tc>
                  <a:txBody>
                    <a:bodyPr/>
                    <a:lstStyle/>
                    <a:p>
                      <a:pPr algn="r" fontAlgn="b"/>
                      <a:r>
                        <a:rPr lang="en-GB" sz="1000" u="none" strike="noStrike" dirty="0">
                          <a:solidFill>
                            <a:schemeClr val="bg1">
                              <a:lumMod val="75000"/>
                            </a:schemeClr>
                          </a:solidFill>
                          <a:effectLst/>
                        </a:rPr>
                        <a:t>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111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2864632242"/>
                  </a:ext>
                </a:extLst>
              </a:tr>
              <a:tr h="203200">
                <a:tc>
                  <a:txBody>
                    <a:bodyPr/>
                    <a:lstStyle/>
                    <a:p>
                      <a:pPr algn="r" fontAlgn="b"/>
                      <a:r>
                        <a:rPr lang="en-GB" sz="1000" u="none" strike="noStrike" dirty="0">
                          <a:solidFill>
                            <a:schemeClr val="bg1">
                              <a:lumMod val="75000"/>
                            </a:schemeClr>
                          </a:solidFill>
                          <a:effectLst/>
                        </a:rPr>
                        <a:t>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22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335634242"/>
                  </a:ext>
                </a:extLst>
              </a:tr>
              <a:tr h="203200">
                <a:tc>
                  <a:txBody>
                    <a:bodyPr/>
                    <a:lstStyle/>
                    <a:p>
                      <a:pPr algn="r" fontAlgn="b"/>
                      <a:r>
                        <a:rPr lang="en-GB" sz="1000" u="none" strike="noStrike" dirty="0">
                          <a:solidFill>
                            <a:schemeClr val="bg1">
                              <a:lumMod val="75000"/>
                            </a:schemeClr>
                          </a:solidFill>
                          <a:effectLst/>
                        </a:rPr>
                        <a:t>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2408239627"/>
                  </a:ext>
                </a:extLst>
              </a:tr>
              <a:tr h="203200">
                <a:tc>
                  <a:txBody>
                    <a:bodyPr/>
                    <a:lstStyle/>
                    <a:p>
                      <a:pPr algn="r" fontAlgn="b"/>
                      <a:r>
                        <a:rPr lang="en-GB" sz="1000" u="none" strike="noStrike" dirty="0">
                          <a:solidFill>
                            <a:schemeClr val="bg1">
                              <a:lumMod val="75000"/>
                            </a:schemeClr>
                          </a:solidFill>
                          <a:effectLst/>
                        </a:rPr>
                        <a:t>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39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114</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2707968870"/>
                  </a:ext>
                </a:extLst>
              </a:tr>
              <a:tr h="203200">
                <a:tc>
                  <a:txBody>
                    <a:bodyPr/>
                    <a:lstStyle/>
                    <a:p>
                      <a:pPr algn="r" fontAlgn="b"/>
                      <a:r>
                        <a:rPr lang="en-GB" sz="1000" u="none" strike="noStrike">
                          <a:solidFill>
                            <a:schemeClr val="bg1">
                              <a:lumMod val="75000"/>
                            </a:schemeClr>
                          </a:solidFill>
                          <a:effectLst/>
                        </a:rPr>
                        <a:t>10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1237868925"/>
                  </a:ext>
                </a:extLst>
              </a:tr>
              <a:tr h="203200">
                <a:tc>
                  <a:txBody>
                    <a:bodyPr/>
                    <a:lstStyle/>
                    <a:p>
                      <a:pPr algn="r" fontAlgn="b"/>
                      <a:r>
                        <a:rPr lang="en-GB" sz="1000" u="none" strike="noStrike" dirty="0">
                          <a:solidFill>
                            <a:schemeClr val="bg1">
                              <a:lumMod val="75000"/>
                            </a:schemeClr>
                          </a:solidFill>
                          <a:effectLst/>
                        </a:rPr>
                        <a:t>11</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26</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101</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116</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4165456716"/>
                  </a:ext>
                </a:extLst>
              </a:tr>
              <a:tr h="203200">
                <a:tc>
                  <a:txBody>
                    <a:bodyPr/>
                    <a:lstStyle/>
                    <a:p>
                      <a:pPr algn="r" fontAlgn="b"/>
                      <a:r>
                        <a:rPr lang="en-GB" sz="1000" u="none" strike="noStrike">
                          <a:solidFill>
                            <a:schemeClr val="bg1">
                              <a:lumMod val="75000"/>
                            </a:schemeClr>
                          </a:solidFill>
                          <a:effectLst/>
                        </a:rPr>
                        <a:t>12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a:solidFill>
                            <a:schemeClr val="bg1">
                              <a:lumMod val="75000"/>
                            </a:schemeClr>
                          </a:solidFill>
                          <a:effectLst/>
                        </a:rPr>
                        <a:t>42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87</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102</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117</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1804157948"/>
                  </a:ext>
                </a:extLst>
              </a:tr>
              <a:tr h="203200">
                <a:tc>
                  <a:txBody>
                    <a:bodyPr/>
                    <a:lstStyle/>
                    <a:p>
                      <a:pPr algn="r" fontAlgn="b"/>
                      <a:r>
                        <a:rPr lang="en-GB" sz="1000" u="none" strike="noStrike" dirty="0">
                          <a:solidFill>
                            <a:schemeClr val="bg1">
                              <a:lumMod val="75000"/>
                            </a:schemeClr>
                          </a:solidFill>
                          <a:effectLst/>
                        </a:rPr>
                        <a:t>13</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28</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103</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118</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4267046512"/>
                  </a:ext>
                </a:extLst>
              </a:tr>
              <a:tr h="203200">
                <a:tc>
                  <a:txBody>
                    <a:bodyPr/>
                    <a:lstStyle/>
                    <a:p>
                      <a:pPr algn="r" fontAlgn="b"/>
                      <a:r>
                        <a:rPr lang="en-GB" sz="1000" u="none" strike="noStrike">
                          <a:solidFill>
                            <a:schemeClr val="bg1">
                              <a:lumMod val="75000"/>
                            </a:schemeClr>
                          </a:solidFill>
                          <a:effectLst/>
                        </a:rPr>
                        <a:t>14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29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59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89</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104</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119</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1688415241"/>
                  </a:ext>
                </a:extLst>
              </a:tr>
              <a:tr h="203200">
                <a:tc>
                  <a:txBody>
                    <a:bodyPr/>
                    <a:lstStyle/>
                    <a:p>
                      <a:pPr algn="r" fontAlgn="b"/>
                      <a:r>
                        <a:rPr lang="en-GB" sz="1000" u="none" strike="noStrike" dirty="0">
                          <a:solidFill>
                            <a:schemeClr val="bg1">
                              <a:lumMod val="75000"/>
                            </a:schemeClr>
                          </a:solidFill>
                          <a:effectLst/>
                        </a:rPr>
                        <a:t>15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GB" sz="1000" u="none" strike="noStrike" dirty="0">
                          <a:solidFill>
                            <a:schemeClr val="bg1">
                              <a:lumMod val="75000"/>
                            </a:schemeClr>
                          </a:solidFill>
                          <a:effectLst/>
                        </a:rPr>
                        <a:t>30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FF0000"/>
                    </a:solidFill>
                  </a:tcPr>
                </a:tc>
                <a:tc>
                  <a:txBody>
                    <a:bodyPr/>
                    <a:lstStyle/>
                    <a:p>
                      <a:pPr algn="r" fontAlgn="b"/>
                      <a:r>
                        <a:rPr lang="en-GB" sz="1000" u="none" strike="noStrike">
                          <a:solidFill>
                            <a:schemeClr val="bg1">
                              <a:lumMod val="75000"/>
                            </a:schemeClr>
                          </a:solidFill>
                          <a:effectLst/>
                        </a:rPr>
                        <a:t>45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60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75</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a:solidFill>
                            <a:schemeClr val="bg1">
                              <a:lumMod val="75000"/>
                            </a:schemeClr>
                          </a:solidFill>
                          <a:effectLst/>
                        </a:rPr>
                        <a:t>90</a:t>
                      </a:r>
                      <a:endParaRPr lang="en-GB" sz="1000" b="0" i="0" u="none" strike="noStrike">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105</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rgbClr val="00B0F0"/>
                    </a:solidFill>
                  </a:tcPr>
                </a:tc>
                <a:tc>
                  <a:txBody>
                    <a:bodyPr/>
                    <a:lstStyle/>
                    <a:p>
                      <a:pPr algn="r" fontAlgn="b"/>
                      <a:r>
                        <a:rPr lang="en-GB" sz="1000" u="none" strike="noStrike" dirty="0">
                          <a:solidFill>
                            <a:schemeClr val="bg1">
                              <a:lumMod val="75000"/>
                            </a:schemeClr>
                          </a:solidFill>
                          <a:effectLst/>
                        </a:rPr>
                        <a:t>120</a:t>
                      </a:r>
                      <a:endParaRPr lang="en-GB" sz="1000" b="0" i="0" u="none" strike="noStrike" dirty="0">
                        <a:solidFill>
                          <a:schemeClr val="bg1">
                            <a:lumMod val="75000"/>
                          </a:schemeClr>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2661696887"/>
                  </a:ext>
                </a:extLst>
              </a:tr>
            </a:tbl>
          </a:graphicData>
        </a:graphic>
      </p:graphicFrame>
      <p:sp>
        <p:nvSpPr>
          <p:cNvPr id="17" name="TextBox 16">
            <a:extLst>
              <a:ext uri="{FF2B5EF4-FFF2-40B4-BE49-F238E27FC236}">
                <a16:creationId xmlns:a16="http://schemas.microsoft.com/office/drawing/2014/main" id="{F677AB88-A1A7-5046-9B6D-C5F4BD210209}"/>
              </a:ext>
            </a:extLst>
          </p:cNvPr>
          <p:cNvSpPr txBox="1"/>
          <p:nvPr/>
        </p:nvSpPr>
        <p:spPr>
          <a:xfrm>
            <a:off x="5560541" y="1000899"/>
            <a:ext cx="5568319"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 for Boys</a:t>
            </a:r>
          </a:p>
        </p:txBody>
      </p:sp>
      <p:sp>
        <p:nvSpPr>
          <p:cNvPr id="2" name="TextBox 1">
            <a:extLst>
              <a:ext uri="{FF2B5EF4-FFF2-40B4-BE49-F238E27FC236}">
                <a16:creationId xmlns:a16="http://schemas.microsoft.com/office/drawing/2014/main" id="{C6275238-CA8C-074C-8ADB-F3A5D4F2C4B1}"/>
              </a:ext>
            </a:extLst>
          </p:cNvPr>
          <p:cNvSpPr txBox="1"/>
          <p:nvPr/>
        </p:nvSpPr>
        <p:spPr>
          <a:xfrm>
            <a:off x="5130202" y="4958080"/>
            <a:ext cx="731482" cy="369332"/>
          </a:xfrm>
          <a:prstGeom prst="rect">
            <a:avLst/>
          </a:prstGeom>
          <a:solidFill>
            <a:schemeClr val="accent2"/>
          </a:solidFill>
        </p:spPr>
        <p:txBody>
          <a:bodyPr wrap="none" rtlCol="0">
            <a:spAutoFit/>
          </a:bodyPr>
          <a:lstStyle/>
          <a:p>
            <a:r>
              <a:rPr lang="en-US" dirty="0"/>
              <a:t>POT 1</a:t>
            </a:r>
          </a:p>
        </p:txBody>
      </p:sp>
      <p:sp>
        <p:nvSpPr>
          <p:cNvPr id="4" name="TextBox 3">
            <a:extLst>
              <a:ext uri="{FF2B5EF4-FFF2-40B4-BE49-F238E27FC236}">
                <a16:creationId xmlns:a16="http://schemas.microsoft.com/office/drawing/2014/main" id="{F4A4E31A-D25D-004F-85F3-C9C6856E2E5D}"/>
              </a:ext>
            </a:extLst>
          </p:cNvPr>
          <p:cNvSpPr txBox="1"/>
          <p:nvPr/>
        </p:nvSpPr>
        <p:spPr>
          <a:xfrm>
            <a:off x="6110068" y="4958080"/>
            <a:ext cx="731482" cy="369332"/>
          </a:xfrm>
          <a:prstGeom prst="rect">
            <a:avLst/>
          </a:prstGeom>
          <a:solidFill>
            <a:srgbClr val="FFFF00"/>
          </a:solidFill>
        </p:spPr>
        <p:txBody>
          <a:bodyPr wrap="none" rtlCol="0">
            <a:spAutoFit/>
          </a:bodyPr>
          <a:lstStyle/>
          <a:p>
            <a:r>
              <a:rPr lang="en-US" dirty="0"/>
              <a:t>POT 2</a:t>
            </a:r>
          </a:p>
        </p:txBody>
      </p:sp>
      <p:sp>
        <p:nvSpPr>
          <p:cNvPr id="6" name="TextBox 5">
            <a:extLst>
              <a:ext uri="{FF2B5EF4-FFF2-40B4-BE49-F238E27FC236}">
                <a16:creationId xmlns:a16="http://schemas.microsoft.com/office/drawing/2014/main" id="{13E13D84-3F15-E646-B3C0-0D7899DD506F}"/>
              </a:ext>
            </a:extLst>
          </p:cNvPr>
          <p:cNvSpPr txBox="1"/>
          <p:nvPr/>
        </p:nvSpPr>
        <p:spPr>
          <a:xfrm>
            <a:off x="5203757" y="238139"/>
            <a:ext cx="1687578" cy="523220"/>
          </a:xfrm>
          <a:prstGeom prst="rect">
            <a:avLst/>
          </a:prstGeom>
          <a:noFill/>
          <a:ln>
            <a:solidFill>
              <a:schemeClr val="accent6"/>
            </a:solidFill>
          </a:ln>
        </p:spPr>
        <p:txBody>
          <a:bodyPr wrap="none" rtlCol="0">
            <a:spAutoFit/>
          </a:bodyPr>
          <a:lstStyle/>
          <a:p>
            <a:r>
              <a:rPr lang="en-US" sz="2800" i="1" dirty="0"/>
              <a:t>Scenario 1</a:t>
            </a:r>
          </a:p>
        </p:txBody>
      </p:sp>
      <p:sp>
        <p:nvSpPr>
          <p:cNvPr id="13" name="TextBox 12">
            <a:extLst>
              <a:ext uri="{FF2B5EF4-FFF2-40B4-BE49-F238E27FC236}">
                <a16:creationId xmlns:a16="http://schemas.microsoft.com/office/drawing/2014/main" id="{631377EA-E887-DA48-A84D-540016FF0160}"/>
              </a:ext>
            </a:extLst>
          </p:cNvPr>
          <p:cNvSpPr txBox="1"/>
          <p:nvPr/>
        </p:nvSpPr>
        <p:spPr>
          <a:xfrm>
            <a:off x="7113547" y="4958080"/>
            <a:ext cx="731482" cy="369332"/>
          </a:xfrm>
          <a:prstGeom prst="rect">
            <a:avLst/>
          </a:prstGeom>
          <a:solidFill>
            <a:srgbClr val="FF0000"/>
          </a:solidFill>
        </p:spPr>
        <p:txBody>
          <a:bodyPr wrap="none" rtlCol="0">
            <a:spAutoFit/>
          </a:bodyPr>
          <a:lstStyle/>
          <a:p>
            <a:r>
              <a:rPr lang="en-US" dirty="0"/>
              <a:t>POT 3</a:t>
            </a:r>
          </a:p>
        </p:txBody>
      </p:sp>
      <p:sp>
        <p:nvSpPr>
          <p:cNvPr id="18" name="TextBox 17">
            <a:extLst>
              <a:ext uri="{FF2B5EF4-FFF2-40B4-BE49-F238E27FC236}">
                <a16:creationId xmlns:a16="http://schemas.microsoft.com/office/drawing/2014/main" id="{1244703A-FC96-D345-A56A-076580ED3F4D}"/>
              </a:ext>
            </a:extLst>
          </p:cNvPr>
          <p:cNvSpPr txBox="1"/>
          <p:nvPr/>
        </p:nvSpPr>
        <p:spPr>
          <a:xfrm>
            <a:off x="8123257" y="4977869"/>
            <a:ext cx="731482" cy="369332"/>
          </a:xfrm>
          <a:prstGeom prst="rect">
            <a:avLst/>
          </a:prstGeom>
          <a:solidFill>
            <a:srgbClr val="00B0F0"/>
          </a:solidFill>
          <a:ln>
            <a:solidFill>
              <a:srgbClr val="00B0F0"/>
            </a:solidFill>
          </a:ln>
        </p:spPr>
        <p:txBody>
          <a:bodyPr wrap="none" rtlCol="0">
            <a:spAutoFit/>
          </a:bodyPr>
          <a:lstStyle/>
          <a:p>
            <a:r>
              <a:rPr lang="en-US" dirty="0"/>
              <a:t>POT 4</a:t>
            </a:r>
          </a:p>
        </p:txBody>
      </p:sp>
      <p:sp>
        <p:nvSpPr>
          <p:cNvPr id="19" name="TextBox 18">
            <a:extLst>
              <a:ext uri="{FF2B5EF4-FFF2-40B4-BE49-F238E27FC236}">
                <a16:creationId xmlns:a16="http://schemas.microsoft.com/office/drawing/2014/main" id="{359B85D2-FDA0-5845-B06B-B969054B3F23}"/>
              </a:ext>
            </a:extLst>
          </p:cNvPr>
          <p:cNvSpPr txBox="1"/>
          <p:nvPr/>
        </p:nvSpPr>
        <p:spPr>
          <a:xfrm>
            <a:off x="5130202" y="5465911"/>
            <a:ext cx="3729318" cy="369332"/>
          </a:xfrm>
          <a:prstGeom prst="rect">
            <a:avLst/>
          </a:prstGeom>
          <a:noFill/>
          <a:ln>
            <a:solidFill>
              <a:srgbClr val="7030A0"/>
            </a:solidFill>
          </a:ln>
        </p:spPr>
        <p:txBody>
          <a:bodyPr wrap="square" rtlCol="0">
            <a:spAutoFit/>
          </a:bodyPr>
          <a:lstStyle/>
          <a:p>
            <a:r>
              <a:rPr lang="en-US" dirty="0"/>
              <a:t>110 places allocated   10 left available </a:t>
            </a:r>
          </a:p>
        </p:txBody>
      </p:sp>
      <p:sp>
        <p:nvSpPr>
          <p:cNvPr id="21" name="TextBox 20">
            <a:extLst>
              <a:ext uri="{FF2B5EF4-FFF2-40B4-BE49-F238E27FC236}">
                <a16:creationId xmlns:a16="http://schemas.microsoft.com/office/drawing/2014/main" id="{C58186B5-0D2C-034A-9BC1-7260E3128D53}"/>
              </a:ext>
            </a:extLst>
          </p:cNvPr>
          <p:cNvSpPr txBox="1"/>
          <p:nvPr/>
        </p:nvSpPr>
        <p:spPr>
          <a:xfrm>
            <a:off x="8235017" y="4358054"/>
            <a:ext cx="1006429" cy="276999"/>
          </a:xfrm>
          <a:prstGeom prst="rect">
            <a:avLst/>
          </a:prstGeom>
          <a:solidFill>
            <a:schemeClr val="bg1"/>
          </a:solidFill>
          <a:ln>
            <a:solidFill>
              <a:srgbClr val="7030A0"/>
            </a:solidFill>
          </a:ln>
        </p:spPr>
        <p:txBody>
          <a:bodyPr wrap="none" rtlCol="0">
            <a:spAutoFit/>
          </a:bodyPr>
          <a:lstStyle/>
          <a:p>
            <a:r>
              <a:rPr lang="en-US" sz="1200" dirty="0"/>
              <a:t>Lowest Score</a:t>
            </a:r>
          </a:p>
        </p:txBody>
      </p:sp>
      <p:cxnSp>
        <p:nvCxnSpPr>
          <p:cNvPr id="12" name="Elbow Connector 11">
            <a:extLst>
              <a:ext uri="{FF2B5EF4-FFF2-40B4-BE49-F238E27FC236}">
                <a16:creationId xmlns:a16="http://schemas.microsoft.com/office/drawing/2014/main" id="{0C737EDB-A52E-6E43-8245-CC337FA7FD4B}"/>
              </a:ext>
            </a:extLst>
          </p:cNvPr>
          <p:cNvCxnSpPr>
            <a:cxnSpLocks/>
            <a:stCxn id="21" idx="3"/>
          </p:cNvCxnSpPr>
          <p:nvPr/>
        </p:nvCxnSpPr>
        <p:spPr>
          <a:xfrm>
            <a:off x="9241446" y="4496554"/>
            <a:ext cx="2086954" cy="168849"/>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619A43-19D0-2240-A008-C7194FD4CEBF}"/>
              </a:ext>
            </a:extLst>
          </p:cNvPr>
          <p:cNvSpPr txBox="1"/>
          <p:nvPr/>
        </p:nvSpPr>
        <p:spPr>
          <a:xfrm>
            <a:off x="9258382" y="2716460"/>
            <a:ext cx="1035605" cy="276999"/>
          </a:xfrm>
          <a:prstGeom prst="rect">
            <a:avLst/>
          </a:prstGeom>
          <a:solidFill>
            <a:schemeClr val="bg1"/>
          </a:solidFill>
          <a:ln>
            <a:solidFill>
              <a:srgbClr val="7030A0"/>
            </a:solidFill>
          </a:ln>
        </p:spPr>
        <p:txBody>
          <a:bodyPr wrap="none" rtlCol="0">
            <a:spAutoFit/>
          </a:bodyPr>
          <a:lstStyle/>
          <a:p>
            <a:r>
              <a:rPr lang="en-US" sz="1200" dirty="0"/>
              <a:t>Highest Score</a:t>
            </a:r>
          </a:p>
        </p:txBody>
      </p:sp>
      <p:cxnSp>
        <p:nvCxnSpPr>
          <p:cNvPr id="24" name="Elbow Connector 23">
            <a:extLst>
              <a:ext uri="{FF2B5EF4-FFF2-40B4-BE49-F238E27FC236}">
                <a16:creationId xmlns:a16="http://schemas.microsoft.com/office/drawing/2014/main" id="{9604FAFC-A31D-3B40-9CFA-40C93D1D6CD4}"/>
              </a:ext>
            </a:extLst>
          </p:cNvPr>
          <p:cNvCxnSpPr>
            <a:cxnSpLocks/>
          </p:cNvCxnSpPr>
          <p:nvPr/>
        </p:nvCxnSpPr>
        <p:spPr>
          <a:xfrm flipV="1">
            <a:off x="10293987" y="2854959"/>
            <a:ext cx="1034413"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AA4D9E1-5063-2E4F-9ED2-CD0454A86A29}"/>
              </a:ext>
            </a:extLst>
          </p:cNvPr>
          <p:cNvSpPr txBox="1"/>
          <p:nvPr/>
        </p:nvSpPr>
        <p:spPr>
          <a:xfrm>
            <a:off x="5130202" y="5973743"/>
            <a:ext cx="731482" cy="369332"/>
          </a:xfrm>
          <a:prstGeom prst="rect">
            <a:avLst/>
          </a:prstGeom>
          <a:solidFill>
            <a:schemeClr val="accent6"/>
          </a:solidFill>
          <a:ln>
            <a:solidFill>
              <a:srgbClr val="00B0F0"/>
            </a:solidFill>
          </a:ln>
        </p:spPr>
        <p:txBody>
          <a:bodyPr wrap="none" rtlCol="0">
            <a:spAutoFit/>
          </a:bodyPr>
          <a:lstStyle/>
          <a:p>
            <a:r>
              <a:rPr lang="en-US" dirty="0"/>
              <a:t>POT 5</a:t>
            </a:r>
          </a:p>
        </p:txBody>
      </p:sp>
      <p:sp>
        <p:nvSpPr>
          <p:cNvPr id="25" name="TextBox 24">
            <a:extLst>
              <a:ext uri="{FF2B5EF4-FFF2-40B4-BE49-F238E27FC236}">
                <a16:creationId xmlns:a16="http://schemas.microsoft.com/office/drawing/2014/main" id="{419C2029-730D-A342-8BED-111B75A81D20}"/>
              </a:ext>
            </a:extLst>
          </p:cNvPr>
          <p:cNvSpPr txBox="1"/>
          <p:nvPr/>
        </p:nvSpPr>
        <p:spPr>
          <a:xfrm>
            <a:off x="5978823" y="5973743"/>
            <a:ext cx="2880697" cy="369332"/>
          </a:xfrm>
          <a:prstGeom prst="rect">
            <a:avLst/>
          </a:prstGeom>
          <a:noFill/>
          <a:ln>
            <a:solidFill>
              <a:srgbClr val="7030A0"/>
            </a:solidFill>
          </a:ln>
        </p:spPr>
        <p:txBody>
          <a:bodyPr wrap="square" rtlCol="0">
            <a:spAutoFit/>
          </a:bodyPr>
          <a:lstStyle/>
          <a:p>
            <a:r>
              <a:rPr lang="en-US" dirty="0"/>
              <a:t>10 places allocated   </a:t>
            </a:r>
          </a:p>
        </p:txBody>
      </p:sp>
      <p:sp>
        <p:nvSpPr>
          <p:cNvPr id="30" name="Rectangle 29">
            <a:extLst>
              <a:ext uri="{FF2B5EF4-FFF2-40B4-BE49-F238E27FC236}">
                <a16:creationId xmlns:a16="http://schemas.microsoft.com/office/drawing/2014/main" id="{D625E46D-BF1A-8C43-982B-CD93A79BB7D2}"/>
              </a:ext>
            </a:extLst>
          </p:cNvPr>
          <p:cNvSpPr/>
          <p:nvPr/>
        </p:nvSpPr>
        <p:spPr>
          <a:xfrm rot="19566587">
            <a:off x="5403411" y="2794615"/>
            <a:ext cx="5882572"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Hypothetical Model</a:t>
            </a:r>
          </a:p>
        </p:txBody>
      </p:sp>
    </p:spTree>
    <p:extLst>
      <p:ext uri="{BB962C8B-B14F-4D97-AF65-F5344CB8AC3E}">
        <p14:creationId xmlns:p14="http://schemas.microsoft.com/office/powerpoint/2010/main" val="347260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1F233D-4884-BF4A-B64B-83206168B064}"/>
              </a:ext>
            </a:extLst>
          </p:cNvPr>
          <p:cNvSpPr txBox="1"/>
          <p:nvPr/>
        </p:nvSpPr>
        <p:spPr>
          <a:xfrm>
            <a:off x="485401" y="2888342"/>
            <a:ext cx="11430827" cy="258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fontAlgn="base"/>
            <a:r>
              <a:rPr lang="en-GB" sz="2400" dirty="0">
                <a:latin typeface="Baskerville Old Face" panose="02020602080505020303" pitchFamily="18" charset="77"/>
              </a:rPr>
              <a:t>King Edward VI Camp Hill School for Girls is a girls' grammar school founded in 1883 It shares a campus with its brother school in the leafy Birmingham suburb of Kings Heath.</a:t>
            </a:r>
          </a:p>
          <a:p>
            <a:pPr fontAlgn="base"/>
            <a:endParaRPr lang="en-GB" sz="2400" dirty="0">
              <a:latin typeface="Baskerville Old Face" panose="02020602080505020303" pitchFamily="18" charset="77"/>
            </a:endParaRPr>
          </a:p>
          <a:p>
            <a:pPr fontAlgn="base"/>
            <a:r>
              <a:rPr lang="en-GB" sz="2400" dirty="0">
                <a:latin typeface="Baskerville Old Face" panose="02020602080505020303" pitchFamily="18" charset="77"/>
              </a:rPr>
              <a:t>Students at KEVI Camp Hill School for Girls enjoy first-rate facilities for teaching, learning, and extracurricular activities. These include specialist classrooms, a large sports hall, and spacious grounds.</a:t>
            </a:r>
          </a:p>
          <a:p>
            <a:endParaRPr lang="en-US" dirty="0"/>
          </a:p>
        </p:txBody>
      </p:sp>
      <p:pic>
        <p:nvPicPr>
          <p:cNvPr id="4" name="Picture 3">
            <a:extLst>
              <a:ext uri="{FF2B5EF4-FFF2-40B4-BE49-F238E27FC236}">
                <a16:creationId xmlns:a16="http://schemas.microsoft.com/office/drawing/2014/main" id="{56626F19-9EE6-C64F-8602-857676BD4138}"/>
              </a:ext>
            </a:extLst>
          </p:cNvPr>
          <p:cNvPicPr>
            <a:picLocks noChangeAspect="1"/>
          </p:cNvPicPr>
          <p:nvPr/>
        </p:nvPicPr>
        <p:blipFill>
          <a:blip r:embed="rId2"/>
          <a:stretch>
            <a:fillRect/>
          </a:stretch>
        </p:blipFill>
        <p:spPr>
          <a:xfrm>
            <a:off x="485401" y="359541"/>
            <a:ext cx="5247742" cy="1738315"/>
          </a:xfrm>
          <a:prstGeom prst="rect">
            <a:avLst/>
          </a:prstGeom>
        </p:spPr>
      </p:pic>
    </p:spTree>
    <p:extLst>
      <p:ext uri="{BB962C8B-B14F-4D97-AF65-F5344CB8AC3E}">
        <p14:creationId xmlns:p14="http://schemas.microsoft.com/office/powerpoint/2010/main" val="241361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87810-73F2-2140-A346-4A965B812113}"/>
              </a:ext>
            </a:extLst>
          </p:cNvPr>
          <p:cNvPicPr>
            <a:picLocks noChangeAspect="1"/>
          </p:cNvPicPr>
          <p:nvPr/>
        </p:nvPicPr>
        <p:blipFill>
          <a:blip r:embed="rId2"/>
          <a:stretch>
            <a:fillRect/>
          </a:stretch>
        </p:blipFill>
        <p:spPr>
          <a:xfrm>
            <a:off x="859971" y="471714"/>
            <a:ext cx="8051800" cy="2692400"/>
          </a:xfrm>
          <a:prstGeom prst="rect">
            <a:avLst/>
          </a:prstGeom>
        </p:spPr>
      </p:pic>
      <p:pic>
        <p:nvPicPr>
          <p:cNvPr id="9" name="Picture 8">
            <a:extLst>
              <a:ext uri="{FF2B5EF4-FFF2-40B4-BE49-F238E27FC236}">
                <a16:creationId xmlns:a16="http://schemas.microsoft.com/office/drawing/2014/main" id="{10B913C3-80F4-2041-8447-90F99193A8C0}"/>
              </a:ext>
            </a:extLst>
          </p:cNvPr>
          <p:cNvPicPr>
            <a:picLocks noChangeAspect="1"/>
          </p:cNvPicPr>
          <p:nvPr/>
        </p:nvPicPr>
        <p:blipFill>
          <a:blip r:embed="rId3"/>
          <a:stretch>
            <a:fillRect/>
          </a:stretch>
        </p:blipFill>
        <p:spPr>
          <a:xfrm>
            <a:off x="10010215" y="417285"/>
            <a:ext cx="2019511" cy="2801257"/>
          </a:xfrm>
          <a:prstGeom prst="rect">
            <a:avLst/>
          </a:prstGeom>
        </p:spPr>
      </p:pic>
      <p:sp>
        <p:nvSpPr>
          <p:cNvPr id="10" name="Rectangle 9">
            <a:extLst>
              <a:ext uri="{FF2B5EF4-FFF2-40B4-BE49-F238E27FC236}">
                <a16:creationId xmlns:a16="http://schemas.microsoft.com/office/drawing/2014/main" id="{32F208BF-1DE0-BA47-B6FC-946521E47B05}"/>
              </a:ext>
            </a:extLst>
          </p:cNvPr>
          <p:cNvSpPr/>
          <p:nvPr/>
        </p:nvSpPr>
        <p:spPr>
          <a:xfrm>
            <a:off x="4049484" y="2496457"/>
            <a:ext cx="4862287" cy="5370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4416545-7A0E-DF40-8AB7-D3243807F867}"/>
              </a:ext>
            </a:extLst>
          </p:cNvPr>
          <p:cNvPicPr>
            <a:picLocks noChangeAspect="1"/>
          </p:cNvPicPr>
          <p:nvPr/>
        </p:nvPicPr>
        <p:blipFill rotWithShape="1">
          <a:blip r:embed="rId4"/>
          <a:srcRect t="25397"/>
          <a:stretch/>
        </p:blipFill>
        <p:spPr>
          <a:xfrm>
            <a:off x="3730172" y="2648872"/>
            <a:ext cx="6052458" cy="3930991"/>
          </a:xfrm>
          <a:prstGeom prst="rect">
            <a:avLst/>
          </a:prstGeom>
        </p:spPr>
      </p:pic>
      <p:sp>
        <p:nvSpPr>
          <p:cNvPr id="15" name="TextBox 14">
            <a:extLst>
              <a:ext uri="{FF2B5EF4-FFF2-40B4-BE49-F238E27FC236}">
                <a16:creationId xmlns:a16="http://schemas.microsoft.com/office/drawing/2014/main" id="{E16A6167-CEF4-0F41-A8B1-5A9C38021F9A}"/>
              </a:ext>
            </a:extLst>
          </p:cNvPr>
          <p:cNvSpPr txBox="1"/>
          <p:nvPr/>
        </p:nvSpPr>
        <p:spPr>
          <a:xfrm>
            <a:off x="9790322" y="3588113"/>
            <a:ext cx="2146742" cy="156966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i="1" dirty="0"/>
              <a:t>National Rank 2023:</a:t>
            </a:r>
          </a:p>
          <a:p>
            <a:pPr algn="ctr"/>
            <a:endParaRPr lang="en-US" i="1" dirty="0"/>
          </a:p>
          <a:p>
            <a:pPr algn="ctr"/>
            <a:r>
              <a:rPr lang="en-US" sz="6000" dirty="0"/>
              <a:t>=13th</a:t>
            </a:r>
            <a:r>
              <a:rPr lang="en-US" sz="1050" dirty="0"/>
              <a:t> </a:t>
            </a:r>
          </a:p>
        </p:txBody>
      </p:sp>
    </p:spTree>
    <p:extLst>
      <p:ext uri="{BB962C8B-B14F-4D97-AF65-F5344CB8AC3E}">
        <p14:creationId xmlns:p14="http://schemas.microsoft.com/office/powerpoint/2010/main" val="181497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72CADA-F05F-274D-A9F0-AF71829FCD7C}"/>
              </a:ext>
            </a:extLst>
          </p:cNvPr>
          <p:cNvPicPr>
            <a:picLocks noChangeAspect="1"/>
          </p:cNvPicPr>
          <p:nvPr/>
        </p:nvPicPr>
        <p:blipFill>
          <a:blip r:embed="rId2"/>
          <a:stretch>
            <a:fillRect/>
          </a:stretch>
        </p:blipFill>
        <p:spPr>
          <a:xfrm>
            <a:off x="783771" y="341086"/>
            <a:ext cx="8128000" cy="2692400"/>
          </a:xfrm>
          <a:prstGeom prst="rect">
            <a:avLst/>
          </a:prstGeom>
        </p:spPr>
      </p:pic>
      <p:sp>
        <p:nvSpPr>
          <p:cNvPr id="10" name="Rectangle 9">
            <a:extLst>
              <a:ext uri="{FF2B5EF4-FFF2-40B4-BE49-F238E27FC236}">
                <a16:creationId xmlns:a16="http://schemas.microsoft.com/office/drawing/2014/main" id="{32F208BF-1DE0-BA47-B6FC-946521E47B05}"/>
              </a:ext>
            </a:extLst>
          </p:cNvPr>
          <p:cNvSpPr/>
          <p:nvPr/>
        </p:nvSpPr>
        <p:spPr>
          <a:xfrm>
            <a:off x="4049484" y="2496457"/>
            <a:ext cx="4862287" cy="5370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D2F1DE16-8AF7-2943-9FE7-201021A3AC7E}"/>
              </a:ext>
            </a:extLst>
          </p:cNvPr>
          <p:cNvPicPr>
            <a:picLocks noChangeAspect="1"/>
          </p:cNvPicPr>
          <p:nvPr/>
        </p:nvPicPr>
        <p:blipFill>
          <a:blip r:embed="rId3"/>
          <a:stretch>
            <a:fillRect/>
          </a:stretch>
        </p:blipFill>
        <p:spPr>
          <a:xfrm>
            <a:off x="9604826" y="515257"/>
            <a:ext cx="2344057" cy="2344057"/>
          </a:xfrm>
          <a:prstGeom prst="rect">
            <a:avLst/>
          </a:prstGeom>
        </p:spPr>
      </p:pic>
      <p:pic>
        <p:nvPicPr>
          <p:cNvPr id="4" name="Picture 3">
            <a:extLst>
              <a:ext uri="{FF2B5EF4-FFF2-40B4-BE49-F238E27FC236}">
                <a16:creationId xmlns:a16="http://schemas.microsoft.com/office/drawing/2014/main" id="{7913DD05-00D6-5142-B7F6-F29B0818DF67}"/>
              </a:ext>
            </a:extLst>
          </p:cNvPr>
          <p:cNvPicPr>
            <a:picLocks noChangeAspect="1"/>
          </p:cNvPicPr>
          <p:nvPr/>
        </p:nvPicPr>
        <p:blipFill>
          <a:blip r:embed="rId4"/>
          <a:stretch>
            <a:fillRect/>
          </a:stretch>
        </p:blipFill>
        <p:spPr>
          <a:xfrm>
            <a:off x="4049484" y="2764971"/>
            <a:ext cx="5740838" cy="3675600"/>
          </a:xfrm>
          <a:prstGeom prst="rect">
            <a:avLst/>
          </a:prstGeom>
        </p:spPr>
      </p:pic>
      <p:sp>
        <p:nvSpPr>
          <p:cNvPr id="6" name="TextBox 5">
            <a:extLst>
              <a:ext uri="{FF2B5EF4-FFF2-40B4-BE49-F238E27FC236}">
                <a16:creationId xmlns:a16="http://schemas.microsoft.com/office/drawing/2014/main" id="{487924B1-7E8D-6A46-90D4-FE14B81F42D3}"/>
              </a:ext>
            </a:extLst>
          </p:cNvPr>
          <p:cNvSpPr txBox="1"/>
          <p:nvPr/>
        </p:nvSpPr>
        <p:spPr>
          <a:xfrm>
            <a:off x="9790322" y="3588113"/>
            <a:ext cx="2191626" cy="2123658"/>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i="1" dirty="0"/>
              <a:t>National Rank 2023:</a:t>
            </a:r>
          </a:p>
          <a:p>
            <a:endParaRPr lang="en-US" i="1" dirty="0"/>
          </a:p>
          <a:p>
            <a:pPr algn="ctr"/>
            <a:r>
              <a:rPr lang="en-US" sz="9600" dirty="0"/>
              <a:t>20</a:t>
            </a:r>
            <a:r>
              <a:rPr lang="en-US" sz="9600" baseline="30000" dirty="0"/>
              <a:t>th</a:t>
            </a:r>
            <a:r>
              <a:rPr lang="en-US" dirty="0"/>
              <a:t> </a:t>
            </a:r>
          </a:p>
        </p:txBody>
      </p:sp>
    </p:spTree>
    <p:extLst>
      <p:ext uri="{BB962C8B-B14F-4D97-AF65-F5344CB8AC3E}">
        <p14:creationId xmlns:p14="http://schemas.microsoft.com/office/powerpoint/2010/main" val="97690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sp>
        <p:nvSpPr>
          <p:cNvPr id="6" name="TextBox 5">
            <a:extLst>
              <a:ext uri="{FF2B5EF4-FFF2-40B4-BE49-F238E27FC236}">
                <a16:creationId xmlns:a16="http://schemas.microsoft.com/office/drawing/2014/main" id="{51FB1FF9-87E9-DA49-8D69-44D487171C97}"/>
              </a:ext>
            </a:extLst>
          </p:cNvPr>
          <p:cNvSpPr txBox="1"/>
          <p:nvPr/>
        </p:nvSpPr>
        <p:spPr>
          <a:xfrm>
            <a:off x="5560541" y="1158449"/>
            <a:ext cx="47891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8" name="TextBox 7">
            <a:extLst>
              <a:ext uri="{FF2B5EF4-FFF2-40B4-BE49-F238E27FC236}">
                <a16:creationId xmlns:a16="http://schemas.microsoft.com/office/drawing/2014/main" id="{840765C0-DF41-3346-8A99-9316DA061F35}"/>
              </a:ext>
            </a:extLst>
          </p:cNvPr>
          <p:cNvSpPr txBox="1"/>
          <p:nvPr/>
        </p:nvSpPr>
        <p:spPr>
          <a:xfrm>
            <a:off x="4905983" y="1713107"/>
            <a:ext cx="7531345" cy="769441"/>
          </a:xfrm>
          <a:prstGeom prst="rect">
            <a:avLst/>
          </a:prstGeom>
          <a:noFill/>
        </p:spPr>
        <p:txBody>
          <a:bodyPr wrap="square" rtlCol="0">
            <a:spAutoFit/>
          </a:bodyPr>
          <a:lstStyle/>
          <a:p>
            <a:r>
              <a:rPr lang="en-US" sz="4400" b="1" dirty="0"/>
              <a:t>HOW DO I GET TO CAMP HILL?</a:t>
            </a:r>
            <a:endParaRPr lang="en-US" sz="2800" dirty="0"/>
          </a:p>
        </p:txBody>
      </p:sp>
      <p:pic>
        <p:nvPicPr>
          <p:cNvPr id="7" name="Picture 6" descr="school logo.pdf">
            <a:extLst>
              <a:ext uri="{FF2B5EF4-FFF2-40B4-BE49-F238E27FC236}">
                <a16:creationId xmlns:a16="http://schemas.microsoft.com/office/drawing/2014/main" id="{7E7756CE-DAA4-5D47-B726-E3A437FC03A9}"/>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pic>
        <p:nvPicPr>
          <p:cNvPr id="10" name="Picture 9">
            <a:extLst>
              <a:ext uri="{FF2B5EF4-FFF2-40B4-BE49-F238E27FC236}">
                <a16:creationId xmlns:a16="http://schemas.microsoft.com/office/drawing/2014/main" id="{148B9EBF-B27A-8243-9F22-B5B1FC68A1B9}"/>
              </a:ext>
            </a:extLst>
          </p:cNvPr>
          <p:cNvPicPr>
            <a:picLocks noChangeAspect="1"/>
          </p:cNvPicPr>
          <p:nvPr/>
        </p:nvPicPr>
        <p:blipFill>
          <a:blip r:embed="rId13"/>
          <a:stretch>
            <a:fillRect/>
          </a:stretch>
        </p:blipFill>
        <p:spPr>
          <a:xfrm>
            <a:off x="5560541" y="111531"/>
            <a:ext cx="2601032" cy="861592"/>
          </a:xfrm>
          <a:prstGeom prst="rect">
            <a:avLst/>
          </a:prstGeom>
        </p:spPr>
      </p:pic>
      <p:pic>
        <p:nvPicPr>
          <p:cNvPr id="11" name="Picture 10">
            <a:extLst>
              <a:ext uri="{FF2B5EF4-FFF2-40B4-BE49-F238E27FC236}">
                <a16:creationId xmlns:a16="http://schemas.microsoft.com/office/drawing/2014/main" id="{F16C22C3-9A9E-E749-B33F-913869A2542C}"/>
              </a:ext>
            </a:extLst>
          </p:cNvPr>
          <p:cNvPicPr>
            <a:picLocks noChangeAspect="1"/>
          </p:cNvPicPr>
          <p:nvPr/>
        </p:nvPicPr>
        <p:blipFill>
          <a:blip r:embed="rId14"/>
          <a:stretch>
            <a:fillRect/>
          </a:stretch>
        </p:blipFill>
        <p:spPr>
          <a:xfrm>
            <a:off x="5094669" y="2482548"/>
            <a:ext cx="6864458" cy="4165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16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FB1FF9-87E9-DA49-8D69-44D487171C97}"/>
              </a:ext>
            </a:extLst>
          </p:cNvPr>
          <p:cNvSpPr txBox="1"/>
          <p:nvPr/>
        </p:nvSpPr>
        <p:spPr>
          <a:xfrm>
            <a:off x="5560541" y="1158449"/>
            <a:ext cx="47891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8" name="TextBox 7">
            <a:extLst>
              <a:ext uri="{FF2B5EF4-FFF2-40B4-BE49-F238E27FC236}">
                <a16:creationId xmlns:a16="http://schemas.microsoft.com/office/drawing/2014/main" id="{840765C0-DF41-3346-8A99-9316DA061F35}"/>
              </a:ext>
            </a:extLst>
          </p:cNvPr>
          <p:cNvSpPr txBox="1"/>
          <p:nvPr/>
        </p:nvSpPr>
        <p:spPr>
          <a:xfrm>
            <a:off x="4851974" y="1828802"/>
            <a:ext cx="7340026" cy="769441"/>
          </a:xfrm>
          <a:prstGeom prst="rect">
            <a:avLst/>
          </a:prstGeom>
          <a:noFill/>
        </p:spPr>
        <p:txBody>
          <a:bodyPr wrap="square" rtlCol="0">
            <a:spAutoFit/>
          </a:bodyPr>
          <a:lstStyle/>
          <a:p>
            <a:r>
              <a:rPr lang="en-US" sz="4400" b="1" dirty="0"/>
              <a:t>HOW DO I GET TO CAMP HILL?</a:t>
            </a:r>
            <a:endParaRPr lang="en-US" sz="2800" dirty="0"/>
          </a:p>
        </p:txBody>
      </p:sp>
      <p:pic>
        <p:nvPicPr>
          <p:cNvPr id="7" name="Picture 6" descr="school logo.pdf">
            <a:extLst>
              <a:ext uri="{FF2B5EF4-FFF2-40B4-BE49-F238E27FC236}">
                <a16:creationId xmlns:a16="http://schemas.microsoft.com/office/drawing/2014/main" id="{7E7756CE-DAA4-5D47-B726-E3A437FC03A9}"/>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pic>
        <p:nvPicPr>
          <p:cNvPr id="10" name="Picture 9">
            <a:extLst>
              <a:ext uri="{FF2B5EF4-FFF2-40B4-BE49-F238E27FC236}">
                <a16:creationId xmlns:a16="http://schemas.microsoft.com/office/drawing/2014/main" id="{148B9EBF-B27A-8243-9F22-B5B1FC68A1B9}"/>
              </a:ext>
            </a:extLst>
          </p:cNvPr>
          <p:cNvPicPr>
            <a:picLocks noChangeAspect="1"/>
          </p:cNvPicPr>
          <p:nvPr/>
        </p:nvPicPr>
        <p:blipFill>
          <a:blip r:embed="rId13"/>
          <a:stretch>
            <a:fillRect/>
          </a:stretch>
        </p:blipFill>
        <p:spPr>
          <a:xfrm>
            <a:off x="5560541" y="111531"/>
            <a:ext cx="2601032" cy="861592"/>
          </a:xfrm>
          <a:prstGeom prst="rect">
            <a:avLst/>
          </a:prstGeom>
        </p:spPr>
      </p:pic>
      <p:pic>
        <p:nvPicPr>
          <p:cNvPr id="3" name="Picture 2">
            <a:extLst>
              <a:ext uri="{FF2B5EF4-FFF2-40B4-BE49-F238E27FC236}">
                <a16:creationId xmlns:a16="http://schemas.microsoft.com/office/drawing/2014/main" id="{B3B8996E-949E-E641-9860-D99D74CAEB72}"/>
              </a:ext>
            </a:extLst>
          </p:cNvPr>
          <p:cNvPicPr>
            <a:picLocks noChangeAspect="1"/>
          </p:cNvPicPr>
          <p:nvPr/>
        </p:nvPicPr>
        <p:blipFill>
          <a:blip r:embed="rId14"/>
          <a:stretch>
            <a:fillRect/>
          </a:stretch>
        </p:blipFill>
        <p:spPr>
          <a:xfrm>
            <a:off x="4851974" y="3082887"/>
            <a:ext cx="7204528" cy="294154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F024DC6A-76DE-AB43-9805-2D6F51481975}"/>
              </a:ext>
            </a:extLst>
          </p:cNvPr>
          <p:cNvPicPr>
            <a:picLocks noChangeAspect="1"/>
          </p:cNvPicPr>
          <p:nvPr/>
        </p:nvPicPr>
        <p:blipFill>
          <a:blip r:embed="rId15"/>
          <a:stretch>
            <a:fillRect/>
          </a:stretch>
        </p:blipFill>
        <p:spPr>
          <a:xfrm>
            <a:off x="0" y="0"/>
            <a:ext cx="4846211" cy="6858000"/>
          </a:xfrm>
          <a:prstGeom prst="rect">
            <a:avLst/>
          </a:prstGeom>
        </p:spPr>
      </p:pic>
    </p:spTree>
    <p:extLst>
      <p:ext uri="{BB962C8B-B14F-4D97-AF65-F5344CB8AC3E}">
        <p14:creationId xmlns:p14="http://schemas.microsoft.com/office/powerpoint/2010/main" val="136658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65A7D4-DC77-BF4C-AAC8-25AA79FA049C}"/>
              </a:ext>
            </a:extLst>
          </p:cNvPr>
          <p:cNvPicPr>
            <a:picLocks noChangeAspect="1"/>
          </p:cNvPicPr>
          <p:nvPr/>
        </p:nvPicPr>
        <p:blipFill>
          <a:blip r:embed="rId2"/>
          <a:stretch>
            <a:fillRect/>
          </a:stretch>
        </p:blipFill>
        <p:spPr>
          <a:xfrm>
            <a:off x="0" y="0"/>
            <a:ext cx="4851974" cy="6858000"/>
          </a:xfrm>
          <a:prstGeom prst="rect">
            <a:avLst/>
          </a:prstGeom>
        </p:spPr>
      </p:pic>
      <p:sp>
        <p:nvSpPr>
          <p:cNvPr id="6" name="TextBox 5">
            <a:extLst>
              <a:ext uri="{FF2B5EF4-FFF2-40B4-BE49-F238E27FC236}">
                <a16:creationId xmlns:a16="http://schemas.microsoft.com/office/drawing/2014/main" id="{51FB1FF9-87E9-DA49-8D69-44D487171C97}"/>
              </a:ext>
            </a:extLst>
          </p:cNvPr>
          <p:cNvSpPr txBox="1"/>
          <p:nvPr/>
        </p:nvSpPr>
        <p:spPr>
          <a:xfrm>
            <a:off x="5560541" y="1158449"/>
            <a:ext cx="47891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b="1" dirty="0"/>
              <a:t>Admissions for King Edward VI Camp Hill Schools</a:t>
            </a:r>
          </a:p>
        </p:txBody>
      </p:sp>
      <p:sp>
        <p:nvSpPr>
          <p:cNvPr id="8" name="TextBox 7">
            <a:extLst>
              <a:ext uri="{FF2B5EF4-FFF2-40B4-BE49-F238E27FC236}">
                <a16:creationId xmlns:a16="http://schemas.microsoft.com/office/drawing/2014/main" id="{840765C0-DF41-3346-8A99-9316DA061F35}"/>
              </a:ext>
            </a:extLst>
          </p:cNvPr>
          <p:cNvSpPr txBox="1"/>
          <p:nvPr/>
        </p:nvSpPr>
        <p:spPr>
          <a:xfrm>
            <a:off x="5560541" y="1828802"/>
            <a:ext cx="5795318" cy="1446550"/>
          </a:xfrm>
          <a:prstGeom prst="rect">
            <a:avLst/>
          </a:prstGeom>
          <a:noFill/>
        </p:spPr>
        <p:txBody>
          <a:bodyPr wrap="square" rtlCol="0">
            <a:spAutoFit/>
          </a:bodyPr>
          <a:lstStyle/>
          <a:p>
            <a:r>
              <a:rPr lang="en-US" sz="4400" b="1" dirty="0"/>
              <a:t>HOW DO I GET A PLACE AT CAMP HILL?</a:t>
            </a:r>
            <a:endParaRPr lang="en-US" sz="2800" dirty="0"/>
          </a:p>
        </p:txBody>
      </p:sp>
      <p:sp>
        <p:nvSpPr>
          <p:cNvPr id="9" name="TextBox 8">
            <a:extLst>
              <a:ext uri="{FF2B5EF4-FFF2-40B4-BE49-F238E27FC236}">
                <a16:creationId xmlns:a16="http://schemas.microsoft.com/office/drawing/2014/main" id="{4BBA3478-0422-7C46-85CE-E41B9D2CC410}"/>
              </a:ext>
            </a:extLst>
          </p:cNvPr>
          <p:cNvSpPr txBox="1"/>
          <p:nvPr/>
        </p:nvSpPr>
        <p:spPr>
          <a:xfrm>
            <a:off x="5603789" y="3733923"/>
            <a:ext cx="5708822" cy="1477328"/>
          </a:xfrm>
          <a:prstGeom prst="rect">
            <a:avLst/>
          </a:prstGeom>
          <a:noFill/>
        </p:spPr>
        <p:txBody>
          <a:bodyPr wrap="square" rtlCol="0">
            <a:spAutoFit/>
          </a:bodyPr>
          <a:lstStyle/>
          <a:p>
            <a:r>
              <a:rPr lang="en-US" dirty="0"/>
              <a:t>All entry to Year 7 is based upon applying for and sitting our entrance exam, which is in September of Year 6.</a:t>
            </a:r>
          </a:p>
          <a:p>
            <a:endParaRPr lang="en-US" dirty="0"/>
          </a:p>
          <a:p>
            <a:r>
              <a:rPr lang="en-US" dirty="0"/>
              <a:t>You must apply during the application window, which is in May/June of Year 5.</a:t>
            </a:r>
          </a:p>
        </p:txBody>
      </p:sp>
      <p:pic>
        <p:nvPicPr>
          <p:cNvPr id="7" name="Picture 6" descr="school logo.pdf">
            <a:extLst>
              <a:ext uri="{FF2B5EF4-FFF2-40B4-BE49-F238E27FC236}">
                <a16:creationId xmlns:a16="http://schemas.microsoft.com/office/drawing/2014/main" id="{7E7756CE-DAA4-5D47-B726-E3A437FC03A9}"/>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9289549" y="121512"/>
            <a:ext cx="2779836" cy="841631"/>
          </a:xfrm>
          <a:prstGeom prst="rect">
            <a:avLst/>
          </a:prstGeom>
        </p:spPr>
      </p:pic>
      <p:pic>
        <p:nvPicPr>
          <p:cNvPr id="10" name="Picture 9">
            <a:extLst>
              <a:ext uri="{FF2B5EF4-FFF2-40B4-BE49-F238E27FC236}">
                <a16:creationId xmlns:a16="http://schemas.microsoft.com/office/drawing/2014/main" id="{148B9EBF-B27A-8243-9F22-B5B1FC68A1B9}"/>
              </a:ext>
            </a:extLst>
          </p:cNvPr>
          <p:cNvPicPr>
            <a:picLocks noChangeAspect="1"/>
          </p:cNvPicPr>
          <p:nvPr/>
        </p:nvPicPr>
        <p:blipFill>
          <a:blip r:embed="rId13"/>
          <a:stretch>
            <a:fillRect/>
          </a:stretch>
        </p:blipFill>
        <p:spPr>
          <a:xfrm>
            <a:off x="5560541" y="111531"/>
            <a:ext cx="2601032" cy="861592"/>
          </a:xfrm>
          <a:prstGeom prst="rect">
            <a:avLst/>
          </a:prstGeom>
        </p:spPr>
      </p:pic>
    </p:spTree>
    <p:extLst>
      <p:ext uri="{BB962C8B-B14F-4D97-AF65-F5344CB8AC3E}">
        <p14:creationId xmlns:p14="http://schemas.microsoft.com/office/powerpoint/2010/main" val="133496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5161</TotalTime>
  <Words>3330</Words>
  <Application>Microsoft Macintosh PowerPoint</Application>
  <PresentationFormat>Widescreen</PresentationFormat>
  <Paragraphs>1369</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Baskerville Old Face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Giles Hill</cp:lastModifiedBy>
  <cp:revision>40</cp:revision>
  <cp:lastPrinted>2019-09-20T15:59:53Z</cp:lastPrinted>
  <dcterms:created xsi:type="dcterms:W3CDTF">2019-09-20T15:33:34Z</dcterms:created>
  <dcterms:modified xsi:type="dcterms:W3CDTF">2024-03-20T13:34:17Z</dcterms:modified>
</cp:coreProperties>
</file>