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59" r:id="rId5"/>
    <p:sldId id="260" r:id="rId6"/>
    <p:sldId id="262" r:id="rId7"/>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75" d="100"/>
          <a:sy n="75" d="100"/>
        </p:scale>
        <p:origin x="45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798458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4/1/2019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2674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247113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1220867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030483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8837056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412180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375791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28169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42643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4/1/2019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32106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4/1/2019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11370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71304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575706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4702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87986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4/1/2019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42656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smtClean="0"/>
              <a:pPr/>
              <a:t>4/1/2019</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03168653"/>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34066" y="185736"/>
            <a:ext cx="9331158" cy="2971801"/>
          </a:xfrm>
        </p:spPr>
        <p:txBody>
          <a:bodyPr>
            <a:normAutofit fontScale="90000"/>
          </a:bodyPr>
          <a:lstStyle/>
          <a:p>
            <a:r>
              <a:rPr lang="en-GB" dirty="0" smtClean="0"/>
              <a:t/>
            </a:r>
            <a:br>
              <a:rPr lang="en-GB" dirty="0" smtClean="0"/>
            </a:br>
            <a:r>
              <a:rPr lang="en-GB" dirty="0" smtClean="0"/>
              <a:t/>
            </a:r>
            <a:br>
              <a:rPr lang="en-GB" dirty="0" smtClean="0"/>
            </a:br>
            <a:r>
              <a:rPr lang="en-GB" dirty="0" smtClean="0"/>
              <a:t/>
            </a:r>
            <a:br>
              <a:rPr lang="en-GB" dirty="0" smtClean="0"/>
            </a:br>
            <a:r>
              <a:rPr lang="en-GB" dirty="0" smtClean="0"/>
              <a:t/>
            </a:r>
            <a:br>
              <a:rPr lang="en-GB" dirty="0" smtClean="0"/>
            </a:br>
            <a:r>
              <a:rPr lang="en-GB" dirty="0" smtClean="0"/>
              <a:t/>
            </a:r>
            <a:br>
              <a:rPr lang="en-GB" dirty="0" smtClean="0"/>
            </a:br>
            <a:r>
              <a:rPr lang="en-GB" dirty="0" smtClean="0"/>
              <a:t/>
            </a:r>
            <a:br>
              <a:rPr lang="en-GB" dirty="0" smtClean="0"/>
            </a:br>
            <a:r>
              <a:rPr lang="en-GB" dirty="0"/>
              <a:t/>
            </a:r>
            <a:br>
              <a:rPr lang="en-GB" dirty="0"/>
            </a:br>
            <a:r>
              <a:rPr lang="en-GB" dirty="0" smtClean="0"/>
              <a:t>Grove Academy ParentPay </a:t>
            </a:r>
            <a:br>
              <a:rPr lang="en-GB" dirty="0" smtClean="0"/>
            </a:br>
            <a:r>
              <a:rPr lang="en-GB" dirty="0"/>
              <a:t/>
            </a:r>
            <a:br>
              <a:rPr lang="en-GB" dirty="0"/>
            </a:br>
            <a:r>
              <a:rPr lang="en-GB" dirty="0" smtClean="0"/>
              <a:t/>
            </a:r>
            <a:br>
              <a:rPr lang="en-GB" dirty="0" smtClean="0"/>
            </a:br>
            <a:endParaRPr lang="en-GB" dirty="0"/>
          </a:p>
        </p:txBody>
      </p:sp>
      <p:sp>
        <p:nvSpPr>
          <p:cNvPr id="3" name="Subtitle 2"/>
          <p:cNvSpPr>
            <a:spLocks noGrp="1"/>
          </p:cNvSpPr>
          <p:nvPr>
            <p:ph type="subTitle" idx="1"/>
          </p:nvPr>
        </p:nvSpPr>
        <p:spPr>
          <a:xfrm>
            <a:off x="100608" y="1312433"/>
            <a:ext cx="8829340" cy="3951355"/>
          </a:xfrm>
        </p:spPr>
        <p:txBody>
          <a:bodyPr>
            <a:normAutofit fontScale="25000" lnSpcReduction="20000"/>
          </a:bodyPr>
          <a:lstStyle/>
          <a:p>
            <a:r>
              <a:rPr lang="en-GB" sz="7200" b="1" dirty="0" smtClean="0">
                <a:solidFill>
                  <a:schemeClr val="tx1"/>
                </a:solidFill>
              </a:rPr>
              <a:t>How to set up alerts on ParentPay</a:t>
            </a:r>
          </a:p>
          <a:p>
            <a:r>
              <a:rPr lang="en-GB" sz="7200" dirty="0" smtClean="0">
                <a:solidFill>
                  <a:schemeClr val="tx1"/>
                </a:solidFill>
              </a:rPr>
              <a:t>It </a:t>
            </a:r>
            <a:r>
              <a:rPr lang="en-GB" sz="7200" dirty="0">
                <a:solidFill>
                  <a:schemeClr val="tx1"/>
                </a:solidFill>
              </a:rPr>
              <a:t>can be difficult to keep track of balances and </a:t>
            </a:r>
            <a:r>
              <a:rPr lang="en-GB" sz="7200" dirty="0" smtClean="0">
                <a:solidFill>
                  <a:schemeClr val="tx1"/>
                </a:solidFill>
              </a:rPr>
              <a:t>payments</a:t>
            </a:r>
            <a:r>
              <a:rPr lang="en-GB" sz="7200" dirty="0">
                <a:solidFill>
                  <a:schemeClr val="tx1"/>
                </a:solidFill>
              </a:rPr>
              <a:t> </a:t>
            </a:r>
            <a:r>
              <a:rPr lang="en-GB" sz="7200" dirty="0" smtClean="0">
                <a:solidFill>
                  <a:schemeClr val="tx1"/>
                </a:solidFill>
              </a:rPr>
              <a:t>so why not set up an alert to notify you of any low balances against your school dinners</a:t>
            </a:r>
            <a:r>
              <a:rPr lang="en-GB" sz="7200" b="1" dirty="0" smtClean="0">
                <a:solidFill>
                  <a:schemeClr val="tx1"/>
                </a:solidFill>
              </a:rPr>
              <a:t>?</a:t>
            </a:r>
            <a:r>
              <a:rPr lang="en-GB" sz="7200" dirty="0" smtClean="0">
                <a:solidFill>
                  <a:schemeClr val="tx1"/>
                </a:solidFill>
              </a:rPr>
              <a:t> (know as BALANCE ALERT).</a:t>
            </a:r>
            <a:endParaRPr lang="en-GB" sz="7200" b="1" dirty="0" smtClean="0">
              <a:solidFill>
                <a:schemeClr val="tx1"/>
              </a:solidFill>
            </a:endParaRPr>
          </a:p>
          <a:p>
            <a:r>
              <a:rPr lang="en-GB" sz="7200" dirty="0" smtClean="0">
                <a:solidFill>
                  <a:schemeClr val="tx1"/>
                </a:solidFill>
              </a:rPr>
              <a:t>Would you like to take advantage of knowing when an activity happening in our academy has been loaded straight to your account</a:t>
            </a:r>
            <a:r>
              <a:rPr lang="en-GB" sz="7200" b="1" dirty="0" smtClean="0">
                <a:solidFill>
                  <a:schemeClr val="tx1"/>
                </a:solidFill>
              </a:rPr>
              <a:t>? </a:t>
            </a:r>
            <a:r>
              <a:rPr lang="en-GB" sz="7200" dirty="0" smtClean="0">
                <a:solidFill>
                  <a:schemeClr val="tx1"/>
                </a:solidFill>
              </a:rPr>
              <a:t>(know as New ITEMS ALERT)</a:t>
            </a:r>
          </a:p>
          <a:p>
            <a:endParaRPr lang="en-GB" sz="7200" dirty="0">
              <a:solidFill>
                <a:schemeClr val="tx1"/>
              </a:solidFill>
            </a:endParaRPr>
          </a:p>
          <a:p>
            <a:r>
              <a:rPr lang="en-GB" sz="7200" dirty="0" smtClean="0">
                <a:solidFill>
                  <a:schemeClr val="tx1"/>
                </a:solidFill>
              </a:rPr>
              <a:t>Both of the above can be notified to you via </a:t>
            </a:r>
            <a:r>
              <a:rPr lang="en-GB" sz="7200" u="sng" dirty="0" smtClean="0">
                <a:solidFill>
                  <a:schemeClr val="tx1"/>
                </a:solidFill>
              </a:rPr>
              <a:t>free of charge email</a:t>
            </a:r>
            <a:r>
              <a:rPr lang="en-GB" sz="7200" dirty="0" smtClean="0">
                <a:solidFill>
                  <a:schemeClr val="tx1"/>
                </a:solidFill>
              </a:rPr>
              <a:t> notification or a text message notification (chargeable at 6p per text). </a:t>
            </a:r>
            <a:endParaRPr lang="en-GB" sz="7200" dirty="0">
              <a:solidFill>
                <a:schemeClr val="tx1"/>
              </a:solidFill>
            </a:endParaRPr>
          </a:p>
          <a:p>
            <a:r>
              <a:rPr lang="en-GB" sz="7200" dirty="0" smtClean="0">
                <a:solidFill>
                  <a:schemeClr val="tx1"/>
                </a:solidFill>
              </a:rPr>
              <a:t>Please note text message alerts can only be received if you have  credit in your text message balance, Charges for text alerts are deducted from the text message balance each time a text is sent. Texts are charged at 6p per text.</a:t>
            </a:r>
          </a:p>
          <a:p>
            <a:endParaRPr lang="en-GB" sz="7200" dirty="0">
              <a:solidFill>
                <a:schemeClr val="tx1"/>
              </a:solidFill>
            </a:endParaRPr>
          </a:p>
          <a:p>
            <a:endParaRPr lang="en-GB" sz="7200" dirty="0" smtClean="0">
              <a:solidFill>
                <a:schemeClr val="tx1"/>
              </a:solidFill>
            </a:endParaRPr>
          </a:p>
          <a:p>
            <a:endParaRPr lang="en-GB" sz="7200" b="1" dirty="0">
              <a:solidFill>
                <a:schemeClr val="tx1"/>
              </a:solidFill>
            </a:endParaRPr>
          </a:p>
          <a:p>
            <a:endParaRPr lang="en-GB" sz="7200" b="1" dirty="0" smtClean="0">
              <a:solidFill>
                <a:schemeClr val="tx1"/>
              </a:solidFill>
            </a:endParaRPr>
          </a:p>
          <a:p>
            <a:endParaRPr lang="en-GB" sz="7200" dirty="0"/>
          </a:p>
          <a:p>
            <a:r>
              <a:rPr lang="en-GB" sz="7200" dirty="0"/>
              <a:t> </a:t>
            </a:r>
          </a:p>
          <a:p>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2724" y="185736"/>
            <a:ext cx="942975" cy="1000125"/>
          </a:xfrm>
          <a:prstGeom prst="rect">
            <a:avLst/>
          </a:prstGeom>
        </p:spPr>
      </p:pic>
      <p:pic>
        <p:nvPicPr>
          <p:cNvPr id="5" name="Picture 4" descr="C:\Users\Teacher\Dropbox (ESPRIT MAT)\FED DOCS S\administration\Logos\Espritmat.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557828" y="5673960"/>
            <a:ext cx="1317625" cy="880745"/>
          </a:xfrm>
          <a:prstGeom prst="rect">
            <a:avLst/>
          </a:prstGeom>
          <a:noFill/>
          <a:ln>
            <a:noFill/>
          </a:ln>
        </p:spPr>
      </p:pic>
    </p:spTree>
    <p:extLst>
      <p:ext uri="{BB962C8B-B14F-4D97-AF65-F5344CB8AC3E}">
        <p14:creationId xmlns:p14="http://schemas.microsoft.com/office/powerpoint/2010/main" val="733814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Setting Up Alerts</a:t>
            </a:r>
            <a:endParaRPr lang="en-GB" dirty="0"/>
          </a:p>
        </p:txBody>
      </p:sp>
      <p:pic>
        <p:nvPicPr>
          <p:cNvPr id="5" name="Content Placeholder 4"/>
          <p:cNvPicPr>
            <a:picLocks noGrp="1"/>
          </p:cNvPicPr>
          <p:nvPr>
            <p:ph sz="half" idx="1"/>
          </p:nvPr>
        </p:nvPicPr>
        <p:blipFill>
          <a:blip r:embed="rId2">
            <a:extLst>
              <a:ext uri="{28A0092B-C50C-407E-A947-70E740481C1C}">
                <a14:useLocalDpi xmlns:a14="http://schemas.microsoft.com/office/drawing/2010/main" val="0"/>
              </a:ext>
            </a:extLst>
          </a:blip>
          <a:stretch>
            <a:fillRect/>
          </a:stretch>
        </p:blipFill>
        <p:spPr bwMode="auto">
          <a:xfrm>
            <a:off x="204395" y="1578852"/>
            <a:ext cx="6217920" cy="2908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Content Placeholder 3"/>
          <p:cNvSpPr>
            <a:spLocks noGrp="1"/>
          </p:cNvSpPr>
          <p:nvPr>
            <p:ph sz="half" idx="2"/>
          </p:nvPr>
        </p:nvSpPr>
        <p:spPr>
          <a:xfrm>
            <a:off x="6572922" y="1204161"/>
            <a:ext cx="4934479" cy="3615266"/>
          </a:xfrm>
        </p:spPr>
        <p:txBody>
          <a:bodyPr>
            <a:normAutofit/>
          </a:bodyPr>
          <a:lstStyle/>
          <a:p>
            <a:r>
              <a:rPr lang="en-GB" sz="1800" dirty="0">
                <a:solidFill>
                  <a:schemeClr val="tx1"/>
                </a:solidFill>
              </a:rPr>
              <a:t>1. From within your ParentPay account, navigate to </a:t>
            </a:r>
            <a:r>
              <a:rPr lang="en-GB" sz="1800" b="1" dirty="0">
                <a:solidFill>
                  <a:schemeClr val="tx1"/>
                </a:solidFill>
              </a:rPr>
              <a:t>Communication &gt; Alert settings </a:t>
            </a:r>
            <a:endParaRPr lang="en-GB" sz="1800" dirty="0">
              <a:solidFill>
                <a:schemeClr val="tx1"/>
              </a:solidFill>
            </a:endParaRPr>
          </a:p>
          <a:p>
            <a:r>
              <a:rPr lang="en-GB" sz="1800" dirty="0">
                <a:solidFill>
                  <a:schemeClr val="tx1"/>
                </a:solidFill>
              </a:rPr>
              <a:t>2</a:t>
            </a:r>
            <a:r>
              <a:rPr lang="en-GB" sz="1800" dirty="0" smtClean="0">
                <a:solidFill>
                  <a:schemeClr val="tx1"/>
                </a:solidFill>
              </a:rPr>
              <a:t>.</a:t>
            </a:r>
            <a:r>
              <a:rPr lang="en-GB" sz="1800" b="1" dirty="0">
                <a:solidFill>
                  <a:schemeClr val="tx1"/>
                </a:solidFill>
              </a:rPr>
              <a:t> </a:t>
            </a:r>
            <a:r>
              <a:rPr lang="en-GB" sz="1800" dirty="0" smtClean="0">
                <a:solidFill>
                  <a:schemeClr val="tx1"/>
                </a:solidFill>
              </a:rPr>
              <a:t>From this page , select which type of alert you would like to be notified about. Remember to choose notification via email (</a:t>
            </a:r>
            <a:r>
              <a:rPr lang="en-GB" sz="1800" b="1" dirty="0" smtClean="0">
                <a:solidFill>
                  <a:schemeClr val="tx1"/>
                </a:solidFill>
              </a:rPr>
              <a:t>free of charge</a:t>
            </a:r>
            <a:r>
              <a:rPr lang="en-GB" sz="1800" dirty="0" smtClean="0">
                <a:solidFill>
                  <a:schemeClr val="tx1"/>
                </a:solidFill>
              </a:rPr>
              <a:t>) or text (chargeable). </a:t>
            </a:r>
            <a:endParaRPr lang="en-GB" sz="1800" b="1" dirty="0">
              <a:solidFill>
                <a:schemeClr val="tx1"/>
              </a:solidFill>
            </a:endParaRPr>
          </a:p>
        </p:txBody>
      </p:sp>
      <p:sp>
        <p:nvSpPr>
          <p:cNvPr id="3" name="TextBox 2"/>
          <p:cNvSpPr txBox="1"/>
          <p:nvPr/>
        </p:nvSpPr>
        <p:spPr>
          <a:xfrm flipV="1">
            <a:off x="204395" y="2312892"/>
            <a:ext cx="1764254" cy="139851"/>
          </a:xfrm>
          <a:prstGeom prst="rect">
            <a:avLst/>
          </a:prstGeom>
          <a:solidFill>
            <a:schemeClr val="accent1">
              <a:lumMod val="40000"/>
              <a:lumOff val="60000"/>
            </a:schemeClr>
          </a:solidFill>
        </p:spPr>
        <p:txBody>
          <a:bodyPr wrap="square" rtlCol="0">
            <a:spAutoFit/>
          </a:bodyPr>
          <a:lstStyle/>
          <a:p>
            <a:endParaRPr lang="en-GB" dirty="0">
              <a:solidFill>
                <a:schemeClr val="bg2"/>
              </a:solidFill>
            </a:endParaRPr>
          </a:p>
        </p:txBody>
      </p:sp>
    </p:spTree>
    <p:extLst>
      <p:ext uri="{BB962C8B-B14F-4D97-AF65-F5344CB8AC3E}">
        <p14:creationId xmlns:p14="http://schemas.microsoft.com/office/powerpoint/2010/main" val="3219576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Setting Up Balance Alerts</a:t>
            </a:r>
            <a:endParaRPr lang="en-GB" dirty="0"/>
          </a:p>
        </p:txBody>
      </p:sp>
      <p:sp>
        <p:nvSpPr>
          <p:cNvPr id="3" name="Content Placeholder 2"/>
          <p:cNvSpPr>
            <a:spLocks noGrp="1"/>
          </p:cNvSpPr>
          <p:nvPr>
            <p:ph sz="half" idx="1"/>
          </p:nvPr>
        </p:nvSpPr>
        <p:spPr>
          <a:xfrm>
            <a:off x="80794" y="505610"/>
            <a:ext cx="6373793" cy="3795458"/>
          </a:xfrm>
        </p:spPr>
        <p:txBody>
          <a:bodyPr>
            <a:normAutofit/>
          </a:bodyPr>
          <a:lstStyle/>
          <a:p>
            <a:endParaRPr lang="en-GB" dirty="0"/>
          </a:p>
        </p:txBody>
      </p:sp>
      <p:sp>
        <p:nvSpPr>
          <p:cNvPr id="4" name="Content Placeholder 3"/>
          <p:cNvSpPr>
            <a:spLocks noGrp="1"/>
          </p:cNvSpPr>
          <p:nvPr>
            <p:ph sz="half" idx="2"/>
          </p:nvPr>
        </p:nvSpPr>
        <p:spPr>
          <a:xfrm>
            <a:off x="7032606" y="804860"/>
            <a:ext cx="4934479" cy="3615266"/>
          </a:xfrm>
        </p:spPr>
        <p:txBody>
          <a:bodyPr>
            <a:noAutofit/>
          </a:bodyPr>
          <a:lstStyle/>
          <a:p>
            <a:r>
              <a:rPr lang="en-GB" sz="1800" dirty="0" smtClean="0">
                <a:solidFill>
                  <a:schemeClr val="tx1"/>
                </a:solidFill>
              </a:rPr>
              <a:t>ParentPay will allow you to set a low balance alert on your account so that you are always in control of your finances. </a:t>
            </a:r>
          </a:p>
        </p:txBody>
      </p:sp>
      <p:grpSp>
        <p:nvGrpSpPr>
          <p:cNvPr id="5" name="Canvas 9"/>
          <p:cNvGrpSpPr/>
          <p:nvPr/>
        </p:nvGrpSpPr>
        <p:grpSpPr>
          <a:xfrm>
            <a:off x="295947" y="1447587"/>
            <a:ext cx="6643370" cy="3039745"/>
            <a:chOff x="0" y="0"/>
            <a:chExt cx="6643370" cy="3039745"/>
          </a:xfrm>
        </p:grpSpPr>
        <p:sp>
          <p:nvSpPr>
            <p:cNvPr id="6" name="Rectangle 5"/>
            <p:cNvSpPr/>
            <p:nvPr/>
          </p:nvSpPr>
          <p:spPr>
            <a:xfrm>
              <a:off x="911860" y="716280"/>
              <a:ext cx="5731510" cy="2323465"/>
            </a:xfrm>
            <a:prstGeom prst="rect">
              <a:avLst/>
            </a:prstGeom>
            <a:noFill/>
            <a:ln>
              <a:noFill/>
            </a:ln>
          </p:spPr>
        </p:sp>
        <p:pic>
          <p:nvPicPr>
            <p:cNvPr id="7"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5737860" cy="23298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740906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New Item alerts</a:t>
            </a:r>
            <a:endParaRPr lang="en-GB" dirty="0"/>
          </a:p>
        </p:txBody>
      </p:sp>
      <p:pic>
        <p:nvPicPr>
          <p:cNvPr id="5" name="Content Placeholder 4"/>
          <p:cNvPicPr>
            <a:picLocks noGrp="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129092" y="1761412"/>
            <a:ext cx="5572461" cy="1939220"/>
          </a:xfrm>
          <a:prstGeom prst="rect">
            <a:avLst/>
          </a:prstGeom>
          <a:noFill/>
          <a:ln>
            <a:noFill/>
          </a:ln>
        </p:spPr>
      </p:pic>
      <p:sp>
        <p:nvSpPr>
          <p:cNvPr id="4" name="Content Placeholder 3"/>
          <p:cNvSpPr>
            <a:spLocks noGrp="1"/>
          </p:cNvSpPr>
          <p:nvPr>
            <p:ph sz="half" idx="2"/>
          </p:nvPr>
        </p:nvSpPr>
        <p:spPr/>
        <p:txBody>
          <a:bodyPr/>
          <a:lstStyle/>
          <a:p>
            <a:r>
              <a:rPr lang="en-GB" sz="1800" dirty="0">
                <a:solidFill>
                  <a:schemeClr val="tx1"/>
                </a:solidFill>
              </a:rPr>
              <a:t>Select to receive alerts when your child is added to a new trip or item for payment. Alerts can be set individually for each child attached to your ParentPay account. </a:t>
            </a:r>
          </a:p>
          <a:p>
            <a:pPr marL="0" indent="0">
              <a:buNone/>
            </a:pPr>
            <a:r>
              <a:rPr lang="en-GB" sz="1800" dirty="0">
                <a:solidFill>
                  <a:schemeClr val="tx1"/>
                </a:solidFill>
              </a:rPr>
              <a:t> </a:t>
            </a:r>
          </a:p>
          <a:p>
            <a:r>
              <a:rPr lang="en-GB" sz="1800" dirty="0">
                <a:solidFill>
                  <a:schemeClr val="tx1"/>
                </a:solidFill>
              </a:rPr>
              <a:t>Maximum of one alert per child received per day</a:t>
            </a:r>
          </a:p>
          <a:p>
            <a:endParaRPr lang="en-GB" dirty="0">
              <a:solidFill>
                <a:schemeClr val="tx1"/>
              </a:solidFill>
            </a:endParaRPr>
          </a:p>
        </p:txBody>
      </p:sp>
    </p:spTree>
    <p:extLst>
      <p:ext uri="{BB962C8B-B14F-4D97-AF65-F5344CB8AC3E}">
        <p14:creationId xmlns:p14="http://schemas.microsoft.com/office/powerpoint/2010/main" val="28394810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6635" y="-693569"/>
            <a:ext cx="8534401" cy="2281600"/>
          </a:xfrm>
        </p:spPr>
        <p:txBody>
          <a:bodyPr/>
          <a:lstStyle/>
          <a:p>
            <a:r>
              <a:rPr lang="en-GB" dirty="0" smtClean="0"/>
              <a:t>Email appearance</a:t>
            </a:r>
            <a:endParaRPr lang="en-GB" dirty="0"/>
          </a:p>
        </p:txBody>
      </p:sp>
      <p:sp>
        <p:nvSpPr>
          <p:cNvPr id="3" name="Text Placeholder 2"/>
          <p:cNvSpPr>
            <a:spLocks noGrp="1"/>
          </p:cNvSpPr>
          <p:nvPr>
            <p:ph type="body" idx="1"/>
          </p:nvPr>
        </p:nvSpPr>
        <p:spPr>
          <a:xfrm>
            <a:off x="426026" y="2011678"/>
            <a:ext cx="8685010" cy="4260029"/>
          </a:xfrm>
        </p:spPr>
        <p:txBody>
          <a:bodyPr>
            <a:noAutofit/>
          </a:bodyPr>
          <a:lstStyle/>
          <a:p>
            <a:r>
              <a:rPr lang="en-GB" dirty="0" smtClean="0">
                <a:solidFill>
                  <a:schemeClr val="tx1"/>
                </a:solidFill>
              </a:rPr>
              <a:t>Your email will appear as: </a:t>
            </a:r>
            <a:r>
              <a:rPr lang="en-GB" b="1" dirty="0" smtClean="0">
                <a:solidFill>
                  <a:schemeClr val="tx1"/>
                </a:solidFill>
              </a:rPr>
              <a:t>Platform@parentpay.com</a:t>
            </a:r>
          </a:p>
          <a:p>
            <a:r>
              <a:rPr lang="en-GB" b="1" dirty="0" smtClean="0">
                <a:solidFill>
                  <a:schemeClr val="tx1"/>
                </a:solidFill>
              </a:rPr>
              <a:t>Example 1 </a:t>
            </a:r>
          </a:p>
          <a:p>
            <a:r>
              <a:rPr lang="en-GB" dirty="0" smtClean="0">
                <a:solidFill>
                  <a:schemeClr val="tx1"/>
                </a:solidFill>
              </a:rPr>
              <a:t>Dear(name of child)</a:t>
            </a:r>
            <a:endParaRPr lang="en-GB" dirty="0">
              <a:solidFill>
                <a:schemeClr val="tx1"/>
              </a:solidFill>
            </a:endParaRPr>
          </a:p>
          <a:p>
            <a:r>
              <a:rPr lang="en-GB" dirty="0" smtClean="0">
                <a:solidFill>
                  <a:schemeClr val="tx1"/>
                </a:solidFill>
              </a:rPr>
              <a:t>You have received this email because you have enabled alerts on your </a:t>
            </a:r>
            <a:r>
              <a:rPr lang="en-GB" dirty="0" err="1">
                <a:solidFill>
                  <a:schemeClr val="tx1"/>
                </a:solidFill>
              </a:rPr>
              <a:t>p</a:t>
            </a:r>
            <a:r>
              <a:rPr lang="en-GB" dirty="0" err="1" smtClean="0">
                <a:solidFill>
                  <a:schemeClr val="tx1"/>
                </a:solidFill>
              </a:rPr>
              <a:t>arentpay</a:t>
            </a:r>
            <a:r>
              <a:rPr lang="en-GB" dirty="0" smtClean="0">
                <a:solidFill>
                  <a:schemeClr val="tx1"/>
                </a:solidFill>
              </a:rPr>
              <a:t> account. </a:t>
            </a:r>
          </a:p>
          <a:p>
            <a:endParaRPr lang="en-GB" dirty="0" smtClean="0">
              <a:solidFill>
                <a:schemeClr val="tx1"/>
              </a:solidFill>
            </a:endParaRPr>
          </a:p>
          <a:p>
            <a:r>
              <a:rPr lang="en-GB" b="1" dirty="0" smtClean="0">
                <a:solidFill>
                  <a:schemeClr val="tx1"/>
                </a:solidFill>
              </a:rPr>
              <a:t>Example 2</a:t>
            </a:r>
          </a:p>
          <a:p>
            <a:r>
              <a:rPr lang="en-GB" dirty="0">
                <a:solidFill>
                  <a:schemeClr val="tx1"/>
                </a:solidFill>
              </a:rPr>
              <a:t>Dear(name of child)</a:t>
            </a:r>
          </a:p>
          <a:p>
            <a:r>
              <a:rPr lang="en-GB" dirty="0" smtClean="0">
                <a:solidFill>
                  <a:schemeClr val="tx1"/>
                </a:solidFill>
              </a:rPr>
              <a:t>Balances as at (date of email)</a:t>
            </a:r>
          </a:p>
          <a:p>
            <a:r>
              <a:rPr lang="en-GB" dirty="0" smtClean="0">
                <a:solidFill>
                  <a:schemeClr val="tx1"/>
                </a:solidFill>
              </a:rPr>
              <a:t>Grove School Meals (name of child) (arrears)</a:t>
            </a:r>
          </a:p>
          <a:p>
            <a:endParaRPr lang="en-GB" dirty="0"/>
          </a:p>
          <a:p>
            <a:endParaRPr lang="en-GB" dirty="0" smtClean="0"/>
          </a:p>
          <a:p>
            <a:r>
              <a:rPr lang="en-GB" dirty="0" smtClean="0"/>
              <a:t> </a:t>
            </a:r>
            <a:endParaRPr lang="en-GB" dirty="0"/>
          </a:p>
        </p:txBody>
      </p:sp>
    </p:spTree>
    <p:extLst>
      <p:ext uri="{BB962C8B-B14F-4D97-AF65-F5344CB8AC3E}">
        <p14:creationId xmlns:p14="http://schemas.microsoft.com/office/powerpoint/2010/main" val="3057530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1800" dirty="0" smtClean="0"/>
              <a:t>With your help we can succeed!!</a:t>
            </a:r>
            <a:endParaRPr lang="en-GB" sz="1800" dirty="0"/>
          </a:p>
        </p:txBody>
      </p:sp>
      <p:sp>
        <p:nvSpPr>
          <p:cNvPr id="3" name="Content Placeholder 2"/>
          <p:cNvSpPr>
            <a:spLocks noGrp="1"/>
          </p:cNvSpPr>
          <p:nvPr>
            <p:ph idx="1"/>
          </p:nvPr>
        </p:nvSpPr>
        <p:spPr>
          <a:xfrm>
            <a:off x="899365" y="708708"/>
            <a:ext cx="8534400" cy="3615267"/>
          </a:xfrm>
        </p:spPr>
        <p:txBody>
          <a:bodyPr/>
          <a:lstStyle/>
          <a:p>
            <a:r>
              <a:rPr lang="en-GB" dirty="0" smtClean="0">
                <a:solidFill>
                  <a:schemeClr val="tx1"/>
                </a:solidFill>
              </a:rPr>
              <a:t>Finally we would like to thank all parent/carers who have helped in the successful implementation of ParentPay (making us a cashless academy). As an academy, we are currently at 95% uptake but we need to aim for 100% - please help us to achieve this!!!</a:t>
            </a:r>
            <a:endParaRPr lang="en-GB" dirty="0">
              <a:solidFill>
                <a:schemeClr val="tx1"/>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26073" y="4323975"/>
            <a:ext cx="2177098" cy="1630647"/>
          </a:xfrm>
          <a:prstGeom prst="rect">
            <a:avLst/>
          </a:prstGeom>
          <a:solidFill>
            <a:schemeClr val="accent1"/>
          </a:solidFill>
        </p:spPr>
      </p:pic>
    </p:spTree>
    <p:extLst>
      <p:ext uri="{BB962C8B-B14F-4D97-AF65-F5344CB8AC3E}">
        <p14:creationId xmlns:p14="http://schemas.microsoft.com/office/powerpoint/2010/main" val="496048841"/>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263</TotalTime>
  <Words>374</Words>
  <Application>Microsoft Office PowerPoint</Application>
  <PresentationFormat>Widescreen</PresentationFormat>
  <Paragraphs>37</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Century Gothic</vt:lpstr>
      <vt:lpstr>Wingdings 3</vt:lpstr>
      <vt:lpstr>Slice</vt:lpstr>
      <vt:lpstr>       Grove Academy ParentPay    </vt:lpstr>
      <vt:lpstr>Setting Up Alerts</vt:lpstr>
      <vt:lpstr>Setting Up Balance Alerts</vt:lpstr>
      <vt:lpstr>New Item alerts</vt:lpstr>
      <vt:lpstr>Email appearance</vt:lpstr>
      <vt:lpstr>With your help we can succeed!!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Parentpay</dc:title>
  <dc:creator>adminoffice</dc:creator>
  <cp:lastModifiedBy>Teacher</cp:lastModifiedBy>
  <cp:revision>22</cp:revision>
  <cp:lastPrinted>2019-03-26T11:53:37Z</cp:lastPrinted>
  <dcterms:created xsi:type="dcterms:W3CDTF">2019-03-14T16:01:54Z</dcterms:created>
  <dcterms:modified xsi:type="dcterms:W3CDTF">2019-04-01T15:32:25Z</dcterms:modified>
</cp:coreProperties>
</file>