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70" r:id="rId9"/>
    <p:sldId id="261" r:id="rId10"/>
    <p:sldId id="309" r:id="rId11"/>
    <p:sldId id="264" r:id="rId12"/>
    <p:sldId id="272" r:id="rId13"/>
    <p:sldId id="265" r:id="rId14"/>
    <p:sldId id="273" r:id="rId15"/>
    <p:sldId id="266" r:id="rId16"/>
    <p:sldId id="310" r:id="rId17"/>
    <p:sldId id="267" r:id="rId18"/>
    <p:sldId id="311" r:id="rId19"/>
    <p:sldId id="276" r:id="rId20"/>
    <p:sldId id="277" r:id="rId21"/>
    <p:sldId id="278" r:id="rId22"/>
    <p:sldId id="285" r:id="rId23"/>
    <p:sldId id="279" r:id="rId24"/>
    <p:sldId id="286" r:id="rId25"/>
    <p:sldId id="280" r:id="rId26"/>
    <p:sldId id="287" r:id="rId27"/>
    <p:sldId id="281" r:id="rId28"/>
    <p:sldId id="288" r:id="rId29"/>
    <p:sldId id="282" r:id="rId30"/>
    <p:sldId id="289" r:id="rId31"/>
    <p:sldId id="283" r:id="rId32"/>
    <p:sldId id="290" r:id="rId33"/>
    <p:sldId id="284" r:id="rId34"/>
    <p:sldId id="291" r:id="rId35"/>
    <p:sldId id="292" r:id="rId36"/>
    <p:sldId id="293" r:id="rId37"/>
    <p:sldId id="294" r:id="rId38"/>
    <p:sldId id="302" r:id="rId39"/>
    <p:sldId id="295" r:id="rId40"/>
    <p:sldId id="303" r:id="rId41"/>
    <p:sldId id="296" r:id="rId42"/>
    <p:sldId id="304" r:id="rId43"/>
    <p:sldId id="297" r:id="rId44"/>
    <p:sldId id="305" r:id="rId45"/>
    <p:sldId id="298" r:id="rId46"/>
    <p:sldId id="306" r:id="rId47"/>
    <p:sldId id="299" r:id="rId48"/>
    <p:sldId id="307" r:id="rId49"/>
    <p:sldId id="300" r:id="rId50"/>
    <p:sldId id="3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4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0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6399-6D5C-4A7B-BBB5-3DE876129C37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F2FE-A83D-452D-87A1-9A07EC03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0180"/>
            <a:ext cx="9144000" cy="2387600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Who were the </a:t>
            </a:r>
            <a:r>
              <a:rPr lang="en-GB" sz="6600" b="1" dirty="0" smtClean="0"/>
              <a:t>Anglo-Saxons and Vikings?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1775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5 Autumn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4" name="Picture 3" descr="Saxon England map - Geography pages for Dr. Rollinson&amp;#39;s Courses and  Resource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b="8375"/>
          <a:stretch/>
        </p:blipFill>
        <p:spPr bwMode="auto">
          <a:xfrm>
            <a:off x="1524000" y="3823135"/>
            <a:ext cx="2536825" cy="2708910"/>
          </a:xfrm>
          <a:prstGeom prst="rect">
            <a:avLst/>
          </a:prstGeom>
          <a:noFill/>
          <a:extLst/>
        </p:spPr>
      </p:pic>
      <p:pic>
        <p:nvPicPr>
          <p:cNvPr id="6" name="Picture 5" descr="The Great Heathen Arm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89" y="3959656"/>
            <a:ext cx="3337560" cy="222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068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702"/>
            <a:ext cx="10515600" cy="1325563"/>
          </a:xfrm>
        </p:spPr>
        <p:txBody>
          <a:bodyPr/>
          <a:lstStyle/>
          <a:p>
            <a:r>
              <a:rPr lang="en-GB" dirty="0"/>
              <a:t>Why did the </a:t>
            </a:r>
            <a:r>
              <a:rPr lang="en-GB" dirty="0" smtClean="0"/>
              <a:t>tribes</a:t>
            </a:r>
            <a:r>
              <a:rPr lang="en-GB" dirty="0" smtClean="0"/>
              <a:t> </a:t>
            </a:r>
            <a:r>
              <a:rPr lang="en-GB" dirty="0"/>
              <a:t>come to Britain?</a:t>
            </a:r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2045" y="1690688"/>
            <a:ext cx="11521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Britain no longer had the strong Roman army to defend it</a:t>
            </a:r>
            <a:r>
              <a:rPr lang="en-GB" sz="28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Over </a:t>
            </a:r>
            <a:r>
              <a:rPr lang="en-GB" sz="28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time, the Anglo-Saxons took control of most of Britain. </a:t>
            </a:r>
            <a:endParaRPr lang="en-GB" sz="2800" dirty="0" smtClean="0">
              <a:solidFill>
                <a:srgbClr val="231F2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Vikings wanted somewhere new to </a:t>
            </a:r>
            <a:r>
              <a:rPr lang="en-GB" sz="28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settle so raided monasteries. </a:t>
            </a:r>
            <a:endParaRPr lang="en-GB" sz="2800" dirty="0">
              <a:latin typeface="+mj-lt"/>
            </a:endParaRPr>
          </a:p>
        </p:txBody>
      </p:sp>
      <p:pic>
        <p:nvPicPr>
          <p:cNvPr id="2050" name="Picture 2" descr="Lindisfarne Castl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16" y="3302106"/>
            <a:ext cx="5282080" cy="341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00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was Anglo-Saxon Britain ruled?</a:t>
            </a:r>
          </a:p>
        </p:txBody>
      </p:sp>
    </p:spTree>
    <p:extLst>
      <p:ext uri="{BB962C8B-B14F-4D97-AF65-F5344CB8AC3E}">
        <p14:creationId xmlns:p14="http://schemas.microsoft.com/office/powerpoint/2010/main" val="103923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was Anglo-Saxon Britain ruled?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90474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There were many small kingdoms across England, ruled by different Kings. </a:t>
            </a:r>
            <a:endParaRPr lang="en-GB" sz="4400" dirty="0"/>
          </a:p>
        </p:txBody>
      </p:sp>
      <p:pic>
        <p:nvPicPr>
          <p:cNvPr id="5" name="Picture 4" descr="Saxon England map - Geography pages for Dr. Rollinson&amp;#39;s Courses and  Resource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b="8375"/>
          <a:stretch/>
        </p:blipFill>
        <p:spPr bwMode="auto">
          <a:xfrm>
            <a:off x="6335545" y="1690687"/>
            <a:ext cx="5018255" cy="48865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94222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Alfred the Great?</a:t>
            </a:r>
          </a:p>
        </p:txBody>
      </p:sp>
    </p:spTree>
    <p:extLst>
      <p:ext uri="{BB962C8B-B14F-4D97-AF65-F5344CB8AC3E}">
        <p14:creationId xmlns:p14="http://schemas.microsoft.com/office/powerpoint/2010/main" val="60230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Alfred the Great?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073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The greatest king to rule in Anglo-Saxon Britain.</a:t>
            </a:r>
          </a:p>
        </p:txBody>
      </p:sp>
      <p:pic>
        <p:nvPicPr>
          <p:cNvPr id="2050" name="Picture 2" descr="A British hero Alfred the Great King of Wess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45" y="2767130"/>
            <a:ext cx="4734844" cy="3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4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Vikings attack the Anglo-Saxons?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16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the Vikings attack the Anglo-Saxons?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8969" y="1934762"/>
            <a:ext cx="11293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Around the end of the 8th century, Vikings wanted to take control of England and remove Alfred the Great. </a:t>
            </a:r>
            <a:endParaRPr lang="en-GB" sz="3200" dirty="0">
              <a:latin typeface="+mj-lt"/>
            </a:endParaRPr>
          </a:p>
        </p:txBody>
      </p:sp>
      <p:pic>
        <p:nvPicPr>
          <p:cNvPr id="4" name="Picture 3" descr="The Great Heathen Ar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26" y="3256054"/>
            <a:ext cx="5392839" cy="3466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3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0559"/>
          </a:xfrm>
        </p:spPr>
        <p:txBody>
          <a:bodyPr/>
          <a:lstStyle/>
          <a:p>
            <a:r>
              <a:rPr lang="en-GB" dirty="0" smtClean="0"/>
              <a:t>How different were the Anglo-Saxons and the Vikings?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73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5" y="239954"/>
            <a:ext cx="11612266" cy="1800559"/>
          </a:xfrm>
        </p:spPr>
        <p:txBody>
          <a:bodyPr/>
          <a:lstStyle/>
          <a:p>
            <a:r>
              <a:rPr lang="en-GB" dirty="0" smtClean="0"/>
              <a:t>How different were the Anglo-Saxons and the Vikings?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88145" y="1806425"/>
            <a:ext cx="11612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 were many similarities between the </a:t>
            </a:r>
            <a:r>
              <a:rPr lang="en-GB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key difference was their </a:t>
            </a:r>
            <a:r>
              <a:rPr lang="en-GB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religious </a:t>
            </a:r>
            <a:r>
              <a:rPr lang="en-GB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beliefs</a:t>
            </a:r>
            <a:r>
              <a:rPr lang="en-GB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which was the cause of many battles between them.</a:t>
            </a:r>
            <a:endParaRPr lang="en-GB" sz="3200" dirty="0">
              <a:latin typeface="+mj-lt"/>
            </a:endParaRPr>
          </a:p>
        </p:txBody>
      </p:sp>
      <p:pic>
        <p:nvPicPr>
          <p:cNvPr id="3076" name="Picture 4" descr="Anglo-Saxon Christmas - Historic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2" y="3606984"/>
            <a:ext cx="5246301" cy="26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rse Gods Images – Browse 2,069 Stock Photos, Vectors, and Video | Adobe 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37" y="3062667"/>
            <a:ext cx="4085500" cy="36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530180"/>
            <a:ext cx="11704320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Why should the rainforests matter to all of us?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332" y="3262404"/>
            <a:ext cx="9144000" cy="1655762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5 Spring 2: Geography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8" name="Picture 7" descr="Magazine All about Amazon Rainforest – SGK-Plan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4015332"/>
            <a:ext cx="3324225" cy="249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here are the Rainforests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04" y="3908652"/>
            <a:ext cx="3562350" cy="260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12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did the </a:t>
            </a:r>
            <a:r>
              <a:rPr lang="en-GB" sz="3200" dirty="0" smtClean="0"/>
              <a:t>Anglo-Saxons and Vikings </a:t>
            </a:r>
            <a:r>
              <a:rPr lang="en-GB" sz="3200" dirty="0" smtClean="0"/>
              <a:t>come from?</a:t>
            </a:r>
          </a:p>
          <a:p>
            <a:r>
              <a:rPr lang="en-GB" sz="3200" dirty="0" smtClean="0"/>
              <a:t>When did the Anglo-Saxons </a:t>
            </a:r>
            <a:r>
              <a:rPr lang="en-GB" sz="3200" dirty="0" smtClean="0"/>
              <a:t>and Vikings arrive </a:t>
            </a:r>
            <a:r>
              <a:rPr lang="en-GB" sz="3200" dirty="0" smtClean="0"/>
              <a:t>in Britain</a:t>
            </a:r>
            <a:r>
              <a:rPr lang="en-GB" sz="3200" dirty="0" smtClean="0"/>
              <a:t>?</a:t>
            </a:r>
            <a:endParaRPr lang="en-GB" sz="3200" dirty="0" smtClean="0"/>
          </a:p>
          <a:p>
            <a:r>
              <a:rPr lang="en-GB" sz="3200" dirty="0"/>
              <a:t>Who were the </a:t>
            </a:r>
            <a:r>
              <a:rPr lang="en-GB" sz="3200" dirty="0" smtClean="0"/>
              <a:t>Anglo-Saxons?</a:t>
            </a:r>
          </a:p>
          <a:p>
            <a:r>
              <a:rPr lang="en-GB" sz="3200" dirty="0"/>
              <a:t>Why did the </a:t>
            </a:r>
            <a:r>
              <a:rPr lang="en-GB" sz="3200" dirty="0" smtClean="0"/>
              <a:t>tribes come </a:t>
            </a:r>
            <a:r>
              <a:rPr lang="en-GB" sz="3200" dirty="0" smtClean="0"/>
              <a:t>to Britain?</a:t>
            </a:r>
          </a:p>
          <a:p>
            <a:r>
              <a:rPr lang="en-GB" sz="3200" dirty="0"/>
              <a:t>How was </a:t>
            </a:r>
            <a:r>
              <a:rPr lang="en-GB" sz="3200" dirty="0" smtClean="0"/>
              <a:t>Anglo-Saxon Britain ruled?</a:t>
            </a:r>
          </a:p>
          <a:p>
            <a:r>
              <a:rPr lang="en-GB" sz="3200" dirty="0" smtClean="0"/>
              <a:t>Who was Alfred the Great?</a:t>
            </a:r>
          </a:p>
          <a:p>
            <a:r>
              <a:rPr lang="en-GB" sz="3200" dirty="0" smtClean="0"/>
              <a:t>What happened to the Anglo-Saxons?</a:t>
            </a:r>
          </a:p>
          <a:p>
            <a:r>
              <a:rPr lang="en-GB" sz="3200" dirty="0" smtClean="0"/>
              <a:t>How different were the Anglo-Saxons and the Vikings?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1807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are the world’s rainforests?</a:t>
            </a:r>
          </a:p>
          <a:p>
            <a:r>
              <a:rPr lang="en-GB" sz="3200" dirty="0" smtClean="0"/>
              <a:t>What are rainforests like?</a:t>
            </a:r>
          </a:p>
          <a:p>
            <a:r>
              <a:rPr lang="en-GB" sz="3200" dirty="0" smtClean="0"/>
              <a:t>What are the layers of the rainforests?</a:t>
            </a:r>
          </a:p>
          <a:p>
            <a:r>
              <a:rPr lang="en-GB" sz="3200" dirty="0" smtClean="0"/>
              <a:t>Why is the Amazon rainforest different?</a:t>
            </a:r>
          </a:p>
          <a:p>
            <a:r>
              <a:rPr lang="en-GB" sz="3200" dirty="0" smtClean="0"/>
              <a:t>Why are rainforests being destroyed?</a:t>
            </a:r>
          </a:p>
          <a:p>
            <a:r>
              <a:rPr lang="en-GB" sz="3200" dirty="0" smtClean="0"/>
              <a:t>Why is deforestation a problem for everyone?</a:t>
            </a:r>
          </a:p>
          <a:p>
            <a:r>
              <a:rPr lang="en-GB" sz="3200" dirty="0" smtClean="0"/>
              <a:t>Who is helping to end deforestation?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38583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 world’s rainforests?</a:t>
            </a:r>
          </a:p>
        </p:txBody>
      </p:sp>
    </p:spTree>
    <p:extLst>
      <p:ext uri="{BB962C8B-B14F-4D97-AF65-F5344CB8AC3E}">
        <p14:creationId xmlns:p14="http://schemas.microsoft.com/office/powerpoint/2010/main" val="3300704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the world’s rainforests?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Most are located near the equator as it has a warmer climate.</a:t>
            </a:r>
            <a:endParaRPr lang="en-GB" sz="4000" dirty="0"/>
          </a:p>
        </p:txBody>
      </p:sp>
      <p:pic>
        <p:nvPicPr>
          <p:cNvPr id="6" name="Picture 5" descr="Where are the Rainforests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09" y="3122814"/>
            <a:ext cx="5807744" cy="359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06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/>
              <a:t>What are rainforests like?</a:t>
            </a:r>
          </a:p>
        </p:txBody>
      </p:sp>
    </p:spTree>
    <p:extLst>
      <p:ext uri="{BB962C8B-B14F-4D97-AF65-F5344CB8AC3E}">
        <p14:creationId xmlns:p14="http://schemas.microsoft.com/office/powerpoint/2010/main" val="256448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16483"/>
            <a:ext cx="10515600" cy="1325563"/>
          </a:xfrm>
        </p:spPr>
        <p:txBody>
          <a:bodyPr/>
          <a:lstStyle/>
          <a:p>
            <a:r>
              <a:rPr lang="en-GB" dirty="0"/>
              <a:t>What are rainforests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504783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Usually very warm and wet. They have layers and are home to many species of plants and animals. </a:t>
            </a:r>
            <a:endParaRPr lang="en-GB" sz="4000" dirty="0"/>
          </a:p>
        </p:txBody>
      </p:sp>
      <p:pic>
        <p:nvPicPr>
          <p:cNvPr id="5122" name="Picture 2" descr="Beautiful Tropical Rainforest Waterfall In Deep Forest, Phu Kradueng  National Park, Thailand Stock Photo, Picture And Royalty Free Image. Image  65967268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50" y="3100389"/>
            <a:ext cx="4929772" cy="32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894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layers of the rainforests?</a:t>
            </a:r>
          </a:p>
        </p:txBody>
      </p:sp>
    </p:spTree>
    <p:extLst>
      <p:ext uri="{BB962C8B-B14F-4D97-AF65-F5344CB8AC3E}">
        <p14:creationId xmlns:p14="http://schemas.microsoft.com/office/powerpoint/2010/main" val="397986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layers of the rainforests?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Emergent layer, canopy, understory and forest floor. </a:t>
            </a:r>
            <a:endParaRPr lang="en-GB" sz="4000" dirty="0"/>
          </a:p>
        </p:txBody>
      </p:sp>
      <p:pic>
        <p:nvPicPr>
          <p:cNvPr id="6146" name="Picture 2" descr="Rainforest Layers Educational Banner or Poster by mentalmind1 | GraphicR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8" b="2171"/>
          <a:stretch/>
        </p:blipFill>
        <p:spPr bwMode="auto">
          <a:xfrm>
            <a:off x="6231356" y="1524000"/>
            <a:ext cx="4786050" cy="49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27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/>
              <a:t>Why is the Amazon rainforest different?</a:t>
            </a:r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82"/>
            <a:ext cx="10515600" cy="1325563"/>
          </a:xfrm>
        </p:spPr>
        <p:txBody>
          <a:bodyPr/>
          <a:lstStyle/>
          <a:p>
            <a:r>
              <a:rPr lang="en-GB" dirty="0"/>
              <a:t>Why is the Amazon rainforest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25" y="1240312"/>
            <a:ext cx="11466095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It is the largest rainforest in the world and produces 6% of the world’s oxygen and is home to more than 30 million people. </a:t>
            </a:r>
            <a:endParaRPr lang="en-GB" sz="4000" dirty="0"/>
          </a:p>
        </p:txBody>
      </p:sp>
      <p:sp>
        <p:nvSpPr>
          <p:cNvPr id="4" name="AutoShape 2" descr="The Opposite Lifestyles Of Sparta And Athens: Deep Thinkers vs Military  Might? (VIDEO)"/>
          <p:cNvSpPr>
            <a:spLocks noChangeAspect="1" noChangeArrowheads="1"/>
          </p:cNvSpPr>
          <p:nvPr/>
        </p:nvSpPr>
        <p:spPr bwMode="auto">
          <a:xfrm>
            <a:off x="3508375" y="5486316"/>
            <a:ext cx="210666" cy="21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The Amazon rainforest is under threat: here&amp;#39;s how you can help - Lonely  Planet"/>
          <p:cNvSpPr>
            <a:spLocks noChangeAspect="1" noChangeArrowheads="1"/>
          </p:cNvSpPr>
          <p:nvPr/>
        </p:nvSpPr>
        <p:spPr bwMode="auto">
          <a:xfrm>
            <a:off x="5045242" y="5586465"/>
            <a:ext cx="180724" cy="1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The Amazon rainforest is under threat: here&amp;#39;s how you can help - Lonely  Planet"/>
          <p:cNvSpPr>
            <a:spLocks noChangeAspect="1" noChangeArrowheads="1"/>
          </p:cNvSpPr>
          <p:nvPr/>
        </p:nvSpPr>
        <p:spPr bwMode="auto">
          <a:xfrm>
            <a:off x="5197642" y="5738865"/>
            <a:ext cx="180724" cy="1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Amazon Rainforest Is Now A Source of CO2 Instead Of Absorbing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42" y="2622604"/>
            <a:ext cx="5783179" cy="38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0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rainforests being destroyed?</a:t>
            </a:r>
          </a:p>
        </p:txBody>
      </p:sp>
    </p:spTree>
    <p:extLst>
      <p:ext uri="{BB962C8B-B14F-4D97-AF65-F5344CB8AC3E}">
        <p14:creationId xmlns:p14="http://schemas.microsoft.com/office/powerpoint/2010/main" val="147606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990" y="1183272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/>
              <a:t>Where did the Anglo-Saxons </a:t>
            </a:r>
            <a:r>
              <a:rPr lang="en-GB" sz="4800" dirty="0" smtClean="0"/>
              <a:t>and Vikings come </a:t>
            </a:r>
            <a:r>
              <a:rPr lang="en-GB" sz="4800" dirty="0"/>
              <a:t>from</a:t>
            </a:r>
            <a:r>
              <a:rPr lang="en-GB" sz="4800" dirty="0" smtClean="0"/>
              <a:t>?</a:t>
            </a:r>
            <a:br>
              <a:rPr lang="en-GB" sz="4800" dirty="0" smtClean="0"/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3936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rainforests being destroyed?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biggest impact is growing human population and consumption of resources such as wood. </a:t>
            </a:r>
            <a:endParaRPr lang="en-GB" sz="4000" dirty="0"/>
          </a:p>
        </p:txBody>
      </p:sp>
      <p:pic>
        <p:nvPicPr>
          <p:cNvPr id="8194" name="Picture 2" descr="Ireland could try to block Mercosur trade deal on Amazon concerns -  Varadkar | bilaterals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37" y="3177549"/>
            <a:ext cx="5291889" cy="35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1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deforestation a problem for everyone?</a:t>
            </a:r>
          </a:p>
        </p:txBody>
      </p:sp>
    </p:spTree>
    <p:extLst>
      <p:ext uri="{BB962C8B-B14F-4D97-AF65-F5344CB8AC3E}">
        <p14:creationId xmlns:p14="http://schemas.microsoft.com/office/powerpoint/2010/main" val="250875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16"/>
            <a:ext cx="10515600" cy="1325563"/>
          </a:xfrm>
        </p:spPr>
        <p:txBody>
          <a:bodyPr/>
          <a:lstStyle/>
          <a:p>
            <a:r>
              <a:rPr lang="en-GB" dirty="0"/>
              <a:t>Why is deforestation a problem for everyone?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354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It causes climate change, increases global warming, causes wildlife extinction and floods.</a:t>
            </a:r>
            <a:endParaRPr lang="en-GB" sz="4000" dirty="0"/>
          </a:p>
        </p:txBody>
      </p:sp>
      <p:pic>
        <p:nvPicPr>
          <p:cNvPr id="9218" name="Picture 2" descr="Amazon Fires and the Horrifying Science of Deforestation | W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67" y="2944530"/>
            <a:ext cx="3638080" cy="36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helping to end deforestation?</a:t>
            </a:r>
          </a:p>
        </p:txBody>
      </p:sp>
    </p:spTree>
    <p:extLst>
      <p:ext uri="{BB962C8B-B14F-4D97-AF65-F5344CB8AC3E}">
        <p14:creationId xmlns:p14="http://schemas.microsoft.com/office/powerpoint/2010/main" val="18626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helping to end deforestation?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Activists like Greta Thunberg and David Attenborough as well as big companies like L'Oréal and Disney. </a:t>
            </a:r>
            <a:endParaRPr lang="en-GB" sz="4000" dirty="0"/>
          </a:p>
        </p:txBody>
      </p:sp>
      <p:sp>
        <p:nvSpPr>
          <p:cNvPr id="4" name="AutoShape 2" descr="Archimedes by xxjojoahnxx on ema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Greta Thunberg to lead youth climate strike in 150 countries on Friday - V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46" y="3348853"/>
            <a:ext cx="3878179" cy="290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2004 lecture that finally convinced David Attenborough about global  warm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David Attenborough: &amp;#39;We&amp;#39;ve had enough for the moment about disasters&amp;#39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r="20292"/>
          <a:stretch/>
        </p:blipFill>
        <p:spPr bwMode="auto">
          <a:xfrm>
            <a:off x="1688431" y="3692400"/>
            <a:ext cx="3038774" cy="28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25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347" y="209732"/>
            <a:ext cx="8299269" cy="2387600"/>
          </a:xfrm>
        </p:spPr>
        <p:txBody>
          <a:bodyPr>
            <a:normAutofit/>
          </a:bodyPr>
          <a:lstStyle/>
          <a:p>
            <a:r>
              <a:rPr lang="en-GB" sz="8000" b="1" dirty="0" smtClean="0"/>
              <a:t>Has Britain always shown equality?</a:t>
            </a:r>
            <a:endParaRPr lang="en-GB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5624" y="2818267"/>
            <a:ext cx="8940998" cy="1371145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Year 5 Summer 2: History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b="1" dirty="0"/>
          </a:p>
        </p:txBody>
      </p:sp>
      <p:pic>
        <p:nvPicPr>
          <p:cNvPr id="6" name="Picture 5" descr="Life on board slave ships - Black History Month 20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6" y="3733800"/>
            <a:ext cx="346773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UNDERVISNINGSMATERIA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94" y="3733800"/>
            <a:ext cx="309308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181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Key knowledge </a:t>
            </a:r>
            <a:endParaRPr lang="en-GB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Where is South Africa?</a:t>
            </a:r>
          </a:p>
          <a:p>
            <a:r>
              <a:rPr lang="en-GB" sz="3200" dirty="0" smtClean="0"/>
              <a:t>Who was Nelson Mandela?</a:t>
            </a:r>
          </a:p>
          <a:p>
            <a:r>
              <a:rPr lang="en-GB" sz="3200" dirty="0" smtClean="0"/>
              <a:t>Was everyone equal in South Africa?</a:t>
            </a:r>
          </a:p>
          <a:p>
            <a:r>
              <a:rPr lang="en-GB" sz="3200" dirty="0" smtClean="0"/>
              <a:t>Was the slave trade fair?</a:t>
            </a:r>
          </a:p>
          <a:p>
            <a:r>
              <a:rPr lang="en-GB" sz="3200" dirty="0" smtClean="0"/>
              <a:t>How were people transported?</a:t>
            </a:r>
          </a:p>
          <a:p>
            <a:r>
              <a:rPr lang="en-GB" sz="3200" dirty="0" smtClean="0"/>
              <a:t>What was life like for a slave?</a:t>
            </a:r>
          </a:p>
          <a:p>
            <a:r>
              <a:rPr lang="en-GB" sz="3200" dirty="0" smtClean="0"/>
              <a:t>Are people treated equally today?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2970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South Africa?</a:t>
            </a:r>
          </a:p>
        </p:txBody>
      </p:sp>
    </p:spTree>
    <p:extLst>
      <p:ext uri="{BB962C8B-B14F-4D97-AF65-F5344CB8AC3E}">
        <p14:creationId xmlns:p14="http://schemas.microsoft.com/office/powerpoint/2010/main" val="251390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South Africa?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Very southern tip of the continent of Africa, surrounded by the South Atlantic ocean.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89" y="3168142"/>
            <a:ext cx="5877927" cy="348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0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Nelson Mandela?</a:t>
            </a:r>
          </a:p>
        </p:txBody>
      </p:sp>
    </p:spTree>
    <p:extLst>
      <p:ext uri="{BB962C8B-B14F-4D97-AF65-F5344CB8AC3E}">
        <p14:creationId xmlns:p14="http://schemas.microsoft.com/office/powerpoint/2010/main" val="2744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Where did the Anglo-Saxons come from?</a:t>
            </a:r>
            <a:r>
              <a:rPr lang="en-GB" sz="4800" dirty="0" smtClean="0"/>
              <a:t/>
            </a:r>
            <a:br>
              <a:rPr lang="en-GB" sz="4800" dirty="0" smtClean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23611" cy="435133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+mj-lt"/>
              </a:rPr>
              <a:t>Anglo-Saxons from </a:t>
            </a:r>
            <a:r>
              <a:rPr lang="en-GB" sz="3600" dirty="0" smtClean="0">
                <a:latin typeface="+mj-lt"/>
              </a:rPr>
              <a:t>Germany, Denmark and the Netherlands, across the North Sea</a:t>
            </a:r>
            <a:r>
              <a:rPr lang="en-GB" sz="3600" dirty="0" smtClean="0">
                <a:latin typeface="+mj-lt"/>
              </a:rPr>
              <a:t>.</a:t>
            </a:r>
          </a:p>
          <a:p>
            <a:r>
              <a:rPr lang="en-GB" sz="3600" dirty="0" smtClean="0">
                <a:latin typeface="+mj-lt"/>
              </a:rPr>
              <a:t>Vikings from Norway, Denmark and Sweden (Scandinavia). </a:t>
            </a:r>
            <a:endParaRPr lang="en-GB" sz="3600" dirty="0">
              <a:latin typeface="+mj-lt"/>
            </a:endParaRPr>
          </a:p>
        </p:txBody>
      </p:sp>
      <p:pic>
        <p:nvPicPr>
          <p:cNvPr id="6" name="Picture 5" descr="File:Britain.Anglo.Saxon.homelands.settlements.400.5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72" y="2898458"/>
            <a:ext cx="3585243" cy="327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 bwMode="auto">
          <a:xfrm>
            <a:off x="6079957" y="1608614"/>
            <a:ext cx="3546475" cy="2392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415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was Nelson Mandela?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 famous South African leader who went from being a prisoner to President.</a:t>
            </a:r>
            <a:endParaRPr lang="en-GB" sz="4000" dirty="0"/>
          </a:p>
        </p:txBody>
      </p:sp>
      <p:pic>
        <p:nvPicPr>
          <p:cNvPr id="11266" name="Picture 2" descr="Nelson Mandela - Quotes, Spouse &amp;amp; Death - Bi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65" y="2630905"/>
            <a:ext cx="4058653" cy="40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15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everyone equal in South Africa?</a:t>
            </a:r>
          </a:p>
        </p:txBody>
      </p:sp>
    </p:spTree>
    <p:extLst>
      <p:ext uri="{BB962C8B-B14F-4D97-AF65-F5344CB8AC3E}">
        <p14:creationId xmlns:p14="http://schemas.microsoft.com/office/powerpoint/2010/main" val="1567127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everyone equal in South Africa?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2326" cy="435133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Historically, no. People were discriminated against based on the colour of their skin. </a:t>
            </a:r>
            <a:endParaRPr lang="en-GB" sz="4000" dirty="0"/>
          </a:p>
        </p:txBody>
      </p:sp>
      <p:pic>
        <p:nvPicPr>
          <p:cNvPr id="12292" name="Picture 4" descr="DNA confirms South African Afrikaners had mixed race ancestry — Quartz  Af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3"/>
          <a:stretch/>
        </p:blipFill>
        <p:spPr bwMode="auto">
          <a:xfrm>
            <a:off x="8158413" y="3179679"/>
            <a:ext cx="2493545" cy="326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Signs that Defined the Apartheid - Africa Media Online — Google Arts &amp;amp; 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33" y="3179679"/>
            <a:ext cx="5479463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08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the slave trade fair?</a:t>
            </a:r>
          </a:p>
        </p:txBody>
      </p:sp>
    </p:spTree>
    <p:extLst>
      <p:ext uri="{BB962C8B-B14F-4D97-AF65-F5344CB8AC3E}">
        <p14:creationId xmlns:p14="http://schemas.microsoft.com/office/powerpoint/2010/main" val="214968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the slave trade fair?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No. People were bought and sold to work for wealthy, white people. </a:t>
            </a:r>
            <a:endParaRPr lang="en-GB" sz="4000" dirty="0"/>
          </a:p>
        </p:txBody>
      </p:sp>
      <p:pic>
        <p:nvPicPr>
          <p:cNvPr id="13314" name="Picture 2" descr="The Plantation System | National Geographic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76986"/>
            <a:ext cx="5635625" cy="343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28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people transported?</a:t>
            </a:r>
          </a:p>
        </p:txBody>
      </p:sp>
    </p:spTree>
    <p:extLst>
      <p:ext uri="{BB962C8B-B14F-4D97-AF65-F5344CB8AC3E}">
        <p14:creationId xmlns:p14="http://schemas.microsoft.com/office/powerpoint/2010/main" val="355017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were people transported?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On large cargo ships across the Atlantic ocean. </a:t>
            </a:r>
          </a:p>
          <a:p>
            <a:r>
              <a:rPr lang="en-GB" sz="4000" dirty="0" smtClean="0"/>
              <a:t>The ships usually followed the triangular trade route. </a:t>
            </a:r>
            <a:endParaRPr lang="en-GB" sz="4000" dirty="0"/>
          </a:p>
        </p:txBody>
      </p:sp>
      <p:pic>
        <p:nvPicPr>
          <p:cNvPr id="7" name="Picture 6" descr="UNDERVISNINGSMATERIA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63" y="3374022"/>
            <a:ext cx="3648058" cy="32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60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life like for a slave?</a:t>
            </a:r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747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life like for a slave?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Very unequal. Many people were mistreated, became ill and a lot would die during the sea journey. </a:t>
            </a:r>
            <a:endParaRPr lang="en-GB" sz="4000" dirty="0"/>
          </a:p>
        </p:txBody>
      </p:sp>
      <p:sp>
        <p:nvSpPr>
          <p:cNvPr id="4" name="AutoShape 2" descr="More than 300 dead after magnitude 7.2 earthquake strikes Haiti |  Earthquakes News | Al Jazeera"/>
          <p:cNvSpPr>
            <a:spLocks noChangeAspect="1" noChangeArrowheads="1"/>
          </p:cNvSpPr>
          <p:nvPr/>
        </p:nvSpPr>
        <p:spPr bwMode="auto">
          <a:xfrm>
            <a:off x="5423369" y="4745923"/>
            <a:ext cx="271105" cy="2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Life on board slave ships - Black History Month 20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06" y="3124200"/>
            <a:ext cx="5343815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59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people treated equally today?</a:t>
            </a:r>
          </a:p>
        </p:txBody>
      </p:sp>
    </p:spTree>
    <p:extLst>
      <p:ext uri="{BB962C8B-B14F-4D97-AF65-F5344CB8AC3E}">
        <p14:creationId xmlns:p14="http://schemas.microsoft.com/office/powerpoint/2010/main" val="346935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926599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/>
              <a:t>When did the Anglo-Saxons </a:t>
            </a:r>
            <a:r>
              <a:rPr lang="en-GB" dirty="0" smtClean="0"/>
              <a:t>and Vikings arrive </a:t>
            </a:r>
            <a:r>
              <a:rPr lang="en-GB" dirty="0"/>
              <a:t>in Britain</a:t>
            </a:r>
            <a:r>
              <a:rPr lang="en-GB" dirty="0" smtClean="0"/>
              <a:t>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5002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 people treated equally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Conditions are much improved now but many people argue there is still much work to be done. </a:t>
            </a:r>
            <a:endParaRPr lang="en-GB" sz="4000" dirty="0"/>
          </a:p>
        </p:txBody>
      </p:sp>
      <p:pic>
        <p:nvPicPr>
          <p:cNvPr id="14338" name="Picture 2" descr="Gender pay gap or equal pay problem? Why flexibility wins - Timew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9649"/>
            <a:ext cx="3619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eorge Floyd, Amy Cooper and the banality and lethality of structural rac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12632" r="1431" b="8210"/>
          <a:stretch/>
        </p:blipFill>
        <p:spPr bwMode="auto">
          <a:xfrm>
            <a:off x="5275015" y="3190205"/>
            <a:ext cx="6351223" cy="3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7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063" y="2758149"/>
            <a:ext cx="10631906" cy="1479049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+mj-lt"/>
              </a:rPr>
              <a:t>Anglo Saxons - from </a:t>
            </a:r>
            <a:r>
              <a:rPr lang="en-GB" sz="3600" dirty="0" smtClean="0">
                <a:latin typeface="+mj-lt"/>
              </a:rPr>
              <a:t>around AD 410 – </a:t>
            </a:r>
            <a:r>
              <a:rPr lang="en-GB" sz="3600" dirty="0" smtClean="0">
                <a:latin typeface="+mj-lt"/>
              </a:rPr>
              <a:t>1066.</a:t>
            </a:r>
          </a:p>
          <a:p>
            <a:r>
              <a:rPr lang="en-GB" sz="3600" dirty="0" smtClean="0">
                <a:latin typeface="+mj-lt"/>
              </a:rPr>
              <a:t>Viking raids began in 793 AD</a:t>
            </a:r>
            <a:r>
              <a:rPr lang="en-GB" sz="5400" dirty="0" smtClean="0">
                <a:latin typeface="+mj-lt"/>
              </a:rPr>
              <a:t>.</a:t>
            </a:r>
            <a:endParaRPr lang="en-GB" sz="6000" dirty="0">
              <a:latin typeface="+mj-lt"/>
            </a:endParaRPr>
          </a:p>
          <a:p>
            <a:endParaRPr lang="en-GB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0073" y="9265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When did the Anglo-Saxons and Vikings arrive in Britain?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8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6" t="52298" r="37728" b="27150"/>
          <a:stretch/>
        </p:blipFill>
        <p:spPr bwMode="auto">
          <a:xfrm>
            <a:off x="5243132" y="4285133"/>
            <a:ext cx="1448151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6" t="30720" b="48434"/>
          <a:stretch/>
        </p:blipFill>
        <p:spPr bwMode="auto">
          <a:xfrm>
            <a:off x="2718784" y="4285133"/>
            <a:ext cx="1392752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73510" r="49132" b="6029"/>
          <a:stretch/>
        </p:blipFill>
        <p:spPr bwMode="auto">
          <a:xfrm>
            <a:off x="10516405" y="4285133"/>
            <a:ext cx="1437585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8514" r="26101" b="69726"/>
          <a:stretch/>
        </p:blipFill>
        <p:spPr bwMode="auto">
          <a:xfrm>
            <a:off x="9267878" y="4285133"/>
            <a:ext cx="1304338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8514" r="51752" b="69726"/>
          <a:stretch/>
        </p:blipFill>
        <p:spPr bwMode="auto">
          <a:xfrm>
            <a:off x="8017751" y="4293552"/>
            <a:ext cx="1306286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" r="76952" b="69726"/>
          <a:stretch/>
        </p:blipFill>
        <p:spPr bwMode="auto">
          <a:xfrm>
            <a:off x="194739" y="4290746"/>
            <a:ext cx="1190668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4" t="30720" r="26005" b="48434"/>
          <a:stretch/>
        </p:blipFill>
        <p:spPr bwMode="auto">
          <a:xfrm>
            <a:off x="1385407" y="4290746"/>
            <a:ext cx="1375955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t="30720" r="51859" b="48434"/>
          <a:stretch/>
        </p:blipFill>
        <p:spPr bwMode="auto">
          <a:xfrm>
            <a:off x="6665503" y="4293552"/>
            <a:ext cx="1375954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nglo-Saxons KS2 Planning and Resources | Teaching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0" r="77713" b="48434"/>
          <a:stretch/>
        </p:blipFill>
        <p:spPr bwMode="auto">
          <a:xfrm>
            <a:off x="4094739" y="4285133"/>
            <a:ext cx="1197381" cy="1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were the Anglo-Saxons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0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 were the Anglo-Saxons?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86" y="1825625"/>
            <a:ext cx="11340382" cy="84790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+mj-lt"/>
              </a:rPr>
              <a:t>The tribes were the Angles, the Saxons and the Jutes. 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27" y="3138488"/>
            <a:ext cx="58293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the </a:t>
            </a:r>
            <a:r>
              <a:rPr lang="en-GB" dirty="0" smtClean="0"/>
              <a:t>tribes</a:t>
            </a:r>
            <a:r>
              <a:rPr lang="en-GB" dirty="0" smtClean="0"/>
              <a:t> </a:t>
            </a:r>
            <a:r>
              <a:rPr lang="en-GB" dirty="0"/>
              <a:t>come to Britain?</a:t>
            </a:r>
          </a:p>
        </p:txBody>
      </p:sp>
      <p:sp>
        <p:nvSpPr>
          <p:cNvPr id="4" name="AutoShape 4" descr="The Paleo Diet | Stone age diet | Caveman Diet | How does Paleo work?"/>
          <p:cNvSpPr>
            <a:spLocks noChangeAspect="1" noChangeArrowheads="1"/>
          </p:cNvSpPr>
          <p:nvPr/>
        </p:nvSpPr>
        <p:spPr bwMode="auto">
          <a:xfrm>
            <a:off x="6253246" y="42275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7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886</Words>
  <Application>Microsoft Office PowerPoint</Application>
  <PresentationFormat>Widescreen</PresentationFormat>
  <Paragraphs>106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Times New Roman</vt:lpstr>
      <vt:lpstr>Office Theme</vt:lpstr>
      <vt:lpstr>Who were the Anglo-Saxons and Vikings?</vt:lpstr>
      <vt:lpstr>Key knowledge </vt:lpstr>
      <vt:lpstr>Where did the Anglo-Saxons and Vikings come from? </vt:lpstr>
      <vt:lpstr>Where did the Anglo-Saxons come from? </vt:lpstr>
      <vt:lpstr>When did the Anglo-Saxons and Vikings arrive in Britain? </vt:lpstr>
      <vt:lpstr>PowerPoint Presentation</vt:lpstr>
      <vt:lpstr>Who were the Anglo-Saxons?</vt:lpstr>
      <vt:lpstr>Who were the Anglo-Saxons?</vt:lpstr>
      <vt:lpstr>Why did the tribes come to Britain?</vt:lpstr>
      <vt:lpstr>Why did the tribes come to Britain?</vt:lpstr>
      <vt:lpstr>How was Anglo-Saxon Britain ruled?</vt:lpstr>
      <vt:lpstr>How was Anglo-Saxon Britain ruled?</vt:lpstr>
      <vt:lpstr>Who was Alfred the Great?</vt:lpstr>
      <vt:lpstr>Who was Alfred the Great?</vt:lpstr>
      <vt:lpstr>Why did the Vikings attack the Anglo-Saxons?</vt:lpstr>
      <vt:lpstr>Why did the Vikings attack the Anglo-Saxons?</vt:lpstr>
      <vt:lpstr>How different were the Anglo-Saxons and the Vikings?</vt:lpstr>
      <vt:lpstr>How different were the Anglo-Saxons and the Vikings?</vt:lpstr>
      <vt:lpstr>Why should the rainforests matter to all of us?</vt:lpstr>
      <vt:lpstr>Key knowledge </vt:lpstr>
      <vt:lpstr>Where are the world’s rainforests?</vt:lpstr>
      <vt:lpstr>Where are the world’s rainforests?</vt:lpstr>
      <vt:lpstr>What are rainforests like?</vt:lpstr>
      <vt:lpstr>What are rainforests like?</vt:lpstr>
      <vt:lpstr>What are the layers of the rainforests?</vt:lpstr>
      <vt:lpstr>What are the layers of the rainforests?</vt:lpstr>
      <vt:lpstr>Why is the Amazon rainforest different?</vt:lpstr>
      <vt:lpstr>Why is the Amazon rainforest different?</vt:lpstr>
      <vt:lpstr>Why are rainforests being destroyed?</vt:lpstr>
      <vt:lpstr>Why are rainforests being destroyed?</vt:lpstr>
      <vt:lpstr>Why is deforestation a problem for everyone?</vt:lpstr>
      <vt:lpstr>Why is deforestation a problem for everyone?</vt:lpstr>
      <vt:lpstr>Who is helping to end deforestation?</vt:lpstr>
      <vt:lpstr>Who is helping to end deforestation?</vt:lpstr>
      <vt:lpstr>Has Britain always shown equality?</vt:lpstr>
      <vt:lpstr>Key knowledge </vt:lpstr>
      <vt:lpstr>Where is South Africa?</vt:lpstr>
      <vt:lpstr>Where is South Africa?</vt:lpstr>
      <vt:lpstr>Who was Nelson Mandela?</vt:lpstr>
      <vt:lpstr>Who was Nelson Mandela?</vt:lpstr>
      <vt:lpstr>Was everyone equal in South Africa?</vt:lpstr>
      <vt:lpstr>Was everyone equal in South Africa?</vt:lpstr>
      <vt:lpstr>Was the slave trade fair?</vt:lpstr>
      <vt:lpstr>Was the slave trade fair?</vt:lpstr>
      <vt:lpstr>How were people transported?</vt:lpstr>
      <vt:lpstr>How were people transported?</vt:lpstr>
      <vt:lpstr>What was life like for a slave?</vt:lpstr>
      <vt:lpstr>What was life like for a slave?</vt:lpstr>
      <vt:lpstr>Are people treated equally today?</vt:lpstr>
      <vt:lpstr>Are people treated equally today?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Anglo-Saxons?</dc:title>
  <dc:creator>teacher</dc:creator>
  <cp:lastModifiedBy>Sarah Killick</cp:lastModifiedBy>
  <cp:revision>26</cp:revision>
  <dcterms:created xsi:type="dcterms:W3CDTF">2021-12-14T14:11:57Z</dcterms:created>
  <dcterms:modified xsi:type="dcterms:W3CDTF">2022-06-17T08:56:56Z</dcterms:modified>
</cp:coreProperties>
</file>