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3" r:id="rId5"/>
    <p:sldId id="259" r:id="rId6"/>
    <p:sldId id="314" r:id="rId7"/>
    <p:sldId id="260" r:id="rId8"/>
    <p:sldId id="315" r:id="rId9"/>
    <p:sldId id="261" r:id="rId10"/>
    <p:sldId id="316" r:id="rId11"/>
    <p:sldId id="264" r:id="rId12"/>
    <p:sldId id="317" r:id="rId13"/>
    <p:sldId id="265" r:id="rId14"/>
    <p:sldId id="318" r:id="rId15"/>
    <p:sldId id="266" r:id="rId16"/>
    <p:sldId id="319" r:id="rId17"/>
    <p:sldId id="276" r:id="rId18"/>
    <p:sldId id="277" r:id="rId19"/>
    <p:sldId id="278" r:id="rId20"/>
    <p:sldId id="285" r:id="rId21"/>
    <p:sldId id="279" r:id="rId22"/>
    <p:sldId id="286" r:id="rId23"/>
    <p:sldId id="280" r:id="rId24"/>
    <p:sldId id="287" r:id="rId25"/>
    <p:sldId id="281" r:id="rId26"/>
    <p:sldId id="288" r:id="rId27"/>
    <p:sldId id="282" r:id="rId28"/>
    <p:sldId id="289" r:id="rId29"/>
    <p:sldId id="283" r:id="rId30"/>
    <p:sldId id="290" r:id="rId31"/>
    <p:sldId id="292" r:id="rId32"/>
    <p:sldId id="293" r:id="rId33"/>
    <p:sldId id="320" r:id="rId34"/>
    <p:sldId id="294" r:id="rId35"/>
    <p:sldId id="295" r:id="rId36"/>
    <p:sldId id="321" r:id="rId37"/>
    <p:sldId id="296" r:id="rId38"/>
    <p:sldId id="322" r:id="rId39"/>
    <p:sldId id="297" r:id="rId40"/>
    <p:sldId id="323" r:id="rId41"/>
    <p:sldId id="298" r:id="rId42"/>
    <p:sldId id="324" r:id="rId43"/>
    <p:sldId id="299" r:id="rId44"/>
    <p:sldId id="325" r:id="rId45"/>
    <p:sldId id="300" r:id="rId46"/>
    <p:sldId id="326" r:id="rId47"/>
    <p:sldId id="312" r:id="rId48"/>
    <p:sldId id="32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1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08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45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38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75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64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0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50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5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17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04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36399-6D5C-4A7B-BBB5-3DE876129C37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62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0180"/>
            <a:ext cx="9144000" cy="2387600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Would you have survived in Tudor England?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31775"/>
            <a:ext cx="9144000" cy="1655762"/>
          </a:xfrm>
        </p:spPr>
        <p:txBody>
          <a:bodyPr/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Year </a:t>
            </a:r>
            <a:r>
              <a:rPr lang="en-GB" sz="3200" dirty="0">
                <a:latin typeface="Comic Sans MS" panose="030F0702030302020204" pitchFamily="66" charset="0"/>
              </a:rPr>
              <a:t>6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Autumn: </a:t>
            </a:r>
            <a:r>
              <a:rPr lang="en-GB" sz="3200" dirty="0" smtClean="0">
                <a:latin typeface="Comic Sans MS" panose="030F0702030302020204" pitchFamily="66" charset="0"/>
              </a:rPr>
              <a:t>History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40068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7" y="23885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Who </a:t>
            </a:r>
            <a:r>
              <a:rPr lang="en-GB" dirty="0"/>
              <a:t>was Henry VIII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AutoShape 4" descr="The Paleo Diet | Stone age diet | Caveman Diet | How does Paleo work?"/>
          <p:cNvSpPr>
            <a:spLocks noChangeAspect="1" noChangeArrowheads="1"/>
          </p:cNvSpPr>
          <p:nvPr/>
        </p:nvSpPr>
        <p:spPr bwMode="auto">
          <a:xfrm>
            <a:off x="6253246" y="42275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83177" y="1564418"/>
            <a:ext cx="1158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heir and eventual monarch of England. </a:t>
            </a:r>
            <a:endParaRPr lang="en-GB" sz="3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GB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 famous for creating the Church of England and for marrying 6 times.</a:t>
            </a:r>
            <a:endParaRPr lang="en-GB" sz="3200" dirty="0">
              <a:latin typeface="+mj-lt"/>
            </a:endParaRPr>
          </a:p>
        </p:txBody>
      </p:sp>
      <p:pic>
        <p:nvPicPr>
          <p:cNvPr id="5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1"/>
          <a:stretch>
            <a:fillRect/>
          </a:stretch>
        </p:blipFill>
        <p:spPr bwMode="auto">
          <a:xfrm>
            <a:off x="766763" y="3547382"/>
            <a:ext cx="2368323" cy="238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enry VIII's Six Wives: Key Facts About Each Spouse – In Order |  HistoryEx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18" y="2889981"/>
            <a:ext cx="5295991" cy="353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65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</a:t>
            </a:r>
            <a:r>
              <a:rPr lang="en-GB" dirty="0"/>
              <a:t>was life like as a Tudor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236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</a:t>
            </a:r>
            <a:r>
              <a:rPr lang="en-GB" dirty="0"/>
              <a:t>was life like as a Tudor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18308" y="1547838"/>
            <a:ext cx="110860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 very much depended whether you were wealthy or not! </a:t>
            </a:r>
            <a:endParaRPr lang="en-GB" sz="28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Wealthy </a:t>
            </a:r>
            <a:r>
              <a:rPr lang="en-GB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Tudors lived a life of luxury. </a:t>
            </a:r>
            <a:endParaRPr lang="en-GB" sz="28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Poorer </a:t>
            </a:r>
            <a:r>
              <a:rPr lang="en-GB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people had to work incredibly hard for food and shelter. </a:t>
            </a:r>
            <a:endParaRPr lang="en-GB" sz="2800" dirty="0">
              <a:latin typeface="+mj-lt"/>
            </a:endParaRPr>
          </a:p>
        </p:txBody>
      </p:sp>
      <p:pic>
        <p:nvPicPr>
          <p:cNvPr id="6146" name="Picture 2" descr="How could you survive in Tudor England? - BBC T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4" y="3704091"/>
            <a:ext cx="5595257" cy="22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ife As A Tudor | Th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26" y="3183334"/>
            <a:ext cx="5574665" cy="348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88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</a:t>
            </a:r>
            <a:r>
              <a:rPr lang="en-GB" dirty="0"/>
              <a:t>were people punished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308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</a:t>
            </a:r>
            <a:r>
              <a:rPr lang="en-GB" dirty="0"/>
              <a:t>were people punished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18308" y="1690688"/>
            <a:ext cx="111818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There were lots of methods- execution, pillory, stocks, the brank, a stretching rack and flogging were among them. </a:t>
            </a:r>
            <a:endParaRPr lang="en-GB" sz="2800" dirty="0">
              <a:latin typeface="+mj-lt"/>
            </a:endParaRPr>
          </a:p>
        </p:txBody>
      </p:sp>
      <p:pic>
        <p:nvPicPr>
          <p:cNvPr id="4" name="Picture 3" descr="The Rack Torture Devi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" y="2851488"/>
            <a:ext cx="2473235" cy="204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tudor beheadi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320" y="4096734"/>
            <a:ext cx="2538277" cy="223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278880" y="2682446"/>
            <a:ext cx="3429092" cy="1742478"/>
          </a:xfrm>
          <a:prstGeom prst="rect">
            <a:avLst/>
          </a:prstGeom>
        </p:spPr>
      </p:pic>
      <p:pic>
        <p:nvPicPr>
          <p:cNvPr id="7" name="Picture 6" descr="Related 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369" y="3847457"/>
            <a:ext cx="1477779" cy="2093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tudor pillory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760" y="4572001"/>
            <a:ext cx="1478687" cy="2116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522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</a:t>
            </a:r>
            <a:r>
              <a:rPr lang="en-GB" dirty="0"/>
              <a:t>was the Age of Exploration?</a:t>
            </a:r>
          </a:p>
        </p:txBody>
      </p:sp>
    </p:spTree>
    <p:extLst>
      <p:ext uri="{BB962C8B-B14F-4D97-AF65-F5344CB8AC3E}">
        <p14:creationId xmlns:p14="http://schemas.microsoft.com/office/powerpoint/2010/main" val="1195161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</a:t>
            </a:r>
            <a:r>
              <a:rPr lang="en-GB" dirty="0"/>
              <a:t>was the Age of Exploration?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599" y="1790841"/>
            <a:ext cx="112863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31F2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 period from the 1400s to the 1600s when European nations began exploring the world. </a:t>
            </a:r>
            <a:endParaRPr lang="en-GB" sz="2800" dirty="0" smtClean="0">
              <a:solidFill>
                <a:srgbClr val="231F2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31F2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Also </a:t>
            </a:r>
            <a:r>
              <a:rPr lang="en-GB" sz="2800" dirty="0">
                <a:solidFill>
                  <a:srgbClr val="231F2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known as the Age of Discovery. </a:t>
            </a:r>
            <a:endParaRPr lang="en-GB" sz="2800" dirty="0">
              <a:latin typeface="+mj-lt"/>
            </a:endParaRPr>
          </a:p>
        </p:txBody>
      </p:sp>
      <p:pic>
        <p:nvPicPr>
          <p:cNvPr id="4098" name="Picture 2" descr="Age of Discovery - Wikiped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7"/>
          <a:stretch/>
        </p:blipFill>
        <p:spPr bwMode="auto">
          <a:xfrm>
            <a:off x="374469" y="3411265"/>
            <a:ext cx="5390605" cy="293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once de Le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303" y="2735887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10 Things You May Not Know About Christopher Columbus - HIST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80" y="4535882"/>
            <a:ext cx="3763068" cy="211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463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" y="530180"/>
            <a:ext cx="11704320" cy="2387600"/>
          </a:xfrm>
        </p:spPr>
        <p:txBody>
          <a:bodyPr>
            <a:normAutofit/>
          </a:bodyPr>
          <a:lstStyle/>
          <a:p>
            <a:r>
              <a:rPr lang="en-GB" sz="8000" b="1" dirty="0" smtClean="0"/>
              <a:t>Would you want to live in Brazil?</a:t>
            </a:r>
            <a:endParaRPr lang="en-GB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332" y="3262404"/>
            <a:ext cx="9144000" cy="1655762"/>
          </a:xfrm>
        </p:spPr>
        <p:txBody>
          <a:bodyPr/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Year </a:t>
            </a:r>
            <a:r>
              <a:rPr lang="en-GB" sz="3200" dirty="0">
                <a:latin typeface="Comic Sans MS" panose="030F0702030302020204" pitchFamily="66" charset="0"/>
              </a:rPr>
              <a:t>6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Spring: Geography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b="1" dirty="0"/>
          </a:p>
        </p:txBody>
      </p:sp>
      <p:pic>
        <p:nvPicPr>
          <p:cNvPr id="10" name="Picture 9" descr="Image result for rio de janeiro c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70601" y="3999889"/>
            <a:ext cx="4023293" cy="25450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Picture 10" descr="BRAZIL: RIO&amp;#39;S SHANTY TOWNS GO GREEN | Latin America Burea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31" y="3999889"/>
            <a:ext cx="3949700" cy="254508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338122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Key knowledge </a:t>
            </a:r>
            <a:endParaRPr lang="en-GB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Where is Brazil?</a:t>
            </a:r>
          </a:p>
          <a:p>
            <a:r>
              <a:rPr lang="en-GB" sz="3200" dirty="0" smtClean="0"/>
              <a:t>What grows in Brazil?</a:t>
            </a:r>
          </a:p>
          <a:p>
            <a:r>
              <a:rPr lang="en-GB" sz="3200" dirty="0" smtClean="0"/>
              <a:t>Is Brazil a wealthy country?</a:t>
            </a:r>
          </a:p>
          <a:p>
            <a:r>
              <a:rPr lang="en-GB" sz="3200" dirty="0" smtClean="0"/>
              <a:t>How is Brazil different to Britain?</a:t>
            </a:r>
          </a:p>
          <a:p>
            <a:r>
              <a:rPr lang="en-GB" sz="3200" dirty="0" smtClean="0"/>
              <a:t>What is it like to be a child in Brazil?</a:t>
            </a:r>
          </a:p>
          <a:p>
            <a:r>
              <a:rPr lang="en-GB" sz="3200" dirty="0" smtClean="0"/>
              <a:t>What is it like to celebrate in Brazil?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38583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is Brazil?</a:t>
            </a:r>
          </a:p>
        </p:txBody>
      </p:sp>
    </p:spTree>
    <p:extLst>
      <p:ext uri="{BB962C8B-B14F-4D97-AF65-F5344CB8AC3E}">
        <p14:creationId xmlns:p14="http://schemas.microsoft.com/office/powerpoint/2010/main" val="330070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Key knowledge </a:t>
            </a:r>
            <a:endParaRPr lang="en-GB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When did the Tudor reign begin?</a:t>
            </a:r>
          </a:p>
          <a:p>
            <a:r>
              <a:rPr lang="en-GB" sz="3200" dirty="0" smtClean="0"/>
              <a:t>How and why did the Tudors become monarchs?</a:t>
            </a:r>
          </a:p>
          <a:p>
            <a:r>
              <a:rPr lang="en-GB" sz="3200" dirty="0" smtClean="0"/>
              <a:t>What happened during the </a:t>
            </a:r>
            <a:r>
              <a:rPr lang="en-GB" sz="3200" dirty="0" smtClean="0"/>
              <a:t>Battle of Bosworth?</a:t>
            </a:r>
            <a:endParaRPr lang="en-GB" sz="3200" dirty="0" smtClean="0"/>
          </a:p>
          <a:p>
            <a:r>
              <a:rPr lang="en-GB" sz="3200" dirty="0" smtClean="0"/>
              <a:t>Who was Henry VIII?</a:t>
            </a:r>
          </a:p>
          <a:p>
            <a:r>
              <a:rPr lang="en-GB" sz="3200" dirty="0" smtClean="0"/>
              <a:t>What was life like as a Tudor?</a:t>
            </a:r>
          </a:p>
          <a:p>
            <a:r>
              <a:rPr lang="en-GB" sz="3200" dirty="0" smtClean="0"/>
              <a:t>How were people punished?</a:t>
            </a:r>
          </a:p>
          <a:p>
            <a:r>
              <a:rPr lang="en-GB" sz="3200" dirty="0" smtClean="0"/>
              <a:t>What was the Age of Exploration?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91807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is Brazil?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29463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Brazil is the largest country in the continent of South America, lying on the east coast. </a:t>
            </a:r>
            <a:endParaRPr lang="en-GB" sz="4000" dirty="0"/>
          </a:p>
        </p:txBody>
      </p:sp>
      <p:pic>
        <p:nvPicPr>
          <p:cNvPr id="19458" name="Picture 2" descr="South America Map and Satellit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95" y="365125"/>
            <a:ext cx="5250615" cy="603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806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53" y="16483"/>
            <a:ext cx="10515600" cy="1325563"/>
          </a:xfrm>
        </p:spPr>
        <p:txBody>
          <a:bodyPr/>
          <a:lstStyle/>
          <a:p>
            <a:r>
              <a:rPr lang="en-GB" dirty="0"/>
              <a:t>What grows in Brazil?</a:t>
            </a:r>
          </a:p>
        </p:txBody>
      </p:sp>
    </p:spTree>
    <p:extLst>
      <p:ext uri="{BB962C8B-B14F-4D97-AF65-F5344CB8AC3E}">
        <p14:creationId xmlns:p14="http://schemas.microsoft.com/office/powerpoint/2010/main" val="2564489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53" y="16483"/>
            <a:ext cx="10515600" cy="1325563"/>
          </a:xfrm>
        </p:spPr>
        <p:txBody>
          <a:bodyPr/>
          <a:lstStyle/>
          <a:p>
            <a:r>
              <a:rPr lang="en-GB" dirty="0"/>
              <a:t>What grows in Brazil?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53" y="1504783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Crops such as coffee, wheat, sugar cane and cocoa.</a:t>
            </a:r>
          </a:p>
          <a:p>
            <a:r>
              <a:rPr lang="en-GB" sz="4000" dirty="0" smtClean="0"/>
              <a:t>Natural resources including gold, iron, timber and petroleum.</a:t>
            </a:r>
            <a:endParaRPr lang="en-GB" sz="4000" dirty="0"/>
          </a:p>
        </p:txBody>
      </p:sp>
      <p:pic>
        <p:nvPicPr>
          <p:cNvPr id="5124" name="Picture 4" descr="Agriculture in Brazil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6" y="3533023"/>
            <a:ext cx="4015372" cy="301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894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Brazil a wealthy country?</a:t>
            </a:r>
          </a:p>
        </p:txBody>
      </p:sp>
    </p:spTree>
    <p:extLst>
      <p:ext uri="{BB962C8B-B14F-4D97-AF65-F5344CB8AC3E}">
        <p14:creationId xmlns:p14="http://schemas.microsoft.com/office/powerpoint/2010/main" val="3979864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Brazil a wealthy country?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7" y="1690688"/>
            <a:ext cx="10920663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Cities in Brazil are considered wealthy thanks to their resources and exports. </a:t>
            </a:r>
          </a:p>
          <a:p>
            <a:r>
              <a:rPr lang="en-GB" sz="4000" dirty="0" smtClean="0"/>
              <a:t>Poorer areas are very different. </a:t>
            </a:r>
            <a:endParaRPr lang="en-GB" sz="4000" dirty="0"/>
          </a:p>
        </p:txBody>
      </p:sp>
      <p:pic>
        <p:nvPicPr>
          <p:cNvPr id="6148" name="Picture 4" descr="Brazil is Synonymous with Inequality&amp;quot;: Aerial Images Reveal Wealth Gap in  Brazilian Cities | ArchDa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49" y="3016251"/>
            <a:ext cx="4340392" cy="325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427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82"/>
            <a:ext cx="10515600" cy="1325563"/>
          </a:xfrm>
        </p:spPr>
        <p:txBody>
          <a:bodyPr/>
          <a:lstStyle/>
          <a:p>
            <a:r>
              <a:rPr lang="en-GB" dirty="0"/>
              <a:t>How is Brazil different to Britain?</a:t>
            </a:r>
          </a:p>
        </p:txBody>
      </p:sp>
      <p:sp>
        <p:nvSpPr>
          <p:cNvPr id="4" name="AutoShape 2" descr="The Opposite Lifestyles Of Sparta And Athens: Deep Thinkers vs Military  Might? (VIDEO)"/>
          <p:cNvSpPr>
            <a:spLocks noChangeAspect="1" noChangeArrowheads="1"/>
          </p:cNvSpPr>
          <p:nvPr/>
        </p:nvSpPr>
        <p:spPr bwMode="auto">
          <a:xfrm>
            <a:off x="3508375" y="5486316"/>
            <a:ext cx="210666" cy="2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45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82"/>
            <a:ext cx="10515600" cy="1325563"/>
          </a:xfrm>
        </p:spPr>
        <p:txBody>
          <a:bodyPr/>
          <a:lstStyle/>
          <a:p>
            <a:r>
              <a:rPr lang="en-GB" dirty="0"/>
              <a:t>How is Brazil different to Britain?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525" y="1240312"/>
            <a:ext cx="11466095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Both countries have intensive agricultural industries but the natural resources vary greatly based on what is grown. </a:t>
            </a:r>
            <a:endParaRPr lang="en-GB" sz="4000" dirty="0"/>
          </a:p>
        </p:txBody>
      </p:sp>
      <p:sp>
        <p:nvSpPr>
          <p:cNvPr id="4" name="AutoShape 2" descr="The Opposite Lifestyles Of Sparta And Athens: Deep Thinkers vs Military  Might? (VIDEO)"/>
          <p:cNvSpPr>
            <a:spLocks noChangeAspect="1" noChangeArrowheads="1"/>
          </p:cNvSpPr>
          <p:nvPr/>
        </p:nvSpPr>
        <p:spPr bwMode="auto">
          <a:xfrm>
            <a:off x="3508375" y="5486316"/>
            <a:ext cx="210666" cy="2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Amazon rainforest is under threat: here&amp;#39;s how you can help - Lonely  Planet"/>
          <p:cNvSpPr>
            <a:spLocks noChangeAspect="1" noChangeArrowheads="1"/>
          </p:cNvSpPr>
          <p:nvPr/>
        </p:nvSpPr>
        <p:spPr bwMode="auto">
          <a:xfrm>
            <a:off x="5045242" y="5586465"/>
            <a:ext cx="180724" cy="1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The Amazon rainforest is under threat: here&amp;#39;s how you can help - Lonely  Planet"/>
          <p:cNvSpPr>
            <a:spLocks noChangeAspect="1" noChangeArrowheads="1"/>
          </p:cNvSpPr>
          <p:nvPr/>
        </p:nvSpPr>
        <p:spPr bwMode="auto">
          <a:xfrm>
            <a:off x="5197642" y="5738865"/>
            <a:ext cx="180724" cy="1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6" name="Picture 8" descr="UK diners prepared to pay more for home-grown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091" y="3533023"/>
            <a:ext cx="4279233" cy="285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griculture in Brazil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6" y="3533023"/>
            <a:ext cx="4015372" cy="301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803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it like to be a child in Brazil?</a:t>
            </a:r>
          </a:p>
        </p:txBody>
      </p:sp>
    </p:spTree>
    <p:extLst>
      <p:ext uri="{BB962C8B-B14F-4D97-AF65-F5344CB8AC3E}">
        <p14:creationId xmlns:p14="http://schemas.microsoft.com/office/powerpoint/2010/main" val="1476064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it like to be a child in Brazil?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This depends greatly on where children live, whether in a rich city or a favela or shanty town.</a:t>
            </a:r>
            <a:endParaRPr lang="en-GB" sz="4000" dirty="0"/>
          </a:p>
        </p:txBody>
      </p:sp>
      <p:pic>
        <p:nvPicPr>
          <p:cNvPr id="8196" name="Picture 4" descr="In the Picture | The New Yor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02" y="3123744"/>
            <a:ext cx="4657056" cy="35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214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it like to celebrate in Brazil?</a:t>
            </a:r>
          </a:p>
        </p:txBody>
      </p:sp>
    </p:spTree>
    <p:extLst>
      <p:ext uri="{BB962C8B-B14F-4D97-AF65-F5344CB8AC3E}">
        <p14:creationId xmlns:p14="http://schemas.microsoft.com/office/powerpoint/2010/main" val="250875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/>
              <a:t>When did the Tudor reign begin</a:t>
            </a:r>
            <a:r>
              <a:rPr lang="en-GB" sz="4800" dirty="0" smtClean="0"/>
              <a:t>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039369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16"/>
            <a:ext cx="10515600" cy="1325563"/>
          </a:xfrm>
        </p:spPr>
        <p:txBody>
          <a:bodyPr/>
          <a:lstStyle/>
          <a:p>
            <a:r>
              <a:rPr lang="en-GB" dirty="0"/>
              <a:t>What is it like to celebrate in Brazil?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2354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Rio de Janeiro has some of the biggest festivals in the world, celebrating ethnic diversity, people, food and music. </a:t>
            </a:r>
            <a:endParaRPr lang="en-GB" sz="4000" dirty="0"/>
          </a:p>
        </p:txBody>
      </p:sp>
      <p:pic>
        <p:nvPicPr>
          <p:cNvPr id="9220" name="Picture 4" descr="Rio Carnival - Journey Latin Amer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943" y="3000732"/>
            <a:ext cx="4812632" cy="320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arnival Float inside Sambadrome in Rio de Janeiro, Brazil - Encircle 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05" y="3415710"/>
            <a:ext cx="4190164" cy="27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60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1347" y="209732"/>
            <a:ext cx="8299269" cy="2387600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What happened in the Kingdom of Benin?</a:t>
            </a:r>
            <a:endParaRPr lang="en-GB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5624" y="2818267"/>
            <a:ext cx="8940998" cy="1371145"/>
          </a:xfrm>
        </p:spPr>
        <p:txBody>
          <a:bodyPr/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Year </a:t>
            </a:r>
            <a:r>
              <a:rPr lang="en-GB" sz="3200" dirty="0">
                <a:latin typeface="Comic Sans MS" panose="030F0702030302020204" pitchFamily="66" charset="0"/>
              </a:rPr>
              <a:t>6</a:t>
            </a:r>
            <a:r>
              <a:rPr lang="en-GB" sz="3200" dirty="0" smtClean="0">
                <a:latin typeface="Comic Sans MS" panose="030F0702030302020204" pitchFamily="66" charset="0"/>
              </a:rPr>
              <a:t> Summer 2: History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b="1" dirty="0"/>
          </a:p>
        </p:txBody>
      </p:sp>
      <p:pic>
        <p:nvPicPr>
          <p:cNvPr id="6" name="Picture 5" descr="Photograph of Oba Akenzua I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05" y="3502296"/>
            <a:ext cx="4358276" cy="313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Oba of Benin - Wikiped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805" y="3502296"/>
            <a:ext cx="2174595" cy="3139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181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Key knowledge </a:t>
            </a:r>
            <a:endParaRPr lang="en-GB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Where </a:t>
            </a:r>
            <a:r>
              <a:rPr lang="en-GB" sz="3200" dirty="0" smtClean="0"/>
              <a:t>was Ancient</a:t>
            </a:r>
            <a:r>
              <a:rPr lang="en-GB" sz="3200" dirty="0" smtClean="0"/>
              <a:t> </a:t>
            </a:r>
            <a:r>
              <a:rPr lang="en-GB" sz="3200" dirty="0" smtClean="0"/>
              <a:t>Benin?</a:t>
            </a:r>
          </a:p>
          <a:p>
            <a:r>
              <a:rPr lang="en-GB" sz="3200" dirty="0" smtClean="0"/>
              <a:t>How did the Kingdom of Benin start?</a:t>
            </a:r>
          </a:p>
          <a:p>
            <a:r>
              <a:rPr lang="en-GB" sz="3200" dirty="0" smtClean="0"/>
              <a:t>How did the </a:t>
            </a:r>
            <a:r>
              <a:rPr lang="en-GB" sz="3200" dirty="0" err="1" smtClean="0"/>
              <a:t>Obas</a:t>
            </a:r>
            <a:r>
              <a:rPr lang="en-GB" sz="3200" dirty="0"/>
              <a:t> </a:t>
            </a:r>
            <a:r>
              <a:rPr lang="en-GB" sz="3200" dirty="0" smtClean="0"/>
              <a:t>begin ruling?</a:t>
            </a:r>
          </a:p>
          <a:p>
            <a:r>
              <a:rPr lang="en-GB" sz="3200" dirty="0" smtClean="0"/>
              <a:t>How did Benin become an empire?</a:t>
            </a:r>
          </a:p>
          <a:p>
            <a:r>
              <a:rPr lang="en-GB" sz="3200" dirty="0" smtClean="0"/>
              <a:t>Who were the warrior kings?</a:t>
            </a:r>
          </a:p>
          <a:p>
            <a:r>
              <a:rPr lang="en-GB" sz="3200" dirty="0" smtClean="0"/>
              <a:t>What was life like in Benin?</a:t>
            </a:r>
          </a:p>
          <a:p>
            <a:r>
              <a:rPr lang="en-GB" sz="3200" dirty="0" smtClean="0"/>
              <a:t>What was Britain’s role in the empire?</a:t>
            </a:r>
          </a:p>
          <a:p>
            <a:r>
              <a:rPr lang="en-GB" sz="3200" dirty="0" smtClean="0"/>
              <a:t>What was happening in the world at that time?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32970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Benin?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547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Benin?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512354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Modern-day Benin is located in West Africa. </a:t>
            </a:r>
          </a:p>
          <a:p>
            <a:r>
              <a:rPr lang="en-GB" sz="3200" dirty="0" smtClean="0"/>
              <a:t>The Ancient City of Benin is now in Nigeria. Benin City is still located there. </a:t>
            </a:r>
          </a:p>
          <a:p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976" y="2745630"/>
            <a:ext cx="6975318" cy="379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06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the Kingdom of Benin start?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8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the Kingdom of Benin start?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05063" y="1957137"/>
            <a:ext cx="110650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 smtClean="0"/>
              <a:t>In the 900s, the Edo people began to settle in the rainforests of West Africa.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 smtClean="0"/>
              <a:t>Gradually, these small family groups became a </a:t>
            </a:r>
            <a:r>
              <a:rPr lang="en-GB" sz="4000" dirty="0" smtClean="0"/>
              <a:t>kingdom </a:t>
            </a:r>
            <a:r>
              <a:rPr lang="en-GB" sz="4000" dirty="0" smtClean="0"/>
              <a:t>called the </a:t>
            </a:r>
            <a:r>
              <a:rPr lang="en-GB" sz="4000" dirty="0" err="1" smtClean="0"/>
              <a:t>Igodomigodo</a:t>
            </a:r>
            <a:r>
              <a:rPr lang="en-GB" sz="4000" dirty="0" smtClean="0"/>
              <a:t>.</a:t>
            </a:r>
            <a:endParaRPr lang="en-GB" sz="4000" dirty="0"/>
          </a:p>
        </p:txBody>
      </p:sp>
      <p:pic>
        <p:nvPicPr>
          <p:cNvPr id="4" name="Picture 3" descr="Photograph of Oba Akenzua I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246" y="3980781"/>
            <a:ext cx="3468554" cy="2596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024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the </a:t>
            </a:r>
            <a:r>
              <a:rPr lang="en-GB" dirty="0" err="1" smtClean="0"/>
              <a:t>Obas</a:t>
            </a:r>
            <a:r>
              <a:rPr lang="en-GB" dirty="0" smtClean="0"/>
              <a:t> begin ruling?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127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the </a:t>
            </a:r>
            <a:r>
              <a:rPr lang="en-GB" dirty="0" err="1" smtClean="0"/>
              <a:t>Obas</a:t>
            </a:r>
            <a:r>
              <a:rPr lang="en-GB" dirty="0" smtClean="0"/>
              <a:t> begin ruling?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05063" y="1601537"/>
            <a:ext cx="11065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 smtClean="0"/>
              <a:t>During 1100s, the King of Ife sent his son (Prince </a:t>
            </a:r>
            <a:r>
              <a:rPr lang="en-GB" sz="4000" dirty="0" err="1" smtClean="0"/>
              <a:t>Oranmiyan</a:t>
            </a:r>
            <a:r>
              <a:rPr lang="en-GB" sz="4000" dirty="0" smtClean="0"/>
              <a:t>) to restore peace to the Edo kingdom.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 smtClean="0"/>
              <a:t>His son, </a:t>
            </a:r>
            <a:r>
              <a:rPr lang="en-GB" sz="4000" dirty="0" err="1" smtClean="0"/>
              <a:t>Eweka</a:t>
            </a:r>
            <a:r>
              <a:rPr lang="en-GB" sz="4000" dirty="0" smtClean="0"/>
              <a:t>, became the first Oba.</a:t>
            </a:r>
            <a:endParaRPr lang="en-GB" sz="4000" dirty="0"/>
          </a:p>
        </p:txBody>
      </p:sp>
      <p:pic>
        <p:nvPicPr>
          <p:cNvPr id="6146" name="Picture 2" descr="Lot-Art | Commemorative King's Head. Ifé - Benin city - African bronze -  OBA - BINI EDO - Niger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7" r="27858"/>
          <a:stretch/>
        </p:blipFill>
        <p:spPr bwMode="auto">
          <a:xfrm>
            <a:off x="4241800" y="3465666"/>
            <a:ext cx="2762216" cy="332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925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Benin become an empire?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6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/>
              <a:t>When did the Tudor reign begin</a:t>
            </a:r>
            <a:r>
              <a:rPr lang="en-GB" sz="4800" dirty="0" smtClean="0"/>
              <a:t>?</a:t>
            </a:r>
            <a:endParaRPr lang="en-GB" sz="4800" dirty="0"/>
          </a:p>
        </p:txBody>
      </p:sp>
      <p:sp>
        <p:nvSpPr>
          <p:cNvPr id="3" name="Rectangle 2"/>
          <p:cNvSpPr/>
          <p:nvPr/>
        </p:nvSpPr>
        <p:spPr>
          <a:xfrm>
            <a:off x="1276601" y="1550288"/>
            <a:ext cx="9188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1485, when King Henry VII won the Battle of Bosworth. </a:t>
            </a:r>
            <a:endParaRPr lang="en-GB" sz="3600" dirty="0"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3" t="45281" r="26033" b="17692"/>
          <a:stretch/>
        </p:blipFill>
        <p:spPr bwMode="auto">
          <a:xfrm>
            <a:off x="1468190" y="2994831"/>
            <a:ext cx="8935567" cy="34146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7887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Benin become an empire?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2363" y="1690688"/>
            <a:ext cx="11065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 smtClean="0"/>
              <a:t>In 1440, Oba </a:t>
            </a:r>
            <a:r>
              <a:rPr lang="en-GB" sz="4000" dirty="0" err="1" smtClean="0"/>
              <a:t>Ewuare</a:t>
            </a:r>
            <a:r>
              <a:rPr lang="en-GB" sz="4000" dirty="0" smtClean="0"/>
              <a:t> became the new Oba.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 smtClean="0"/>
              <a:t>He </a:t>
            </a:r>
            <a:r>
              <a:rPr lang="en-GB" sz="4000" dirty="0" smtClean="0"/>
              <a:t>built </a:t>
            </a:r>
            <a:r>
              <a:rPr lang="en-GB" sz="4000" dirty="0" smtClean="0"/>
              <a:t>an army and rebuilt Benin City and the royal palace.</a:t>
            </a:r>
            <a:endParaRPr lang="en-GB" sz="4000" dirty="0"/>
          </a:p>
        </p:txBody>
      </p:sp>
      <p:pic>
        <p:nvPicPr>
          <p:cNvPr id="5122" name="Picture 2" descr="The Royal Palace of the Oba of Benin, Edo - Hotels.ng Pla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8"/>
          <a:stretch/>
        </p:blipFill>
        <p:spPr bwMode="auto">
          <a:xfrm>
            <a:off x="5489575" y="3109913"/>
            <a:ext cx="3883025" cy="3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983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were the warrior kings?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177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were the warrior kings?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05063" y="1957137"/>
            <a:ext cx="110650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 smtClean="0"/>
              <a:t>There were five great warrior kings:</a:t>
            </a:r>
          </a:p>
          <a:p>
            <a:r>
              <a:rPr lang="en-GB" sz="4000" dirty="0" smtClean="0"/>
              <a:t>-    </a:t>
            </a:r>
            <a:r>
              <a:rPr lang="en-GB" sz="4000" dirty="0" err="1" smtClean="0"/>
              <a:t>Euware</a:t>
            </a:r>
            <a:r>
              <a:rPr lang="en-GB" sz="4000" dirty="0" smtClean="0"/>
              <a:t> </a:t>
            </a:r>
          </a:p>
          <a:p>
            <a:pPr marL="571500" indent="-571500">
              <a:buFontTx/>
              <a:buChar char="-"/>
            </a:pPr>
            <a:r>
              <a:rPr lang="en-GB" sz="4000" dirty="0" err="1" smtClean="0"/>
              <a:t>Ozolua</a:t>
            </a:r>
            <a:endParaRPr lang="en-GB" sz="4000" dirty="0" smtClean="0"/>
          </a:p>
          <a:p>
            <a:pPr marL="571500" indent="-571500">
              <a:buFontTx/>
              <a:buChar char="-"/>
            </a:pPr>
            <a:r>
              <a:rPr lang="en-GB" sz="4000" dirty="0" err="1" smtClean="0"/>
              <a:t>Esigie</a:t>
            </a:r>
            <a:endParaRPr lang="en-GB" sz="4000" dirty="0" smtClean="0"/>
          </a:p>
          <a:p>
            <a:pPr marL="571500" indent="-571500">
              <a:buFontTx/>
              <a:buChar char="-"/>
            </a:pPr>
            <a:r>
              <a:rPr lang="en-GB" sz="4000" dirty="0" err="1" smtClean="0"/>
              <a:t>Orhogbua</a:t>
            </a:r>
            <a:endParaRPr lang="en-GB" sz="4000" dirty="0" smtClean="0"/>
          </a:p>
          <a:p>
            <a:pPr marL="571500" indent="-571500">
              <a:buFontTx/>
              <a:buChar char="-"/>
            </a:pPr>
            <a:r>
              <a:rPr lang="en-GB" sz="4000" dirty="0" err="1" smtClean="0"/>
              <a:t>Ehengbuda</a:t>
            </a:r>
            <a:endParaRPr lang="en-GB" sz="4000" dirty="0"/>
          </a:p>
        </p:txBody>
      </p:sp>
      <p:pic>
        <p:nvPicPr>
          <p:cNvPr id="4098" name="Picture 2" descr="Ten of Africa's Most Powerful Kings, Queens, Warriors and Legends »  ZackGH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80" y="2794000"/>
            <a:ext cx="6880225" cy="36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873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was life like in Benin?</a:t>
            </a:r>
            <a:endParaRPr lang="en-GB" dirty="0"/>
          </a:p>
        </p:txBody>
      </p:sp>
      <p:sp>
        <p:nvSpPr>
          <p:cNvPr id="4" name="AutoShape 2" descr="More than 300 dead after magnitude 7.2 earthquake strikes Haiti |  Earthquakes News | Al Jazeera"/>
          <p:cNvSpPr>
            <a:spLocks noChangeAspect="1" noChangeArrowheads="1"/>
          </p:cNvSpPr>
          <p:nvPr/>
        </p:nvSpPr>
        <p:spPr bwMode="auto">
          <a:xfrm>
            <a:off x="5423369" y="4745923"/>
            <a:ext cx="271105" cy="2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2747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was life like in Benin?</a:t>
            </a:r>
            <a:endParaRPr lang="en-GB" dirty="0"/>
          </a:p>
        </p:txBody>
      </p:sp>
      <p:sp>
        <p:nvSpPr>
          <p:cNvPr id="4" name="AutoShape 2" descr="More than 300 dead after magnitude 7.2 earthquake strikes Haiti |  Earthquakes News | Al Jazeera"/>
          <p:cNvSpPr>
            <a:spLocks noChangeAspect="1" noChangeArrowheads="1"/>
          </p:cNvSpPr>
          <p:nvPr/>
        </p:nvSpPr>
        <p:spPr bwMode="auto">
          <a:xfrm>
            <a:off x="5423369" y="4745923"/>
            <a:ext cx="271105" cy="2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8563" y="1461837"/>
            <a:ext cx="110650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/>
              <a:t>Life centred around religious beliefs, a Creator God (</a:t>
            </a:r>
            <a:r>
              <a:rPr lang="en-GB" sz="3600" dirty="0" err="1" smtClean="0"/>
              <a:t>Osanobua</a:t>
            </a:r>
            <a:r>
              <a:rPr lang="en-GB" sz="3600" dirty="0" smtClean="0"/>
              <a:t>) and many other Gods that were his children.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/>
              <a:t>People also believed in reincarnation and that animals and objects had souls. </a:t>
            </a:r>
          </a:p>
        </p:txBody>
      </p:sp>
      <p:pic>
        <p:nvPicPr>
          <p:cNvPr id="3074" name="Picture 2" descr="What was life like in Benin? - BBC Bitesiz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19643"/>
          <a:stretch/>
        </p:blipFill>
        <p:spPr bwMode="auto">
          <a:xfrm>
            <a:off x="5981700" y="3806824"/>
            <a:ext cx="2327702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119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was Britain’s role in the empire?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352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was Britain’s role in the empire?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63479" y="1550737"/>
            <a:ext cx="110650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 smtClean="0"/>
              <a:t>The British Empire wanted control over Benin’s rich natural resources.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 smtClean="0"/>
              <a:t>Eventually, Britain sent over 1000 soldiers to Benin and burned the city to the ground.</a:t>
            </a:r>
          </a:p>
        </p:txBody>
      </p:sp>
      <p:pic>
        <p:nvPicPr>
          <p:cNvPr id="2050" name="Picture 2" descr="Benin City: the Majestic City the British burnt to the ground – African  Herit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4105282"/>
            <a:ext cx="3460750" cy="267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6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was happening in the world at that time?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4312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was happening in the world at that time?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63479" y="1690688"/>
            <a:ext cx="11065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 smtClean="0"/>
              <a:t>Queen Victoria ruled the British Empire and celebrated her diamond jubilee in 1897.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 smtClean="0"/>
              <a:t>In 1899, war broke out in South Africa.</a:t>
            </a:r>
          </a:p>
        </p:txBody>
      </p:sp>
      <p:pic>
        <p:nvPicPr>
          <p:cNvPr id="1028" name="Picture 4" descr="Why, How &amp; When Did Queen Victoria Become Empress Of Indi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21" y="3785262"/>
            <a:ext cx="4037379" cy="269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er War | National Army Muse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629680"/>
            <a:ext cx="5572125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27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How and why did the Tudors become monarchs?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50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How and why did the Tudors become monarchs?</a:t>
            </a:r>
            <a:br>
              <a:rPr lang="en-GB" dirty="0"/>
            </a:b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66355" y="2079060"/>
            <a:ext cx="10502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Henry VII won the battle of Bosworth field, he became King of </a:t>
            </a:r>
            <a:r>
              <a:rPr lang="en-GB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England.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led to his family becoming monarchs of England until 1603.</a:t>
            </a:r>
            <a:endParaRPr lang="en-GB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5" y="3193926"/>
            <a:ext cx="10206446" cy="337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</a:t>
            </a:r>
            <a:r>
              <a:rPr lang="en-GB" dirty="0"/>
              <a:t>happened during the War of the Roses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10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</a:t>
            </a:r>
            <a:r>
              <a:rPr lang="en-GB" dirty="0"/>
              <a:t>happened during the War of the Roses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74467" y="1637973"/>
            <a:ext cx="10398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House of York and House of Lancaster both claimed the throne. </a:t>
            </a:r>
            <a:endParaRPr lang="en-GB" sz="28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House of York was defeated by Henry VII. </a:t>
            </a:r>
            <a:endParaRPr lang="en-GB" sz="2800" dirty="0">
              <a:latin typeface="+mj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58" y="2811824"/>
            <a:ext cx="3798447" cy="138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Wars of the Roses | Summary, History, Family Tree, &amp; Facts | Britan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82" y="2592080"/>
            <a:ext cx="5383330" cy="39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65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Who </a:t>
            </a:r>
            <a:r>
              <a:rPr lang="en-GB" dirty="0"/>
              <a:t>was Henry VIII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AutoShape 4" descr="The Paleo Diet | Stone age diet | Caveman Diet | How does Paleo work?"/>
          <p:cNvSpPr>
            <a:spLocks noChangeAspect="1" noChangeArrowheads="1"/>
          </p:cNvSpPr>
          <p:nvPr/>
        </p:nvSpPr>
        <p:spPr bwMode="auto">
          <a:xfrm>
            <a:off x="6253246" y="42275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970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992</Words>
  <Application>Microsoft Office PowerPoint</Application>
  <PresentationFormat>Widescreen</PresentationFormat>
  <Paragraphs>116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Comic Sans MS</vt:lpstr>
      <vt:lpstr>Times New Roman</vt:lpstr>
      <vt:lpstr>Office Theme</vt:lpstr>
      <vt:lpstr>Would you have survived in Tudor England?</vt:lpstr>
      <vt:lpstr>Key knowledge </vt:lpstr>
      <vt:lpstr>When did the Tudor reign begin?</vt:lpstr>
      <vt:lpstr>When did the Tudor reign begin?</vt:lpstr>
      <vt:lpstr> How and why did the Tudors become monarchs? </vt:lpstr>
      <vt:lpstr> How and why did the Tudors become monarchs? </vt:lpstr>
      <vt:lpstr>What happened during the War of the Roses?</vt:lpstr>
      <vt:lpstr>What happened during the War of the Roses?</vt:lpstr>
      <vt:lpstr>Who was Henry VIII?</vt:lpstr>
      <vt:lpstr>Who was Henry VIII?</vt:lpstr>
      <vt:lpstr>What was life like as a Tudor?</vt:lpstr>
      <vt:lpstr>What was life like as a Tudor?</vt:lpstr>
      <vt:lpstr>How were people punished?</vt:lpstr>
      <vt:lpstr>How were people punished?</vt:lpstr>
      <vt:lpstr>What was the Age of Exploration?</vt:lpstr>
      <vt:lpstr>What was the Age of Exploration?</vt:lpstr>
      <vt:lpstr>Would you want to live in Brazil?</vt:lpstr>
      <vt:lpstr>Key knowledge </vt:lpstr>
      <vt:lpstr>Where is Brazil?</vt:lpstr>
      <vt:lpstr>Where is Brazil?</vt:lpstr>
      <vt:lpstr>What grows in Brazil?</vt:lpstr>
      <vt:lpstr>What grows in Brazil?</vt:lpstr>
      <vt:lpstr>Is Brazil a wealthy country?</vt:lpstr>
      <vt:lpstr>Is Brazil a wealthy country?</vt:lpstr>
      <vt:lpstr>How is Brazil different to Britain?</vt:lpstr>
      <vt:lpstr>How is Brazil different to Britain?</vt:lpstr>
      <vt:lpstr>What is it like to be a child in Brazil?</vt:lpstr>
      <vt:lpstr>What is it like to be a child in Brazil?</vt:lpstr>
      <vt:lpstr>What is it like to celebrate in Brazil?</vt:lpstr>
      <vt:lpstr>What is it like to celebrate in Brazil?</vt:lpstr>
      <vt:lpstr>What happened in the Kingdom of Benin?</vt:lpstr>
      <vt:lpstr>Key knowledge </vt:lpstr>
      <vt:lpstr>Where is Benin?</vt:lpstr>
      <vt:lpstr>Where is Benin?</vt:lpstr>
      <vt:lpstr>How did the Kingdom of Benin start?</vt:lpstr>
      <vt:lpstr>How did the Kingdom of Benin start?</vt:lpstr>
      <vt:lpstr>How did the Obas begin ruling?</vt:lpstr>
      <vt:lpstr>How did the Obas begin ruling?</vt:lpstr>
      <vt:lpstr>How did Benin become an empire?</vt:lpstr>
      <vt:lpstr>How did Benin become an empire?</vt:lpstr>
      <vt:lpstr>Who were the warrior kings?</vt:lpstr>
      <vt:lpstr>Who were the warrior kings?</vt:lpstr>
      <vt:lpstr>What was life like in Benin?</vt:lpstr>
      <vt:lpstr>What was life like in Benin?</vt:lpstr>
      <vt:lpstr>What was Britain’s role in the empire?</vt:lpstr>
      <vt:lpstr>What was Britain’s role in the empire?</vt:lpstr>
      <vt:lpstr>What was happening in the world at that time?</vt:lpstr>
      <vt:lpstr>What was happening in the world at that time?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were the Anglo-Saxons?</dc:title>
  <dc:creator>teacher</dc:creator>
  <cp:lastModifiedBy>sarah killick</cp:lastModifiedBy>
  <cp:revision>39</cp:revision>
  <dcterms:created xsi:type="dcterms:W3CDTF">2021-12-14T14:11:57Z</dcterms:created>
  <dcterms:modified xsi:type="dcterms:W3CDTF">2023-06-25T11:41:24Z</dcterms:modified>
</cp:coreProperties>
</file>