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87" r:id="rId5"/>
    <p:sldId id="288" r:id="rId6"/>
    <p:sldId id="269" r:id="rId7"/>
    <p:sldId id="270" r:id="rId8"/>
    <p:sldId id="289" r:id="rId9"/>
    <p:sldId id="271" r:id="rId10"/>
    <p:sldId id="290" r:id="rId11"/>
    <p:sldId id="272" r:id="rId12"/>
    <p:sldId id="291" r:id="rId13"/>
    <p:sldId id="273" r:id="rId14"/>
    <p:sldId id="292" r:id="rId15"/>
    <p:sldId id="274" r:id="rId16"/>
    <p:sldId id="293" r:id="rId17"/>
    <p:sldId id="275" r:id="rId18"/>
    <p:sldId id="294" r:id="rId19"/>
    <p:sldId id="276" r:id="rId20"/>
    <p:sldId id="277" r:id="rId21"/>
    <p:sldId id="278" r:id="rId22"/>
    <p:sldId id="295" r:id="rId23"/>
    <p:sldId id="279" r:id="rId24"/>
    <p:sldId id="296" r:id="rId25"/>
    <p:sldId id="280" r:id="rId26"/>
    <p:sldId id="297" r:id="rId27"/>
    <p:sldId id="281" r:id="rId28"/>
    <p:sldId id="298" r:id="rId29"/>
    <p:sldId id="282" r:id="rId30"/>
    <p:sldId id="299" r:id="rId31"/>
    <p:sldId id="283" r:id="rId32"/>
    <p:sldId id="300" r:id="rId33"/>
    <p:sldId id="284" r:id="rId34"/>
    <p:sldId id="301" r:id="rId35"/>
    <p:sldId id="285" r:id="rId36"/>
    <p:sldId id="302" r:id="rId37"/>
    <p:sldId id="286" r:id="rId38"/>
    <p:sldId id="303" r:id="rId39"/>
    <p:sldId id="256" r:id="rId40"/>
    <p:sldId id="257" r:id="rId41"/>
    <p:sldId id="258" r:id="rId42"/>
    <p:sldId id="304" r:id="rId43"/>
    <p:sldId id="259" r:id="rId44"/>
    <p:sldId id="305" r:id="rId45"/>
    <p:sldId id="260" r:id="rId46"/>
    <p:sldId id="306" r:id="rId47"/>
    <p:sldId id="261" r:id="rId48"/>
    <p:sldId id="307" r:id="rId49"/>
    <p:sldId id="262" r:id="rId50"/>
    <p:sldId id="308" r:id="rId51"/>
    <p:sldId id="263" r:id="rId52"/>
    <p:sldId id="309" r:id="rId53"/>
    <p:sldId id="264" r:id="rId54"/>
    <p:sldId id="310" r:id="rId55"/>
    <p:sldId id="265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5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5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6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0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3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D51F-4AEC-4B79-8264-651663E545CD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D37C-B5E9-4CBD-A984-50787627C0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2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Why do we see history when we look at the stars?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5  Autumn 1: Physics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Earth and Space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3992335"/>
            <a:ext cx="3913279" cy="229525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7" y="3943259"/>
            <a:ext cx="2690949" cy="26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3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shape are the Earth, Sun and Moon?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Approximately spherical</a:t>
            </a:r>
            <a:endParaRPr lang="en-GB" sz="4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arth, Moon And Sun Quiz! Trivia Facts - ProProfs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70" y="2802299"/>
            <a:ext cx="56197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4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causes day and night?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06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</a:t>
            </a:r>
            <a:r>
              <a:rPr lang="en-GB" sz="4800" b="1" dirty="0" smtClean="0">
                <a:latin typeface="Comic Sans MS" panose="030F0702030302020204" pitchFamily="66" charset="0"/>
              </a:rPr>
              <a:t>causes day and night?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Earth rotates on its axis anti-clockwise and makes a complete rotation over 24 hours.</a:t>
            </a:r>
          </a:p>
        </p:txBody>
      </p:sp>
      <p:pic>
        <p:nvPicPr>
          <p:cNvPr id="4098" name="Picture 2" descr="What Causes Day and Night on Earth? - Information 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13" y="3302291"/>
            <a:ext cx="5295990" cy="31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long does it take for the Earth to orbit the Sun?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long does it take for the Earth to orbit the Sun?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Earth takes 365 and a quarter days to orbit the Sun. Every four years on Earth is a leap year.</a:t>
            </a:r>
          </a:p>
        </p:txBody>
      </p:sp>
      <p:pic>
        <p:nvPicPr>
          <p:cNvPr id="5122" name="Picture 2" descr="Earth&amp;#39;s orbit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0" y="3727269"/>
            <a:ext cx="5140008" cy="277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54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causes seasons?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4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causes seasons?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It is the Earth’s tilt that causes the seasons.</a:t>
            </a:r>
            <a:endParaRPr lang="en-GB" sz="4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What causes the season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21" y="2896144"/>
            <a:ext cx="4209236" cy="37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0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does the moon orbit?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2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does the moon orbit?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Moon orbits the Earth anticlockwise and takes approximately 28 days.</a:t>
            </a:r>
          </a:p>
        </p:txBody>
      </p:sp>
      <p:pic>
        <p:nvPicPr>
          <p:cNvPr id="7170" name="Picture 2" descr="Earth&amp;#39;s Moon Phases, Monthly Lunar Cycles (Infographic) |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22" y="3090136"/>
            <a:ext cx="4111623" cy="376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6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Can we change the properties of a material?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5  Autumn 2: Chemistry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Properties and changes of materials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1" y="5112734"/>
            <a:ext cx="4589102" cy="1576563"/>
          </a:xfrm>
          <a:prstGeom prst="rect">
            <a:avLst/>
          </a:prstGeom>
        </p:spPr>
      </p:pic>
      <p:pic>
        <p:nvPicPr>
          <p:cNvPr id="9" name="Picture 8" descr="Evaporation Labelled Illustration - Twink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r="27157"/>
          <a:stretch/>
        </p:blipFill>
        <p:spPr bwMode="auto">
          <a:xfrm>
            <a:off x="8938667" y="3648039"/>
            <a:ext cx="2800487" cy="2929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84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1889"/>
            <a:ext cx="12037541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is the solar system?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do the planets move?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Are all planets the same?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shape are the Earth, Sun and Moon?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causes day and night?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How long does it take for the Earth to orbit the Sun?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causes seasons?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does the moon orbit?</a:t>
            </a:r>
          </a:p>
        </p:txBody>
      </p:sp>
    </p:spTree>
    <p:extLst>
      <p:ext uri="{BB962C8B-B14F-4D97-AF65-F5344CB8AC3E}">
        <p14:creationId xmlns:p14="http://schemas.microsoft.com/office/powerpoint/2010/main" val="110280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6073"/>
            <a:ext cx="12037541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How can materials be grouped?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thermal insulators?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thermal conductors?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electrical insulators?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electrical conductors?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reversible changes?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are irreversible changes?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dissolving?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evaporation?</a:t>
            </a:r>
          </a:p>
        </p:txBody>
      </p:sp>
    </p:spTree>
    <p:extLst>
      <p:ext uri="{BB962C8B-B14F-4D97-AF65-F5344CB8AC3E}">
        <p14:creationId xmlns:p14="http://schemas.microsoft.com/office/powerpoint/2010/main" val="121020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can materials be grouped?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8326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can materials be grouped?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Materials can be grouped based on their properties: magnetic, transparent, permeable, soluble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92" y="3401105"/>
            <a:ext cx="5223374" cy="30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thermal insulators?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0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thermal insulators?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Materials that do not let heat travel through them easily</a:t>
            </a:r>
          </a:p>
        </p:txBody>
      </p:sp>
      <p:pic>
        <p:nvPicPr>
          <p:cNvPr id="8194" name="Picture 2" descr="Stay Warm with Thermal Insulation - Scientific Amer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59" y="2947533"/>
            <a:ext cx="5619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1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thermal conductors?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2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thermal conductors?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Materials </a:t>
            </a:r>
            <a:r>
              <a:rPr lang="en-GB" sz="4000" dirty="0" smtClean="0">
                <a:latin typeface="Comic Sans MS" panose="030F0702030302020204" pitchFamily="66" charset="0"/>
              </a:rPr>
              <a:t>that </a:t>
            </a:r>
            <a:r>
              <a:rPr lang="en-GB" sz="4000" dirty="0">
                <a:latin typeface="Comic Sans MS" panose="030F0702030302020204" pitchFamily="66" charset="0"/>
              </a:rPr>
              <a:t>let heat travel through them easily</a:t>
            </a:r>
          </a:p>
        </p:txBody>
      </p:sp>
      <p:pic>
        <p:nvPicPr>
          <p:cNvPr id="10242" name="Picture 2" descr="Thermal Conductors and Insulators by Leila&amp;#39;s Worksheets | T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7" y="2736487"/>
            <a:ext cx="4758152" cy="35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92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electrical insulators?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9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electrical insulators?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Materials </a:t>
            </a:r>
            <a:r>
              <a:rPr lang="en-GB" sz="4000" dirty="0" smtClean="0">
                <a:latin typeface="Comic Sans MS" panose="030F0702030302020204" pitchFamily="66" charset="0"/>
              </a:rPr>
              <a:t>that do not let electricity </a:t>
            </a:r>
            <a:r>
              <a:rPr lang="en-GB" sz="4000" dirty="0">
                <a:latin typeface="Comic Sans MS" panose="030F0702030302020204" pitchFamily="66" charset="0"/>
              </a:rPr>
              <a:t>travel through them easily</a:t>
            </a:r>
          </a:p>
        </p:txBody>
      </p:sp>
      <p:pic>
        <p:nvPicPr>
          <p:cNvPr id="11266" name="Picture 2" descr="10 Examples of Electrical Conductors and Insula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081654"/>
            <a:ext cx="4929393" cy="36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9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electrical conductors?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8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is </a:t>
            </a:r>
            <a:r>
              <a:rPr lang="en-GB" sz="4800" b="1" dirty="0" smtClean="0">
                <a:latin typeface="Comic Sans MS" panose="030F0702030302020204" pitchFamily="66" charset="0"/>
              </a:rPr>
              <a:t>the solar syste</a:t>
            </a:r>
            <a:r>
              <a:rPr lang="en-GB" sz="4800" b="1" dirty="0">
                <a:latin typeface="Comic Sans MS" panose="030F0702030302020204" pitchFamily="66" charset="0"/>
              </a:rPr>
              <a:t>m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11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electrical conductors?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Materials </a:t>
            </a:r>
            <a:r>
              <a:rPr lang="en-GB" sz="4000" dirty="0" smtClean="0">
                <a:latin typeface="Comic Sans MS" panose="030F0702030302020204" pitchFamily="66" charset="0"/>
              </a:rPr>
              <a:t>that let electricity </a:t>
            </a:r>
            <a:r>
              <a:rPr lang="en-GB" sz="4000" dirty="0">
                <a:latin typeface="Comic Sans MS" panose="030F0702030302020204" pitchFamily="66" charset="0"/>
              </a:rPr>
              <a:t>travel through them easily</a:t>
            </a:r>
          </a:p>
        </p:txBody>
      </p:sp>
      <p:pic>
        <p:nvPicPr>
          <p:cNvPr id="11266" name="Picture 2" descr="10 Examples of Electrical Conductors and Insula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081654"/>
            <a:ext cx="4929393" cy="36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4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reversible changes?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94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reversible changes?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reversible change is a change that can be undone or reversed e.g. melting, dissolving</a:t>
            </a:r>
          </a:p>
        </p:txBody>
      </p:sp>
      <p:pic>
        <p:nvPicPr>
          <p:cNvPr id="12290" name="Picture 2" descr="Reversible Changes or Physical Changes Examples Reversible Ch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4" b="26629"/>
          <a:stretch/>
        </p:blipFill>
        <p:spPr bwMode="auto">
          <a:xfrm>
            <a:off x="5319758" y="3770812"/>
            <a:ext cx="5407660" cy="240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0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irreversible changes?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901293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are irreversible changes?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Irreversible changes are permanent. They cannot be undone.</a:t>
            </a:r>
          </a:p>
        </p:txBody>
      </p:sp>
      <p:pic>
        <p:nvPicPr>
          <p:cNvPr id="14338" name="Picture 2" descr="Remembering &amp;amp; Understanding - Global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56" y="3700462"/>
            <a:ext cx="54673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4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866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dissolving?</a:t>
            </a:r>
            <a:endParaRPr lang="en-GB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68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dissolving?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When the particles of a solid mix with </a:t>
            </a:r>
            <a:r>
              <a:rPr lang="en-GB" sz="4000" dirty="0" smtClean="0">
                <a:latin typeface="Comic Sans MS" panose="030F0702030302020204" pitchFamily="66" charset="0"/>
              </a:rPr>
              <a:t>the particles </a:t>
            </a:r>
            <a:r>
              <a:rPr lang="en-GB" sz="4000" dirty="0">
                <a:latin typeface="Comic Sans MS" panose="030F0702030302020204" pitchFamily="66" charset="0"/>
              </a:rPr>
              <a:t>of a liquid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57" y="4163500"/>
            <a:ext cx="5860843" cy="20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3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evaporation?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508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is evaporation?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process of turning from liquid into gas</a:t>
            </a:r>
          </a:p>
        </p:txBody>
      </p:sp>
      <p:pic>
        <p:nvPicPr>
          <p:cNvPr id="5" name="Picture 4" descr="Evaporation Labelled Illustration - Twink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r="27157"/>
          <a:stretch/>
        </p:blipFill>
        <p:spPr bwMode="auto">
          <a:xfrm>
            <a:off x="7214370" y="2647949"/>
            <a:ext cx="3784555" cy="3883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5677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Does </a:t>
            </a:r>
            <a:r>
              <a:rPr lang="en-GB" b="1" u="sng" dirty="0">
                <a:latin typeface="Comic Sans MS" panose="030F0702030302020204" pitchFamily="66" charset="0"/>
              </a:rPr>
              <a:t>everything that goes up always come down?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5  Spring 1: Physics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Forces, levers and pulleys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8"/>
          <a:stretch/>
        </p:blipFill>
        <p:spPr>
          <a:xfrm>
            <a:off x="570885" y="4305236"/>
            <a:ext cx="3748196" cy="208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591" y="3779733"/>
            <a:ext cx="3486375" cy="26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is </a:t>
            </a:r>
            <a:r>
              <a:rPr lang="en-GB" sz="4800" b="1" dirty="0" smtClean="0">
                <a:latin typeface="Comic Sans MS" panose="030F0702030302020204" pitchFamily="66" charset="0"/>
              </a:rPr>
              <a:t>the solar syste</a:t>
            </a:r>
            <a:r>
              <a:rPr lang="en-GB" sz="4800" b="1" dirty="0">
                <a:latin typeface="Comic Sans MS" panose="030F0702030302020204" pitchFamily="66" charset="0"/>
              </a:rPr>
              <a:t>m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group of 8 planets: Mercury, Venus, Earth, Mars, Jupiter, Saturn, Uranus and Neptune.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93" y="4016647"/>
            <a:ext cx="3913279" cy="22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What is a force?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can forces do?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gravity?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friction?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air resistance?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water resistance?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 lever?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What is a pulley?</a:t>
            </a:r>
          </a:p>
        </p:txBody>
      </p:sp>
    </p:spTree>
    <p:extLst>
      <p:ext uri="{BB962C8B-B14F-4D97-AF65-F5344CB8AC3E}">
        <p14:creationId xmlns:p14="http://schemas.microsoft.com/office/powerpoint/2010/main" val="4003094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is a force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6737369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latin typeface="Comic Sans MS" panose="030F0702030302020204" pitchFamily="66" charset="0"/>
              </a:rPr>
              <a:t>What is a force</a:t>
            </a:r>
            <a:r>
              <a:rPr lang="en-GB" sz="4800" b="1" dirty="0" smtClean="0">
                <a:latin typeface="Comic Sans MS" panose="030F0702030302020204" pitchFamily="66" charset="0"/>
              </a:rPr>
              <a:t>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 force is either a push or a pull</a:t>
            </a:r>
            <a:r>
              <a:rPr lang="en-GB" sz="4000" dirty="0" smtClean="0">
                <a:latin typeface="Comic Sans MS" panose="030F0702030302020204" pitchFamily="66" charset="0"/>
              </a:rPr>
              <a:t>.</a:t>
            </a:r>
            <a:endParaRPr lang="en-GB" sz="4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at is a force? - BBC Bit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49" y="2929731"/>
            <a:ext cx="6205376" cy="34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87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can forces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78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can forces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Forces can make things speed up, slow down, change shape and change direction.</a:t>
            </a:r>
          </a:p>
          <a:p>
            <a:endParaRPr lang="en-GB" sz="4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0857"/>
          <a:stretch/>
        </p:blipFill>
        <p:spPr>
          <a:xfrm>
            <a:off x="285143" y="3410153"/>
            <a:ext cx="2944440" cy="1816535"/>
          </a:xfrm>
          <a:prstGeom prst="rect">
            <a:avLst/>
          </a:prstGeom>
        </p:spPr>
      </p:pic>
      <p:pic>
        <p:nvPicPr>
          <p:cNvPr id="2050" name="Picture 2" descr="Boy Pulling Dog Leash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0" b="40999"/>
          <a:stretch/>
        </p:blipFill>
        <p:spPr bwMode="auto">
          <a:xfrm>
            <a:off x="3589506" y="4327487"/>
            <a:ext cx="3452440" cy="21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queeze Ca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 bwMode="auto">
          <a:xfrm>
            <a:off x="7227584" y="3275393"/>
            <a:ext cx="1397890" cy="206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reasons why tennis is a great choice for your child - Tennis Ca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88" y="4309125"/>
            <a:ext cx="2552756" cy="18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43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gravity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24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gravity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Gravity is the </a:t>
            </a:r>
            <a:r>
              <a:rPr lang="en-GB" sz="4000" dirty="0" smtClean="0">
                <a:latin typeface="Comic Sans MS" panose="030F0702030302020204" pitchFamily="66" charset="0"/>
              </a:rPr>
              <a:t>force </a:t>
            </a:r>
            <a:r>
              <a:rPr lang="en-GB" sz="4000" dirty="0">
                <a:latin typeface="Comic Sans MS" panose="030F0702030302020204" pitchFamily="66" charset="0"/>
              </a:rPr>
              <a:t>that pulls objects down towards the centre of the Earth</a:t>
            </a:r>
            <a:r>
              <a:rPr lang="en-GB" sz="4000" dirty="0" smtClean="0">
                <a:latin typeface="Comic Sans MS" panose="030F0702030302020204" pitchFamily="66" charset="0"/>
              </a:rPr>
              <a:t>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115733"/>
            <a:ext cx="1639562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0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friction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237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friction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Friction happens when two surfaces touch and rub against each other.</a:t>
            </a:r>
          </a:p>
          <a:p>
            <a:endParaRPr lang="en-GB" dirty="0"/>
          </a:p>
        </p:txBody>
      </p:sp>
      <p:pic>
        <p:nvPicPr>
          <p:cNvPr id="3074" name="Picture 2" descr="Friction Stock Illustrations – 1,943 Friction Stock Illustrations, Vectors  &amp;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 bwMode="auto">
          <a:xfrm>
            <a:off x="6208889" y="2954516"/>
            <a:ext cx="5038375" cy="37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66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water resistance?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the planets move?</a:t>
            </a:r>
            <a:endParaRPr lang="en-GB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59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What is water resistance?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Water resistance slows down moving objects, because water slows you down as you move through it.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56" y="3718630"/>
            <a:ext cx="4994446" cy="25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0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air resistance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What is air resistance</a:t>
            </a:r>
            <a:r>
              <a:rPr lang="en-GB" b="1" dirty="0" smtClean="0">
                <a:latin typeface="Comic Sans MS" panose="030F0702030302020204" pitchFamily="66" charset="0"/>
              </a:rPr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Air resistance slows down moving objects, because air slows you down as you move through it.</a:t>
            </a:r>
          </a:p>
        </p:txBody>
      </p:sp>
      <p:pic>
        <p:nvPicPr>
          <p:cNvPr id="4098" name="Picture 2" descr="Transparent Pendulum Clipart - Parachute Air Resistance Diagram - Png  Download - Full Size Clipart (#5556034) - Pin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2"/>
          <a:stretch/>
        </p:blipFill>
        <p:spPr bwMode="auto">
          <a:xfrm>
            <a:off x="7786865" y="3228621"/>
            <a:ext cx="3126343" cy="37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84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lever?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17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lever?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A lever is a simple machine which helps us to lift objects.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Lever Diagram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 bwMode="auto">
          <a:xfrm>
            <a:off x="420512" y="3668311"/>
            <a:ext cx="5291666" cy="28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do levers create energy if the conservation of energy does not allow  energy to be created? | Science Questions with Surprising Ans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6" y="3656148"/>
            <a:ext cx="5562953" cy="28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68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pulley</a:t>
            </a: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407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pulley</a:t>
            </a:r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Pulleys also help to lift heavy objects. They include at least one wheel and a length of rope.</a:t>
            </a:r>
          </a:p>
        </p:txBody>
      </p:sp>
      <p:pic>
        <p:nvPicPr>
          <p:cNvPr id="6146" name="Picture 2" descr="Make a DIY Pulley System [Simple Machine Science] | Kids Activiti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8" y="3073576"/>
            <a:ext cx="3660069" cy="36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92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Can we change the properties of a material?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5  </a:t>
            </a:r>
            <a:r>
              <a:rPr lang="en-GB" dirty="0" smtClean="0">
                <a:latin typeface="Comic Sans MS" panose="030F0702030302020204" pitchFamily="66" charset="0"/>
              </a:rPr>
              <a:t>Summer 1: Chemistry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Properties and changes of materials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Dissolving Images, Stock Photos &amp;amp; Vectors | Shuttersto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3" y="5006788"/>
            <a:ext cx="39942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vaporation Labelled Illustration - Twink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r="27157"/>
          <a:stretch/>
        </p:blipFill>
        <p:spPr bwMode="auto">
          <a:xfrm>
            <a:off x="8985885" y="3602037"/>
            <a:ext cx="2686162" cy="2709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3444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latin typeface="Comic Sans MS" panose="030F0702030302020204" pitchFamily="66" charset="0"/>
              </a:rPr>
              <a:t>Key knowledge: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889"/>
            <a:ext cx="10515600" cy="435133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How can materials be grouped?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thermal insulators?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thermal conductors?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electrical insulators?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electrical conductors?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reversible changes?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are irreversible changes?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dissolving?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What is evaporation?</a:t>
            </a:r>
          </a:p>
        </p:txBody>
      </p:sp>
    </p:spTree>
    <p:extLst>
      <p:ext uri="{BB962C8B-B14F-4D97-AF65-F5344CB8AC3E}">
        <p14:creationId xmlns:p14="http://schemas.microsoft.com/office/powerpoint/2010/main" val="3086665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materials be grouped?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Materials can be grouped based on their properties: magnetic, transparent, permeable, soluble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5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How do the planets move?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planets all orbit the Sun. Each have different orbits so some take longer.</a:t>
            </a:r>
          </a:p>
        </p:txBody>
      </p:sp>
      <p:pic>
        <p:nvPicPr>
          <p:cNvPr id="4" name="Picture 2" descr="Why Do All the Planets Orbit More or Less in the Same Plane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23" y="3309257"/>
            <a:ext cx="5764077" cy="32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32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are thermal insulators?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Materials that do not let heat travel through them easily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63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are thermal conductors?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Materials which allow heat to move through them easily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42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are electrical insulators?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Have high resistance so do not let electricity travel through them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89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are electrical conductors?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Materials which allow electricity to pass through them easily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30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are reversible changes?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A reversible change is a change that can be undone or reversed e.g. melting, dissolving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25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are irreversible changes?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Irreversible changes are permanent. They cannot be undone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365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is dissolving?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When the particles of a solid mix with the particles of a liquid.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793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2811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What is evaporation?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The process of turning from liquid </a:t>
            </a:r>
            <a:r>
              <a:rPr lang="en-GB" sz="3600" smtClean="0">
                <a:latin typeface="Comic Sans MS" panose="030F0702030302020204" pitchFamily="66" charset="0"/>
              </a:rPr>
              <a:t>into gas.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Are all planets the same?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1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Are all planets the same?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first 4 planets are small and rocky; the outer 4 planets are gas giants or ice giants.</a:t>
            </a:r>
          </a:p>
        </p:txBody>
      </p:sp>
      <p:pic>
        <p:nvPicPr>
          <p:cNvPr id="2050" name="Picture 2" descr="Best of terrestrial planets-and-gas-giants - Free Watch Download - Today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5" y="3627755"/>
            <a:ext cx="4531925" cy="2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What shape are the Earth, Sun and Moon?</a:t>
            </a:r>
            <a:endParaRPr lang="en-GB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9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1045</Words>
  <Application>Microsoft Office PowerPoint</Application>
  <PresentationFormat>Widescreen</PresentationFormat>
  <Paragraphs>147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Times New Roman</vt:lpstr>
      <vt:lpstr>Office Theme</vt:lpstr>
      <vt:lpstr>Why do we see history when we look at the stars?</vt:lpstr>
      <vt:lpstr>Key knowledge:</vt:lpstr>
      <vt:lpstr>What is the solar system?</vt:lpstr>
      <vt:lpstr>What is the solar system?</vt:lpstr>
      <vt:lpstr>How do the planets move?</vt:lpstr>
      <vt:lpstr>How do the planets move?</vt:lpstr>
      <vt:lpstr>Are all planets the same?</vt:lpstr>
      <vt:lpstr>Are all planets the same?</vt:lpstr>
      <vt:lpstr>What shape are the Earth, Sun and Moon?</vt:lpstr>
      <vt:lpstr>What shape are the Earth, Sun and Moon?</vt:lpstr>
      <vt:lpstr>What causes day and night?</vt:lpstr>
      <vt:lpstr>What causes day and night?</vt:lpstr>
      <vt:lpstr>How long does it take for the Earth to orbit the Sun?</vt:lpstr>
      <vt:lpstr>How long does it take for the Earth to orbit the Sun?</vt:lpstr>
      <vt:lpstr>What causes seasons?</vt:lpstr>
      <vt:lpstr>What causes seasons?</vt:lpstr>
      <vt:lpstr>What does the moon orbit?</vt:lpstr>
      <vt:lpstr>What does the moon orbit?</vt:lpstr>
      <vt:lpstr>Can we change the properties of a material?</vt:lpstr>
      <vt:lpstr>Key knowledge:</vt:lpstr>
      <vt:lpstr>How can materials be grouped?</vt:lpstr>
      <vt:lpstr>How can materials be grouped?</vt:lpstr>
      <vt:lpstr>What are thermal insulators?</vt:lpstr>
      <vt:lpstr>What are thermal insulators?</vt:lpstr>
      <vt:lpstr>What are thermal conductors?</vt:lpstr>
      <vt:lpstr>What are thermal conductors?</vt:lpstr>
      <vt:lpstr>What are electrical insulators?</vt:lpstr>
      <vt:lpstr>What are electrical insulators?</vt:lpstr>
      <vt:lpstr>What are electrical conductors?</vt:lpstr>
      <vt:lpstr>What are electrical conductors?</vt:lpstr>
      <vt:lpstr>What are reversible changes?</vt:lpstr>
      <vt:lpstr>What are reversible changes?</vt:lpstr>
      <vt:lpstr>What are irreversible changes?</vt:lpstr>
      <vt:lpstr>What are irreversible changes?</vt:lpstr>
      <vt:lpstr>What is dissolving?</vt:lpstr>
      <vt:lpstr>What is dissolving?</vt:lpstr>
      <vt:lpstr>What is evaporation?</vt:lpstr>
      <vt:lpstr>What is evaporation?</vt:lpstr>
      <vt:lpstr>Does everything that goes up always come down?</vt:lpstr>
      <vt:lpstr>Key knowledge:</vt:lpstr>
      <vt:lpstr>What is a force?</vt:lpstr>
      <vt:lpstr>What is a force?</vt:lpstr>
      <vt:lpstr>What can forces do?</vt:lpstr>
      <vt:lpstr>What can forces do?</vt:lpstr>
      <vt:lpstr>What is gravity?</vt:lpstr>
      <vt:lpstr>What is gravity?</vt:lpstr>
      <vt:lpstr>What is friction?</vt:lpstr>
      <vt:lpstr>What is friction?</vt:lpstr>
      <vt:lpstr>What is water resistance?</vt:lpstr>
      <vt:lpstr>What is water resistance?</vt:lpstr>
      <vt:lpstr>What is air resistance?</vt:lpstr>
      <vt:lpstr>What is air resistance?</vt:lpstr>
      <vt:lpstr>What is a lever?</vt:lpstr>
      <vt:lpstr>What is a lever?</vt:lpstr>
      <vt:lpstr>What is a pulley?</vt:lpstr>
      <vt:lpstr>What is a pulley?</vt:lpstr>
      <vt:lpstr>Can we change the properties of a material?</vt:lpstr>
      <vt:lpstr>Key knowledge:</vt:lpstr>
      <vt:lpstr>How can materials be grouped?</vt:lpstr>
      <vt:lpstr>What are thermal insulators?</vt:lpstr>
      <vt:lpstr>What are thermal conductors?</vt:lpstr>
      <vt:lpstr>What are electrical insulators?</vt:lpstr>
      <vt:lpstr>What are electrical conductors?</vt:lpstr>
      <vt:lpstr>What are reversible changes?</vt:lpstr>
      <vt:lpstr>What are irreversible changes?</vt:lpstr>
      <vt:lpstr>What is dissolving?</vt:lpstr>
      <vt:lpstr>What is evaporation?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everything that goes up always come down?</dc:title>
  <dc:creator>teacher</dc:creator>
  <cp:lastModifiedBy>teacher</cp:lastModifiedBy>
  <cp:revision>20</cp:revision>
  <dcterms:created xsi:type="dcterms:W3CDTF">2021-12-01T12:16:06Z</dcterms:created>
  <dcterms:modified xsi:type="dcterms:W3CDTF">2022-11-28T09:56:30Z</dcterms:modified>
</cp:coreProperties>
</file>