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4"/>
  </p:handoutMasterIdLst>
  <p:sldIdLst>
    <p:sldId id="256" r:id="rId2"/>
    <p:sldId id="257" r:id="rId3"/>
    <p:sldId id="258" r:id="rId4"/>
    <p:sldId id="259" r:id="rId5"/>
    <p:sldId id="270" r:id="rId6"/>
    <p:sldId id="287" r:id="rId7"/>
    <p:sldId id="285" r:id="rId8"/>
    <p:sldId id="295" r:id="rId9"/>
    <p:sldId id="296" r:id="rId10"/>
    <p:sldId id="260" r:id="rId11"/>
    <p:sldId id="261" r:id="rId12"/>
    <p:sldId id="301" r:id="rId13"/>
    <p:sldId id="263" r:id="rId14"/>
    <p:sldId id="262" r:id="rId15"/>
    <p:sldId id="293" r:id="rId16"/>
    <p:sldId id="264" r:id="rId17"/>
    <p:sldId id="276" r:id="rId18"/>
    <p:sldId id="282" r:id="rId19"/>
    <p:sldId id="294" r:id="rId20"/>
    <p:sldId id="265" r:id="rId21"/>
    <p:sldId id="277" r:id="rId22"/>
    <p:sldId id="288" r:id="rId23"/>
    <p:sldId id="302" r:id="rId24"/>
    <p:sldId id="266" r:id="rId25"/>
    <p:sldId id="278" r:id="rId26"/>
    <p:sldId id="289" r:id="rId27"/>
    <p:sldId id="304" r:id="rId28"/>
    <p:sldId id="303" r:id="rId29"/>
    <p:sldId id="305" r:id="rId30"/>
    <p:sldId id="306" r:id="rId31"/>
    <p:sldId id="307" r:id="rId32"/>
    <p:sldId id="308" r:id="rId33"/>
    <p:sldId id="267" r:id="rId34"/>
    <p:sldId id="279" r:id="rId35"/>
    <p:sldId id="290" r:id="rId36"/>
    <p:sldId id="268" r:id="rId37"/>
    <p:sldId id="280" r:id="rId38"/>
    <p:sldId id="291" r:id="rId39"/>
    <p:sldId id="269" r:id="rId40"/>
    <p:sldId id="281" r:id="rId41"/>
    <p:sldId id="292" r:id="rId42"/>
    <p:sldId id="283" r:id="rId43"/>
    <p:sldId id="284" r:id="rId44"/>
    <p:sldId id="274" r:id="rId45"/>
    <p:sldId id="271" r:id="rId46"/>
    <p:sldId id="273" r:id="rId47"/>
    <p:sldId id="275" r:id="rId48"/>
    <p:sldId id="300" r:id="rId49"/>
    <p:sldId id="297" r:id="rId50"/>
    <p:sldId id="298" r:id="rId51"/>
    <p:sldId id="299" r:id="rId52"/>
    <p:sldId id="286" r:id="rId53"/>
  </p:sldIdLst>
  <p:sldSz cx="9144000" cy="6858000" type="screen4x3"/>
  <p:notesSz cx="67833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2350" y="0"/>
            <a:ext cx="2939468" cy="496332"/>
          </a:xfrm>
          <a:prstGeom prst="rect">
            <a:avLst/>
          </a:prstGeom>
        </p:spPr>
        <p:txBody>
          <a:bodyPr vert="horz" lIns="91440" tIns="45720" rIns="91440" bIns="45720" rtlCol="0"/>
          <a:lstStyle>
            <a:lvl1pPr algn="r">
              <a:defRPr sz="1200"/>
            </a:lvl1pPr>
          </a:lstStyle>
          <a:p>
            <a:fld id="{23FDB2F7-56F5-4D17-8169-DAFA5B703E63}" type="datetimeFigureOut">
              <a:rPr lang="en-GB" smtClean="0"/>
              <a:t>27/09/2016</a:t>
            </a:fld>
            <a:endParaRPr lang="en-GB"/>
          </a:p>
        </p:txBody>
      </p:sp>
      <p:sp>
        <p:nvSpPr>
          <p:cNvPr id="4" name="Footer Placeholder 3"/>
          <p:cNvSpPr>
            <a:spLocks noGrp="1"/>
          </p:cNvSpPr>
          <p:nvPr>
            <p:ph type="ftr" sz="quarter" idx="2"/>
          </p:nvPr>
        </p:nvSpPr>
        <p:spPr>
          <a:xfrm>
            <a:off x="0" y="9428583"/>
            <a:ext cx="293946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2350" y="9428583"/>
            <a:ext cx="2939468" cy="496332"/>
          </a:xfrm>
          <a:prstGeom prst="rect">
            <a:avLst/>
          </a:prstGeom>
        </p:spPr>
        <p:txBody>
          <a:bodyPr vert="horz" lIns="91440" tIns="45720" rIns="91440" bIns="45720" rtlCol="0" anchor="b"/>
          <a:lstStyle>
            <a:lvl1pPr algn="r">
              <a:defRPr sz="1200"/>
            </a:lvl1pPr>
          </a:lstStyle>
          <a:p>
            <a:fld id="{74185410-E149-4A67-913C-053A746926A7}" type="slidenum">
              <a:rPr lang="en-GB" smtClean="0"/>
              <a:t>‹#›</a:t>
            </a:fld>
            <a:endParaRPr lang="en-GB"/>
          </a:p>
        </p:txBody>
      </p:sp>
    </p:spTree>
    <p:extLst>
      <p:ext uri="{BB962C8B-B14F-4D97-AF65-F5344CB8AC3E}">
        <p14:creationId xmlns:p14="http://schemas.microsoft.com/office/powerpoint/2010/main" val="4745392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073400-0FE3-443E-8317-E6BD0F01A964}"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338954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3400-0FE3-443E-8317-E6BD0F01A964}"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239670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3400-0FE3-443E-8317-E6BD0F01A964}"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10032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3400-0FE3-443E-8317-E6BD0F01A964}"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337302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73400-0FE3-443E-8317-E6BD0F01A964}" type="datetimeFigureOut">
              <a:rPr lang="en-GB" smtClean="0"/>
              <a:t>27/09/2016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118413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073400-0FE3-443E-8317-E6BD0F01A964}"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111301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073400-0FE3-443E-8317-E6BD0F01A964}" type="datetimeFigureOut">
              <a:rPr lang="en-GB" smtClean="0"/>
              <a:t>27/09/2016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334366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073400-0FE3-443E-8317-E6BD0F01A964}" type="datetimeFigureOut">
              <a:rPr lang="en-GB" smtClean="0"/>
              <a:t>27/09/2016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401493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73400-0FE3-443E-8317-E6BD0F01A964}" type="datetimeFigureOut">
              <a:rPr lang="en-GB" smtClean="0"/>
              <a:t>27/09/2016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42900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73400-0FE3-443E-8317-E6BD0F01A964}"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40225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73400-0FE3-443E-8317-E6BD0F01A964}" type="datetimeFigureOut">
              <a:rPr lang="en-GB" smtClean="0"/>
              <a:t>27/09/2016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43AF9-2865-4E9D-9ED0-457B880AF853}" type="slidenum">
              <a:rPr lang="en-GB" smtClean="0"/>
              <a:t>‹#›</a:t>
            </a:fld>
            <a:endParaRPr lang="en-GB"/>
          </a:p>
        </p:txBody>
      </p:sp>
    </p:spTree>
    <p:extLst>
      <p:ext uri="{BB962C8B-B14F-4D97-AF65-F5344CB8AC3E}">
        <p14:creationId xmlns:p14="http://schemas.microsoft.com/office/powerpoint/2010/main" val="199415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73400-0FE3-443E-8317-E6BD0F01A964}" type="datetimeFigureOut">
              <a:rPr lang="en-GB" smtClean="0"/>
              <a:t>27/09/2016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43AF9-2865-4E9D-9ED0-457B880AF853}" type="slidenum">
              <a:rPr lang="en-GB" smtClean="0"/>
              <a:t>‹#›</a:t>
            </a:fld>
            <a:endParaRPr lang="en-GB"/>
          </a:p>
        </p:txBody>
      </p:sp>
    </p:spTree>
    <p:extLst>
      <p:ext uri="{BB962C8B-B14F-4D97-AF65-F5344CB8AC3E}">
        <p14:creationId xmlns:p14="http://schemas.microsoft.com/office/powerpoint/2010/main" val="24623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Grove Vale </a:t>
            </a:r>
            <a:r>
              <a:rPr lang="en-GB" smtClean="0"/>
              <a:t>Primary School</a:t>
            </a:r>
            <a:endParaRPr lang="en-GB" dirty="0"/>
          </a:p>
        </p:txBody>
      </p:sp>
      <p:sp>
        <p:nvSpPr>
          <p:cNvPr id="3" name="Subtitle 2"/>
          <p:cNvSpPr>
            <a:spLocks noGrp="1"/>
          </p:cNvSpPr>
          <p:nvPr>
            <p:ph type="subTitle" idx="1"/>
          </p:nvPr>
        </p:nvSpPr>
        <p:spPr/>
        <p:txBody>
          <a:bodyPr/>
          <a:lstStyle/>
          <a:p>
            <a:r>
              <a:rPr lang="en-GB" dirty="0" smtClean="0"/>
              <a:t>Guide to the EYFS</a:t>
            </a:r>
          </a:p>
          <a:p>
            <a:r>
              <a:rPr lang="en-GB" dirty="0" smtClean="0"/>
              <a:t>M Bunch</a:t>
            </a:r>
          </a:p>
        </p:txBody>
      </p:sp>
    </p:spTree>
    <p:extLst>
      <p:ext uri="{BB962C8B-B14F-4D97-AF65-F5344CB8AC3E}">
        <p14:creationId xmlns:p14="http://schemas.microsoft.com/office/powerpoint/2010/main" val="371957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Through play</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a:t>Children are </a:t>
            </a:r>
            <a:r>
              <a:rPr lang="en-GB" b="1" dirty="0"/>
              <a:t>active</a:t>
            </a:r>
            <a:r>
              <a:rPr lang="en-GB" dirty="0"/>
              <a:t> </a:t>
            </a:r>
            <a:r>
              <a:rPr lang="en-GB" dirty="0" smtClean="0"/>
              <a:t>learners </a:t>
            </a:r>
            <a:endParaRPr lang="en-GB" dirty="0"/>
          </a:p>
          <a:p>
            <a:pPr marL="0" indent="0">
              <a:buNone/>
            </a:pPr>
            <a:r>
              <a:rPr lang="en-GB" dirty="0"/>
              <a:t> </a:t>
            </a:r>
          </a:p>
          <a:p>
            <a:pPr marL="0" indent="0" algn="ctr">
              <a:buNone/>
            </a:pPr>
            <a:r>
              <a:rPr lang="en-GB" dirty="0"/>
              <a:t> </a:t>
            </a:r>
            <a:r>
              <a:rPr lang="en-GB" i="1" dirty="0" smtClean="0"/>
              <a:t>Tell </a:t>
            </a:r>
            <a:r>
              <a:rPr lang="en-GB" i="1" dirty="0"/>
              <a:t>me and I'll forget. </a:t>
            </a:r>
          </a:p>
          <a:p>
            <a:pPr marL="0" indent="0" algn="ctr">
              <a:buNone/>
            </a:pPr>
            <a:r>
              <a:rPr lang="en-GB" i="1" dirty="0"/>
              <a:t>Show me and I'll remember. </a:t>
            </a:r>
          </a:p>
          <a:p>
            <a:pPr marL="0" indent="0" algn="ctr">
              <a:buNone/>
            </a:pPr>
            <a:r>
              <a:rPr lang="en-GB" i="1" dirty="0"/>
              <a:t>Let me do and I'll understand. </a:t>
            </a:r>
          </a:p>
          <a:p>
            <a:pPr marL="0" indent="0">
              <a:buNone/>
            </a:pPr>
            <a:endParaRPr lang="en-GB" dirty="0"/>
          </a:p>
        </p:txBody>
      </p:sp>
    </p:spTree>
    <p:extLst>
      <p:ext uri="{BB962C8B-B14F-4D97-AF65-F5344CB8AC3E}">
        <p14:creationId xmlns:p14="http://schemas.microsoft.com/office/powerpoint/2010/main" val="2300526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tandrewscommunitypreschoolhove.co.uk/wp-content/uploads/2014/01/EYFS-information-board-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7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endParaRPr lang="en-GB" sz="8800" dirty="0" smtClean="0"/>
          </a:p>
          <a:p>
            <a:pPr marL="0" indent="0" algn="ctr">
              <a:buNone/>
            </a:pPr>
            <a:r>
              <a:rPr lang="en-GB" sz="8800" dirty="0" smtClean="0"/>
              <a:t>Prime Areas</a:t>
            </a:r>
            <a:endParaRPr lang="en-GB" sz="8800" dirty="0"/>
          </a:p>
        </p:txBody>
      </p:sp>
    </p:spTree>
    <p:extLst>
      <p:ext uri="{BB962C8B-B14F-4D97-AF65-F5344CB8AC3E}">
        <p14:creationId xmlns:p14="http://schemas.microsoft.com/office/powerpoint/2010/main" val="405052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15985" y="-360717"/>
            <a:ext cx="10692130" cy="7559040"/>
          </a:xfrm>
          <a:prstGeom prst="rect">
            <a:avLst/>
          </a:prstGeom>
          <a:noFill/>
        </p:spPr>
      </p:pic>
      <p:sp>
        <p:nvSpPr>
          <p:cNvPr id="3" name="TextBox 2"/>
          <p:cNvSpPr txBox="1"/>
          <p:nvPr/>
        </p:nvSpPr>
        <p:spPr>
          <a:xfrm>
            <a:off x="3779912" y="3429000"/>
            <a:ext cx="1728192" cy="646331"/>
          </a:xfrm>
          <a:prstGeom prst="rect">
            <a:avLst/>
          </a:prstGeom>
          <a:noFill/>
        </p:spPr>
        <p:txBody>
          <a:bodyPr wrap="square" rtlCol="0">
            <a:spAutoFit/>
          </a:bodyPr>
          <a:lstStyle/>
          <a:p>
            <a:pPr algn="ctr"/>
            <a:r>
              <a:rPr lang="en-GB" dirty="0" smtClean="0"/>
              <a:t>Communication and language</a:t>
            </a:r>
            <a:endParaRPr lang="en-GB" dirty="0"/>
          </a:p>
        </p:txBody>
      </p:sp>
    </p:spTree>
    <p:extLst>
      <p:ext uri="{BB962C8B-B14F-4D97-AF65-F5344CB8AC3E}">
        <p14:creationId xmlns:p14="http://schemas.microsoft.com/office/powerpoint/2010/main" val="286240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37112"/>
            <a:ext cx="8229600" cy="2007096"/>
          </a:xfrm>
        </p:spPr>
        <p:txBody>
          <a:bodyPr/>
          <a:lstStyle/>
          <a:p>
            <a:r>
              <a:rPr lang="en-GB" dirty="0" smtClean="0"/>
              <a:t>Summary of 30-50 and 40-60 months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4007033"/>
              </p:ext>
            </p:extLst>
          </p:nvPr>
        </p:nvGraphicFramePr>
        <p:xfrm>
          <a:off x="467544" y="260648"/>
          <a:ext cx="8229600" cy="4028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pPr marL="342900" indent="-342900">
                        <a:buFont typeface="+mj-lt"/>
                        <a:buAutoNum type="arabicPeriod"/>
                      </a:pPr>
                      <a:r>
                        <a:rPr lang="en-GB" dirty="0" smtClean="0"/>
                        <a:t>Speaking</a:t>
                      </a:r>
                      <a:r>
                        <a:rPr lang="en-GB" baseline="0" dirty="0" smtClean="0"/>
                        <a:t> and listening</a:t>
                      </a:r>
                    </a:p>
                    <a:p>
                      <a:pPr marL="342900" indent="-342900">
                        <a:buFont typeface="+mj-lt"/>
                        <a:buAutoNum type="arabicPeriod"/>
                      </a:pPr>
                      <a:endParaRPr lang="en-GB" baseline="0" dirty="0" smtClean="0"/>
                    </a:p>
                    <a:p>
                      <a:pPr marL="342900" indent="-342900">
                        <a:buFont typeface="+mj-lt"/>
                        <a:buAutoNum type="arabicPeriod"/>
                      </a:pPr>
                      <a:r>
                        <a:rPr lang="en-GB" baseline="0" dirty="0" smtClean="0"/>
                        <a:t>Understanding</a:t>
                      </a:r>
                    </a:p>
                    <a:p>
                      <a:pPr marL="342900" indent="-342900">
                        <a:buFont typeface="+mj-lt"/>
                        <a:buAutoNum type="arabicPeriod"/>
                      </a:pPr>
                      <a:endParaRPr lang="en-GB" baseline="0" dirty="0" smtClean="0"/>
                    </a:p>
                    <a:p>
                      <a:pPr marL="342900" indent="-342900">
                        <a:buFont typeface="+mj-lt"/>
                        <a:buAutoNum type="arabicPeriod"/>
                      </a:pPr>
                      <a:r>
                        <a:rPr lang="en-GB" baseline="0" dirty="0" smtClean="0"/>
                        <a:t>Listening</a:t>
                      </a:r>
                      <a:endParaRPr lang="en-GB" dirty="0"/>
                    </a:p>
                  </a:txBody>
                  <a:tcPr/>
                </a:tc>
                <a:tc>
                  <a:txBody>
                    <a:bodyPr/>
                    <a:lstStyle/>
                    <a:p>
                      <a:r>
                        <a:rPr lang="en-GB" sz="1800" kern="1200" dirty="0" smtClean="0">
                          <a:solidFill>
                            <a:schemeClr val="dk1"/>
                          </a:solidFill>
                          <a:effectLst/>
                          <a:latin typeface="+mn-lt"/>
                          <a:ea typeface="+mn-ea"/>
                          <a:cs typeface="+mn-cs"/>
                        </a:rPr>
                        <a:t>Listens attentively in different </a:t>
                      </a:r>
                    </a:p>
                    <a:p>
                      <a:r>
                        <a:rPr lang="en-GB" sz="1800" kern="1200" dirty="0" smtClean="0">
                          <a:solidFill>
                            <a:schemeClr val="dk1"/>
                          </a:solidFill>
                          <a:effectLst/>
                          <a:latin typeface="+mn-lt"/>
                          <a:ea typeface="+mn-ea"/>
                          <a:cs typeface="+mn-cs"/>
                        </a:rPr>
                        <a:t>situations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Follow instructions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Answer 'how' and 'why' questions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Express themselves effectively </a:t>
                      </a:r>
                    </a:p>
                    <a:p>
                      <a:endParaRPr lang="en-GB" dirty="0"/>
                    </a:p>
                  </a:txBody>
                  <a:tcPr/>
                </a:tc>
                <a:tc>
                  <a:txBody>
                    <a:bodyPr/>
                    <a:lstStyle/>
                    <a:p>
                      <a:r>
                        <a:rPr lang="en-GB" sz="1800" kern="1200" dirty="0" smtClean="0">
                          <a:solidFill>
                            <a:schemeClr val="dk1"/>
                          </a:solidFill>
                          <a:effectLst/>
                          <a:latin typeface="+mn-lt"/>
                          <a:ea typeface="+mn-ea"/>
                          <a:cs typeface="+mn-cs"/>
                        </a:rPr>
                        <a:t> Encourage your child to listen </a:t>
                      </a:r>
                    </a:p>
                    <a:p>
                      <a:r>
                        <a:rPr lang="en-GB" sz="1800" kern="1200" dirty="0" smtClean="0">
                          <a:solidFill>
                            <a:schemeClr val="dk1"/>
                          </a:solidFill>
                          <a:effectLst/>
                          <a:latin typeface="+mn-lt"/>
                          <a:ea typeface="+mn-ea"/>
                          <a:cs typeface="+mn-cs"/>
                        </a:rPr>
                        <a:t>carefully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Ask you child questions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Make your child answer in </a:t>
                      </a:r>
                    </a:p>
                    <a:p>
                      <a:r>
                        <a:rPr lang="en-GB" sz="1800" kern="1200" dirty="0" smtClean="0">
                          <a:solidFill>
                            <a:schemeClr val="dk1"/>
                          </a:solidFill>
                          <a:effectLst/>
                          <a:latin typeface="+mn-lt"/>
                          <a:ea typeface="+mn-ea"/>
                          <a:cs typeface="+mn-cs"/>
                        </a:rPr>
                        <a:t>sentences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Give your child instructions to follow involving several ideas or actions </a:t>
                      </a:r>
                    </a:p>
                    <a:p>
                      <a:endParaRPr lang="en-GB" dirty="0"/>
                    </a:p>
                  </a:txBody>
                  <a:tcPr/>
                </a:tc>
              </a:tr>
            </a:tbl>
          </a:graphicData>
        </a:graphic>
      </p:graphicFrame>
    </p:spTree>
    <p:extLst>
      <p:ext uri="{BB962C8B-B14F-4D97-AF65-F5344CB8AC3E}">
        <p14:creationId xmlns:p14="http://schemas.microsoft.com/office/powerpoint/2010/main" val="380432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84819058"/>
              </p:ext>
            </p:extLst>
          </p:nvPr>
        </p:nvGraphicFramePr>
        <p:xfrm>
          <a:off x="539552" y="1700808"/>
          <a:ext cx="8208912" cy="4668876"/>
        </p:xfrm>
        <a:graphic>
          <a:graphicData uri="http://schemas.openxmlformats.org/drawingml/2006/table">
            <a:tbl>
              <a:tblPr firstRow="1" firstCol="1" lastRow="1" lastCol="1" bandRow="1" bandCol="1">
                <a:tableStyleId>{5C22544A-7EE6-4342-B048-85BDC9FD1C3A}</a:tableStyleId>
              </a:tblPr>
              <a:tblGrid>
                <a:gridCol w="8208912"/>
              </a:tblGrid>
              <a:tr h="1785798">
                <a:tc>
                  <a:txBody>
                    <a:bodyPr/>
                    <a:lstStyle/>
                    <a:p>
                      <a:pPr marL="0" lvl="0" indent="0">
                        <a:spcAft>
                          <a:spcPts val="0"/>
                        </a:spcAft>
                        <a:buFont typeface="Symbol"/>
                        <a:buNone/>
                        <a:tabLst>
                          <a:tab pos="180340" algn="l"/>
                        </a:tabLst>
                      </a:pPr>
                      <a:r>
                        <a:rPr lang="en-GB" sz="1800" b="0" dirty="0" smtClean="0">
                          <a:effectLst/>
                        </a:rPr>
                        <a:t>ELG 01 Speaking and Listening</a:t>
                      </a:r>
                    </a:p>
                    <a:p>
                      <a:pPr marL="342900" lvl="0" indent="-342900">
                        <a:spcAft>
                          <a:spcPts val="0"/>
                        </a:spcAft>
                        <a:buFont typeface="Symbol"/>
                        <a:buChar char=""/>
                        <a:tabLst>
                          <a:tab pos="180340" algn="l"/>
                        </a:tabLst>
                      </a:pPr>
                      <a:r>
                        <a:rPr lang="en-GB" sz="1800" b="0" dirty="0" smtClean="0">
                          <a:effectLst/>
                        </a:rPr>
                        <a:t>Children </a:t>
                      </a:r>
                      <a:r>
                        <a:rPr lang="en-GB" sz="1800" b="0" dirty="0">
                          <a:effectLst/>
                        </a:rPr>
                        <a:t>listen attentively in a range of situations. </a:t>
                      </a:r>
                      <a:endParaRPr lang="en-GB" sz="2800" b="0" dirty="0">
                        <a:effectLst/>
                      </a:endParaRPr>
                    </a:p>
                    <a:p>
                      <a:pPr marL="342900" lvl="0" indent="-342900">
                        <a:spcAft>
                          <a:spcPts val="0"/>
                        </a:spcAft>
                        <a:buFont typeface="Symbol"/>
                        <a:buChar char=""/>
                        <a:tabLst>
                          <a:tab pos="180340" algn="l"/>
                        </a:tabLst>
                      </a:pPr>
                      <a:r>
                        <a:rPr lang="en-GB" sz="1800" b="0" dirty="0">
                          <a:effectLst/>
                        </a:rPr>
                        <a:t>They listen to stories, accurately anticipating key events and respond to what they hear with relevant comments, questions or actions. </a:t>
                      </a:r>
                      <a:endParaRPr lang="en-GB" sz="2800" b="0" dirty="0">
                        <a:effectLst/>
                      </a:endParaRPr>
                    </a:p>
                    <a:p>
                      <a:pPr marL="342900" lvl="0" indent="-342900">
                        <a:spcAft>
                          <a:spcPts val="0"/>
                        </a:spcAft>
                        <a:buFont typeface="Symbol"/>
                        <a:buChar char=""/>
                        <a:tabLst>
                          <a:tab pos="180340" algn="l"/>
                        </a:tabLst>
                      </a:pPr>
                      <a:r>
                        <a:rPr lang="en-GB" sz="1800" b="0" dirty="0">
                          <a:effectLst/>
                        </a:rPr>
                        <a:t>They give their attention to what others say and respond appropriately, while engaged in another activity.</a:t>
                      </a:r>
                      <a:endParaRPr lang="en-GB" sz="2800" b="0" dirty="0">
                        <a:effectLst/>
                        <a:latin typeface="Times New Roman"/>
                        <a:ea typeface="Times New Roman"/>
                      </a:endParaRPr>
                    </a:p>
                  </a:txBody>
                  <a:tcPr marL="68580" marR="68580" marT="0" marB="0"/>
                </a:tc>
              </a:tr>
              <a:tr h="892899">
                <a:tc>
                  <a:txBody>
                    <a:bodyPr/>
                    <a:lstStyle/>
                    <a:p>
                      <a:pPr marL="0" lvl="0" indent="0">
                        <a:spcAft>
                          <a:spcPts val="0"/>
                        </a:spcAft>
                        <a:buFont typeface="Symbol"/>
                        <a:buNone/>
                        <a:tabLst>
                          <a:tab pos="180340" algn="l"/>
                        </a:tabLst>
                      </a:pPr>
                      <a:r>
                        <a:rPr lang="en-GB" sz="1800" b="0" dirty="0" smtClean="0">
                          <a:effectLst/>
                        </a:rPr>
                        <a:t>ELG 02  Understanding</a:t>
                      </a:r>
                    </a:p>
                    <a:p>
                      <a:pPr marL="342900" lvl="0" indent="-342900">
                        <a:spcAft>
                          <a:spcPts val="0"/>
                        </a:spcAft>
                        <a:buFont typeface="Symbol"/>
                        <a:buChar char=""/>
                        <a:tabLst>
                          <a:tab pos="180340" algn="l"/>
                        </a:tabLst>
                      </a:pPr>
                      <a:r>
                        <a:rPr lang="en-GB" sz="1800" b="0" dirty="0" smtClean="0">
                          <a:effectLst/>
                        </a:rPr>
                        <a:t>Children </a:t>
                      </a:r>
                      <a:r>
                        <a:rPr lang="en-GB" sz="1800" b="0" dirty="0">
                          <a:effectLst/>
                        </a:rPr>
                        <a:t>follow instructions involving several ideas or actions. </a:t>
                      </a:r>
                      <a:endParaRPr lang="en-GB" sz="2800" b="0" dirty="0">
                        <a:effectLst/>
                      </a:endParaRPr>
                    </a:p>
                    <a:p>
                      <a:pPr marL="342900" lvl="0" indent="-342900">
                        <a:spcAft>
                          <a:spcPts val="0"/>
                        </a:spcAft>
                        <a:buFont typeface="Symbol"/>
                        <a:buChar char=""/>
                        <a:tabLst>
                          <a:tab pos="180340" algn="l"/>
                        </a:tabLst>
                      </a:pPr>
                      <a:r>
                        <a:rPr lang="en-GB" sz="1800" b="0" dirty="0">
                          <a:effectLst/>
                        </a:rPr>
                        <a:t>They answer ‘how’ and ‘why’ questions about their experiences and in response to stories or events.</a:t>
                      </a:r>
                      <a:endParaRPr lang="en-GB" sz="2800" b="0" dirty="0">
                        <a:effectLst/>
                        <a:latin typeface="Times New Roman"/>
                        <a:ea typeface="Times New Roman"/>
                      </a:endParaRPr>
                    </a:p>
                  </a:txBody>
                  <a:tcPr marL="68580" marR="68580" marT="0" marB="0"/>
                </a:tc>
              </a:tr>
              <a:tr h="1785798">
                <a:tc>
                  <a:txBody>
                    <a:bodyPr/>
                    <a:lstStyle/>
                    <a:p>
                      <a:pPr marL="0" lvl="0" indent="0">
                        <a:spcAft>
                          <a:spcPts val="0"/>
                        </a:spcAft>
                        <a:buFont typeface="Symbol"/>
                        <a:buNone/>
                        <a:tabLst>
                          <a:tab pos="180340" algn="l"/>
                        </a:tabLst>
                      </a:pPr>
                      <a:r>
                        <a:rPr lang="en-GB" sz="1800" b="0" dirty="0" smtClean="0">
                          <a:effectLst/>
                        </a:rPr>
                        <a:t>ELG 03 Listening</a:t>
                      </a:r>
                    </a:p>
                    <a:p>
                      <a:pPr marL="342900" lvl="0" indent="-342900">
                        <a:spcAft>
                          <a:spcPts val="0"/>
                        </a:spcAft>
                        <a:buFont typeface="Symbol"/>
                        <a:buChar char=""/>
                        <a:tabLst>
                          <a:tab pos="180340" algn="l"/>
                        </a:tabLst>
                      </a:pPr>
                      <a:r>
                        <a:rPr lang="en-GB" sz="1800" b="0" dirty="0" smtClean="0">
                          <a:effectLst/>
                        </a:rPr>
                        <a:t>Children </a:t>
                      </a:r>
                      <a:r>
                        <a:rPr lang="en-GB" sz="1800" b="0" dirty="0">
                          <a:effectLst/>
                        </a:rPr>
                        <a:t>express themselves effectively, showing awareness of listeners’ needs. </a:t>
                      </a:r>
                      <a:endParaRPr lang="en-GB" sz="2800" b="0" dirty="0">
                        <a:effectLst/>
                      </a:endParaRPr>
                    </a:p>
                    <a:p>
                      <a:pPr marL="342900" lvl="0" indent="-342900">
                        <a:spcAft>
                          <a:spcPts val="0"/>
                        </a:spcAft>
                        <a:buFont typeface="Symbol"/>
                        <a:buChar char=""/>
                        <a:tabLst>
                          <a:tab pos="180340" algn="l"/>
                        </a:tabLst>
                      </a:pPr>
                      <a:r>
                        <a:rPr lang="en-GB" sz="1800" b="0" dirty="0">
                          <a:effectLst/>
                        </a:rPr>
                        <a:t>They use past, present and future forms accurately when talking about events that have happened or are to happen in the future. </a:t>
                      </a:r>
                      <a:endParaRPr lang="en-GB" sz="2800" b="0" dirty="0">
                        <a:effectLst/>
                      </a:endParaRPr>
                    </a:p>
                    <a:p>
                      <a:pPr marL="342900" lvl="0" indent="-342900">
                        <a:spcAft>
                          <a:spcPts val="0"/>
                        </a:spcAft>
                        <a:buFont typeface="Symbol"/>
                        <a:buChar char=""/>
                        <a:tabLst>
                          <a:tab pos="180340" algn="l"/>
                        </a:tabLst>
                      </a:pPr>
                      <a:r>
                        <a:rPr lang="en-GB" sz="1800" b="0" dirty="0">
                          <a:effectLst/>
                        </a:rPr>
                        <a:t>They develop their own narratives and explanations by connecting ideas or events.</a:t>
                      </a:r>
                      <a:endParaRPr lang="en-GB" sz="28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9264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Tree>
    <p:extLst>
      <p:ext uri="{BB962C8B-B14F-4D97-AF65-F5344CB8AC3E}">
        <p14:creationId xmlns:p14="http://schemas.microsoft.com/office/powerpoint/2010/main" val="340356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8814387"/>
              </p:ext>
            </p:extLst>
          </p:nvPr>
        </p:nvGraphicFramePr>
        <p:xfrm>
          <a:off x="395536" y="188640"/>
          <a:ext cx="8424936" cy="4724400"/>
        </p:xfrm>
        <a:graphic>
          <a:graphicData uri="http://schemas.openxmlformats.org/drawingml/2006/table">
            <a:tbl>
              <a:tblPr firstRow="1" bandRow="1">
                <a:tableStyleId>{5C22544A-7EE6-4342-B048-85BDC9FD1C3A}</a:tableStyleId>
              </a:tblPr>
              <a:tblGrid>
                <a:gridCol w="2808312"/>
                <a:gridCol w="2808312"/>
                <a:gridCol w="2808312"/>
              </a:tblGrid>
              <a:tr h="361355">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4247157">
                <a:tc>
                  <a:txBody>
                    <a:bodyPr/>
                    <a:lstStyle/>
                    <a:p>
                      <a:r>
                        <a:rPr lang="en-GB" dirty="0" smtClean="0"/>
                        <a:t>Moving</a:t>
                      </a:r>
                      <a:r>
                        <a:rPr lang="en-GB" baseline="0" dirty="0" smtClean="0"/>
                        <a:t> and handling</a:t>
                      </a:r>
                    </a:p>
                    <a:p>
                      <a:endParaRPr lang="en-GB" baseline="0" dirty="0" smtClean="0"/>
                    </a:p>
                    <a:p>
                      <a:endParaRPr lang="en-GB" baseline="0" dirty="0" smtClean="0"/>
                    </a:p>
                    <a:p>
                      <a:r>
                        <a:rPr lang="en-GB" baseline="0" dirty="0" smtClean="0"/>
                        <a:t>Health and self-care</a:t>
                      </a:r>
                      <a:endParaRPr lang="en-GB" dirty="0"/>
                    </a:p>
                  </a:txBody>
                  <a:tcPr/>
                </a:tc>
                <a:tc>
                  <a:txBody>
                    <a:bodyPr/>
                    <a:lstStyle/>
                    <a:p>
                      <a:r>
                        <a:rPr lang="en-GB" sz="1800" kern="1200" dirty="0" smtClean="0">
                          <a:solidFill>
                            <a:schemeClr val="dk1"/>
                          </a:solidFill>
                          <a:effectLst/>
                          <a:latin typeface="+mn-lt"/>
                          <a:ea typeface="+mn-ea"/>
                          <a:cs typeface="+mn-cs"/>
                        </a:rPr>
                        <a:t>Moves using large and small</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scale movements; running, jumping, climbing </a:t>
                      </a:r>
                    </a:p>
                    <a:p>
                      <a:r>
                        <a:rPr lang="en-GB" sz="1800" kern="1200" dirty="0" smtClean="0">
                          <a:solidFill>
                            <a:schemeClr val="dk1"/>
                          </a:solidFill>
                          <a:effectLst/>
                          <a:latin typeface="+mn-lt"/>
                          <a:ea typeface="+mn-ea"/>
                          <a:cs typeface="+mn-cs"/>
                        </a:rPr>
                        <a:t>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Move confidently and safely negotiates space </a:t>
                      </a:r>
                    </a:p>
                    <a:p>
                      <a:r>
                        <a:rPr lang="en-GB" sz="1800" kern="1200" dirty="0" smtClean="0">
                          <a:solidFill>
                            <a:schemeClr val="dk1"/>
                          </a:solidFill>
                          <a:effectLst/>
                          <a:latin typeface="+mn-lt"/>
                          <a:ea typeface="+mn-ea"/>
                          <a:cs typeface="+mn-cs"/>
                        </a:rPr>
                        <a:t>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Handle tools and equipment effectively including pencils for writing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Healthy lifestyle </a:t>
                      </a:r>
                      <a:endParaRPr lang="en-GB" sz="1800" kern="1200" dirty="0">
                        <a:solidFill>
                          <a:schemeClr val="dk1"/>
                        </a:solidFill>
                        <a:effectLst/>
                        <a:latin typeface="+mn-lt"/>
                        <a:ea typeface="+mn-ea"/>
                        <a:cs typeface="+mn-cs"/>
                      </a:endParaRPr>
                    </a:p>
                  </a:txBody>
                  <a:tcPr/>
                </a:tc>
                <a:tc>
                  <a:txBody>
                    <a:bodyPr/>
                    <a:lstStyle/>
                    <a:p>
                      <a:r>
                        <a:rPr lang="en-GB" sz="1400" kern="1200" dirty="0" smtClean="0">
                          <a:solidFill>
                            <a:schemeClr val="dk1"/>
                          </a:solidFill>
                          <a:effectLst/>
                          <a:latin typeface="+mn-lt"/>
                          <a:ea typeface="+mn-ea"/>
                          <a:cs typeface="+mn-cs"/>
                        </a:rPr>
                        <a:t>Take a trip to the park so your child can run, </a:t>
                      </a:r>
                    </a:p>
                    <a:p>
                      <a:r>
                        <a:rPr lang="en-GB" sz="1400" kern="1200" dirty="0" smtClean="0">
                          <a:solidFill>
                            <a:schemeClr val="dk1"/>
                          </a:solidFill>
                          <a:effectLst/>
                          <a:latin typeface="+mn-lt"/>
                          <a:ea typeface="+mn-ea"/>
                          <a:cs typeface="+mn-cs"/>
                        </a:rPr>
                        <a:t>jump and climb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Feeling messy! Make some </a:t>
                      </a:r>
                      <a:r>
                        <a:rPr lang="en-GB" sz="1400" kern="1200" dirty="0" err="1" smtClean="0">
                          <a:solidFill>
                            <a:schemeClr val="dk1"/>
                          </a:solidFill>
                          <a:effectLst/>
                          <a:latin typeface="+mn-lt"/>
                          <a:ea typeface="+mn-ea"/>
                          <a:cs typeface="+mn-cs"/>
                        </a:rPr>
                        <a:t>playdough</a:t>
                      </a:r>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Encourage your child to hold scissors correctly </a:t>
                      </a:r>
                    </a:p>
                    <a:p>
                      <a:r>
                        <a:rPr lang="en-GB" sz="1400" kern="1200" dirty="0" smtClean="0">
                          <a:solidFill>
                            <a:schemeClr val="dk1"/>
                          </a:solidFill>
                          <a:effectLst/>
                          <a:latin typeface="+mn-lt"/>
                          <a:ea typeface="+mn-ea"/>
                          <a:cs typeface="+mn-cs"/>
                        </a:rPr>
                        <a:t>- snip and cut paper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Take a pot of water and a paintbrush outside </a:t>
                      </a:r>
                    </a:p>
                    <a:p>
                      <a:r>
                        <a:rPr lang="en-GB" sz="1400" kern="1200" dirty="0" smtClean="0">
                          <a:solidFill>
                            <a:schemeClr val="dk1"/>
                          </a:solidFill>
                          <a:effectLst/>
                          <a:latin typeface="+mn-lt"/>
                          <a:ea typeface="+mn-ea"/>
                          <a:cs typeface="+mn-cs"/>
                        </a:rPr>
                        <a:t>so your child an 'paint' the pavement, fence or </a:t>
                      </a:r>
                    </a:p>
                    <a:p>
                      <a:r>
                        <a:rPr lang="en-GB" sz="1400" kern="1200" dirty="0" smtClean="0">
                          <a:solidFill>
                            <a:schemeClr val="dk1"/>
                          </a:solidFill>
                          <a:effectLst/>
                          <a:latin typeface="+mn-lt"/>
                          <a:ea typeface="+mn-ea"/>
                          <a:cs typeface="+mn-cs"/>
                        </a:rPr>
                        <a:t>shed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Encourage your child to use a pencil correctly - </a:t>
                      </a:r>
                    </a:p>
                    <a:p>
                      <a:r>
                        <a:rPr lang="en-GB" sz="1400" kern="1200" dirty="0" smtClean="0">
                          <a:solidFill>
                            <a:schemeClr val="dk1"/>
                          </a:solidFill>
                          <a:effectLst/>
                          <a:latin typeface="+mn-lt"/>
                          <a:ea typeface="+mn-ea"/>
                          <a:cs typeface="+mn-cs"/>
                        </a:rPr>
                        <a:t>colour, trace over line </a:t>
                      </a:r>
                      <a:endParaRPr lang="en-GB" sz="1400" dirty="0"/>
                    </a:p>
                  </a:txBody>
                  <a:tcPr/>
                </a:tc>
              </a:tr>
            </a:tbl>
          </a:graphicData>
        </a:graphic>
      </p:graphicFrame>
    </p:spTree>
    <p:extLst>
      <p:ext uri="{BB962C8B-B14F-4D97-AF65-F5344CB8AC3E}">
        <p14:creationId xmlns:p14="http://schemas.microsoft.com/office/powerpoint/2010/main" val="75208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611964"/>
              </p:ext>
            </p:extLst>
          </p:nvPr>
        </p:nvGraphicFramePr>
        <p:xfrm>
          <a:off x="467544" y="264198"/>
          <a:ext cx="8424936" cy="3668859"/>
        </p:xfrm>
        <a:graphic>
          <a:graphicData uri="http://schemas.openxmlformats.org/drawingml/2006/table">
            <a:tbl>
              <a:tblPr firstRow="1" bandRow="1">
                <a:tableStyleId>{5C22544A-7EE6-4342-B048-85BDC9FD1C3A}</a:tableStyleId>
              </a:tblPr>
              <a:tblGrid>
                <a:gridCol w="4212468"/>
                <a:gridCol w="4212468"/>
              </a:tblGrid>
              <a:tr h="834219">
                <a:tc>
                  <a:txBody>
                    <a:bodyPr/>
                    <a:lstStyle/>
                    <a:p>
                      <a:r>
                        <a:rPr lang="en-GB" dirty="0" smtClean="0"/>
                        <a:t>Gross Motor</a:t>
                      </a:r>
                      <a:endParaRPr lang="en-GB" dirty="0"/>
                    </a:p>
                  </a:txBody>
                  <a:tcPr/>
                </a:tc>
                <a:tc>
                  <a:txBody>
                    <a:bodyPr/>
                    <a:lstStyle/>
                    <a:p>
                      <a:r>
                        <a:rPr lang="en-GB" dirty="0" smtClean="0"/>
                        <a:t>Fine motor</a:t>
                      </a:r>
                      <a:endParaRPr lang="en-GB" dirty="0"/>
                    </a:p>
                  </a:txBody>
                  <a:tcPr/>
                </a:tc>
              </a:tr>
              <a:tr h="2766181">
                <a:tc>
                  <a:txBody>
                    <a:bodyPr/>
                    <a:lstStyle/>
                    <a:p>
                      <a:pPr marL="285750" indent="-285750">
                        <a:buFont typeface="Arial" panose="020B0604020202020204" pitchFamily="34" charset="0"/>
                        <a:buChar char="•"/>
                      </a:pPr>
                      <a:r>
                        <a:rPr lang="en-GB" sz="1800" dirty="0" smtClean="0"/>
                        <a:t>Ways of moving</a:t>
                      </a:r>
                    </a:p>
                    <a:p>
                      <a:pPr marL="285750" indent="-285750">
                        <a:buFont typeface="Arial" panose="020B0604020202020204" pitchFamily="34" charset="0"/>
                        <a:buChar char="•"/>
                      </a:pPr>
                      <a:r>
                        <a:rPr lang="en-GB" sz="1800" dirty="0" smtClean="0"/>
                        <a:t>Stands on 1 foot</a:t>
                      </a:r>
                    </a:p>
                    <a:p>
                      <a:pPr marL="285750" indent="-285750">
                        <a:buFont typeface="Arial" panose="020B0604020202020204" pitchFamily="34" charset="0"/>
                        <a:buChar char="•"/>
                      </a:pPr>
                      <a:r>
                        <a:rPr lang="en-GB" sz="1800" dirty="0" smtClean="0"/>
                        <a:t>Catch</a:t>
                      </a:r>
                      <a:r>
                        <a:rPr lang="en-GB" sz="1800" baseline="0" dirty="0" smtClean="0"/>
                        <a:t> a large ball</a:t>
                      </a:r>
                      <a:endParaRPr lang="en-GB" sz="1800" dirty="0" smtClean="0"/>
                    </a:p>
                    <a:p>
                      <a:pPr marL="285750" indent="-285750">
                        <a:buFont typeface="Arial" panose="020B0604020202020204" pitchFamily="34" charset="0"/>
                        <a:buChar char="•"/>
                      </a:pPr>
                      <a:r>
                        <a:rPr lang="en-GB" sz="1800" dirty="0" smtClean="0"/>
                        <a:t>Jumps off an object</a:t>
                      </a:r>
                    </a:p>
                    <a:p>
                      <a:pPr marL="285750" indent="-285750">
                        <a:buFont typeface="Arial" panose="020B0604020202020204" pitchFamily="34" charset="0"/>
                        <a:buChar char="•"/>
                      </a:pPr>
                      <a:r>
                        <a:rPr lang="en-GB" sz="1800" dirty="0" smtClean="0"/>
                        <a:t>Negotiates space</a:t>
                      </a:r>
                    </a:p>
                    <a:p>
                      <a:pPr marL="285750" indent="-285750">
                        <a:buFont typeface="Arial" panose="020B0604020202020204" pitchFamily="34" charset="0"/>
                        <a:buChar char="•"/>
                      </a:pPr>
                      <a:r>
                        <a:rPr lang="en-GB" sz="1800" dirty="0" smtClean="0"/>
                        <a:t>Travels around, under, over and through equipment</a:t>
                      </a:r>
                    </a:p>
                    <a:p>
                      <a:pPr marL="285750" indent="-285750">
                        <a:buFont typeface="Arial" panose="020B0604020202020204" pitchFamily="34" charset="0"/>
                        <a:buChar char="•"/>
                      </a:pPr>
                      <a:r>
                        <a:rPr lang="en-GB" sz="1800" dirty="0" smtClean="0"/>
                        <a:t>Pushing, patting throwing, catching and kicking an object</a:t>
                      </a:r>
                    </a:p>
                    <a:p>
                      <a:pPr marL="0" indent="0">
                        <a:buFont typeface="Arial" panose="020B0604020202020204" pitchFamily="34" charset="0"/>
                        <a:buNone/>
                      </a:pPr>
                      <a:endParaRPr lang="en-GB" sz="18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Uses 1-handed</a:t>
                      </a:r>
                      <a:r>
                        <a:rPr lang="en-GB" baseline="0" dirty="0" smtClean="0"/>
                        <a:t> tools</a:t>
                      </a:r>
                      <a:endParaRPr lang="en-GB" dirty="0" smtClean="0"/>
                    </a:p>
                    <a:p>
                      <a:pPr marL="285750" indent="-285750">
                        <a:buFont typeface="Arial" panose="020B0604020202020204" pitchFamily="34" charset="0"/>
                        <a:buChar char="•"/>
                      </a:pPr>
                      <a:r>
                        <a:rPr lang="en-GB" dirty="0" smtClean="0"/>
                        <a:t>Draws</a:t>
                      </a:r>
                      <a:r>
                        <a:rPr lang="en-GB" baseline="0" dirty="0" smtClean="0"/>
                        <a:t> lines and circles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Use anti-clockwise movements and retrace vertical lines</a:t>
                      </a:r>
                    </a:p>
                    <a:p>
                      <a:pPr marL="285750" indent="-285750">
                        <a:buFont typeface="Arial" panose="020B0604020202020204" pitchFamily="34" charset="0"/>
                        <a:buChar char="•"/>
                      </a:pPr>
                      <a:r>
                        <a:rPr lang="en-GB" baseline="0" dirty="0" smtClean="0"/>
                        <a:t>Makes snips in paper</a:t>
                      </a:r>
                    </a:p>
                    <a:p>
                      <a:pPr marL="285750" indent="-285750">
                        <a:buFont typeface="Arial" panose="020B0604020202020204" pitchFamily="34" charset="0"/>
                        <a:buChar char="•"/>
                      </a:pPr>
                      <a:r>
                        <a:rPr lang="en-GB" baseline="0" dirty="0" smtClean="0"/>
                        <a:t>Holds a pencil  (thumb and 2 fingers moving to a tripod grasp)</a:t>
                      </a:r>
                    </a:p>
                    <a:p>
                      <a:pPr marL="285750" indent="-285750">
                        <a:buFont typeface="Arial" panose="020B0604020202020204" pitchFamily="34" charset="0"/>
                        <a:buChar char="•"/>
                      </a:pPr>
                      <a:r>
                        <a:rPr lang="en-GB" baseline="0" dirty="0" smtClean="0"/>
                        <a:t>can copy and form some letters</a:t>
                      </a:r>
                    </a:p>
                    <a:p>
                      <a:pPr marL="285750" indent="-285750">
                        <a:buFont typeface="Arial" panose="020B0604020202020204" pitchFamily="34" charset="0"/>
                        <a:buChar char="•"/>
                      </a:pPr>
                      <a:r>
                        <a:rPr lang="en-GB" baseline="0" dirty="0" smtClean="0"/>
                        <a:t>Has a dominant hand</a:t>
                      </a:r>
                    </a:p>
                    <a:p>
                      <a:pPr marL="285750" indent="-285750">
                        <a:buFont typeface="Arial" panose="020B0604020202020204" pitchFamily="34" charset="0"/>
                        <a:buChar char="•"/>
                      </a:pPr>
                      <a:endParaRPr lang="en-GB" baseline="0" dirty="0" smtClean="0"/>
                    </a:p>
                  </a:txBody>
                  <a:tcPr/>
                </a:tc>
              </a:tr>
            </a:tbl>
          </a:graphicData>
        </a:graphic>
      </p:graphicFrame>
      <p:sp>
        <p:nvSpPr>
          <p:cNvPr id="6" name="Title 5"/>
          <p:cNvSpPr>
            <a:spLocks noGrp="1"/>
          </p:cNvSpPr>
          <p:nvPr>
            <p:ph type="title"/>
          </p:nvPr>
        </p:nvSpPr>
        <p:spPr>
          <a:xfrm>
            <a:off x="467544" y="4221088"/>
            <a:ext cx="8229600" cy="2376264"/>
          </a:xfrm>
        </p:spPr>
        <p:txBody>
          <a:bodyPr>
            <a:normAutofit/>
          </a:bodyPr>
          <a:lstStyle/>
          <a:p>
            <a:pPr algn="l"/>
            <a:r>
              <a:rPr lang="en-GB" sz="2400" dirty="0" smtClean="0"/>
              <a:t>Outdoor play</a:t>
            </a:r>
            <a:br>
              <a:rPr lang="en-GB" sz="2400" dirty="0" smtClean="0"/>
            </a:br>
            <a:r>
              <a:rPr lang="en-GB" sz="2400" dirty="0" smtClean="0"/>
              <a:t>PE</a:t>
            </a:r>
            <a:br>
              <a:rPr lang="en-GB" sz="2400" dirty="0" smtClean="0"/>
            </a:br>
            <a:r>
              <a:rPr lang="en-GB" sz="2400" dirty="0" smtClean="0"/>
              <a:t>Fine motor activities – handwriting, tweezers, peg boards, </a:t>
            </a:r>
            <a:r>
              <a:rPr lang="en-GB" sz="2400" dirty="0" err="1" smtClean="0"/>
              <a:t>lego</a:t>
            </a:r>
            <a:r>
              <a:rPr lang="en-GB" sz="2400" dirty="0" smtClean="0"/>
              <a:t>.</a:t>
            </a:r>
            <a:endParaRPr lang="en-GB" sz="2400" dirty="0"/>
          </a:p>
        </p:txBody>
      </p:sp>
    </p:spTree>
    <p:extLst>
      <p:ext uri="{BB962C8B-B14F-4D97-AF65-F5344CB8AC3E}">
        <p14:creationId xmlns:p14="http://schemas.microsoft.com/office/powerpoint/2010/main" val="404281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24381506"/>
              </p:ext>
            </p:extLst>
          </p:nvPr>
        </p:nvGraphicFramePr>
        <p:xfrm>
          <a:off x="395536" y="1700808"/>
          <a:ext cx="8352928" cy="5234903"/>
        </p:xfrm>
        <a:graphic>
          <a:graphicData uri="http://schemas.openxmlformats.org/drawingml/2006/table">
            <a:tbl>
              <a:tblPr firstRow="1" firstCol="1" lastRow="1" lastCol="1" bandRow="1" bandCol="1">
                <a:tableStyleId>{5C22544A-7EE6-4342-B048-85BDC9FD1C3A}</a:tableStyleId>
              </a:tblPr>
              <a:tblGrid>
                <a:gridCol w="8352928"/>
              </a:tblGrid>
              <a:tr h="2005937">
                <a:tc>
                  <a:txBody>
                    <a:bodyPr/>
                    <a:lstStyle/>
                    <a:p>
                      <a:pPr marL="0" lvl="0" indent="0">
                        <a:spcAft>
                          <a:spcPts val="0"/>
                        </a:spcAft>
                        <a:buFont typeface="Symbol"/>
                        <a:buNone/>
                        <a:tabLst>
                          <a:tab pos="180340" algn="l"/>
                        </a:tabLst>
                      </a:pPr>
                      <a:r>
                        <a:rPr lang="en-GB" sz="2400" b="0" dirty="0" smtClean="0">
                          <a:effectLst/>
                        </a:rPr>
                        <a:t>ELG 04</a:t>
                      </a:r>
                    </a:p>
                    <a:p>
                      <a:pPr marL="342900" lvl="0" indent="-342900">
                        <a:spcAft>
                          <a:spcPts val="0"/>
                        </a:spcAft>
                        <a:buFont typeface="Symbol"/>
                        <a:buChar char=""/>
                        <a:tabLst>
                          <a:tab pos="180340" algn="l"/>
                        </a:tabLst>
                      </a:pPr>
                      <a:r>
                        <a:rPr lang="en-GB" sz="2400" b="0" dirty="0" smtClean="0">
                          <a:effectLst/>
                        </a:rPr>
                        <a:t>Children </a:t>
                      </a:r>
                      <a:r>
                        <a:rPr lang="en-GB" sz="2400" b="0" dirty="0">
                          <a:effectLst/>
                        </a:rPr>
                        <a:t>show good control and co ordination in large &amp; small movements. </a:t>
                      </a:r>
                      <a:endParaRPr lang="en-GB" sz="3600" b="0" dirty="0">
                        <a:effectLst/>
                      </a:endParaRPr>
                    </a:p>
                    <a:p>
                      <a:pPr marL="342900" lvl="0" indent="-342900">
                        <a:spcAft>
                          <a:spcPts val="0"/>
                        </a:spcAft>
                        <a:buFont typeface="Symbol"/>
                        <a:buChar char=""/>
                        <a:tabLst>
                          <a:tab pos="180340" algn="l"/>
                        </a:tabLst>
                      </a:pPr>
                      <a:r>
                        <a:rPr lang="en-GB" sz="2400" b="0" dirty="0">
                          <a:effectLst/>
                        </a:rPr>
                        <a:t>They move confidently in a range of ways, safely negotiating space. </a:t>
                      </a:r>
                      <a:endParaRPr lang="en-GB" sz="3600" b="0" dirty="0">
                        <a:effectLst/>
                      </a:endParaRPr>
                    </a:p>
                    <a:p>
                      <a:pPr marL="342900" lvl="0" indent="-342900">
                        <a:spcAft>
                          <a:spcPts val="0"/>
                        </a:spcAft>
                        <a:buFont typeface="Symbol"/>
                        <a:buChar char=""/>
                        <a:tabLst>
                          <a:tab pos="180340" algn="l"/>
                        </a:tabLst>
                      </a:pPr>
                      <a:r>
                        <a:rPr lang="en-GB" sz="2400" b="0" dirty="0">
                          <a:effectLst/>
                        </a:rPr>
                        <a:t>They handle equipment and tools effectively, including pencils for writing.</a:t>
                      </a:r>
                      <a:endParaRPr lang="en-GB" sz="3600" b="0" dirty="0">
                        <a:effectLst/>
                        <a:latin typeface="Times New Roman"/>
                        <a:ea typeface="Times New Roman"/>
                      </a:endParaRPr>
                    </a:p>
                  </a:txBody>
                  <a:tcPr marL="68580" marR="68580" marT="0" marB="0"/>
                </a:tc>
              </a:tr>
              <a:tr h="2674583">
                <a:tc>
                  <a:txBody>
                    <a:bodyPr/>
                    <a:lstStyle/>
                    <a:p>
                      <a:pPr marL="0" lvl="0" indent="0">
                        <a:spcAft>
                          <a:spcPts val="0"/>
                        </a:spcAft>
                        <a:buFont typeface="Symbol"/>
                        <a:buNone/>
                        <a:tabLst>
                          <a:tab pos="180340" algn="l"/>
                        </a:tabLst>
                      </a:pPr>
                      <a:r>
                        <a:rPr lang="en-GB" sz="2400" b="0" dirty="0" smtClean="0">
                          <a:effectLst/>
                        </a:rPr>
                        <a:t>ELG 05</a:t>
                      </a:r>
                    </a:p>
                    <a:p>
                      <a:pPr marL="342900" lvl="0" indent="-342900">
                        <a:spcAft>
                          <a:spcPts val="0"/>
                        </a:spcAft>
                        <a:buFont typeface="Symbol"/>
                        <a:buChar char=""/>
                        <a:tabLst>
                          <a:tab pos="180340" algn="l"/>
                        </a:tabLst>
                      </a:pPr>
                      <a:r>
                        <a:rPr lang="en-GB" sz="2400" b="0" dirty="0" smtClean="0">
                          <a:effectLst/>
                        </a:rPr>
                        <a:t>Children </a:t>
                      </a:r>
                      <a:r>
                        <a:rPr lang="en-GB" sz="2400" b="0" dirty="0">
                          <a:effectLst/>
                        </a:rPr>
                        <a:t>know the importance for good health of physical exercise, and a healthy diet, and talk about ways to keep healthy and safe. </a:t>
                      </a:r>
                      <a:endParaRPr lang="en-GB" sz="3600" b="0" dirty="0">
                        <a:effectLst/>
                      </a:endParaRPr>
                    </a:p>
                    <a:p>
                      <a:pPr marL="342900" lvl="0" indent="-342900">
                        <a:spcAft>
                          <a:spcPts val="0"/>
                        </a:spcAft>
                        <a:buFont typeface="Symbol"/>
                        <a:buChar char=""/>
                        <a:tabLst>
                          <a:tab pos="180340" algn="l"/>
                        </a:tabLst>
                      </a:pPr>
                      <a:r>
                        <a:rPr lang="en-GB" sz="2400" b="0" dirty="0">
                          <a:effectLst/>
                        </a:rPr>
                        <a:t>They manage their own basic hygiene and personal needs successfully, including dressing &amp; going to the toilet independently.</a:t>
                      </a:r>
                      <a:endParaRPr lang="en-GB" sz="36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69862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Early Years Foundation Stage?</a:t>
            </a:r>
            <a:endParaRPr lang="en-GB" dirty="0"/>
          </a:p>
        </p:txBody>
      </p:sp>
      <p:sp>
        <p:nvSpPr>
          <p:cNvPr id="3" name="Content Placeholder 2"/>
          <p:cNvSpPr>
            <a:spLocks noGrp="1"/>
          </p:cNvSpPr>
          <p:nvPr>
            <p:ph idx="1"/>
          </p:nvPr>
        </p:nvSpPr>
        <p:spPr/>
        <p:txBody>
          <a:bodyPr/>
          <a:lstStyle/>
          <a:p>
            <a:r>
              <a:rPr lang="en-GB" dirty="0"/>
              <a:t>The Early Years Foundation Stage (EYFS) is </a:t>
            </a:r>
            <a:r>
              <a:rPr lang="en-GB" dirty="0" smtClean="0"/>
              <a:t>the </a:t>
            </a:r>
            <a:r>
              <a:rPr lang="en-GB" dirty="0"/>
              <a:t>stage of education for children from </a:t>
            </a:r>
            <a:r>
              <a:rPr lang="en-GB" dirty="0" smtClean="0"/>
              <a:t>birth </a:t>
            </a:r>
            <a:r>
              <a:rPr lang="en-GB" dirty="0"/>
              <a:t>to the end of the Reception Year. </a:t>
            </a:r>
          </a:p>
          <a:p>
            <a:r>
              <a:rPr lang="en-GB" dirty="0"/>
              <a:t>It is based on the recognition </a:t>
            </a:r>
            <a:r>
              <a:rPr lang="en-GB" dirty="0" smtClean="0"/>
              <a:t>that </a:t>
            </a:r>
            <a:r>
              <a:rPr lang="en-GB" dirty="0"/>
              <a:t>children learn best through play and active learning. </a:t>
            </a:r>
          </a:p>
          <a:p>
            <a:endParaRPr lang="en-GB" dirty="0"/>
          </a:p>
        </p:txBody>
      </p:sp>
    </p:spTree>
    <p:extLst>
      <p:ext uri="{BB962C8B-B14F-4D97-AF65-F5344CB8AC3E}">
        <p14:creationId xmlns:p14="http://schemas.microsoft.com/office/powerpoint/2010/main" val="847171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Tree>
    <p:extLst>
      <p:ext uri="{BB962C8B-B14F-4D97-AF65-F5344CB8AC3E}">
        <p14:creationId xmlns:p14="http://schemas.microsoft.com/office/powerpoint/2010/main" val="2622958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725212"/>
              </p:ext>
            </p:extLst>
          </p:nvPr>
        </p:nvGraphicFramePr>
        <p:xfrm>
          <a:off x="457200" y="1600200"/>
          <a:ext cx="8229600" cy="4851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r>
                        <a:rPr lang="en-GB" dirty="0" smtClean="0"/>
                        <a:t>Makin</a:t>
                      </a:r>
                      <a:r>
                        <a:rPr lang="en-GB" baseline="0" dirty="0" smtClean="0"/>
                        <a:t>g relationships</a:t>
                      </a:r>
                    </a:p>
                    <a:p>
                      <a:endParaRPr lang="en-GB" baseline="0" dirty="0" smtClean="0"/>
                    </a:p>
                    <a:p>
                      <a:r>
                        <a:rPr lang="en-GB" dirty="0" smtClean="0"/>
                        <a:t>Managing feelings and behaviour</a:t>
                      </a:r>
                    </a:p>
                    <a:p>
                      <a:endParaRPr lang="en-GB" dirty="0" smtClean="0"/>
                    </a:p>
                    <a:p>
                      <a:r>
                        <a:rPr lang="en-GB" dirty="0" smtClean="0"/>
                        <a:t>Self</a:t>
                      </a:r>
                      <a:r>
                        <a:rPr lang="en-GB" baseline="0" dirty="0" smtClean="0"/>
                        <a:t> confidence and S….</a:t>
                      </a:r>
                      <a:endParaRPr lang="en-GB" dirty="0"/>
                    </a:p>
                  </a:txBody>
                  <a:tcPr/>
                </a:tc>
                <a:tc>
                  <a:txBody>
                    <a:bodyPr/>
                    <a:lstStyle/>
                    <a:p>
                      <a:r>
                        <a:rPr lang="en-GB" sz="1600" kern="1200" dirty="0" smtClean="0">
                          <a:solidFill>
                            <a:schemeClr val="dk1"/>
                          </a:solidFill>
                          <a:effectLst/>
                          <a:latin typeface="+mn-lt"/>
                          <a:ea typeface="+mn-ea"/>
                          <a:cs typeface="+mn-cs"/>
                        </a:rPr>
                        <a:t>Develop their confidence.</a:t>
                      </a:r>
                    </a:p>
                    <a:p>
                      <a:r>
                        <a:rPr lang="en-GB" sz="1600" kern="1200" dirty="0" smtClean="0">
                          <a:solidFill>
                            <a:schemeClr val="dk1"/>
                          </a:solidFill>
                          <a:effectLst/>
                          <a:latin typeface="+mn-lt"/>
                          <a:ea typeface="+mn-ea"/>
                          <a:cs typeface="+mn-cs"/>
                        </a:rPr>
                        <a:t>Talk about how they and others are feeling .</a:t>
                      </a:r>
                    </a:p>
                    <a:p>
                      <a:r>
                        <a:rPr lang="en-GB" sz="1600" kern="1200" dirty="0" smtClean="0">
                          <a:solidFill>
                            <a:schemeClr val="dk1"/>
                          </a:solidFill>
                          <a:effectLst/>
                          <a:latin typeface="+mn-lt"/>
                          <a:ea typeface="+mn-ea"/>
                          <a:cs typeface="+mn-cs"/>
                        </a:rPr>
                        <a:t>Talk about their own and others behaviour and it's consequences. </a:t>
                      </a:r>
                    </a:p>
                    <a:p>
                      <a:r>
                        <a:rPr lang="en-GB" sz="1600" kern="1200" dirty="0" smtClean="0">
                          <a:solidFill>
                            <a:schemeClr val="dk1"/>
                          </a:solidFill>
                          <a:effectLst/>
                          <a:latin typeface="+mn-lt"/>
                          <a:ea typeface="+mn-ea"/>
                          <a:cs typeface="+mn-cs"/>
                        </a:rPr>
                        <a:t>Know some behaviour is </a:t>
                      </a:r>
                    </a:p>
                    <a:p>
                      <a:r>
                        <a:rPr lang="en-GB" sz="1600" kern="1200" dirty="0" smtClean="0">
                          <a:solidFill>
                            <a:schemeClr val="dk1"/>
                          </a:solidFill>
                          <a:effectLst/>
                          <a:latin typeface="+mn-lt"/>
                          <a:ea typeface="+mn-ea"/>
                          <a:cs typeface="+mn-cs"/>
                        </a:rPr>
                        <a:t>Unacceptable. </a:t>
                      </a:r>
                    </a:p>
                    <a:p>
                      <a:r>
                        <a:rPr lang="en-GB" sz="1600" kern="1200" dirty="0" smtClean="0">
                          <a:solidFill>
                            <a:schemeClr val="dk1"/>
                          </a:solidFill>
                          <a:effectLst/>
                          <a:latin typeface="+mn-lt"/>
                          <a:ea typeface="+mn-ea"/>
                          <a:cs typeface="+mn-cs"/>
                        </a:rPr>
                        <a:t>Work as part of a group following the rules. </a:t>
                      </a:r>
                    </a:p>
                    <a:p>
                      <a:r>
                        <a:rPr lang="en-GB" sz="1600" kern="1200" dirty="0" smtClean="0">
                          <a:solidFill>
                            <a:schemeClr val="dk1"/>
                          </a:solidFill>
                          <a:effectLst/>
                          <a:latin typeface="+mn-lt"/>
                          <a:ea typeface="+mn-ea"/>
                          <a:cs typeface="+mn-cs"/>
                        </a:rPr>
                        <a:t>Play co-operatively taking turns with others. </a:t>
                      </a:r>
                    </a:p>
                    <a:p>
                      <a:r>
                        <a:rPr lang="en-GB" sz="1600" kern="1200" dirty="0" smtClean="0">
                          <a:solidFill>
                            <a:schemeClr val="dk1"/>
                          </a:solidFill>
                          <a:effectLst/>
                          <a:latin typeface="+mn-lt"/>
                          <a:ea typeface="+mn-ea"/>
                          <a:cs typeface="+mn-cs"/>
                        </a:rPr>
                        <a:t>Show sensitivity to others' needs and feelings. </a:t>
                      </a:r>
                    </a:p>
                    <a:p>
                      <a:r>
                        <a:rPr lang="en-GB" sz="1600" kern="1200" dirty="0" smtClean="0">
                          <a:solidFill>
                            <a:schemeClr val="dk1"/>
                          </a:solidFill>
                          <a:effectLst/>
                          <a:latin typeface="+mn-lt"/>
                          <a:ea typeface="+mn-ea"/>
                          <a:cs typeface="+mn-cs"/>
                        </a:rPr>
                        <a:t>Form positive relationship with peers and adults. </a:t>
                      </a:r>
                    </a:p>
                    <a:p>
                      <a:endParaRPr lang="en-GB" sz="1600" dirty="0"/>
                    </a:p>
                  </a:txBody>
                  <a:tcPr/>
                </a:tc>
                <a:tc>
                  <a:txBody>
                    <a:bodyPr/>
                    <a:lstStyle/>
                    <a:p>
                      <a:r>
                        <a:rPr lang="en-GB" sz="1800" kern="1200" dirty="0" smtClean="0">
                          <a:solidFill>
                            <a:schemeClr val="dk1"/>
                          </a:solidFill>
                          <a:effectLst/>
                          <a:latin typeface="+mn-lt"/>
                          <a:ea typeface="+mn-ea"/>
                          <a:cs typeface="+mn-cs"/>
                        </a:rPr>
                        <a:t>Play games to encourage sharing and taking turns.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Praise your child when they try something new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Talk about how things make both you and your child feel. </a:t>
                      </a:r>
                    </a:p>
                    <a:p>
                      <a:endParaRPr lang="en-GB" sz="1800" kern="1200" dirty="0" smtClean="0">
                        <a:solidFill>
                          <a:schemeClr val="dk1"/>
                        </a:solidFill>
                        <a:effectLst/>
                        <a:latin typeface="+mn-lt"/>
                        <a:ea typeface="+mn-ea"/>
                        <a:cs typeface="+mn-cs"/>
                      </a:endParaRPr>
                    </a:p>
                    <a:p>
                      <a:r>
                        <a:rPr lang="en-GB" sz="1800" kern="1200" dirty="0" smtClean="0">
                          <a:solidFill>
                            <a:schemeClr val="dk1"/>
                          </a:solidFill>
                          <a:effectLst/>
                          <a:latin typeface="+mn-lt"/>
                          <a:ea typeface="+mn-ea"/>
                          <a:cs typeface="+mn-cs"/>
                        </a:rPr>
                        <a:t>When your child does something they shouldn't have, encourage them to think about what they did </a:t>
                      </a:r>
                    </a:p>
                    <a:p>
                      <a:r>
                        <a:rPr lang="en-GB" sz="1800" kern="1200" dirty="0" smtClean="0">
                          <a:solidFill>
                            <a:schemeClr val="dk1"/>
                          </a:solidFill>
                          <a:effectLst/>
                          <a:latin typeface="+mn-lt"/>
                          <a:ea typeface="+mn-ea"/>
                          <a:cs typeface="+mn-cs"/>
                        </a:rPr>
                        <a:t>and why it was wrong .</a:t>
                      </a:r>
                    </a:p>
                    <a:p>
                      <a:endParaRPr lang="en-GB" dirty="0"/>
                    </a:p>
                  </a:txBody>
                  <a:tcPr/>
                </a:tc>
              </a:tr>
            </a:tbl>
          </a:graphicData>
        </a:graphic>
      </p:graphicFrame>
    </p:spTree>
    <p:extLst>
      <p:ext uri="{BB962C8B-B14F-4D97-AF65-F5344CB8AC3E}">
        <p14:creationId xmlns:p14="http://schemas.microsoft.com/office/powerpoint/2010/main" val="4048005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64748154"/>
              </p:ext>
            </p:extLst>
          </p:nvPr>
        </p:nvGraphicFramePr>
        <p:xfrm>
          <a:off x="467544" y="1628800"/>
          <a:ext cx="8352928" cy="4752528"/>
        </p:xfrm>
        <a:graphic>
          <a:graphicData uri="http://schemas.openxmlformats.org/drawingml/2006/table">
            <a:tbl>
              <a:tblPr firstRow="1" firstCol="1" lastRow="1" lastCol="1" bandRow="1" bandCol="1">
                <a:tableStyleId>{5C22544A-7EE6-4342-B048-85BDC9FD1C3A}</a:tableStyleId>
              </a:tblPr>
              <a:tblGrid>
                <a:gridCol w="8352928"/>
              </a:tblGrid>
              <a:tr h="1584176">
                <a:tc>
                  <a:txBody>
                    <a:bodyPr/>
                    <a:lstStyle/>
                    <a:p>
                      <a:pPr marL="0" lvl="0" indent="0">
                        <a:spcAft>
                          <a:spcPts val="0"/>
                        </a:spcAft>
                        <a:buFont typeface="Symbol"/>
                        <a:buNone/>
                        <a:tabLst>
                          <a:tab pos="180340" algn="l"/>
                        </a:tabLst>
                      </a:pPr>
                      <a:r>
                        <a:rPr lang="en-GB" sz="1600" b="0" dirty="0" smtClean="0">
                          <a:effectLst/>
                        </a:rPr>
                        <a:t>ELG 06</a:t>
                      </a:r>
                    </a:p>
                    <a:p>
                      <a:pPr marL="342900" lvl="0" indent="-342900">
                        <a:spcAft>
                          <a:spcPts val="0"/>
                        </a:spcAft>
                        <a:buFont typeface="Symbol"/>
                        <a:buChar char=""/>
                        <a:tabLst>
                          <a:tab pos="180340" algn="l"/>
                        </a:tabLst>
                      </a:pPr>
                      <a:r>
                        <a:rPr lang="en-GB" sz="1600" b="0" dirty="0" smtClean="0">
                          <a:effectLst/>
                        </a:rPr>
                        <a:t>Children </a:t>
                      </a:r>
                      <a:r>
                        <a:rPr lang="en-GB" sz="1600" b="0" dirty="0">
                          <a:effectLst/>
                        </a:rPr>
                        <a:t>play co-operatively, taking turns with others. They take account of one another’s ideas about how to organise their activity. </a:t>
                      </a:r>
                      <a:endParaRPr lang="en-GB" sz="2400" b="0" dirty="0">
                        <a:effectLst/>
                      </a:endParaRPr>
                    </a:p>
                    <a:p>
                      <a:pPr marL="342900" lvl="0" indent="-342900">
                        <a:spcAft>
                          <a:spcPts val="0"/>
                        </a:spcAft>
                        <a:buFont typeface="Symbol"/>
                        <a:buChar char=""/>
                        <a:tabLst>
                          <a:tab pos="180340" algn="l"/>
                        </a:tabLst>
                      </a:pPr>
                      <a:r>
                        <a:rPr lang="en-GB" sz="1600" b="0" dirty="0">
                          <a:effectLst/>
                        </a:rPr>
                        <a:t>They show sensitivity to others’ needs and feelings, and form positive relationships with adults and other children.</a:t>
                      </a:r>
                      <a:endParaRPr lang="en-GB" sz="2400" b="0" dirty="0">
                        <a:effectLst/>
                        <a:latin typeface="Times New Roman"/>
                        <a:ea typeface="Times New Roman"/>
                      </a:endParaRPr>
                    </a:p>
                  </a:txBody>
                  <a:tcPr marL="68580" marR="68580" marT="0" marB="0"/>
                </a:tc>
              </a:tr>
              <a:tr h="1584176">
                <a:tc>
                  <a:txBody>
                    <a:bodyPr/>
                    <a:lstStyle/>
                    <a:p>
                      <a:pPr marL="0" lvl="0" indent="0">
                        <a:spcAft>
                          <a:spcPts val="0"/>
                        </a:spcAft>
                        <a:buFont typeface="Symbol"/>
                        <a:buNone/>
                        <a:tabLst>
                          <a:tab pos="180340" algn="l"/>
                        </a:tabLst>
                      </a:pPr>
                      <a:r>
                        <a:rPr lang="en-GB" sz="1600" b="0" dirty="0" smtClean="0">
                          <a:effectLst/>
                        </a:rPr>
                        <a:t>ELG</a:t>
                      </a:r>
                      <a:r>
                        <a:rPr lang="en-GB" sz="1600" b="0" baseline="0" dirty="0" smtClean="0">
                          <a:effectLst/>
                        </a:rPr>
                        <a:t> 07</a:t>
                      </a:r>
                      <a:endParaRPr lang="en-GB" sz="1600" b="0" dirty="0" smtClean="0">
                        <a:effectLst/>
                      </a:endParaRPr>
                    </a:p>
                    <a:p>
                      <a:pPr marL="342900" lvl="0" indent="-342900">
                        <a:spcAft>
                          <a:spcPts val="0"/>
                        </a:spcAft>
                        <a:buFont typeface="Symbol"/>
                        <a:buChar char=""/>
                        <a:tabLst>
                          <a:tab pos="180340" algn="l"/>
                        </a:tabLst>
                      </a:pPr>
                      <a:r>
                        <a:rPr lang="en-GB" sz="1600" b="0" dirty="0" smtClean="0">
                          <a:effectLst/>
                        </a:rPr>
                        <a:t>Children </a:t>
                      </a:r>
                      <a:r>
                        <a:rPr lang="en-GB" sz="1600" b="0" dirty="0">
                          <a:effectLst/>
                        </a:rPr>
                        <a:t>are confident to try new activities, and say why they like some activities more than others. </a:t>
                      </a:r>
                      <a:endParaRPr lang="en-GB" sz="2400" b="0" dirty="0">
                        <a:effectLst/>
                      </a:endParaRPr>
                    </a:p>
                    <a:p>
                      <a:pPr marL="342900" lvl="0" indent="-342900">
                        <a:spcAft>
                          <a:spcPts val="0"/>
                        </a:spcAft>
                        <a:buFont typeface="Symbol"/>
                        <a:buChar char=""/>
                        <a:tabLst>
                          <a:tab pos="180340" algn="l"/>
                        </a:tabLst>
                      </a:pPr>
                      <a:r>
                        <a:rPr lang="en-GB" sz="1600" b="0" dirty="0">
                          <a:effectLst/>
                        </a:rPr>
                        <a:t>They are confident to speak in a familiar group, will talk about their ideas, and will choose the resources they need for their chosen activities. </a:t>
                      </a:r>
                      <a:endParaRPr lang="en-GB" sz="2400" b="0" dirty="0">
                        <a:effectLst/>
                      </a:endParaRPr>
                    </a:p>
                    <a:p>
                      <a:pPr marL="342900" lvl="0" indent="-342900">
                        <a:spcAft>
                          <a:spcPts val="0"/>
                        </a:spcAft>
                        <a:buFont typeface="Symbol"/>
                        <a:buChar char=""/>
                        <a:tabLst>
                          <a:tab pos="180340" algn="l"/>
                        </a:tabLst>
                      </a:pPr>
                      <a:r>
                        <a:rPr lang="en-GB" sz="1600" b="0" dirty="0">
                          <a:effectLst/>
                        </a:rPr>
                        <a:t>They say when they do or don’t need help.</a:t>
                      </a:r>
                      <a:endParaRPr lang="en-GB" sz="2400" b="0" dirty="0">
                        <a:effectLst/>
                        <a:latin typeface="Times New Roman"/>
                        <a:ea typeface="Times New Roman"/>
                      </a:endParaRPr>
                    </a:p>
                  </a:txBody>
                  <a:tcPr marL="68580" marR="68580" marT="0" marB="0"/>
                </a:tc>
              </a:tr>
              <a:tr h="1584176">
                <a:tc>
                  <a:txBody>
                    <a:bodyPr/>
                    <a:lstStyle/>
                    <a:p>
                      <a:pPr marL="0" lvl="0" indent="0">
                        <a:spcAft>
                          <a:spcPts val="0"/>
                        </a:spcAft>
                        <a:buFont typeface="Symbol"/>
                        <a:buNone/>
                        <a:tabLst>
                          <a:tab pos="180340" algn="l"/>
                        </a:tabLst>
                      </a:pPr>
                      <a:r>
                        <a:rPr lang="en-GB" sz="1600" b="0" dirty="0" smtClean="0">
                          <a:effectLst/>
                        </a:rPr>
                        <a:t>ELG 08</a:t>
                      </a:r>
                    </a:p>
                    <a:p>
                      <a:pPr marL="342900" lvl="0" indent="-342900">
                        <a:spcAft>
                          <a:spcPts val="0"/>
                        </a:spcAft>
                        <a:buFont typeface="Symbol"/>
                        <a:buChar char=""/>
                        <a:tabLst>
                          <a:tab pos="180340" algn="l"/>
                        </a:tabLst>
                      </a:pPr>
                      <a:r>
                        <a:rPr lang="en-GB" sz="1600" b="0" dirty="0" smtClean="0">
                          <a:effectLst/>
                        </a:rPr>
                        <a:t>Children </a:t>
                      </a:r>
                      <a:r>
                        <a:rPr lang="en-GB" sz="1600" b="0" dirty="0">
                          <a:effectLst/>
                        </a:rPr>
                        <a:t>talk about how they and others show feelings, talk about their own and others’ behaviour, and its consequences, and know that some behaviour is unacceptable. </a:t>
                      </a:r>
                      <a:endParaRPr lang="en-GB" sz="2400" b="0" dirty="0">
                        <a:effectLst/>
                      </a:endParaRPr>
                    </a:p>
                    <a:p>
                      <a:pPr marL="342900" lvl="0" indent="-342900">
                        <a:spcAft>
                          <a:spcPts val="0"/>
                        </a:spcAft>
                        <a:buFont typeface="Symbol"/>
                        <a:buChar char=""/>
                        <a:tabLst>
                          <a:tab pos="180340" algn="l"/>
                        </a:tabLst>
                      </a:pPr>
                      <a:r>
                        <a:rPr lang="en-GB" sz="1600" b="0" dirty="0">
                          <a:effectLst/>
                        </a:rPr>
                        <a:t>They work as part of a group or class, and understand and follow the rules. </a:t>
                      </a:r>
                      <a:endParaRPr lang="en-GB" sz="2400" b="0" dirty="0">
                        <a:effectLst/>
                      </a:endParaRPr>
                    </a:p>
                    <a:p>
                      <a:pPr marL="342900" lvl="0" indent="-342900">
                        <a:spcAft>
                          <a:spcPts val="0"/>
                        </a:spcAft>
                        <a:buFont typeface="Symbol"/>
                        <a:buChar char=""/>
                        <a:tabLst>
                          <a:tab pos="180340" algn="l"/>
                        </a:tabLst>
                      </a:pPr>
                      <a:r>
                        <a:rPr lang="en-GB" sz="1600" b="0" dirty="0">
                          <a:effectLst/>
                        </a:rPr>
                        <a:t>They adjust their behaviour to different situations, and take changes of routine in their stride.</a:t>
                      </a:r>
                      <a:endParaRPr lang="en-GB" sz="24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9748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normAutofit/>
          </a:bodyPr>
          <a:lstStyle/>
          <a:p>
            <a:r>
              <a:rPr lang="en-GB" sz="8800" dirty="0" smtClean="0"/>
              <a:t>Specific</a:t>
            </a:r>
            <a:br>
              <a:rPr lang="en-GB" sz="8800" dirty="0" smtClean="0"/>
            </a:br>
            <a:r>
              <a:rPr lang="en-GB" sz="8800" dirty="0" smtClean="0"/>
              <a:t>Areas</a:t>
            </a:r>
            <a:endParaRPr lang="en-GB" sz="8800" dirty="0"/>
          </a:p>
        </p:txBody>
      </p:sp>
    </p:spTree>
    <p:extLst>
      <p:ext uri="{BB962C8B-B14F-4D97-AF65-F5344CB8AC3E}">
        <p14:creationId xmlns:p14="http://schemas.microsoft.com/office/powerpoint/2010/main" val="413304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
        <p:nvSpPr>
          <p:cNvPr id="3" name="TextBox 2"/>
          <p:cNvSpPr txBox="1"/>
          <p:nvPr/>
        </p:nvSpPr>
        <p:spPr>
          <a:xfrm>
            <a:off x="3707904" y="3501008"/>
            <a:ext cx="1800200" cy="369332"/>
          </a:xfrm>
          <a:prstGeom prst="rect">
            <a:avLst/>
          </a:prstGeom>
          <a:noFill/>
        </p:spPr>
        <p:txBody>
          <a:bodyPr wrap="square" rtlCol="0">
            <a:spAutoFit/>
          </a:bodyPr>
          <a:lstStyle/>
          <a:p>
            <a:pPr algn="ctr"/>
            <a:r>
              <a:rPr lang="en-GB" dirty="0" smtClean="0"/>
              <a:t>Literacy</a:t>
            </a:r>
            <a:endParaRPr lang="en-GB" dirty="0"/>
          </a:p>
        </p:txBody>
      </p:sp>
    </p:spTree>
    <p:extLst>
      <p:ext uri="{BB962C8B-B14F-4D97-AF65-F5344CB8AC3E}">
        <p14:creationId xmlns:p14="http://schemas.microsoft.com/office/powerpoint/2010/main" val="174994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413508"/>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r>
                        <a:rPr lang="en-GB" dirty="0" smtClean="0"/>
                        <a:t>Reading</a:t>
                      </a:r>
                    </a:p>
                    <a:p>
                      <a:endParaRPr lang="en-GB" dirty="0" smtClean="0"/>
                    </a:p>
                    <a:p>
                      <a:endParaRPr lang="en-GB" dirty="0" smtClean="0"/>
                    </a:p>
                    <a:p>
                      <a:r>
                        <a:rPr lang="en-GB" dirty="0" smtClean="0"/>
                        <a:t>Writing</a:t>
                      </a:r>
                      <a:endParaRPr lang="en-GB" dirty="0"/>
                    </a:p>
                  </a:txBody>
                  <a:tcPr/>
                </a:tc>
                <a:tc>
                  <a:txBody>
                    <a:bodyPr/>
                    <a:lstStyle/>
                    <a:p>
                      <a:r>
                        <a:rPr lang="en-GB" sz="1200" kern="1200" dirty="0" smtClean="0">
                          <a:solidFill>
                            <a:schemeClr val="dk1"/>
                          </a:solidFill>
                          <a:effectLst/>
                          <a:latin typeface="+mn-lt"/>
                          <a:ea typeface="+mn-ea"/>
                          <a:cs typeface="+mn-cs"/>
                        </a:rPr>
                        <a:t>• Uses phonic knowledge to sound </a:t>
                      </a:r>
                    </a:p>
                    <a:p>
                      <a:r>
                        <a:rPr lang="en-GB" sz="1200" kern="1200" dirty="0" smtClean="0">
                          <a:solidFill>
                            <a:schemeClr val="dk1"/>
                          </a:solidFill>
                          <a:effectLst/>
                          <a:latin typeface="+mn-lt"/>
                          <a:ea typeface="+mn-ea"/>
                          <a:cs typeface="+mn-cs"/>
                        </a:rPr>
                        <a:t>out simple words </a:t>
                      </a:r>
                    </a:p>
                    <a:p>
                      <a:r>
                        <a:rPr lang="en-GB" sz="1200" kern="1200" dirty="0" smtClean="0">
                          <a:solidFill>
                            <a:schemeClr val="dk1"/>
                          </a:solidFill>
                          <a:effectLst/>
                          <a:latin typeface="+mn-lt"/>
                          <a:ea typeface="+mn-ea"/>
                          <a:cs typeface="+mn-cs"/>
                        </a:rPr>
                        <a:t>• Read common irregular words </a:t>
                      </a:r>
                    </a:p>
                    <a:p>
                      <a:r>
                        <a:rPr lang="en-GB" sz="1200" kern="1200" dirty="0" smtClean="0">
                          <a:solidFill>
                            <a:schemeClr val="dk1"/>
                          </a:solidFill>
                          <a:effectLst/>
                          <a:latin typeface="+mn-lt"/>
                          <a:ea typeface="+mn-ea"/>
                          <a:cs typeface="+mn-cs"/>
                        </a:rPr>
                        <a:t>'tricky words' </a:t>
                      </a:r>
                    </a:p>
                    <a:p>
                      <a:r>
                        <a:rPr lang="en-GB" sz="1200" kern="1200" dirty="0" smtClean="0">
                          <a:solidFill>
                            <a:schemeClr val="dk1"/>
                          </a:solidFill>
                          <a:effectLst/>
                          <a:latin typeface="+mn-lt"/>
                          <a:ea typeface="+mn-ea"/>
                          <a:cs typeface="+mn-cs"/>
                        </a:rPr>
                        <a:t>• Demonstrates an understanding of </a:t>
                      </a:r>
                    </a:p>
                    <a:p>
                      <a:r>
                        <a:rPr lang="en-GB" sz="1200" kern="1200" dirty="0" smtClean="0">
                          <a:solidFill>
                            <a:schemeClr val="dk1"/>
                          </a:solidFill>
                          <a:effectLst/>
                          <a:latin typeface="+mn-lt"/>
                          <a:ea typeface="+mn-ea"/>
                          <a:cs typeface="+mn-cs"/>
                        </a:rPr>
                        <a:t>what they have read </a:t>
                      </a:r>
                    </a:p>
                    <a:p>
                      <a:r>
                        <a:rPr lang="en-GB" sz="1200" kern="1200" dirty="0" smtClean="0">
                          <a:solidFill>
                            <a:schemeClr val="dk1"/>
                          </a:solidFill>
                          <a:effectLst/>
                          <a:latin typeface="+mn-lt"/>
                          <a:ea typeface="+mn-ea"/>
                          <a:cs typeface="+mn-cs"/>
                        </a:rPr>
                        <a:t>• Reads and understands simple </a:t>
                      </a:r>
                    </a:p>
                    <a:p>
                      <a:r>
                        <a:rPr lang="en-GB" sz="1200" kern="1200" dirty="0" smtClean="0">
                          <a:solidFill>
                            <a:schemeClr val="dk1"/>
                          </a:solidFill>
                          <a:effectLst/>
                          <a:latin typeface="+mn-lt"/>
                          <a:ea typeface="+mn-ea"/>
                          <a:cs typeface="+mn-cs"/>
                        </a:rPr>
                        <a:t>sentences </a:t>
                      </a:r>
                    </a:p>
                    <a:p>
                      <a:r>
                        <a:rPr lang="en-GB" sz="1200" kern="1200" dirty="0" smtClean="0">
                          <a:solidFill>
                            <a:schemeClr val="dk1"/>
                          </a:solidFill>
                          <a:effectLst/>
                          <a:latin typeface="+mn-lt"/>
                          <a:ea typeface="+mn-ea"/>
                          <a:cs typeface="+mn-cs"/>
                        </a:rPr>
                        <a:t>• Uses phonic knowledge to write </a:t>
                      </a:r>
                    </a:p>
                    <a:p>
                      <a:r>
                        <a:rPr lang="en-GB" sz="1200" kern="1200" dirty="0" smtClean="0">
                          <a:solidFill>
                            <a:schemeClr val="dk1"/>
                          </a:solidFill>
                          <a:effectLst/>
                          <a:latin typeface="+mn-lt"/>
                          <a:ea typeface="+mn-ea"/>
                          <a:cs typeface="+mn-cs"/>
                        </a:rPr>
                        <a:t>words </a:t>
                      </a:r>
                    </a:p>
                    <a:p>
                      <a:r>
                        <a:rPr lang="en-GB" sz="1200" kern="1200" dirty="0" smtClean="0">
                          <a:solidFill>
                            <a:schemeClr val="dk1"/>
                          </a:solidFill>
                          <a:effectLst/>
                          <a:latin typeface="+mn-lt"/>
                          <a:ea typeface="+mn-ea"/>
                          <a:cs typeface="+mn-cs"/>
                        </a:rPr>
                        <a:t>• Write some 'tricky words' </a:t>
                      </a:r>
                    </a:p>
                    <a:p>
                      <a:r>
                        <a:rPr lang="en-GB" sz="1200" kern="1200" dirty="0" smtClean="0">
                          <a:solidFill>
                            <a:schemeClr val="dk1"/>
                          </a:solidFill>
                          <a:effectLst/>
                          <a:latin typeface="+mn-lt"/>
                          <a:ea typeface="+mn-ea"/>
                          <a:cs typeface="+mn-cs"/>
                        </a:rPr>
                        <a:t>• Write simple sentences </a:t>
                      </a:r>
                    </a:p>
                    <a:p>
                      <a:endParaRPr lang="en-GB" sz="1200" dirty="0"/>
                    </a:p>
                  </a:txBody>
                  <a:tcPr/>
                </a:tc>
                <a:tc>
                  <a:txBody>
                    <a:bodyPr/>
                    <a:lstStyle/>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Encourage your child to sound out words when reading.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Play games </a:t>
                      </a:r>
                      <a:r>
                        <a:rPr lang="en-GB" sz="1400" kern="1200" dirty="0" err="1" smtClean="0">
                          <a:solidFill>
                            <a:schemeClr val="dk1"/>
                          </a:solidFill>
                          <a:effectLst/>
                          <a:latin typeface="+mn-lt"/>
                          <a:ea typeface="+mn-ea"/>
                          <a:cs typeface="+mn-cs"/>
                        </a:rPr>
                        <a:t>eg</a:t>
                      </a:r>
                      <a:r>
                        <a:rPr lang="en-GB" sz="1400" kern="1200" dirty="0" smtClean="0">
                          <a:solidFill>
                            <a:schemeClr val="dk1"/>
                          </a:solidFill>
                          <a:effectLst/>
                          <a:latin typeface="+mn-lt"/>
                          <a:ea typeface="+mn-ea"/>
                          <a:cs typeface="+mn-cs"/>
                        </a:rPr>
                        <a:t> lotto when learning key words.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Read with your child.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Encourage your child to talk about what they have read - re-tell the story in their own words.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Ask your child questions about what they have read.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Praise your child for 'having a go' and using their</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phonic knowledge</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to spell words.</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Encourage your child to 'write' </a:t>
                      </a:r>
                      <a:r>
                        <a:rPr lang="en-GB" sz="1400" kern="1200" dirty="0" err="1" smtClean="0">
                          <a:solidFill>
                            <a:schemeClr val="dk1"/>
                          </a:solidFill>
                          <a:effectLst/>
                          <a:latin typeface="+mn-lt"/>
                          <a:ea typeface="+mn-ea"/>
                          <a:cs typeface="+mn-cs"/>
                        </a:rPr>
                        <a:t>eg</a:t>
                      </a:r>
                      <a:r>
                        <a:rPr lang="en-GB" sz="1400" kern="1200" dirty="0" smtClean="0">
                          <a:solidFill>
                            <a:schemeClr val="dk1"/>
                          </a:solidFill>
                          <a:effectLst/>
                          <a:latin typeface="+mn-lt"/>
                          <a:ea typeface="+mn-ea"/>
                          <a:cs typeface="+mn-cs"/>
                        </a:rPr>
                        <a:t> shopping lists, cards, party lists. </a:t>
                      </a:r>
                    </a:p>
                    <a:p>
                      <a:pPr marL="285750" indent="-285750">
                        <a:buFont typeface="Arial" panose="020B0604020202020204" pitchFamily="34" charset="0"/>
                        <a:buChar char="•"/>
                      </a:pPr>
                      <a:endParaRPr lang="en-GB" sz="1400" dirty="0"/>
                    </a:p>
                  </a:txBody>
                  <a:tcPr/>
                </a:tc>
              </a:tr>
            </a:tbl>
          </a:graphicData>
        </a:graphic>
      </p:graphicFrame>
    </p:spTree>
    <p:extLst>
      <p:ext uri="{BB962C8B-B14F-4D97-AF65-F5344CB8AC3E}">
        <p14:creationId xmlns:p14="http://schemas.microsoft.com/office/powerpoint/2010/main" val="274757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49071046"/>
              </p:ext>
            </p:extLst>
          </p:nvPr>
        </p:nvGraphicFramePr>
        <p:xfrm>
          <a:off x="395536" y="1556792"/>
          <a:ext cx="8280920" cy="4608512"/>
        </p:xfrm>
        <a:graphic>
          <a:graphicData uri="http://schemas.openxmlformats.org/drawingml/2006/table">
            <a:tbl>
              <a:tblPr firstRow="1" firstCol="1" lastRow="1" lastCol="1" bandRow="1" bandCol="1">
                <a:tableStyleId>{5C22544A-7EE6-4342-B048-85BDC9FD1C3A}</a:tableStyleId>
              </a:tblPr>
              <a:tblGrid>
                <a:gridCol w="8280920"/>
              </a:tblGrid>
              <a:tr h="2304256">
                <a:tc>
                  <a:txBody>
                    <a:bodyPr/>
                    <a:lstStyle/>
                    <a:p>
                      <a:pPr marL="0" lvl="0" indent="0">
                        <a:spcAft>
                          <a:spcPts val="0"/>
                        </a:spcAft>
                        <a:buFont typeface="Symbol"/>
                        <a:buNone/>
                        <a:tabLst>
                          <a:tab pos="228600" algn="l"/>
                        </a:tabLst>
                      </a:pPr>
                      <a:r>
                        <a:rPr lang="en-GB" sz="2000" b="0" dirty="0" smtClean="0">
                          <a:effectLst/>
                        </a:rPr>
                        <a:t>ELG 09 </a:t>
                      </a:r>
                      <a:r>
                        <a:rPr lang="en-GB" sz="2000" b="0" baseline="0" dirty="0" smtClean="0">
                          <a:effectLst/>
                        </a:rPr>
                        <a:t> Reading</a:t>
                      </a:r>
                      <a:endParaRPr lang="en-GB" sz="2000" b="0" dirty="0" smtClean="0">
                        <a:effectLst/>
                      </a:endParaRPr>
                    </a:p>
                    <a:p>
                      <a:pPr marL="342900" lvl="0" indent="-342900">
                        <a:spcAft>
                          <a:spcPts val="0"/>
                        </a:spcAft>
                        <a:buFont typeface="Symbol"/>
                        <a:buChar char=""/>
                        <a:tabLst>
                          <a:tab pos="228600" algn="l"/>
                        </a:tabLst>
                      </a:pPr>
                      <a:r>
                        <a:rPr lang="en-GB" sz="2000" b="0" dirty="0" smtClean="0">
                          <a:effectLst/>
                        </a:rPr>
                        <a:t>Children </a:t>
                      </a:r>
                      <a:r>
                        <a:rPr lang="en-GB" sz="2000" b="0" dirty="0">
                          <a:effectLst/>
                        </a:rPr>
                        <a:t>read and understand simple sentences. </a:t>
                      </a:r>
                      <a:endParaRPr lang="en-GB" sz="3200" b="0" dirty="0">
                        <a:effectLst/>
                      </a:endParaRPr>
                    </a:p>
                    <a:p>
                      <a:pPr marL="342900" lvl="0" indent="-342900">
                        <a:spcAft>
                          <a:spcPts val="0"/>
                        </a:spcAft>
                        <a:buFont typeface="Symbol"/>
                        <a:buChar char=""/>
                        <a:tabLst>
                          <a:tab pos="228600" algn="l"/>
                        </a:tabLst>
                      </a:pPr>
                      <a:r>
                        <a:rPr lang="en-GB" sz="2000" b="0" dirty="0">
                          <a:effectLst/>
                        </a:rPr>
                        <a:t>They use phonic knowledge to decode regular words and read them aloud accurately. </a:t>
                      </a:r>
                      <a:endParaRPr lang="en-GB" sz="3200" b="0" dirty="0">
                        <a:effectLst/>
                      </a:endParaRPr>
                    </a:p>
                    <a:p>
                      <a:pPr marL="342900" lvl="0" indent="-342900">
                        <a:spcAft>
                          <a:spcPts val="0"/>
                        </a:spcAft>
                        <a:buFont typeface="Symbol"/>
                        <a:buChar char=""/>
                        <a:tabLst>
                          <a:tab pos="228600" algn="l"/>
                        </a:tabLst>
                      </a:pPr>
                      <a:r>
                        <a:rPr lang="en-GB" sz="2000" b="0" dirty="0">
                          <a:effectLst/>
                        </a:rPr>
                        <a:t>They also read some common irregular words. </a:t>
                      </a:r>
                      <a:endParaRPr lang="en-GB" sz="3200" b="0" dirty="0">
                        <a:effectLst/>
                      </a:endParaRPr>
                    </a:p>
                    <a:p>
                      <a:pPr marL="342900" lvl="0" indent="-342900">
                        <a:spcAft>
                          <a:spcPts val="0"/>
                        </a:spcAft>
                        <a:buFont typeface="Symbol"/>
                        <a:buChar char=""/>
                        <a:tabLst>
                          <a:tab pos="228600" algn="l"/>
                        </a:tabLst>
                      </a:pPr>
                      <a:r>
                        <a:rPr lang="en-GB" sz="2000" b="0" dirty="0">
                          <a:effectLst/>
                        </a:rPr>
                        <a:t>They demonstrate understanding when talking with others about what they have read.</a:t>
                      </a:r>
                      <a:endParaRPr lang="en-GB" sz="3200" b="0" dirty="0">
                        <a:effectLst/>
                        <a:latin typeface="Times New Roman"/>
                        <a:ea typeface="Times New Roman"/>
                      </a:endParaRPr>
                    </a:p>
                  </a:txBody>
                  <a:tcPr marL="68580" marR="68580" marT="0" marB="0"/>
                </a:tc>
              </a:tr>
              <a:tr h="2304256">
                <a:tc>
                  <a:txBody>
                    <a:bodyPr/>
                    <a:lstStyle/>
                    <a:p>
                      <a:pPr marL="0" lvl="0" indent="0">
                        <a:spcAft>
                          <a:spcPts val="0"/>
                        </a:spcAft>
                        <a:buFont typeface="Symbol"/>
                        <a:buNone/>
                        <a:tabLst>
                          <a:tab pos="228600" algn="l"/>
                        </a:tabLst>
                      </a:pPr>
                      <a:r>
                        <a:rPr lang="en-GB" sz="2000" b="0" dirty="0" smtClean="0">
                          <a:effectLst/>
                        </a:rPr>
                        <a:t>ELG 10 Writing</a:t>
                      </a:r>
                    </a:p>
                    <a:p>
                      <a:pPr marL="342900" lvl="0" indent="-342900">
                        <a:spcAft>
                          <a:spcPts val="0"/>
                        </a:spcAft>
                        <a:buFont typeface="Symbol"/>
                        <a:buChar char=""/>
                        <a:tabLst>
                          <a:tab pos="228600" algn="l"/>
                        </a:tabLst>
                      </a:pPr>
                      <a:r>
                        <a:rPr lang="en-GB" sz="2000" b="0" dirty="0" smtClean="0">
                          <a:effectLst/>
                        </a:rPr>
                        <a:t>Children </a:t>
                      </a:r>
                      <a:r>
                        <a:rPr lang="en-GB" sz="2000" b="0" dirty="0">
                          <a:effectLst/>
                        </a:rPr>
                        <a:t>use their phonic knowledge to write words in ways which match their spoken sounds. </a:t>
                      </a:r>
                      <a:endParaRPr lang="en-GB" sz="3200" b="0" dirty="0">
                        <a:effectLst/>
                      </a:endParaRPr>
                    </a:p>
                    <a:p>
                      <a:pPr marL="342900" lvl="0" indent="-342900">
                        <a:spcAft>
                          <a:spcPts val="0"/>
                        </a:spcAft>
                        <a:buFont typeface="Symbol"/>
                        <a:buChar char=""/>
                        <a:tabLst>
                          <a:tab pos="228600" algn="l"/>
                        </a:tabLst>
                      </a:pPr>
                      <a:r>
                        <a:rPr lang="en-GB" sz="2000" b="0" dirty="0">
                          <a:effectLst/>
                        </a:rPr>
                        <a:t>They also write some irregular common words. </a:t>
                      </a:r>
                      <a:endParaRPr lang="en-GB" sz="3200" b="0" dirty="0">
                        <a:effectLst/>
                      </a:endParaRPr>
                    </a:p>
                    <a:p>
                      <a:pPr marL="342900" lvl="0" indent="-342900">
                        <a:spcAft>
                          <a:spcPts val="0"/>
                        </a:spcAft>
                        <a:buFont typeface="Symbol"/>
                        <a:buChar char=""/>
                        <a:tabLst>
                          <a:tab pos="228600" algn="l"/>
                        </a:tabLst>
                      </a:pPr>
                      <a:r>
                        <a:rPr lang="en-GB" sz="2000" b="0" dirty="0">
                          <a:effectLst/>
                        </a:rPr>
                        <a:t>They write simple sentences which can be read by themselves and others. </a:t>
                      </a:r>
                      <a:endParaRPr lang="en-GB" sz="3200" b="0" dirty="0">
                        <a:effectLst/>
                      </a:endParaRPr>
                    </a:p>
                    <a:p>
                      <a:pPr marL="342900" lvl="0" indent="-342900">
                        <a:spcAft>
                          <a:spcPts val="0"/>
                        </a:spcAft>
                        <a:buFont typeface="Symbol"/>
                        <a:buChar char=""/>
                        <a:tabLst>
                          <a:tab pos="228600" algn="l"/>
                        </a:tabLst>
                      </a:pPr>
                      <a:r>
                        <a:rPr lang="en-GB" sz="2000" b="0" dirty="0">
                          <a:effectLst/>
                        </a:rPr>
                        <a:t>Some words are spelt correctly and others are phonetically plausible.</a:t>
                      </a:r>
                      <a:endParaRPr lang="en-GB" sz="32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28243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808" y="-891480"/>
            <a:ext cx="17100000" cy="961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582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56" y="404664"/>
            <a:ext cx="16064000" cy="90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74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620688"/>
            <a:ext cx="17664000" cy="9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11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EYFS has 4 themes</a:t>
            </a:r>
            <a:endParaRPr lang="en-GB" dirty="0"/>
          </a:p>
        </p:txBody>
      </p:sp>
      <p:pic>
        <p:nvPicPr>
          <p:cNvPr id="2050" name="Picture 2" descr="http://www.clarebears.co.uk/images/early_year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9412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01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88" y="-675456"/>
            <a:ext cx="13696000" cy="77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66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984" y="-387424"/>
            <a:ext cx="15552000" cy="87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29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952" y="-459432"/>
            <a:ext cx="16192000" cy="9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17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
        <p:nvSpPr>
          <p:cNvPr id="3" name="TextBox 2"/>
          <p:cNvSpPr txBox="1"/>
          <p:nvPr/>
        </p:nvSpPr>
        <p:spPr>
          <a:xfrm>
            <a:off x="3563888" y="3429000"/>
            <a:ext cx="1944216" cy="369332"/>
          </a:xfrm>
          <a:prstGeom prst="rect">
            <a:avLst/>
          </a:prstGeom>
          <a:noFill/>
        </p:spPr>
        <p:txBody>
          <a:bodyPr wrap="square" rtlCol="0">
            <a:spAutoFit/>
          </a:bodyPr>
          <a:lstStyle/>
          <a:p>
            <a:pPr algn="ctr"/>
            <a:r>
              <a:rPr lang="en-GB" dirty="0" smtClean="0"/>
              <a:t>Mathematics</a:t>
            </a:r>
            <a:endParaRPr lang="en-GB" dirty="0"/>
          </a:p>
        </p:txBody>
      </p:sp>
    </p:spTree>
    <p:extLst>
      <p:ext uri="{BB962C8B-B14F-4D97-AF65-F5344CB8AC3E}">
        <p14:creationId xmlns:p14="http://schemas.microsoft.com/office/powerpoint/2010/main" val="501604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1527488"/>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r>
                        <a:rPr lang="en-GB" dirty="0" smtClean="0"/>
                        <a:t>Numbers</a:t>
                      </a:r>
                    </a:p>
                    <a:p>
                      <a:endParaRPr lang="en-GB" dirty="0" smtClean="0"/>
                    </a:p>
                    <a:p>
                      <a:r>
                        <a:rPr lang="en-GB" dirty="0" smtClean="0"/>
                        <a:t>Shape, space and measure</a:t>
                      </a:r>
                      <a:endParaRPr lang="en-GB" dirty="0"/>
                    </a:p>
                  </a:txBody>
                  <a:tcPr/>
                </a:tc>
                <a:tc>
                  <a:txBody>
                    <a:bodyPr/>
                    <a:lstStyle/>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Recognises numerals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Counts reliably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Say what is 1</a:t>
                      </a:r>
                      <a:r>
                        <a:rPr lang="en-GB" sz="1400" kern="1200" baseline="0" dirty="0" smtClean="0">
                          <a:solidFill>
                            <a:schemeClr val="dk1"/>
                          </a:solidFill>
                          <a:effectLst/>
                          <a:latin typeface="+mn-lt"/>
                          <a:ea typeface="+mn-ea"/>
                          <a:cs typeface="+mn-cs"/>
                        </a:rPr>
                        <a:t> more  and 1 less than a number</a:t>
                      </a:r>
                    </a:p>
                    <a:p>
                      <a:pPr marL="285750" indent="-285750">
                        <a:buFont typeface="Arial" panose="020B0604020202020204" pitchFamily="34" charset="0"/>
                        <a:buChar char="•"/>
                      </a:pPr>
                      <a:r>
                        <a:rPr lang="en-GB" sz="1400" kern="1200" baseline="0" dirty="0" smtClean="0">
                          <a:solidFill>
                            <a:schemeClr val="dk1"/>
                          </a:solidFill>
                          <a:effectLst/>
                          <a:latin typeface="+mn-lt"/>
                          <a:ea typeface="+mn-ea"/>
                          <a:cs typeface="+mn-cs"/>
                        </a:rPr>
                        <a:t>Counts up to 10 objects</a:t>
                      </a:r>
                      <a:r>
                        <a:rPr lang="en-GB" sz="14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Counts</a:t>
                      </a:r>
                      <a:r>
                        <a:rPr lang="en-GB" sz="1400" kern="1200" baseline="0" dirty="0" smtClean="0">
                          <a:solidFill>
                            <a:schemeClr val="dk1"/>
                          </a:solidFill>
                          <a:effectLst/>
                          <a:latin typeface="+mn-lt"/>
                          <a:ea typeface="+mn-ea"/>
                          <a:cs typeface="+mn-cs"/>
                        </a:rPr>
                        <a:t> out up to 10 objects</a:t>
                      </a:r>
                    </a:p>
                    <a:p>
                      <a:pPr marL="285750" indent="-285750">
                        <a:buFont typeface="Arial" panose="020B0604020202020204" pitchFamily="34" charset="0"/>
                        <a:buChar char="•"/>
                      </a:pPr>
                      <a:r>
                        <a:rPr lang="en-GB" sz="1400" kern="1200" baseline="0" dirty="0" smtClean="0">
                          <a:solidFill>
                            <a:schemeClr val="dk1"/>
                          </a:solidFill>
                          <a:effectLst/>
                          <a:latin typeface="+mn-lt"/>
                          <a:ea typeface="+mn-ea"/>
                          <a:cs typeface="+mn-cs"/>
                        </a:rPr>
                        <a:t>Beginning to understand the concept of altogether.</a:t>
                      </a:r>
                    </a:p>
                    <a:p>
                      <a:pPr marL="285750" indent="-285750">
                        <a:buFont typeface="Arial" panose="020B0604020202020204" pitchFamily="34" charset="0"/>
                        <a:buChar char="•"/>
                      </a:pPr>
                      <a:r>
                        <a:rPr lang="en-GB" sz="1400" kern="1200" baseline="0" dirty="0" smtClean="0">
                          <a:solidFill>
                            <a:schemeClr val="dk1"/>
                          </a:solidFill>
                          <a:effectLst/>
                          <a:latin typeface="+mn-lt"/>
                          <a:ea typeface="+mn-ea"/>
                          <a:cs typeface="+mn-cs"/>
                        </a:rPr>
                        <a:t>Using numbers in their play.</a:t>
                      </a:r>
                      <a:endParaRPr lang="en-GB"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400" kern="1200" dirty="0" smtClean="0">
                          <a:solidFill>
                            <a:schemeClr val="dk1"/>
                          </a:solidFill>
                          <a:effectLst/>
                          <a:latin typeface="+mn-lt"/>
                          <a:ea typeface="+mn-ea"/>
                          <a:cs typeface="+mn-cs"/>
                        </a:rPr>
                        <a:t>Recreates</a:t>
                      </a:r>
                      <a:r>
                        <a:rPr lang="en-GB" sz="1400" kern="1200" baseline="0" dirty="0" smtClean="0">
                          <a:solidFill>
                            <a:schemeClr val="dk1"/>
                          </a:solidFill>
                          <a:effectLst/>
                          <a:latin typeface="+mn-lt"/>
                          <a:ea typeface="+mn-ea"/>
                          <a:cs typeface="+mn-cs"/>
                        </a:rPr>
                        <a:t> and continues a pattern</a:t>
                      </a:r>
                      <a:endParaRPr lang="en-GB"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GB" sz="1400" dirty="0" smtClean="0"/>
                        <a:t>Knows</a:t>
                      </a:r>
                      <a:r>
                        <a:rPr lang="en-GB" sz="1400" baseline="0" dirty="0" smtClean="0"/>
                        <a:t> names of 2D and 3D shapes</a:t>
                      </a:r>
                    </a:p>
                    <a:p>
                      <a:pPr marL="285750" indent="-285750">
                        <a:buFont typeface="Arial" panose="020B0604020202020204" pitchFamily="34" charset="0"/>
                        <a:buChar char="•"/>
                      </a:pPr>
                      <a:r>
                        <a:rPr lang="en-GB" sz="1400" baseline="0" dirty="0" smtClean="0"/>
                        <a:t>Uses language: heavier/lighter; full/empty; longer/shorter</a:t>
                      </a:r>
                    </a:p>
                    <a:p>
                      <a:pPr marL="285750" indent="-285750">
                        <a:buFont typeface="Arial" panose="020B0604020202020204" pitchFamily="34" charset="0"/>
                        <a:buChar char="•"/>
                      </a:pPr>
                      <a:r>
                        <a:rPr lang="en-GB" sz="1400" baseline="0" dirty="0" smtClean="0"/>
                        <a:t>Knows days  of the week</a:t>
                      </a:r>
                    </a:p>
                    <a:p>
                      <a:pPr marL="285750" indent="-285750">
                        <a:buFont typeface="Arial" panose="020B0604020202020204" pitchFamily="34" charset="0"/>
                        <a:buChar char="•"/>
                      </a:pPr>
                      <a:r>
                        <a:rPr lang="en-GB" sz="1400" dirty="0" smtClean="0"/>
                        <a:t>Beginning to understand</a:t>
                      </a:r>
                      <a:r>
                        <a:rPr lang="en-GB" sz="1400" baseline="0" dirty="0" smtClean="0"/>
                        <a:t> and use the language of time</a:t>
                      </a:r>
                      <a:endParaRPr lang="en-GB" sz="1400" dirty="0"/>
                    </a:p>
                  </a:txBody>
                  <a:tcPr/>
                </a:tc>
                <a:tc>
                  <a:txBody>
                    <a:bodyPr/>
                    <a:lstStyle/>
                    <a:p>
                      <a:r>
                        <a:rPr lang="en-GB" dirty="0" smtClean="0"/>
                        <a:t>Number spotting</a:t>
                      </a:r>
                    </a:p>
                    <a:p>
                      <a:endParaRPr lang="en-GB" dirty="0" smtClean="0"/>
                    </a:p>
                    <a:p>
                      <a:r>
                        <a:rPr lang="en-GB" dirty="0" smtClean="0"/>
                        <a:t>Counting out loud</a:t>
                      </a:r>
                      <a:r>
                        <a:rPr lang="en-GB" baseline="0" dirty="0" smtClean="0"/>
                        <a:t> (forwards and backwards)</a:t>
                      </a:r>
                    </a:p>
                    <a:p>
                      <a:endParaRPr lang="en-GB" baseline="0" dirty="0" smtClean="0"/>
                    </a:p>
                    <a:p>
                      <a:r>
                        <a:rPr lang="en-GB" baseline="0" dirty="0" smtClean="0"/>
                        <a:t>Singing number rhymes</a:t>
                      </a:r>
                    </a:p>
                    <a:p>
                      <a:endParaRPr lang="en-GB" baseline="0" dirty="0" smtClean="0"/>
                    </a:p>
                    <a:p>
                      <a:r>
                        <a:rPr lang="en-GB" baseline="0" dirty="0" smtClean="0"/>
                        <a:t>Playing board games e.g. snakes and ladders</a:t>
                      </a:r>
                    </a:p>
                  </a:txBody>
                  <a:tcPr/>
                </a:tc>
              </a:tr>
            </a:tbl>
          </a:graphicData>
        </a:graphic>
      </p:graphicFrame>
    </p:spTree>
    <p:extLst>
      <p:ext uri="{BB962C8B-B14F-4D97-AF65-F5344CB8AC3E}">
        <p14:creationId xmlns:p14="http://schemas.microsoft.com/office/powerpoint/2010/main" val="3713589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19633316"/>
              </p:ext>
            </p:extLst>
          </p:nvPr>
        </p:nvGraphicFramePr>
        <p:xfrm>
          <a:off x="395536" y="1196752"/>
          <a:ext cx="8280920" cy="5184576"/>
        </p:xfrm>
        <a:graphic>
          <a:graphicData uri="http://schemas.openxmlformats.org/drawingml/2006/table">
            <a:tbl>
              <a:tblPr firstRow="1" firstCol="1" lastRow="1" lastCol="1" bandRow="1" bandCol="1">
                <a:tableStyleId>{5C22544A-7EE6-4342-B048-85BDC9FD1C3A}</a:tableStyleId>
              </a:tblPr>
              <a:tblGrid>
                <a:gridCol w="8280920"/>
              </a:tblGrid>
              <a:tr h="2880320">
                <a:tc>
                  <a:txBody>
                    <a:bodyPr/>
                    <a:lstStyle/>
                    <a:p>
                      <a:pPr marL="0" lvl="0" indent="0">
                        <a:spcAft>
                          <a:spcPts val="0"/>
                        </a:spcAft>
                        <a:buFont typeface="Symbol"/>
                        <a:buNone/>
                        <a:tabLst>
                          <a:tab pos="228600" algn="l"/>
                        </a:tabLst>
                      </a:pPr>
                      <a:r>
                        <a:rPr lang="en-GB" sz="2000" b="0" dirty="0" smtClean="0">
                          <a:effectLst/>
                        </a:rPr>
                        <a:t>ELG 11 Numbers</a:t>
                      </a:r>
                    </a:p>
                    <a:p>
                      <a:pPr marL="342900" lvl="0" indent="-342900">
                        <a:spcAft>
                          <a:spcPts val="0"/>
                        </a:spcAft>
                        <a:buFont typeface="Symbol"/>
                        <a:buChar char=""/>
                        <a:tabLst>
                          <a:tab pos="228600" algn="l"/>
                        </a:tabLst>
                      </a:pPr>
                      <a:r>
                        <a:rPr lang="en-GB" sz="2000" b="0" dirty="0" smtClean="0">
                          <a:effectLst/>
                        </a:rPr>
                        <a:t>Children </a:t>
                      </a:r>
                      <a:r>
                        <a:rPr lang="en-GB" sz="2000" b="0" dirty="0">
                          <a:effectLst/>
                        </a:rPr>
                        <a:t>count reliably with numbers from one to 20, place them in order and say which number is one more or one less than a given number. </a:t>
                      </a:r>
                      <a:endParaRPr lang="en-GB" sz="3200" b="0" dirty="0">
                        <a:effectLst/>
                      </a:endParaRPr>
                    </a:p>
                    <a:p>
                      <a:pPr marL="342900" lvl="0" indent="-342900">
                        <a:spcAft>
                          <a:spcPts val="0"/>
                        </a:spcAft>
                        <a:buFont typeface="Symbol"/>
                        <a:buChar char=""/>
                        <a:tabLst>
                          <a:tab pos="228600" algn="l"/>
                        </a:tabLst>
                      </a:pPr>
                      <a:r>
                        <a:rPr lang="en-GB" sz="2000" b="0" dirty="0">
                          <a:effectLst/>
                        </a:rPr>
                        <a:t>Using quantities and objects, they add and subtract two single-digit numbers and count on or back to find the answer. </a:t>
                      </a:r>
                      <a:endParaRPr lang="en-GB" sz="3200" b="0" dirty="0">
                        <a:effectLst/>
                      </a:endParaRPr>
                    </a:p>
                    <a:p>
                      <a:pPr marL="342900" lvl="0" indent="-342900">
                        <a:spcAft>
                          <a:spcPts val="0"/>
                        </a:spcAft>
                        <a:buFont typeface="Symbol"/>
                        <a:buChar char=""/>
                        <a:tabLst>
                          <a:tab pos="228600" algn="l"/>
                        </a:tabLst>
                      </a:pPr>
                      <a:r>
                        <a:rPr lang="en-GB" sz="2000" b="0" dirty="0">
                          <a:effectLst/>
                        </a:rPr>
                        <a:t>They solve problems, including doubling, halving and sharing.</a:t>
                      </a:r>
                      <a:endParaRPr lang="en-GB" sz="3200" b="0" dirty="0">
                        <a:effectLst/>
                        <a:latin typeface="Times New Roman"/>
                        <a:ea typeface="Times New Roman"/>
                      </a:endParaRPr>
                    </a:p>
                  </a:txBody>
                  <a:tcPr marL="68580" marR="68580" marT="0" marB="0"/>
                </a:tc>
              </a:tr>
              <a:tr h="2304256">
                <a:tc>
                  <a:txBody>
                    <a:bodyPr/>
                    <a:lstStyle/>
                    <a:p>
                      <a:pPr marL="0" lvl="0" indent="0">
                        <a:spcAft>
                          <a:spcPts val="0"/>
                        </a:spcAft>
                        <a:buFont typeface="Symbol"/>
                        <a:buNone/>
                        <a:tabLst>
                          <a:tab pos="228600" algn="l"/>
                        </a:tabLst>
                      </a:pPr>
                      <a:r>
                        <a:rPr lang="en-GB" sz="2000" b="0" dirty="0" smtClean="0">
                          <a:effectLst/>
                        </a:rPr>
                        <a:t>ELG 12 Shape, Space and Measures</a:t>
                      </a:r>
                    </a:p>
                    <a:p>
                      <a:pPr marL="342900" lvl="0" indent="-342900">
                        <a:spcAft>
                          <a:spcPts val="0"/>
                        </a:spcAft>
                        <a:buFont typeface="Symbol"/>
                        <a:buChar char=""/>
                        <a:tabLst>
                          <a:tab pos="228600" algn="l"/>
                        </a:tabLst>
                      </a:pPr>
                      <a:r>
                        <a:rPr lang="en-GB" sz="2000" b="0" dirty="0" smtClean="0">
                          <a:effectLst/>
                        </a:rPr>
                        <a:t>Children </a:t>
                      </a:r>
                      <a:r>
                        <a:rPr lang="en-GB" sz="2000" b="0" dirty="0">
                          <a:effectLst/>
                        </a:rPr>
                        <a:t>use everyday language to talk about size, weight, capacity, position, distance, time and money to compare quantities and objects and to solve problems. </a:t>
                      </a:r>
                      <a:endParaRPr lang="en-GB" sz="3200" b="0" dirty="0">
                        <a:effectLst/>
                      </a:endParaRPr>
                    </a:p>
                    <a:p>
                      <a:pPr marL="342900" lvl="0" indent="-342900">
                        <a:spcAft>
                          <a:spcPts val="0"/>
                        </a:spcAft>
                        <a:buFont typeface="Symbol"/>
                        <a:buChar char=""/>
                        <a:tabLst>
                          <a:tab pos="228600" algn="l"/>
                        </a:tabLst>
                      </a:pPr>
                      <a:r>
                        <a:rPr lang="en-GB" sz="2000" b="0" dirty="0">
                          <a:effectLst/>
                        </a:rPr>
                        <a:t>They recognise, create and describe patterns. </a:t>
                      </a:r>
                      <a:endParaRPr lang="en-GB" sz="3200" b="0" dirty="0">
                        <a:effectLst/>
                      </a:endParaRPr>
                    </a:p>
                    <a:p>
                      <a:pPr marL="342900" lvl="0" indent="-342900">
                        <a:spcAft>
                          <a:spcPts val="0"/>
                        </a:spcAft>
                        <a:buFont typeface="Symbol"/>
                        <a:buChar char=""/>
                        <a:tabLst>
                          <a:tab pos="228600" algn="l"/>
                        </a:tabLst>
                      </a:pPr>
                      <a:r>
                        <a:rPr lang="en-GB" sz="2000" b="0" dirty="0">
                          <a:effectLst/>
                        </a:rPr>
                        <a:t>They explore characteristics of everyday objects and shapes and use mathematical language to describe them.</a:t>
                      </a:r>
                      <a:endParaRPr lang="en-GB" sz="32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221691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
        <p:nvSpPr>
          <p:cNvPr id="3" name="TextBox 2"/>
          <p:cNvSpPr txBox="1"/>
          <p:nvPr/>
        </p:nvSpPr>
        <p:spPr>
          <a:xfrm>
            <a:off x="3491880" y="3284984"/>
            <a:ext cx="2016224" cy="646331"/>
          </a:xfrm>
          <a:prstGeom prst="rect">
            <a:avLst/>
          </a:prstGeom>
          <a:noFill/>
        </p:spPr>
        <p:txBody>
          <a:bodyPr wrap="square" rtlCol="0">
            <a:spAutoFit/>
          </a:bodyPr>
          <a:lstStyle/>
          <a:p>
            <a:pPr algn="ctr"/>
            <a:r>
              <a:rPr lang="en-GB" dirty="0" smtClean="0"/>
              <a:t>Understanding the world</a:t>
            </a:r>
            <a:endParaRPr lang="en-GB" dirty="0"/>
          </a:p>
        </p:txBody>
      </p:sp>
    </p:spTree>
    <p:extLst>
      <p:ext uri="{BB962C8B-B14F-4D97-AF65-F5344CB8AC3E}">
        <p14:creationId xmlns:p14="http://schemas.microsoft.com/office/powerpoint/2010/main" val="2328716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748856"/>
              </p:ext>
            </p:extLst>
          </p:nvPr>
        </p:nvGraphicFramePr>
        <p:xfrm>
          <a:off x="457200" y="1600200"/>
          <a:ext cx="8229600" cy="4302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r>
                        <a:rPr lang="en-GB" dirty="0" smtClean="0"/>
                        <a:t>Peopl</a:t>
                      </a:r>
                      <a:r>
                        <a:rPr lang="en-GB" baseline="0" dirty="0" smtClean="0"/>
                        <a:t>e and communities</a:t>
                      </a:r>
                    </a:p>
                    <a:p>
                      <a:endParaRPr lang="en-GB" baseline="0" dirty="0" smtClean="0"/>
                    </a:p>
                    <a:p>
                      <a:r>
                        <a:rPr lang="en-GB" baseline="0" dirty="0" smtClean="0"/>
                        <a:t>Technology</a:t>
                      </a:r>
                    </a:p>
                    <a:p>
                      <a:endParaRPr lang="en-GB" baseline="0" dirty="0" smtClean="0"/>
                    </a:p>
                    <a:p>
                      <a:r>
                        <a:rPr lang="en-GB" baseline="0" dirty="0" smtClean="0"/>
                        <a:t>The World</a:t>
                      </a:r>
                      <a:endParaRPr lang="en-GB" dirty="0"/>
                    </a:p>
                  </a:txBody>
                  <a:tcPr/>
                </a:tc>
                <a:tc>
                  <a:txBody>
                    <a:bodyPr/>
                    <a:lstStyle/>
                    <a:p>
                      <a:r>
                        <a:rPr lang="en-GB" sz="1400" kern="1200" dirty="0" smtClean="0">
                          <a:solidFill>
                            <a:schemeClr val="dk1"/>
                          </a:solidFill>
                          <a:effectLst/>
                          <a:latin typeface="+mn-lt"/>
                          <a:ea typeface="+mn-ea"/>
                          <a:cs typeface="+mn-cs"/>
                        </a:rPr>
                        <a:t>Explores the world around them </a:t>
                      </a:r>
                      <a:r>
                        <a:rPr lang="en-GB" sz="1400" kern="1200" dirty="0" err="1" smtClean="0">
                          <a:solidFill>
                            <a:schemeClr val="dk1"/>
                          </a:solidFill>
                          <a:effectLst/>
                          <a:latin typeface="+mn-lt"/>
                          <a:ea typeface="+mn-ea"/>
                          <a:cs typeface="+mn-cs"/>
                        </a:rPr>
                        <a:t>eg</a:t>
                      </a:r>
                      <a:r>
                        <a:rPr lang="en-GB" sz="1400" kern="1200" dirty="0" smtClean="0">
                          <a:solidFill>
                            <a:schemeClr val="dk1"/>
                          </a:solidFill>
                          <a:effectLst/>
                          <a:latin typeface="+mn-lt"/>
                          <a:ea typeface="+mn-ea"/>
                          <a:cs typeface="+mn-cs"/>
                        </a:rPr>
                        <a:t> places, objects, materials and living things.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Can recognise a range of technology used </a:t>
                      </a:r>
                    </a:p>
                    <a:p>
                      <a:r>
                        <a:rPr lang="en-GB" sz="1400" kern="1200" dirty="0" smtClean="0">
                          <a:solidFill>
                            <a:schemeClr val="dk1"/>
                          </a:solidFill>
                          <a:effectLst/>
                          <a:latin typeface="+mn-lt"/>
                          <a:ea typeface="+mn-ea"/>
                          <a:cs typeface="+mn-cs"/>
                        </a:rPr>
                        <a:t>in schools and homes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Develops their awareness of their own </a:t>
                      </a:r>
                    </a:p>
                    <a:p>
                      <a:r>
                        <a:rPr lang="en-GB" sz="1400" kern="1200" dirty="0" smtClean="0">
                          <a:solidFill>
                            <a:schemeClr val="dk1"/>
                          </a:solidFill>
                          <a:effectLst/>
                          <a:latin typeface="+mn-lt"/>
                          <a:ea typeface="+mn-ea"/>
                          <a:cs typeface="+mn-cs"/>
                        </a:rPr>
                        <a:t>and other cultures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Talks about past and present events in their own other family members lives </a:t>
                      </a:r>
                      <a:endParaRPr lang="en-GB" sz="1400" kern="1200" dirty="0">
                        <a:solidFill>
                          <a:schemeClr val="dk1"/>
                        </a:solidFill>
                        <a:effectLst/>
                        <a:latin typeface="+mn-lt"/>
                        <a:ea typeface="+mn-ea"/>
                        <a:cs typeface="+mn-cs"/>
                      </a:endParaRPr>
                    </a:p>
                  </a:txBody>
                  <a:tcPr/>
                </a:tc>
                <a:tc>
                  <a:txBody>
                    <a:bodyPr/>
                    <a:lstStyle/>
                    <a:p>
                      <a:r>
                        <a:rPr lang="en-GB" sz="1400" kern="1200" dirty="0" smtClean="0">
                          <a:solidFill>
                            <a:schemeClr val="dk1"/>
                          </a:solidFill>
                          <a:effectLst/>
                          <a:latin typeface="+mn-lt"/>
                          <a:ea typeface="+mn-ea"/>
                          <a:cs typeface="+mn-cs"/>
                        </a:rPr>
                        <a:t>Talk to your child about your family, culture, religion, where you live.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Talk about what you can see, hear, smell, taste and touch.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Ask your child what buttons they think you should press and why when using electrical equipment.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Look for similarities and differences when out walking. </a:t>
                      </a:r>
                    </a:p>
                    <a:p>
                      <a:endParaRPr lang="en-GB" sz="1400" dirty="0"/>
                    </a:p>
                  </a:txBody>
                  <a:tcPr/>
                </a:tc>
              </a:tr>
            </a:tbl>
          </a:graphicData>
        </a:graphic>
      </p:graphicFrame>
    </p:spTree>
    <p:extLst>
      <p:ext uri="{BB962C8B-B14F-4D97-AF65-F5344CB8AC3E}">
        <p14:creationId xmlns:p14="http://schemas.microsoft.com/office/powerpoint/2010/main" val="3684536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3332652"/>
              </p:ext>
            </p:extLst>
          </p:nvPr>
        </p:nvGraphicFramePr>
        <p:xfrm>
          <a:off x="539552" y="1628800"/>
          <a:ext cx="8280920" cy="4934825"/>
        </p:xfrm>
        <a:graphic>
          <a:graphicData uri="http://schemas.openxmlformats.org/drawingml/2006/table">
            <a:tbl>
              <a:tblPr firstRow="1" firstCol="1" lastRow="1" lastCol="1" bandRow="1" bandCol="1">
                <a:tableStyleId>{5C22544A-7EE6-4342-B048-85BDC9FD1C3A}</a:tableStyleId>
              </a:tblPr>
              <a:tblGrid>
                <a:gridCol w="8280920"/>
              </a:tblGrid>
              <a:tr h="2151963">
                <a:tc>
                  <a:txBody>
                    <a:bodyPr/>
                    <a:lstStyle/>
                    <a:p>
                      <a:pPr marL="0" lvl="0" indent="0">
                        <a:spcAft>
                          <a:spcPts val="0"/>
                        </a:spcAft>
                        <a:buFont typeface="Symbol"/>
                        <a:buNone/>
                        <a:tabLst>
                          <a:tab pos="228600" algn="l"/>
                        </a:tabLst>
                      </a:pPr>
                      <a:r>
                        <a:rPr lang="en-GB" sz="1600" b="0" dirty="0" smtClean="0">
                          <a:effectLst/>
                        </a:rPr>
                        <a:t>ELG 13 People and Communities</a:t>
                      </a:r>
                    </a:p>
                    <a:p>
                      <a:pPr marL="342900" lvl="0" indent="-342900">
                        <a:spcAft>
                          <a:spcPts val="0"/>
                        </a:spcAft>
                        <a:buFont typeface="Symbol"/>
                        <a:buChar char=""/>
                        <a:tabLst>
                          <a:tab pos="228600" algn="l"/>
                        </a:tabLst>
                      </a:pPr>
                      <a:r>
                        <a:rPr lang="en-GB" sz="1600" b="0" dirty="0" smtClean="0">
                          <a:effectLst/>
                        </a:rPr>
                        <a:t>Children </a:t>
                      </a:r>
                      <a:r>
                        <a:rPr lang="en-GB" sz="1600" b="0" dirty="0">
                          <a:effectLst/>
                        </a:rPr>
                        <a:t>talk about past and present events in their own lives and in the lives of family members. </a:t>
                      </a:r>
                    </a:p>
                    <a:p>
                      <a:pPr marL="342900" lvl="0" indent="-342900">
                        <a:spcAft>
                          <a:spcPts val="0"/>
                        </a:spcAft>
                        <a:buFont typeface="Symbol"/>
                        <a:buChar char=""/>
                        <a:tabLst>
                          <a:tab pos="228600" algn="l"/>
                        </a:tabLst>
                      </a:pPr>
                      <a:r>
                        <a:rPr lang="en-GB" sz="1600" b="0" dirty="0">
                          <a:effectLst/>
                        </a:rPr>
                        <a:t>They know that other children don’t always enjoy the same things, and are sensitive to this. </a:t>
                      </a:r>
                    </a:p>
                    <a:p>
                      <a:pPr marL="342900" lvl="0" indent="-342900">
                        <a:spcAft>
                          <a:spcPts val="0"/>
                        </a:spcAft>
                        <a:buFont typeface="Symbol"/>
                        <a:buChar char=""/>
                        <a:tabLst>
                          <a:tab pos="228600" algn="l"/>
                        </a:tabLst>
                      </a:pPr>
                      <a:r>
                        <a:rPr lang="en-GB" sz="1600" b="0" dirty="0">
                          <a:effectLst/>
                        </a:rPr>
                        <a:t>They know about similarities and differences between themselves and others, and among families, communities and traditions.</a:t>
                      </a:r>
                      <a:endParaRPr lang="en-GB" sz="1600" b="0" dirty="0">
                        <a:effectLst/>
                        <a:latin typeface="Times New Roman"/>
                        <a:ea typeface="Times New Roman"/>
                      </a:endParaRPr>
                    </a:p>
                  </a:txBody>
                  <a:tcPr marL="68580" marR="68580" marT="0" marB="0"/>
                </a:tc>
              </a:tr>
              <a:tr h="1452575">
                <a:tc>
                  <a:txBody>
                    <a:bodyPr/>
                    <a:lstStyle/>
                    <a:p>
                      <a:pPr marL="0" lvl="0" indent="0">
                        <a:spcAft>
                          <a:spcPts val="0"/>
                        </a:spcAft>
                        <a:buFont typeface="Symbol"/>
                        <a:buNone/>
                        <a:tabLst>
                          <a:tab pos="228600" algn="l"/>
                        </a:tabLst>
                      </a:pPr>
                      <a:r>
                        <a:rPr lang="en-GB" sz="1600" b="0" dirty="0" smtClean="0">
                          <a:effectLst/>
                        </a:rPr>
                        <a:t>ELG 14 The World</a:t>
                      </a:r>
                    </a:p>
                    <a:p>
                      <a:pPr marL="342900" lvl="0" indent="-342900">
                        <a:spcAft>
                          <a:spcPts val="0"/>
                        </a:spcAft>
                        <a:buFont typeface="Symbol"/>
                        <a:buChar char=""/>
                        <a:tabLst>
                          <a:tab pos="228600" algn="l"/>
                        </a:tabLst>
                      </a:pPr>
                      <a:r>
                        <a:rPr lang="en-GB" sz="1600" b="0" dirty="0" smtClean="0">
                          <a:effectLst/>
                        </a:rPr>
                        <a:t>Children </a:t>
                      </a:r>
                      <a:r>
                        <a:rPr lang="en-GB" sz="1600" b="0" dirty="0">
                          <a:effectLst/>
                        </a:rPr>
                        <a:t>know about similarities and differences in relation to places, objects, materials and living things.</a:t>
                      </a:r>
                      <a:endParaRPr lang="en-GB" sz="2800" b="0" dirty="0">
                        <a:effectLst/>
                      </a:endParaRPr>
                    </a:p>
                    <a:p>
                      <a:pPr marL="342900" lvl="0" indent="-342900">
                        <a:spcAft>
                          <a:spcPts val="0"/>
                        </a:spcAft>
                        <a:buFont typeface="Symbol"/>
                        <a:buChar char=""/>
                        <a:tabLst>
                          <a:tab pos="228600" algn="l"/>
                        </a:tabLst>
                      </a:pPr>
                      <a:r>
                        <a:rPr lang="en-GB" sz="1600" b="0" dirty="0">
                          <a:effectLst/>
                        </a:rPr>
                        <a:t>They talk about the features of their own immediate environment and how environments might vary from one another. </a:t>
                      </a:r>
                      <a:endParaRPr lang="en-GB" sz="2800" b="0" dirty="0">
                        <a:effectLst/>
                      </a:endParaRPr>
                    </a:p>
                    <a:p>
                      <a:pPr marL="342900" lvl="0" indent="-342900">
                        <a:spcAft>
                          <a:spcPts val="0"/>
                        </a:spcAft>
                        <a:buFont typeface="Symbol"/>
                        <a:buChar char=""/>
                        <a:tabLst>
                          <a:tab pos="228600" algn="l"/>
                        </a:tabLst>
                      </a:pPr>
                      <a:r>
                        <a:rPr lang="en-GB" sz="1600" b="0" dirty="0">
                          <a:effectLst/>
                        </a:rPr>
                        <a:t>They make observations of animals and plants and explain why some things occur, and talk about changes.</a:t>
                      </a:r>
                      <a:endParaRPr lang="en-GB" sz="2800" b="0" dirty="0">
                        <a:effectLst/>
                        <a:latin typeface="Times New Roman"/>
                        <a:ea typeface="Times New Roman"/>
                      </a:endParaRPr>
                    </a:p>
                  </a:txBody>
                  <a:tcPr marL="68580" marR="68580" marT="0" marB="0"/>
                </a:tc>
              </a:tr>
              <a:tr h="1075982">
                <a:tc>
                  <a:txBody>
                    <a:bodyPr/>
                    <a:lstStyle/>
                    <a:p>
                      <a:pPr marL="0" lvl="0" indent="0">
                        <a:spcAft>
                          <a:spcPts val="0"/>
                        </a:spcAft>
                        <a:buFont typeface="Symbol"/>
                        <a:buNone/>
                        <a:tabLst>
                          <a:tab pos="228600" algn="l"/>
                        </a:tabLst>
                      </a:pPr>
                      <a:r>
                        <a:rPr lang="en-GB" sz="1600" b="0" dirty="0" smtClean="0">
                          <a:effectLst/>
                        </a:rPr>
                        <a:t>ELG 15 Technology</a:t>
                      </a:r>
                    </a:p>
                    <a:p>
                      <a:pPr marL="342900" lvl="0" indent="-342900">
                        <a:spcAft>
                          <a:spcPts val="0"/>
                        </a:spcAft>
                        <a:buFont typeface="Symbol"/>
                        <a:buChar char=""/>
                        <a:tabLst>
                          <a:tab pos="228600" algn="l"/>
                        </a:tabLst>
                      </a:pPr>
                      <a:r>
                        <a:rPr lang="en-GB" sz="1600" b="0" dirty="0" smtClean="0">
                          <a:effectLst/>
                        </a:rPr>
                        <a:t>Children </a:t>
                      </a:r>
                      <a:r>
                        <a:rPr lang="en-GB" sz="1600" b="0" dirty="0">
                          <a:effectLst/>
                        </a:rPr>
                        <a:t>recognise that a range of technology is used in places such as homes and schools. </a:t>
                      </a:r>
                    </a:p>
                    <a:p>
                      <a:pPr marL="342900" lvl="0" indent="-342900">
                        <a:spcAft>
                          <a:spcPts val="0"/>
                        </a:spcAft>
                        <a:buFont typeface="Symbol"/>
                        <a:buChar char=""/>
                        <a:tabLst>
                          <a:tab pos="228600" algn="l"/>
                        </a:tabLst>
                      </a:pPr>
                      <a:r>
                        <a:rPr lang="en-GB" sz="1600" b="0" dirty="0">
                          <a:effectLst/>
                        </a:rPr>
                        <a:t>They select and use technology for particular purposes.</a:t>
                      </a:r>
                      <a:endParaRPr lang="en-GB" sz="16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39520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74065" y="-350520"/>
            <a:ext cx="10692130" cy="7559040"/>
          </a:xfrm>
          <a:prstGeom prst="rect">
            <a:avLst/>
          </a:prstGeom>
          <a:noFill/>
        </p:spPr>
      </p:pic>
      <p:sp>
        <p:nvSpPr>
          <p:cNvPr id="3" name="TextBox 2"/>
          <p:cNvSpPr txBox="1"/>
          <p:nvPr/>
        </p:nvSpPr>
        <p:spPr>
          <a:xfrm>
            <a:off x="3419872" y="3429000"/>
            <a:ext cx="2088232" cy="646331"/>
          </a:xfrm>
          <a:prstGeom prst="rect">
            <a:avLst/>
          </a:prstGeom>
          <a:noFill/>
        </p:spPr>
        <p:txBody>
          <a:bodyPr wrap="square" rtlCol="0">
            <a:spAutoFit/>
          </a:bodyPr>
          <a:lstStyle/>
          <a:p>
            <a:pPr algn="ctr"/>
            <a:r>
              <a:rPr lang="en-GB" dirty="0" smtClean="0"/>
              <a:t>Expressive arts and design</a:t>
            </a:r>
            <a:endParaRPr lang="en-GB" dirty="0"/>
          </a:p>
        </p:txBody>
      </p:sp>
    </p:spTree>
    <p:extLst>
      <p:ext uri="{BB962C8B-B14F-4D97-AF65-F5344CB8AC3E}">
        <p14:creationId xmlns:p14="http://schemas.microsoft.com/office/powerpoint/2010/main" val="172866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7 areas of learning</a:t>
            </a:r>
            <a:endParaRPr lang="en-GB" dirty="0"/>
          </a:p>
        </p:txBody>
      </p:sp>
      <p:pic>
        <p:nvPicPr>
          <p:cNvPr id="3074" name="Picture 2" descr="http://btckstorage.blob.core.windows.net/site8621/EYFS%20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5400600" cy="512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49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383306"/>
              </p:ext>
            </p:extLst>
          </p:nvPr>
        </p:nvGraphicFramePr>
        <p:xfrm>
          <a:off x="457200" y="1600200"/>
          <a:ext cx="8229600" cy="5156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Key areas</a:t>
                      </a:r>
                      <a:endParaRPr lang="en-GB" dirty="0"/>
                    </a:p>
                  </a:txBody>
                  <a:tcPr/>
                </a:tc>
                <a:tc>
                  <a:txBody>
                    <a:bodyPr/>
                    <a:lstStyle/>
                    <a:p>
                      <a:r>
                        <a:rPr lang="en-GB" dirty="0" smtClean="0"/>
                        <a:t>Key skills</a:t>
                      </a:r>
                      <a:endParaRPr lang="en-GB" dirty="0"/>
                    </a:p>
                  </a:txBody>
                  <a:tcPr/>
                </a:tc>
                <a:tc>
                  <a:txBody>
                    <a:bodyPr/>
                    <a:lstStyle/>
                    <a:p>
                      <a:r>
                        <a:rPr lang="en-GB" dirty="0" smtClean="0"/>
                        <a:t>How to help at home</a:t>
                      </a:r>
                      <a:endParaRPr lang="en-GB" dirty="0"/>
                    </a:p>
                  </a:txBody>
                  <a:tcPr/>
                </a:tc>
              </a:tr>
              <a:tr h="370840">
                <a:tc>
                  <a:txBody>
                    <a:bodyPr/>
                    <a:lstStyle/>
                    <a:p>
                      <a:r>
                        <a:rPr lang="en-GB" dirty="0" smtClean="0"/>
                        <a:t>Exploring and using</a:t>
                      </a:r>
                      <a:r>
                        <a:rPr lang="en-GB" baseline="0" dirty="0" smtClean="0"/>
                        <a:t> media and materials.</a:t>
                      </a:r>
                    </a:p>
                    <a:p>
                      <a:endParaRPr lang="en-GB" baseline="0" dirty="0" smtClean="0"/>
                    </a:p>
                    <a:p>
                      <a:r>
                        <a:rPr lang="en-GB" baseline="0" dirty="0" smtClean="0"/>
                        <a:t>Being imaginative.</a:t>
                      </a:r>
                      <a:endParaRPr lang="en-GB" dirty="0"/>
                    </a:p>
                  </a:txBody>
                  <a:tcPr/>
                </a:tc>
                <a:tc>
                  <a:txBody>
                    <a:bodyPr/>
                    <a:lstStyle/>
                    <a:p>
                      <a:r>
                        <a:rPr lang="en-GB" sz="1400" kern="1200" dirty="0" smtClean="0">
                          <a:solidFill>
                            <a:schemeClr val="dk1"/>
                          </a:solidFill>
                          <a:effectLst/>
                          <a:latin typeface="+mn-lt"/>
                          <a:ea typeface="+mn-ea"/>
                          <a:cs typeface="+mn-cs"/>
                        </a:rPr>
                        <a:t>Safely uses and explores a variety of materials, tools and techniques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Sing songs and participates in musical and dance activities - </a:t>
                      </a:r>
                    </a:p>
                    <a:p>
                      <a:r>
                        <a:rPr lang="en-GB" sz="1400" kern="1200" dirty="0" smtClean="0">
                          <a:solidFill>
                            <a:schemeClr val="dk1"/>
                          </a:solidFill>
                          <a:effectLst/>
                          <a:latin typeface="+mn-lt"/>
                          <a:ea typeface="+mn-ea"/>
                          <a:cs typeface="+mn-cs"/>
                        </a:rPr>
                        <a:t>exploring ways of changing them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Uses what they have learnt about media and materials in an original </a:t>
                      </a:r>
                    </a:p>
                    <a:p>
                      <a:r>
                        <a:rPr lang="en-GB" sz="1400" kern="1200" dirty="0" smtClean="0">
                          <a:solidFill>
                            <a:schemeClr val="dk1"/>
                          </a:solidFill>
                          <a:effectLst/>
                          <a:latin typeface="+mn-lt"/>
                          <a:ea typeface="+mn-ea"/>
                          <a:cs typeface="+mn-cs"/>
                        </a:rPr>
                        <a:t>way, thinking about uses and purposes.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Represents their own ideas.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Pretends and role plays things they have seen and experienced. </a:t>
                      </a:r>
                    </a:p>
                    <a:p>
                      <a:endParaRPr lang="en-GB" sz="1400" dirty="0"/>
                    </a:p>
                  </a:txBody>
                  <a:tcPr/>
                </a:tc>
                <a:tc>
                  <a:txBody>
                    <a:bodyPr/>
                    <a:lstStyle/>
                    <a:p>
                      <a:r>
                        <a:rPr lang="en-GB" sz="1400" kern="1200" dirty="0" smtClean="0">
                          <a:solidFill>
                            <a:schemeClr val="dk1"/>
                          </a:solidFill>
                          <a:effectLst/>
                          <a:latin typeface="+mn-lt"/>
                          <a:ea typeface="+mn-ea"/>
                          <a:cs typeface="+mn-cs"/>
                        </a:rPr>
                        <a:t>Play role play games with your child, play </a:t>
                      </a:r>
                    </a:p>
                    <a:p>
                      <a:r>
                        <a:rPr lang="en-GB" sz="1400" kern="1200" dirty="0" smtClean="0">
                          <a:solidFill>
                            <a:schemeClr val="dk1"/>
                          </a:solidFill>
                          <a:effectLst/>
                          <a:latin typeface="+mn-lt"/>
                          <a:ea typeface="+mn-ea"/>
                          <a:cs typeface="+mn-cs"/>
                        </a:rPr>
                        <a:t>teachers, shop keepers, be happy to be a passenger on a train.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Use junk materials to make models big or small scale- you'll be surprised what your child will turn it into.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Listen to and talk about sounds, make different sounds, quiet, loud etc.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 </a:t>
                      </a:r>
                    </a:p>
                    <a:p>
                      <a:r>
                        <a:rPr lang="en-GB" sz="1400" kern="1200" dirty="0" smtClean="0">
                          <a:solidFill>
                            <a:schemeClr val="dk1"/>
                          </a:solidFill>
                          <a:effectLst/>
                          <a:latin typeface="+mn-lt"/>
                          <a:ea typeface="+mn-ea"/>
                          <a:cs typeface="+mn-cs"/>
                        </a:rPr>
                        <a:t>Keep your old clothes, shoes, hats, gloves </a:t>
                      </a:r>
                    </a:p>
                    <a:p>
                      <a:r>
                        <a:rPr lang="en-GB" sz="1400" kern="1200" dirty="0" smtClean="0">
                          <a:solidFill>
                            <a:schemeClr val="dk1"/>
                          </a:solidFill>
                          <a:effectLst/>
                          <a:latin typeface="+mn-lt"/>
                          <a:ea typeface="+mn-ea"/>
                          <a:cs typeface="+mn-cs"/>
                        </a:rPr>
                        <a:t>to make into an exciting box of dressing up clothes. </a:t>
                      </a:r>
                    </a:p>
                    <a:p>
                      <a:endParaRPr lang="en-GB" sz="1400" dirty="0"/>
                    </a:p>
                  </a:txBody>
                  <a:tcPr/>
                </a:tc>
              </a:tr>
            </a:tbl>
          </a:graphicData>
        </a:graphic>
      </p:graphicFrame>
    </p:spTree>
    <p:extLst>
      <p:ext uri="{BB962C8B-B14F-4D97-AF65-F5344CB8AC3E}">
        <p14:creationId xmlns:p14="http://schemas.microsoft.com/office/powerpoint/2010/main" val="25504974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reception…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023502720"/>
              </p:ext>
            </p:extLst>
          </p:nvPr>
        </p:nvGraphicFramePr>
        <p:xfrm>
          <a:off x="395536" y="1484784"/>
          <a:ext cx="8424936" cy="5033733"/>
        </p:xfrm>
        <a:graphic>
          <a:graphicData uri="http://schemas.openxmlformats.org/drawingml/2006/table">
            <a:tbl>
              <a:tblPr firstRow="1" firstCol="1" lastRow="1" lastCol="1" bandRow="1" bandCol="1">
                <a:tableStyleId>{5C22544A-7EE6-4342-B048-85BDC9FD1C3A}</a:tableStyleId>
              </a:tblPr>
              <a:tblGrid>
                <a:gridCol w="8424936"/>
              </a:tblGrid>
              <a:tr h="2129379">
                <a:tc>
                  <a:txBody>
                    <a:bodyPr/>
                    <a:lstStyle/>
                    <a:p>
                      <a:pPr marL="0" lvl="0" indent="0">
                        <a:spcAft>
                          <a:spcPts val="0"/>
                        </a:spcAft>
                        <a:buFont typeface="Symbol"/>
                        <a:buNone/>
                        <a:tabLst>
                          <a:tab pos="228600" algn="l"/>
                        </a:tabLst>
                      </a:pPr>
                      <a:r>
                        <a:rPr lang="en-GB" sz="2400" b="0" dirty="0" smtClean="0">
                          <a:effectLst/>
                        </a:rPr>
                        <a:t>ELG 16</a:t>
                      </a:r>
                      <a:r>
                        <a:rPr lang="en-GB" sz="2400" b="0" baseline="0" dirty="0" smtClean="0">
                          <a:effectLst/>
                        </a:rPr>
                        <a:t> Exploring and Using Media and Materials</a:t>
                      </a:r>
                      <a:endParaRPr lang="en-GB" sz="2400" b="0" dirty="0" smtClean="0">
                        <a:effectLst/>
                      </a:endParaRPr>
                    </a:p>
                    <a:p>
                      <a:pPr marL="342900" lvl="0" indent="-342900">
                        <a:spcAft>
                          <a:spcPts val="0"/>
                        </a:spcAft>
                        <a:buFont typeface="Symbol"/>
                        <a:buChar char=""/>
                        <a:tabLst>
                          <a:tab pos="228600" algn="l"/>
                        </a:tabLst>
                      </a:pPr>
                      <a:r>
                        <a:rPr lang="en-GB" sz="2400" b="0" dirty="0" smtClean="0">
                          <a:effectLst/>
                        </a:rPr>
                        <a:t>Children </a:t>
                      </a:r>
                      <a:r>
                        <a:rPr lang="en-GB" sz="2400" b="0" dirty="0">
                          <a:effectLst/>
                        </a:rPr>
                        <a:t>sing songs, make music and dance, and experiment with ways of changing them. </a:t>
                      </a:r>
                      <a:endParaRPr lang="en-GB" sz="3600" b="0" dirty="0">
                        <a:effectLst/>
                      </a:endParaRPr>
                    </a:p>
                    <a:p>
                      <a:pPr marL="342900" lvl="0" indent="-342900">
                        <a:spcAft>
                          <a:spcPts val="0"/>
                        </a:spcAft>
                        <a:buFont typeface="Symbol"/>
                        <a:buChar char=""/>
                        <a:tabLst>
                          <a:tab pos="228600" algn="l"/>
                        </a:tabLst>
                      </a:pPr>
                      <a:r>
                        <a:rPr lang="en-GB" sz="2400" b="0" dirty="0">
                          <a:effectLst/>
                        </a:rPr>
                        <a:t>They safely use and explore a variety of materials, tools and techniques, experimenting with colour, design, texture, form and function.</a:t>
                      </a:r>
                      <a:endParaRPr lang="en-GB" sz="3600" b="0" dirty="0">
                        <a:effectLst/>
                        <a:latin typeface="Times New Roman"/>
                        <a:ea typeface="Times New Roman"/>
                      </a:endParaRPr>
                    </a:p>
                  </a:txBody>
                  <a:tcPr marL="68580" marR="68580" marT="0" marB="0"/>
                </a:tc>
              </a:tr>
              <a:tr h="2839173">
                <a:tc>
                  <a:txBody>
                    <a:bodyPr/>
                    <a:lstStyle/>
                    <a:p>
                      <a:pPr marL="0" lvl="0" indent="0">
                        <a:spcAft>
                          <a:spcPts val="0"/>
                        </a:spcAft>
                        <a:buFont typeface="Symbol"/>
                        <a:buNone/>
                        <a:tabLst>
                          <a:tab pos="228600" algn="l"/>
                        </a:tabLst>
                      </a:pPr>
                      <a:r>
                        <a:rPr lang="en-GB" sz="2400" b="0" dirty="0" smtClean="0">
                          <a:effectLst/>
                        </a:rPr>
                        <a:t>ELG 17 Being Imaginative</a:t>
                      </a:r>
                    </a:p>
                    <a:p>
                      <a:pPr marL="342900" lvl="0" indent="-342900">
                        <a:spcAft>
                          <a:spcPts val="0"/>
                        </a:spcAft>
                        <a:buFont typeface="Symbol"/>
                        <a:buChar char=""/>
                        <a:tabLst>
                          <a:tab pos="228600" algn="l"/>
                        </a:tabLst>
                      </a:pPr>
                      <a:r>
                        <a:rPr lang="en-GB" sz="2400" b="0" dirty="0" smtClean="0">
                          <a:effectLst/>
                        </a:rPr>
                        <a:t>Children </a:t>
                      </a:r>
                      <a:r>
                        <a:rPr lang="en-GB" sz="2400" b="0" dirty="0">
                          <a:effectLst/>
                        </a:rPr>
                        <a:t>use what they have learnt about media and materials in original ways, thinking about uses and purposes. </a:t>
                      </a:r>
                      <a:endParaRPr lang="en-GB" sz="3600" b="0" dirty="0">
                        <a:effectLst/>
                      </a:endParaRPr>
                    </a:p>
                    <a:p>
                      <a:pPr marL="342900" lvl="0" indent="-342900">
                        <a:spcAft>
                          <a:spcPts val="0"/>
                        </a:spcAft>
                        <a:buFont typeface="Symbol"/>
                        <a:buChar char=""/>
                        <a:tabLst>
                          <a:tab pos="228600" algn="l"/>
                        </a:tabLst>
                      </a:pPr>
                      <a:r>
                        <a:rPr lang="en-GB" sz="2400" b="0" dirty="0">
                          <a:effectLst/>
                        </a:rPr>
                        <a:t>They represent their own ideas, thoughts and feelings through design and technology, art, music, dance, role play and stories.</a:t>
                      </a:r>
                      <a:endParaRPr lang="en-GB" sz="3600" b="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162087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Observational Assessment</a:t>
            </a:r>
            <a:endParaRPr lang="en-GB"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GB" dirty="0" smtClean="0"/>
              <a:t>Observation </a:t>
            </a:r>
            <a:r>
              <a:rPr lang="en-GB" dirty="0"/>
              <a:t>is the practice of looking at and listening to children to find </a:t>
            </a:r>
            <a:r>
              <a:rPr lang="en-GB" dirty="0" smtClean="0"/>
              <a:t>:</a:t>
            </a:r>
          </a:p>
          <a:p>
            <a:pPr fontAlgn="base">
              <a:buFont typeface="Wingdings" panose="05000000000000000000" pitchFamily="2" charset="2"/>
              <a:buChar char="ü"/>
            </a:pPr>
            <a:r>
              <a:rPr lang="en-GB" dirty="0" smtClean="0"/>
              <a:t>out </a:t>
            </a:r>
            <a:r>
              <a:rPr lang="en-GB" dirty="0"/>
              <a:t>how they are developing, </a:t>
            </a:r>
            <a:endParaRPr lang="en-GB" dirty="0" smtClean="0"/>
          </a:p>
          <a:p>
            <a:pPr fontAlgn="base">
              <a:buFont typeface="Wingdings" panose="05000000000000000000" pitchFamily="2" charset="2"/>
              <a:buChar char="ü"/>
            </a:pPr>
            <a:r>
              <a:rPr lang="en-GB" dirty="0" smtClean="0"/>
              <a:t>what </a:t>
            </a:r>
            <a:r>
              <a:rPr lang="en-GB" dirty="0"/>
              <a:t>they like doing </a:t>
            </a:r>
            <a:endParaRPr lang="en-GB" dirty="0" smtClean="0"/>
          </a:p>
          <a:p>
            <a:pPr fontAlgn="base">
              <a:buFont typeface="Wingdings" panose="05000000000000000000" pitchFamily="2" charset="2"/>
              <a:buChar char="ü"/>
            </a:pPr>
            <a:r>
              <a:rPr lang="en-GB" dirty="0" smtClean="0"/>
              <a:t>what </a:t>
            </a:r>
            <a:r>
              <a:rPr lang="en-GB" dirty="0"/>
              <a:t>they are learning through their play and the experiences on offer. </a:t>
            </a:r>
            <a:endParaRPr lang="en-GB" dirty="0" smtClean="0"/>
          </a:p>
          <a:p>
            <a:pPr fontAlgn="base"/>
            <a:r>
              <a:rPr lang="en-GB" dirty="0" smtClean="0"/>
              <a:t>80% of the evidence in EYFS has to be from independent play.</a:t>
            </a:r>
          </a:p>
          <a:p>
            <a:pPr fontAlgn="base"/>
            <a:r>
              <a:rPr lang="en-GB" dirty="0" smtClean="0"/>
              <a:t>We use these to help </a:t>
            </a:r>
            <a:r>
              <a:rPr lang="en-GB" dirty="0"/>
              <a:t>decide whether the child’s development is at the expected stage, whether the resources such as toys and equipment are suitable for the child and to focus them on what to provide in future to support the child to develop new interests, learn new skills and acquire new knowledge.</a:t>
            </a:r>
          </a:p>
          <a:p>
            <a:pPr fontAlgn="base"/>
            <a:r>
              <a:rPr lang="en-GB" dirty="0"/>
              <a:t>Observations of children are </a:t>
            </a:r>
            <a:r>
              <a:rPr lang="en-GB" dirty="0" smtClean="0"/>
              <a:t>vital because </a:t>
            </a:r>
            <a:r>
              <a:rPr lang="en-GB" dirty="0"/>
              <a:t>each child has a unique set of abilities and talents, observations in different situations capture these first hand. The starting point is always with the child. </a:t>
            </a:r>
          </a:p>
        </p:txBody>
      </p:sp>
    </p:spTree>
    <p:extLst>
      <p:ext uri="{BB962C8B-B14F-4D97-AF65-F5344CB8AC3E}">
        <p14:creationId xmlns:p14="http://schemas.microsoft.com/office/powerpoint/2010/main" val="3007161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evidence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Evidence of their independent learning</a:t>
            </a:r>
          </a:p>
          <a:p>
            <a:pPr>
              <a:buFontTx/>
              <a:buChar char="-"/>
            </a:pPr>
            <a:r>
              <a:rPr lang="en-GB" dirty="0" smtClean="0"/>
              <a:t>Electronic observations – Tapestry (photo/video)</a:t>
            </a:r>
          </a:p>
          <a:p>
            <a:pPr>
              <a:buFontTx/>
              <a:buChar char="-"/>
            </a:pPr>
            <a:r>
              <a:rPr lang="en-GB" dirty="0" smtClean="0"/>
              <a:t>Post-its (wow moments – first time events)</a:t>
            </a:r>
          </a:p>
          <a:p>
            <a:pPr>
              <a:buFontTx/>
              <a:buChar char="-"/>
            </a:pPr>
            <a:r>
              <a:rPr lang="en-GB" dirty="0" smtClean="0"/>
              <a:t>Evidence from independent learning and play</a:t>
            </a:r>
          </a:p>
          <a:p>
            <a:pPr>
              <a:buFontTx/>
              <a:buChar char="-"/>
            </a:pPr>
            <a:r>
              <a:rPr lang="en-GB" dirty="0" smtClean="0"/>
              <a:t>Work from home/response to Tapestry/Focus child sheets</a:t>
            </a:r>
          </a:p>
          <a:p>
            <a:pPr marL="0" indent="0">
              <a:buNone/>
            </a:pPr>
            <a:r>
              <a:rPr lang="en-GB" dirty="0" smtClean="0"/>
              <a:t>All this helps to build up a picture of what your child can do.</a:t>
            </a:r>
          </a:p>
          <a:p>
            <a:pPr marL="0" indent="0">
              <a:buNone/>
            </a:pPr>
            <a:endParaRPr lang="en-GB" i="1" dirty="0" smtClean="0"/>
          </a:p>
          <a:p>
            <a:pPr marL="0" indent="0">
              <a:buNone/>
            </a:pPr>
            <a:r>
              <a:rPr lang="en-GB" i="1" dirty="0" smtClean="0"/>
              <a:t>Children in reception will also have ‘Busy Books’ and ‘Teacher Time’ books.</a:t>
            </a:r>
          </a:p>
          <a:p>
            <a:pPr marL="0" indent="0">
              <a:buNone/>
            </a:pPr>
            <a:r>
              <a:rPr lang="en-GB" i="1" dirty="0" smtClean="0"/>
              <a:t>‘Teacher Time’ books will collect evidence of supported or directed learning led by the teacher.</a:t>
            </a:r>
            <a:endParaRPr lang="en-GB" i="1" dirty="0"/>
          </a:p>
        </p:txBody>
      </p:sp>
    </p:spTree>
    <p:extLst>
      <p:ext uri="{BB962C8B-B14F-4D97-AF65-F5344CB8AC3E}">
        <p14:creationId xmlns:p14="http://schemas.microsoft.com/office/powerpoint/2010/main" val="2033496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contribution</a:t>
            </a:r>
            <a:endParaRPr lang="en-GB" dirty="0"/>
          </a:p>
        </p:txBody>
      </p:sp>
      <p:sp>
        <p:nvSpPr>
          <p:cNvPr id="3" name="Content Placeholder 2"/>
          <p:cNvSpPr>
            <a:spLocks noGrp="1"/>
          </p:cNvSpPr>
          <p:nvPr>
            <p:ph idx="1"/>
          </p:nvPr>
        </p:nvSpPr>
        <p:spPr>
          <a:xfrm>
            <a:off x="457200" y="1412776"/>
            <a:ext cx="8229600" cy="5184576"/>
          </a:xfrm>
        </p:spPr>
        <p:txBody>
          <a:bodyPr>
            <a:normAutofit fontScale="55000" lnSpcReduction="20000"/>
          </a:bodyPr>
          <a:lstStyle/>
          <a:p>
            <a:pPr marL="0" indent="0">
              <a:buNone/>
            </a:pPr>
            <a:r>
              <a:rPr lang="en-GB" sz="2400" b="1" i="1" dirty="0"/>
              <a:t>We would value any contributions you would like to </a:t>
            </a:r>
            <a:r>
              <a:rPr lang="en-GB" sz="2400" b="1" i="1" dirty="0" smtClean="0"/>
              <a:t>make to your child’s learning journey. Please send in any evidence to support this. Send in copies or upload it on Tapestry. Little </a:t>
            </a:r>
            <a:r>
              <a:rPr lang="en-GB" sz="2400" b="1" i="1" dirty="0" err="1" smtClean="0"/>
              <a:t>valers</a:t>
            </a:r>
            <a:r>
              <a:rPr lang="en-GB" sz="2400" b="1" i="1" dirty="0" smtClean="0"/>
              <a:t> – focus child sheets</a:t>
            </a:r>
          </a:p>
          <a:p>
            <a:pPr marL="0" indent="0">
              <a:buNone/>
            </a:pPr>
            <a:endParaRPr lang="en-GB" sz="2400" b="1" i="1" dirty="0" smtClean="0"/>
          </a:p>
          <a:p>
            <a:pPr marL="0" indent="0">
              <a:buNone/>
            </a:pPr>
            <a:r>
              <a:rPr lang="en-GB" sz="2400" b="1" i="1" dirty="0" smtClean="0"/>
              <a:t>You may see them doing something that we haven’t or can’t.</a:t>
            </a:r>
          </a:p>
          <a:p>
            <a:pPr marL="0" indent="0">
              <a:buNone/>
            </a:pPr>
            <a:endParaRPr lang="en-GB" sz="2400" dirty="0"/>
          </a:p>
          <a:p>
            <a:pPr marL="0" indent="0">
              <a:buNone/>
            </a:pPr>
            <a:r>
              <a:rPr lang="en-GB" sz="2400" dirty="0" smtClean="0"/>
              <a:t>Writing their name</a:t>
            </a:r>
          </a:p>
          <a:p>
            <a:pPr marL="0" indent="0">
              <a:buNone/>
            </a:pPr>
            <a:r>
              <a:rPr lang="en-GB" sz="2400" dirty="0" smtClean="0"/>
              <a:t>Getting themselves dressed</a:t>
            </a:r>
          </a:p>
          <a:p>
            <a:pPr marL="0" indent="0">
              <a:buNone/>
            </a:pPr>
            <a:r>
              <a:rPr lang="en-GB" sz="2400" dirty="0" smtClean="0"/>
              <a:t>Building something with </a:t>
            </a:r>
            <a:r>
              <a:rPr lang="en-GB" sz="2400" dirty="0" err="1" smtClean="0"/>
              <a:t>lego</a:t>
            </a:r>
            <a:endParaRPr lang="en-GB" sz="2400" dirty="0" smtClean="0"/>
          </a:p>
          <a:p>
            <a:pPr marL="0" indent="0">
              <a:buNone/>
            </a:pPr>
            <a:r>
              <a:rPr lang="en-GB" sz="2400" dirty="0" smtClean="0"/>
              <a:t>Riding their bike without stabilisers</a:t>
            </a:r>
          </a:p>
          <a:p>
            <a:pPr marL="0" indent="0">
              <a:buNone/>
            </a:pPr>
            <a:r>
              <a:rPr lang="en-GB" sz="2400" dirty="0" smtClean="0"/>
              <a:t>Zipping their coat up by themselves</a:t>
            </a:r>
          </a:p>
          <a:p>
            <a:pPr marL="0" indent="0">
              <a:buNone/>
            </a:pPr>
            <a:r>
              <a:rPr lang="en-GB" sz="2400" dirty="0" smtClean="0"/>
              <a:t>Swimming certificate or badge</a:t>
            </a:r>
          </a:p>
          <a:p>
            <a:pPr marL="0" indent="0">
              <a:buNone/>
            </a:pPr>
            <a:r>
              <a:rPr lang="en-GB" sz="2400" dirty="0" smtClean="0"/>
              <a:t>Dance exam</a:t>
            </a:r>
          </a:p>
          <a:p>
            <a:pPr marL="0" indent="0">
              <a:buNone/>
            </a:pPr>
            <a:endParaRPr lang="en-GB" sz="2400" dirty="0"/>
          </a:p>
          <a:p>
            <a:pPr marL="0" indent="0">
              <a:buNone/>
            </a:pPr>
            <a:r>
              <a:rPr lang="en-GB" sz="3600" i="1" dirty="0" smtClean="0">
                <a:solidFill>
                  <a:srgbClr val="FF0000"/>
                </a:solidFill>
              </a:rPr>
              <a:t>Responding to observations on Tapestry. </a:t>
            </a:r>
          </a:p>
          <a:p>
            <a:pPr marL="0" indent="0">
              <a:buNone/>
            </a:pPr>
            <a:r>
              <a:rPr lang="en-GB" sz="3600" i="1" dirty="0" smtClean="0">
                <a:solidFill>
                  <a:srgbClr val="FF0000"/>
                </a:solidFill>
              </a:rPr>
              <a:t>You can send in photos or observations of your own to add to your child’s learning journal on Tapestry. You will receive observations on a weekly basis. If your child has been part of a group observation you will not receive any media of that observation, just the comments. You will not be allowed to reply on group observations. You can reply to any other observations of your child individually if you choose to. It is a nice activity to do with your child  at home so they can talk about what they were doing at school on that day.</a:t>
            </a:r>
          </a:p>
          <a:p>
            <a:pPr marL="0" indent="0">
              <a:buNone/>
            </a:pPr>
            <a:endParaRPr lang="en-GB" sz="2400" dirty="0" smtClean="0"/>
          </a:p>
          <a:p>
            <a:pPr marL="0" indent="0">
              <a:buNone/>
            </a:pPr>
            <a:endParaRPr lang="en-GB" sz="2400" dirty="0" smtClean="0"/>
          </a:p>
        </p:txBody>
      </p:sp>
    </p:spTree>
    <p:extLst>
      <p:ext uri="{BB962C8B-B14F-4D97-AF65-F5344CB8AC3E}">
        <p14:creationId xmlns:p14="http://schemas.microsoft.com/office/powerpoint/2010/main" val="1596758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Wellcomm</a:t>
            </a:r>
            <a:r>
              <a:rPr lang="en-GB" dirty="0" smtClean="0"/>
              <a:t> Assessment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This is speech and language assessment the children complete. Helps us to assess child’s speaking, listening and understanding. </a:t>
            </a:r>
          </a:p>
          <a:p>
            <a:pPr marL="0" indent="0">
              <a:buNone/>
            </a:pPr>
            <a:endParaRPr lang="en-GB" dirty="0"/>
          </a:p>
          <a:p>
            <a:pPr marL="0" indent="0">
              <a:buNone/>
            </a:pPr>
            <a:r>
              <a:rPr lang="en-GB" dirty="0" smtClean="0"/>
              <a:t>If children score below age related expectations we will target these areas through our planning and intervention work. We may also refer your child to speech and language for specialist sessions.  </a:t>
            </a:r>
          </a:p>
          <a:p>
            <a:pPr marL="0" indent="0">
              <a:buNone/>
            </a:pPr>
            <a:r>
              <a:rPr lang="en-GB" dirty="0" smtClean="0"/>
              <a:t>The majority of Sandwell schools will use this in Nursery. We will assess children who we feel would benefit from this support in Reception. </a:t>
            </a:r>
          </a:p>
        </p:txBody>
      </p:sp>
    </p:spTree>
    <p:extLst>
      <p:ext uri="{BB962C8B-B14F-4D97-AF65-F5344CB8AC3E}">
        <p14:creationId xmlns:p14="http://schemas.microsoft.com/office/powerpoint/2010/main" val="1225144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you informed</a:t>
            </a:r>
            <a:endParaRPr lang="en-GB" dirty="0"/>
          </a:p>
        </p:txBody>
      </p:sp>
      <p:sp>
        <p:nvSpPr>
          <p:cNvPr id="3" name="Content Placeholder 2"/>
          <p:cNvSpPr>
            <a:spLocks noGrp="1"/>
          </p:cNvSpPr>
          <p:nvPr>
            <p:ph idx="1"/>
          </p:nvPr>
        </p:nvSpPr>
        <p:spPr>
          <a:xfrm>
            <a:off x="457200" y="1340768"/>
            <a:ext cx="8229600" cy="4785395"/>
          </a:xfrm>
        </p:spPr>
        <p:txBody>
          <a:bodyPr>
            <a:noAutofit/>
          </a:bodyPr>
          <a:lstStyle/>
          <a:p>
            <a:r>
              <a:rPr lang="en-GB" sz="2400" dirty="0" smtClean="0"/>
              <a:t>You will have a copy of your child’s baseline assessment by the end of this half term (Reception before parents evening on 3/11/16)</a:t>
            </a:r>
          </a:p>
          <a:p>
            <a:r>
              <a:rPr lang="en-GB" sz="2400" dirty="0" smtClean="0"/>
              <a:t>You will then have a further 2 progress reports on your child in Spring and Summer term</a:t>
            </a:r>
          </a:p>
          <a:p>
            <a:r>
              <a:rPr lang="en-GB" sz="2400" dirty="0" smtClean="0"/>
              <a:t>You will have an opportunity to talk to staff, look at your child’s learning journey and books on 3 occasions, 1 a term. Little </a:t>
            </a:r>
            <a:r>
              <a:rPr lang="en-GB" sz="2400" dirty="0" err="1" smtClean="0"/>
              <a:t>Valers</a:t>
            </a:r>
            <a:r>
              <a:rPr lang="en-GB" sz="2400" dirty="0" smtClean="0"/>
              <a:t>-  workshops will include time to talk to staff informally too.</a:t>
            </a:r>
          </a:p>
          <a:p>
            <a:r>
              <a:rPr lang="en-GB" sz="2400" dirty="0" smtClean="0"/>
              <a:t>Reception will have a school end of year report – emerging, expected or exceeding against the early learning goals</a:t>
            </a:r>
          </a:p>
        </p:txBody>
      </p:sp>
    </p:spTree>
    <p:extLst>
      <p:ext uri="{BB962C8B-B14F-4D97-AF65-F5344CB8AC3E}">
        <p14:creationId xmlns:p14="http://schemas.microsoft.com/office/powerpoint/2010/main" val="3676211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Progress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Teachers have half termly progress meetings with Mrs </a:t>
            </a:r>
            <a:r>
              <a:rPr lang="en-GB" dirty="0" err="1" smtClean="0"/>
              <a:t>Connop</a:t>
            </a:r>
            <a:r>
              <a:rPr lang="en-GB" dirty="0" smtClean="0"/>
              <a:t> and/or Mrs Bunch to discuss the progress of each child towards these goals. If children are not making enough progress interventions may be put into place or monitored closely.</a:t>
            </a:r>
            <a:endParaRPr lang="en-GB" dirty="0"/>
          </a:p>
        </p:txBody>
      </p:sp>
    </p:spTree>
    <p:extLst>
      <p:ext uri="{BB962C8B-B14F-4D97-AF65-F5344CB8AC3E}">
        <p14:creationId xmlns:p14="http://schemas.microsoft.com/office/powerpoint/2010/main" val="3168203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Day in Little </a:t>
            </a:r>
            <a:r>
              <a:rPr lang="en-GB" dirty="0" err="1" smtClean="0"/>
              <a:t>Valers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endParaRPr lang="en-GB" dirty="0">
              <a:solidFill>
                <a:srgbClr val="000000"/>
              </a:solidFill>
            </a:endParaRPr>
          </a:p>
          <a:p>
            <a:r>
              <a:rPr lang="en-GB" dirty="0">
                <a:solidFill>
                  <a:srgbClr val="000000"/>
                </a:solidFill>
              </a:rPr>
              <a:t>8.30am-9.00am     Welcome and child initiated play. </a:t>
            </a:r>
          </a:p>
          <a:p>
            <a:r>
              <a:rPr lang="en-GB" dirty="0" smtClean="0">
                <a:solidFill>
                  <a:srgbClr val="000000"/>
                </a:solidFill>
              </a:rPr>
              <a:t>12.30pm-1.00pm</a:t>
            </a:r>
            <a:r>
              <a:rPr lang="en-GB" dirty="0">
                <a:solidFill>
                  <a:srgbClr val="000000"/>
                </a:solidFill>
              </a:rPr>
              <a:t/>
            </a:r>
            <a:br>
              <a:rPr lang="en-GB" dirty="0">
                <a:solidFill>
                  <a:srgbClr val="000000"/>
                </a:solidFill>
              </a:rPr>
            </a:br>
            <a:endParaRPr lang="en-GB" dirty="0">
              <a:solidFill>
                <a:srgbClr val="000000"/>
              </a:solidFill>
            </a:endParaRPr>
          </a:p>
          <a:p>
            <a:r>
              <a:rPr lang="en-GB" dirty="0">
                <a:solidFill>
                  <a:srgbClr val="000000"/>
                </a:solidFill>
              </a:rPr>
              <a:t>9.10am-9.25am     Key group (</a:t>
            </a:r>
            <a:r>
              <a:rPr lang="en-GB" dirty="0" err="1">
                <a:solidFill>
                  <a:srgbClr val="000000"/>
                </a:solidFill>
              </a:rPr>
              <a:t>Tues,Wed,Thur</a:t>
            </a:r>
            <a:r>
              <a:rPr lang="en-GB" dirty="0">
                <a:solidFill>
                  <a:srgbClr val="000000"/>
                </a:solidFill>
              </a:rPr>
              <a:t>)/Circle time(</a:t>
            </a:r>
            <a:r>
              <a:rPr lang="en-GB" dirty="0" err="1">
                <a:solidFill>
                  <a:srgbClr val="000000"/>
                </a:solidFill>
              </a:rPr>
              <a:t>Mon,Fri</a:t>
            </a:r>
            <a:r>
              <a:rPr lang="en-GB" dirty="0">
                <a:solidFill>
                  <a:srgbClr val="000000"/>
                </a:solidFill>
              </a:rPr>
              <a:t>)</a:t>
            </a:r>
          </a:p>
          <a:p>
            <a:r>
              <a:rPr lang="en-GB" dirty="0">
                <a:solidFill>
                  <a:srgbClr val="000000"/>
                </a:solidFill>
              </a:rPr>
              <a:t>1.10pm-1.25pm</a:t>
            </a:r>
          </a:p>
          <a:p>
            <a:pPr marL="0" indent="0">
              <a:buNone/>
            </a:pPr>
            <a:r>
              <a:rPr lang="en-GB" dirty="0">
                <a:solidFill>
                  <a:srgbClr val="000000"/>
                </a:solidFill>
              </a:rPr>
              <a:t/>
            </a:r>
            <a:br>
              <a:rPr lang="en-GB" dirty="0">
                <a:solidFill>
                  <a:srgbClr val="000000"/>
                </a:solidFill>
              </a:rPr>
            </a:br>
            <a:endParaRPr lang="en-GB" dirty="0">
              <a:solidFill>
                <a:srgbClr val="000000"/>
              </a:solidFill>
            </a:endParaRPr>
          </a:p>
          <a:p>
            <a:r>
              <a:rPr lang="en-GB" dirty="0">
                <a:solidFill>
                  <a:srgbClr val="000000"/>
                </a:solidFill>
              </a:rPr>
              <a:t>9.25am-11.10am   Indoor/outdoor play. Focus activity and snack time.</a:t>
            </a:r>
          </a:p>
          <a:p>
            <a:r>
              <a:rPr lang="en-GB" dirty="0">
                <a:solidFill>
                  <a:srgbClr val="000000"/>
                </a:solidFill>
              </a:rPr>
              <a:t>1.25pm- 3.10pm</a:t>
            </a:r>
          </a:p>
          <a:p>
            <a:pPr marL="0" indent="0">
              <a:buNone/>
            </a:pPr>
            <a:r>
              <a:rPr lang="en-GB" dirty="0">
                <a:solidFill>
                  <a:srgbClr val="000000"/>
                </a:solidFill>
              </a:rPr>
              <a:t/>
            </a:r>
            <a:br>
              <a:rPr lang="en-GB" dirty="0">
                <a:solidFill>
                  <a:srgbClr val="000000"/>
                </a:solidFill>
              </a:rPr>
            </a:br>
            <a:endParaRPr lang="en-GB" dirty="0">
              <a:solidFill>
                <a:srgbClr val="000000"/>
              </a:solidFill>
            </a:endParaRPr>
          </a:p>
          <a:p>
            <a:r>
              <a:rPr lang="en-GB" dirty="0">
                <a:solidFill>
                  <a:srgbClr val="000000"/>
                </a:solidFill>
              </a:rPr>
              <a:t>1.00am-11.30am Tidy up time. Story time/singing. Home time.</a:t>
            </a:r>
          </a:p>
          <a:p>
            <a:r>
              <a:rPr lang="en-GB" dirty="0">
                <a:solidFill>
                  <a:srgbClr val="000000"/>
                </a:solidFill>
              </a:rPr>
              <a:t>3.10pm-3.30pm.</a:t>
            </a:r>
          </a:p>
          <a:p>
            <a:endParaRPr lang="en-GB" dirty="0"/>
          </a:p>
        </p:txBody>
      </p:sp>
    </p:spTree>
    <p:extLst>
      <p:ext uri="{BB962C8B-B14F-4D97-AF65-F5344CB8AC3E}">
        <p14:creationId xmlns:p14="http://schemas.microsoft.com/office/powerpoint/2010/main" val="1096619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day in Reception</a:t>
            </a:r>
            <a:endParaRPr lang="en-GB" dirty="0"/>
          </a:p>
        </p:txBody>
      </p:sp>
      <p:sp>
        <p:nvSpPr>
          <p:cNvPr id="3" name="Content Placeholder 2"/>
          <p:cNvSpPr>
            <a:spLocks noGrp="1"/>
          </p:cNvSpPr>
          <p:nvPr>
            <p:ph idx="1"/>
          </p:nvPr>
        </p:nvSpPr>
        <p:spPr/>
        <p:txBody>
          <a:bodyPr/>
          <a:lstStyle/>
          <a:p>
            <a:pPr marL="0" lvl="0" indent="0">
              <a:buNone/>
            </a:pPr>
            <a:r>
              <a:rPr lang="en-GB" sz="3000" dirty="0">
                <a:solidFill>
                  <a:prstClr val="black"/>
                </a:solidFill>
              </a:rPr>
              <a:t>Autumn Term - Morning</a:t>
            </a:r>
          </a:p>
          <a:p>
            <a:pPr lvl="0"/>
            <a:r>
              <a:rPr lang="en-GB" sz="2200" b="1" u="sng" dirty="0">
                <a:solidFill>
                  <a:prstClr val="black"/>
                </a:solidFill>
              </a:rPr>
              <a:t>Registration </a:t>
            </a:r>
            <a:r>
              <a:rPr lang="en-GB" sz="2200" dirty="0">
                <a:solidFill>
                  <a:prstClr val="black"/>
                </a:solidFill>
              </a:rPr>
              <a:t>– your child will learn to find their own name and register them selves as here (a member of staff does oversee this!).</a:t>
            </a:r>
          </a:p>
          <a:p>
            <a:pPr lvl="0"/>
            <a:r>
              <a:rPr lang="en-GB" sz="2200" b="1" u="sng" dirty="0">
                <a:solidFill>
                  <a:prstClr val="black"/>
                </a:solidFill>
              </a:rPr>
              <a:t>Teacher Time </a:t>
            </a:r>
            <a:r>
              <a:rPr lang="en-GB" sz="2200" dirty="0">
                <a:solidFill>
                  <a:prstClr val="black"/>
                </a:solidFill>
              </a:rPr>
              <a:t>– to begin with we all collect together to discuss the day, the ‘things to do’ across the 3 areas (Sunshine room, Rainbow room and outdoors) and the things that the children are interested in. As the term progresses and the children have settled in this time changes to Jolly Jobs. Children will be completing 5 tasks over the week. These will include reading, writing and maths. They could also include showing children activities they can choose to do later on in the day. These ‘jobs’ may be done as a whole class or in groups depending on the activity</a:t>
            </a:r>
          </a:p>
          <a:p>
            <a:endParaRPr lang="en-GB" dirty="0"/>
          </a:p>
        </p:txBody>
      </p:sp>
    </p:spTree>
    <p:extLst>
      <p:ext uri="{BB962C8B-B14F-4D97-AF65-F5344CB8AC3E}">
        <p14:creationId xmlns:p14="http://schemas.microsoft.com/office/powerpoint/2010/main" val="34844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Assessment</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In the first few weeks we assess what your child can already do, we complete a baseline assessment on them for each area of learning. We use observations, comments from parents (home visits) and information from previous settings.</a:t>
            </a:r>
          </a:p>
          <a:p>
            <a:r>
              <a:rPr lang="en-GB" sz="2800" dirty="0" smtClean="0"/>
              <a:t>We make a judgement of what developmental age band they are working within (22-36 months, 30-50months, 40-60months) for each area of learning.</a:t>
            </a:r>
          </a:p>
          <a:p>
            <a:r>
              <a:rPr lang="en-GB" sz="2800" dirty="0" smtClean="0"/>
              <a:t>We will also give each child a next step in the learning</a:t>
            </a:r>
            <a:r>
              <a:rPr lang="en-GB" sz="2800" dirty="0"/>
              <a:t> </a:t>
            </a:r>
            <a:r>
              <a:rPr lang="en-GB" sz="2800" dirty="0" smtClean="0"/>
              <a:t>and to inform our planning.</a:t>
            </a:r>
          </a:p>
        </p:txBody>
      </p:sp>
    </p:spTree>
    <p:extLst>
      <p:ext uri="{BB962C8B-B14F-4D97-AF65-F5344CB8AC3E}">
        <p14:creationId xmlns:p14="http://schemas.microsoft.com/office/powerpoint/2010/main" val="36331076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lvl="0"/>
            <a:r>
              <a:rPr lang="en-GB" sz="2200" b="1" u="sng" dirty="0">
                <a:solidFill>
                  <a:prstClr val="black"/>
                </a:solidFill>
              </a:rPr>
              <a:t>Child – Initiated Time </a:t>
            </a:r>
            <a:r>
              <a:rPr lang="en-GB" sz="2200" dirty="0">
                <a:solidFill>
                  <a:prstClr val="black"/>
                </a:solidFill>
              </a:rPr>
              <a:t>– Children will then choose activities from across the 3 areas (classrooms and outside) that they are interested in. They have access to the following – sand and water, reading, role play, construction, small world, music, writing and mark making, maths, workshop (painting, collage, creative), snack, messy area, PE and bikes. The provision in these areas changes over time to reflect their interests and development. Other areas will be introduced at different times, again to reflect interest and development. During this time children will have snack time for milk and fruit – water is available all day. At this time teaching staff will be working in the 3 areas with the children on the things they are interested in.  This is the time when we will be teaching children skills from the Early Learning </a:t>
            </a:r>
            <a:r>
              <a:rPr lang="en-GB" sz="2200" dirty="0" smtClean="0">
                <a:solidFill>
                  <a:prstClr val="black"/>
                </a:solidFill>
              </a:rPr>
              <a:t>outcomes. </a:t>
            </a:r>
            <a:r>
              <a:rPr lang="en-GB" sz="2200" dirty="0">
                <a:solidFill>
                  <a:prstClr val="black"/>
                </a:solidFill>
              </a:rPr>
              <a:t>At the end of this time children will then have Tidy Up Time!</a:t>
            </a:r>
          </a:p>
          <a:p>
            <a:pPr lvl="0"/>
            <a:r>
              <a:rPr lang="en-GB" sz="2200" dirty="0">
                <a:solidFill>
                  <a:prstClr val="black"/>
                </a:solidFill>
              </a:rPr>
              <a:t>During the morning session children will come back together with their class for </a:t>
            </a:r>
            <a:r>
              <a:rPr lang="en-GB" sz="2200" b="1" dirty="0">
                <a:solidFill>
                  <a:prstClr val="black"/>
                </a:solidFill>
              </a:rPr>
              <a:t>Phonics </a:t>
            </a:r>
            <a:r>
              <a:rPr lang="en-GB" sz="2200" dirty="0">
                <a:solidFill>
                  <a:prstClr val="black"/>
                </a:solidFill>
              </a:rPr>
              <a:t>and </a:t>
            </a:r>
            <a:r>
              <a:rPr lang="en-GB" sz="2200" b="1" dirty="0">
                <a:solidFill>
                  <a:prstClr val="black"/>
                </a:solidFill>
              </a:rPr>
              <a:t>English </a:t>
            </a:r>
            <a:r>
              <a:rPr lang="en-GB" sz="2200" dirty="0">
                <a:solidFill>
                  <a:prstClr val="black"/>
                </a:solidFill>
              </a:rPr>
              <a:t>teaching sessions</a:t>
            </a:r>
          </a:p>
          <a:p>
            <a:endParaRPr lang="en-GB" dirty="0"/>
          </a:p>
        </p:txBody>
      </p:sp>
    </p:spTree>
    <p:extLst>
      <p:ext uri="{BB962C8B-B14F-4D97-AF65-F5344CB8AC3E}">
        <p14:creationId xmlns:p14="http://schemas.microsoft.com/office/powerpoint/2010/main" val="213687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lvl="0" indent="0">
              <a:buNone/>
            </a:pPr>
            <a:r>
              <a:rPr lang="en-GB" sz="3000" dirty="0">
                <a:solidFill>
                  <a:prstClr val="black"/>
                </a:solidFill>
              </a:rPr>
              <a:t>Autumn Term – Afternoon</a:t>
            </a:r>
          </a:p>
          <a:p>
            <a:pPr lvl="0"/>
            <a:endParaRPr lang="en-GB" sz="2200" dirty="0">
              <a:solidFill>
                <a:prstClr val="black"/>
              </a:solidFill>
            </a:endParaRPr>
          </a:p>
          <a:p>
            <a:pPr lvl="0"/>
            <a:r>
              <a:rPr lang="en-GB" sz="2000" b="1" u="sng" dirty="0">
                <a:solidFill>
                  <a:prstClr val="black"/>
                </a:solidFill>
              </a:rPr>
              <a:t>Registration </a:t>
            </a:r>
            <a:r>
              <a:rPr lang="en-GB" sz="2000" u="sng" dirty="0">
                <a:solidFill>
                  <a:prstClr val="black"/>
                </a:solidFill>
              </a:rPr>
              <a:t>and </a:t>
            </a:r>
            <a:r>
              <a:rPr lang="en-GB" sz="2000" b="1" u="sng" dirty="0">
                <a:solidFill>
                  <a:prstClr val="black"/>
                </a:solidFill>
              </a:rPr>
              <a:t>Story</a:t>
            </a:r>
          </a:p>
          <a:p>
            <a:pPr lvl="0"/>
            <a:r>
              <a:rPr lang="en-GB" sz="2000" b="1" u="sng" dirty="0">
                <a:solidFill>
                  <a:prstClr val="black"/>
                </a:solidFill>
              </a:rPr>
              <a:t>Child – Initiated Time </a:t>
            </a:r>
            <a:r>
              <a:rPr lang="en-GB" sz="2000" dirty="0">
                <a:solidFill>
                  <a:prstClr val="black"/>
                </a:solidFill>
              </a:rPr>
              <a:t>– Children will choose activities from across the 3 areas (classrooms and outside) that they are interested in  - just like the morning session. At this time teaching staff will be working in the 3 areas with the children on the things they are interested in.  They will also be making observations about the skills the children are using during their play. At the end of this time children will then have Tidy Up Time!</a:t>
            </a:r>
          </a:p>
          <a:p>
            <a:pPr lvl="0"/>
            <a:r>
              <a:rPr lang="en-GB" sz="2000" dirty="0">
                <a:solidFill>
                  <a:prstClr val="black"/>
                </a:solidFill>
              </a:rPr>
              <a:t>During the afternoon session children will come back together with their class for a </a:t>
            </a:r>
            <a:r>
              <a:rPr lang="en-GB" sz="2000" b="1" dirty="0">
                <a:solidFill>
                  <a:prstClr val="black"/>
                </a:solidFill>
              </a:rPr>
              <a:t>Maths </a:t>
            </a:r>
            <a:r>
              <a:rPr lang="en-GB" sz="2000" dirty="0">
                <a:solidFill>
                  <a:prstClr val="black"/>
                </a:solidFill>
              </a:rPr>
              <a:t>teaching session.</a:t>
            </a:r>
          </a:p>
          <a:p>
            <a:pPr lvl="0"/>
            <a:r>
              <a:rPr lang="en-GB" sz="2000" b="1" u="sng" dirty="0">
                <a:solidFill>
                  <a:prstClr val="black"/>
                </a:solidFill>
              </a:rPr>
              <a:t>Show and Tell </a:t>
            </a:r>
            <a:r>
              <a:rPr lang="en-GB" sz="2000" dirty="0">
                <a:solidFill>
                  <a:prstClr val="black"/>
                </a:solidFill>
              </a:rPr>
              <a:t>– everyone gets together to share the things that have happened over the day. It is also a time to celebrate good work, behaviour and achievements before getting ready to go home.</a:t>
            </a:r>
          </a:p>
          <a:p>
            <a:endParaRPr lang="en-GB" dirty="0"/>
          </a:p>
        </p:txBody>
      </p:sp>
    </p:spTree>
    <p:extLst>
      <p:ext uri="{BB962C8B-B14F-4D97-AF65-F5344CB8AC3E}">
        <p14:creationId xmlns:p14="http://schemas.microsoft.com/office/powerpoint/2010/main" val="2422214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smtClean="0"/>
              <a:t>If you have any questions about your child’s development or progress please do not hesitate to speak to a member of staff.</a:t>
            </a:r>
          </a:p>
          <a:p>
            <a:pPr marL="0" indent="0" algn="ctr">
              <a:buNone/>
            </a:pPr>
            <a:endParaRPr lang="en-GB" dirty="0"/>
          </a:p>
          <a:p>
            <a:pPr marL="0" indent="0" algn="ctr">
              <a:buNone/>
            </a:pPr>
            <a:r>
              <a:rPr lang="en-GB" dirty="0" smtClean="0"/>
              <a:t>Next parent workshop:</a:t>
            </a:r>
          </a:p>
          <a:p>
            <a:pPr marL="0" indent="0" algn="ctr">
              <a:buNone/>
            </a:pPr>
            <a:r>
              <a:rPr lang="en-GB" dirty="0" smtClean="0"/>
              <a:t>Phonics 18/10/16 at 2.30pm</a:t>
            </a:r>
            <a:endParaRPr lang="en-GB" dirty="0"/>
          </a:p>
        </p:txBody>
      </p:sp>
    </p:spTree>
    <p:extLst>
      <p:ext uri="{BB962C8B-B14F-4D97-AF65-F5344CB8AC3E}">
        <p14:creationId xmlns:p14="http://schemas.microsoft.com/office/powerpoint/2010/main" val="37848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expected level of development?</a:t>
            </a:r>
            <a:endParaRPr lang="en-GB" dirty="0"/>
          </a:p>
        </p:txBody>
      </p:sp>
      <p:sp>
        <p:nvSpPr>
          <p:cNvPr id="3" name="Content Placeholder 2"/>
          <p:cNvSpPr>
            <a:spLocks noGrp="1"/>
          </p:cNvSpPr>
          <p:nvPr>
            <p:ph idx="1"/>
          </p:nvPr>
        </p:nvSpPr>
        <p:spPr/>
        <p:txBody>
          <a:bodyPr/>
          <a:lstStyle/>
          <a:p>
            <a:pPr marL="0" indent="0">
              <a:buNone/>
            </a:pPr>
            <a:r>
              <a:rPr lang="en-GB" dirty="0" smtClean="0"/>
              <a:t>Reception</a:t>
            </a:r>
          </a:p>
          <a:p>
            <a:pPr marL="0" indent="0">
              <a:buNone/>
            </a:pPr>
            <a:r>
              <a:rPr lang="en-GB" dirty="0" smtClean="0"/>
              <a:t>Children should be secure in 30-50months strands and beginning to emerge in 40-60months strands.</a:t>
            </a:r>
          </a:p>
          <a:p>
            <a:pPr marL="0" indent="0">
              <a:buNone/>
            </a:pPr>
            <a:endParaRPr lang="en-GB" dirty="0"/>
          </a:p>
          <a:p>
            <a:pPr marL="0" indent="0">
              <a:buNone/>
            </a:pPr>
            <a:r>
              <a:rPr lang="en-GB" dirty="0" smtClean="0"/>
              <a:t>Pre-School</a:t>
            </a:r>
          </a:p>
          <a:p>
            <a:pPr marL="0" indent="0">
              <a:buNone/>
            </a:pPr>
            <a:r>
              <a:rPr lang="en-GB" dirty="0" smtClean="0"/>
              <a:t>Children should be secure in 22-36months strands and emerging in 30-50months strands.</a:t>
            </a:r>
            <a:endParaRPr lang="en-GB" dirty="0"/>
          </a:p>
        </p:txBody>
      </p:sp>
    </p:spTree>
    <p:extLst>
      <p:ext uri="{BB962C8B-B14F-4D97-AF65-F5344CB8AC3E}">
        <p14:creationId xmlns:p14="http://schemas.microsoft.com/office/powerpoint/2010/main" val="383966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3800470"/>
              </p:ext>
            </p:extLst>
          </p:nvPr>
        </p:nvGraphicFramePr>
        <p:xfrm>
          <a:off x="395536" y="692696"/>
          <a:ext cx="8568950" cy="5618285"/>
        </p:xfrm>
        <a:graphic>
          <a:graphicData uri="http://schemas.openxmlformats.org/drawingml/2006/table">
            <a:tbl>
              <a:tblPr firstRow="1" firstCol="1" bandRow="1">
                <a:tableStyleId>{5C22544A-7EE6-4342-B048-85BDC9FD1C3A}</a:tableStyleId>
              </a:tblPr>
              <a:tblGrid>
                <a:gridCol w="850697"/>
                <a:gridCol w="667421"/>
                <a:gridCol w="667950"/>
                <a:gridCol w="938628"/>
                <a:gridCol w="938628"/>
                <a:gridCol w="1126142"/>
                <a:gridCol w="1126142"/>
                <a:gridCol w="1126671"/>
                <a:gridCol w="1126671"/>
              </a:tblGrid>
              <a:tr h="268631">
                <a:tc rowSpan="3">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gridSpan="8">
                  <a:txBody>
                    <a:bodyPr/>
                    <a:lstStyle/>
                    <a:p>
                      <a:pPr algn="ctr">
                        <a:lnSpc>
                          <a:spcPct val="115000"/>
                        </a:lnSpc>
                        <a:spcAft>
                          <a:spcPts val="0"/>
                        </a:spcAft>
                      </a:pPr>
                      <a:r>
                        <a:rPr lang="en-GB" sz="1050" dirty="0">
                          <a:effectLst/>
                        </a:rPr>
                        <a:t>PRIME AREAS</a:t>
                      </a:r>
                      <a:endParaRPr lang="en-GB" sz="1050" dirty="0">
                        <a:effectLst/>
                        <a:latin typeface="Calibri"/>
                        <a:ea typeface="Calibri"/>
                        <a:cs typeface="Times New Roman"/>
                      </a:endParaRPr>
                    </a:p>
                  </a:txBody>
                  <a:tcPr marL="58034" marR="5803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8783">
                <a:tc vMerge="1">
                  <a:txBody>
                    <a:bodyPr/>
                    <a:lstStyle/>
                    <a:p>
                      <a:endParaRPr lang="en-GB"/>
                    </a:p>
                  </a:txBody>
                  <a:tcPr/>
                </a:tc>
                <a:tc gridSpan="3">
                  <a:txBody>
                    <a:bodyPr/>
                    <a:lstStyle/>
                    <a:p>
                      <a:pPr algn="ctr">
                        <a:lnSpc>
                          <a:spcPct val="115000"/>
                        </a:lnSpc>
                        <a:spcAft>
                          <a:spcPts val="0"/>
                        </a:spcAft>
                      </a:pPr>
                      <a:r>
                        <a:rPr lang="en-GB" sz="1000" dirty="0">
                          <a:effectLst/>
                        </a:rPr>
                        <a:t>Personal, social and emotional development</a:t>
                      </a:r>
                      <a:endParaRPr lang="en-GB" sz="1050" dirty="0">
                        <a:effectLst/>
                        <a:latin typeface="Calibri"/>
                        <a:ea typeface="Calibri"/>
                        <a:cs typeface="Times New Roman"/>
                      </a:endParaRPr>
                    </a:p>
                  </a:txBody>
                  <a:tcPr marL="58034" marR="58034" marT="0" marB="0"/>
                </a:tc>
                <a:tc hMerge="1">
                  <a:txBody>
                    <a:bodyPr/>
                    <a:lstStyle/>
                    <a:p>
                      <a:endParaRPr lang="en-GB"/>
                    </a:p>
                  </a:txBody>
                  <a:tcPr/>
                </a:tc>
                <a:tc hMerge="1">
                  <a:txBody>
                    <a:bodyPr/>
                    <a:lstStyle/>
                    <a:p>
                      <a:endParaRPr lang="en-GB"/>
                    </a:p>
                  </a:txBody>
                  <a:tcPr/>
                </a:tc>
                <a:tc gridSpan="2">
                  <a:txBody>
                    <a:bodyPr/>
                    <a:lstStyle/>
                    <a:p>
                      <a:pPr algn="ctr">
                        <a:lnSpc>
                          <a:spcPct val="115000"/>
                        </a:lnSpc>
                        <a:spcAft>
                          <a:spcPts val="0"/>
                        </a:spcAft>
                      </a:pPr>
                      <a:r>
                        <a:rPr lang="en-GB" sz="1000">
                          <a:effectLst/>
                        </a:rPr>
                        <a:t>Physical Development</a:t>
                      </a:r>
                      <a:endParaRPr lang="en-GB" sz="1050">
                        <a:effectLst/>
                        <a:latin typeface="Calibri"/>
                        <a:ea typeface="Calibri"/>
                        <a:cs typeface="Times New Roman"/>
                      </a:endParaRPr>
                    </a:p>
                  </a:txBody>
                  <a:tcPr marL="58034" marR="58034" marT="0" marB="0"/>
                </a:tc>
                <a:tc hMerge="1">
                  <a:txBody>
                    <a:bodyPr/>
                    <a:lstStyle/>
                    <a:p>
                      <a:endParaRPr lang="en-GB"/>
                    </a:p>
                  </a:txBody>
                  <a:tcPr/>
                </a:tc>
                <a:tc gridSpan="3">
                  <a:txBody>
                    <a:bodyPr/>
                    <a:lstStyle/>
                    <a:p>
                      <a:pPr algn="ctr">
                        <a:lnSpc>
                          <a:spcPct val="115000"/>
                        </a:lnSpc>
                        <a:spcAft>
                          <a:spcPts val="0"/>
                        </a:spcAft>
                      </a:pPr>
                      <a:r>
                        <a:rPr lang="en-GB" sz="1000">
                          <a:effectLst/>
                        </a:rPr>
                        <a:t>Communication and language</a:t>
                      </a:r>
                      <a:endParaRPr lang="en-GB" sz="1050">
                        <a:effectLst/>
                        <a:latin typeface="Calibri"/>
                        <a:ea typeface="Calibri"/>
                        <a:cs typeface="Times New Roman"/>
                      </a:endParaRPr>
                    </a:p>
                  </a:txBody>
                  <a:tcPr marL="58034" marR="58034" marT="0" marB="0"/>
                </a:tc>
                <a:tc hMerge="1">
                  <a:txBody>
                    <a:bodyPr/>
                    <a:lstStyle/>
                    <a:p>
                      <a:endParaRPr lang="en-GB"/>
                    </a:p>
                  </a:txBody>
                  <a:tcPr/>
                </a:tc>
                <a:tc hMerge="1">
                  <a:txBody>
                    <a:bodyPr/>
                    <a:lstStyle/>
                    <a:p>
                      <a:endParaRPr lang="en-GB"/>
                    </a:p>
                  </a:txBody>
                  <a:tcPr/>
                </a:tc>
              </a:tr>
              <a:tr h="644714">
                <a:tc vMerge="1">
                  <a:txBody>
                    <a:bodyPr/>
                    <a:lstStyle/>
                    <a:p>
                      <a:endParaRPr lang="en-GB"/>
                    </a:p>
                  </a:txBody>
                  <a:tcPr/>
                </a:tc>
                <a:tc>
                  <a:txBody>
                    <a:bodyPr/>
                    <a:lstStyle/>
                    <a:p>
                      <a:pPr algn="ctr">
                        <a:lnSpc>
                          <a:spcPct val="115000"/>
                        </a:lnSpc>
                        <a:spcAft>
                          <a:spcPts val="0"/>
                        </a:spcAft>
                      </a:pPr>
                      <a:r>
                        <a:rPr lang="en-GB" sz="800" dirty="0">
                          <a:effectLst/>
                        </a:rPr>
                        <a:t>Making relationships</a:t>
                      </a:r>
                      <a:endParaRPr lang="en-GB" sz="90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Self-confidence and self awareness</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Managing feelings and behaviour</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Moving and handling</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Health and self-care</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Speaking</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Listening</a:t>
                      </a:r>
                      <a:endParaRPr lang="en-GB" sz="1050" dirty="0">
                        <a:effectLst/>
                        <a:latin typeface="Calibri"/>
                        <a:ea typeface="Calibri"/>
                        <a:cs typeface="Times New Roman"/>
                      </a:endParaRPr>
                    </a:p>
                  </a:txBody>
                  <a:tcPr marL="58034" marR="58034" marT="0" marB="0"/>
                </a:tc>
                <a:tc>
                  <a:txBody>
                    <a:bodyPr/>
                    <a:lstStyle/>
                    <a:p>
                      <a:pPr algn="ctr">
                        <a:lnSpc>
                          <a:spcPct val="115000"/>
                        </a:lnSpc>
                        <a:spcAft>
                          <a:spcPts val="0"/>
                        </a:spcAft>
                      </a:pPr>
                      <a:r>
                        <a:rPr lang="en-GB" sz="1000" dirty="0">
                          <a:effectLst/>
                        </a:rPr>
                        <a:t>Understanding</a:t>
                      </a:r>
                      <a:endParaRPr lang="en-GB" sz="1050" dirty="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40-60 months secure</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40-60 months developing</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a:effectLst/>
                        </a:rPr>
                        <a:t>40-60 months emerging</a:t>
                      </a:r>
                      <a:endParaRPr lang="en-GB" sz="1050" b="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30-50 months secure</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r>
                        <a:rPr lang="en-GB" sz="900" dirty="0" smtClean="0">
                          <a:effectLst/>
                        </a:rPr>
                        <a:t>x</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30-50 months developing</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30-50 months emerging</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22-36 months secure</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22-36 months developing</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r>
              <a:tr h="477566">
                <a:tc>
                  <a:txBody>
                    <a:bodyPr/>
                    <a:lstStyle/>
                    <a:p>
                      <a:pPr algn="just">
                        <a:lnSpc>
                          <a:spcPct val="115000"/>
                        </a:lnSpc>
                        <a:spcAft>
                          <a:spcPts val="0"/>
                        </a:spcAft>
                      </a:pPr>
                      <a:r>
                        <a:rPr lang="en-GB" sz="1000" b="0" dirty="0">
                          <a:effectLst/>
                        </a:rPr>
                        <a:t>22-36 months emerging</a:t>
                      </a:r>
                      <a:endParaRPr lang="en-GB" sz="1050" b="0" dirty="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8034" marR="58034"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8034" marR="58034" marT="0" marB="0"/>
                </a:tc>
              </a:tr>
            </a:tbl>
          </a:graphicData>
        </a:graphic>
      </p:graphicFrame>
    </p:spTree>
    <p:extLst>
      <p:ext uri="{BB962C8B-B14F-4D97-AF65-F5344CB8AC3E}">
        <p14:creationId xmlns:p14="http://schemas.microsoft.com/office/powerpoint/2010/main" val="415589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 Outcomes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Children will be planned for using the age bands that they are assessed within.</a:t>
            </a:r>
          </a:p>
          <a:p>
            <a:r>
              <a:rPr lang="en-GB" dirty="0" smtClean="0"/>
              <a:t>For example, a child may enter emerging within 40-60 months so we use the early years outcome document to ensure we plan from the skills in that section</a:t>
            </a:r>
          </a:p>
          <a:p>
            <a:r>
              <a:rPr lang="en-GB" dirty="0" smtClean="0"/>
              <a:t>Curriculum overview for autumn term is on our website – this shows the coverage of skills we will focus on </a:t>
            </a:r>
            <a:r>
              <a:rPr lang="en-GB" dirty="0"/>
              <a:t>this </a:t>
            </a:r>
            <a:r>
              <a:rPr lang="en-GB" dirty="0" smtClean="0"/>
              <a:t>term</a:t>
            </a:r>
          </a:p>
          <a:p>
            <a:r>
              <a:rPr lang="en-GB" dirty="0" smtClean="0"/>
              <a:t>Look </a:t>
            </a:r>
            <a:r>
              <a:rPr lang="en-GB" dirty="0"/>
              <a:t>at </a:t>
            </a:r>
            <a:r>
              <a:rPr lang="en-GB" dirty="0" smtClean="0"/>
              <a:t>Early Years Outcomes </a:t>
            </a:r>
            <a:r>
              <a:rPr lang="en-GB" dirty="0"/>
              <a:t>poster</a:t>
            </a:r>
          </a:p>
          <a:p>
            <a:pPr marL="0" indent="0">
              <a:buNone/>
            </a:pPr>
            <a:endParaRPr lang="en-GB" dirty="0" smtClean="0"/>
          </a:p>
          <a:p>
            <a:endParaRPr lang="en-GB" dirty="0"/>
          </a:p>
        </p:txBody>
      </p:sp>
    </p:spTree>
    <p:extLst>
      <p:ext uri="{BB962C8B-B14F-4D97-AF65-F5344CB8AC3E}">
        <p14:creationId xmlns:p14="http://schemas.microsoft.com/office/powerpoint/2010/main" val="345498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Learning Goals</a:t>
            </a:r>
            <a:endParaRPr lang="en-GB" dirty="0"/>
          </a:p>
        </p:txBody>
      </p:sp>
      <p:sp>
        <p:nvSpPr>
          <p:cNvPr id="3" name="Content Placeholder 2"/>
          <p:cNvSpPr>
            <a:spLocks noGrp="1"/>
          </p:cNvSpPr>
          <p:nvPr>
            <p:ph idx="1"/>
          </p:nvPr>
        </p:nvSpPr>
        <p:spPr/>
        <p:txBody>
          <a:bodyPr>
            <a:normAutofit fontScale="70000" lnSpcReduction="20000"/>
          </a:bodyPr>
          <a:lstStyle/>
          <a:p>
            <a:r>
              <a:rPr lang="en-GB" dirty="0"/>
              <a:t>At the end of </a:t>
            </a:r>
            <a:r>
              <a:rPr lang="en-GB" dirty="0" smtClean="0"/>
              <a:t>the Reception Year, </a:t>
            </a:r>
            <a:r>
              <a:rPr lang="en-GB" dirty="0"/>
              <a:t>each child will be assessed against 17 key areas called the Early Learning Goals (ELG's). This is known as the Early Years Foundation Stage (EYFS) Profile. For each early learning goal, practitioners must judge whether a child is meeting the level of development expected at the end of the Reception year (‘expected’), exceeding this level (‘exceeding’), or not yet reaching this level (‘emerging’).</a:t>
            </a:r>
          </a:p>
          <a:p>
            <a:r>
              <a:rPr lang="en-GB" dirty="0"/>
              <a:t>The completed EYFS Profile also includes a short commentary on each child’s skills and abilities in relation to the three key characteristics of effective learning. This will support future curriculum planning and will provide the Year 1 teacher with important information about each child’s approach to learning</a:t>
            </a:r>
            <a:r>
              <a:rPr lang="en-GB" dirty="0" smtClean="0"/>
              <a:t>. You will see this in their end of year report.</a:t>
            </a:r>
            <a:endParaRPr lang="en-GB" dirty="0"/>
          </a:p>
          <a:p>
            <a:r>
              <a:rPr lang="en-GB" dirty="0" smtClean="0"/>
              <a:t>Look at the Early Learning Goals sheet</a:t>
            </a:r>
            <a:endParaRPr lang="en-GB" dirty="0"/>
          </a:p>
        </p:txBody>
      </p:sp>
    </p:spTree>
    <p:extLst>
      <p:ext uri="{BB962C8B-B14F-4D97-AF65-F5344CB8AC3E}">
        <p14:creationId xmlns:p14="http://schemas.microsoft.com/office/powerpoint/2010/main" val="120660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4144</TotalTime>
  <Words>3088</Words>
  <Application>Microsoft Office PowerPoint</Application>
  <PresentationFormat>On-screen Show (4:3)</PresentationFormat>
  <Paragraphs>491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Grove Vale Primary School</vt:lpstr>
      <vt:lpstr>What is the Early Years Foundation Stage?</vt:lpstr>
      <vt:lpstr>The EYFS has 4 themes</vt:lpstr>
      <vt:lpstr>The 7 areas of learning</vt:lpstr>
      <vt:lpstr>Baseline Assessment</vt:lpstr>
      <vt:lpstr>What is the expected level of development?</vt:lpstr>
      <vt:lpstr>PowerPoint Presentation</vt:lpstr>
      <vt:lpstr>Early Years Outcomes</vt:lpstr>
      <vt:lpstr>Early Learning Goals</vt:lpstr>
      <vt:lpstr>Learning Through play</vt:lpstr>
      <vt:lpstr>PowerPoint Presentation</vt:lpstr>
      <vt:lpstr>PowerPoint Presentation</vt:lpstr>
      <vt:lpstr>PowerPoint Presentation</vt:lpstr>
      <vt:lpstr>Summary of 30-50 and 40-60 months</vt:lpstr>
      <vt:lpstr>By the end of reception…</vt:lpstr>
      <vt:lpstr>PowerPoint Presentation</vt:lpstr>
      <vt:lpstr>PowerPoint Presentation</vt:lpstr>
      <vt:lpstr>Outdoor play PE Fine motor activities – handwriting, tweezers, peg boards, lego.</vt:lpstr>
      <vt:lpstr>By the end of reception…</vt:lpstr>
      <vt:lpstr>PowerPoint Presentation</vt:lpstr>
      <vt:lpstr>PowerPoint Presentation</vt:lpstr>
      <vt:lpstr>By the end of reception…</vt:lpstr>
      <vt:lpstr>Specific Areas</vt:lpstr>
      <vt:lpstr>PowerPoint Presentation</vt:lpstr>
      <vt:lpstr>PowerPoint Presentation</vt:lpstr>
      <vt:lpstr>By the end of reception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the end of reception…</vt:lpstr>
      <vt:lpstr>PowerPoint Presentation</vt:lpstr>
      <vt:lpstr>PowerPoint Presentation</vt:lpstr>
      <vt:lpstr>By the end of reception…</vt:lpstr>
      <vt:lpstr>PowerPoint Presentation</vt:lpstr>
      <vt:lpstr>PowerPoint Presentation</vt:lpstr>
      <vt:lpstr>By the end of reception…</vt:lpstr>
      <vt:lpstr>Observational Assessment</vt:lpstr>
      <vt:lpstr>Types of evidence</vt:lpstr>
      <vt:lpstr>Your contribution</vt:lpstr>
      <vt:lpstr>Wellcomm Assessment</vt:lpstr>
      <vt:lpstr>Keeping you informed</vt:lpstr>
      <vt:lpstr>Monitoring Progress</vt:lpstr>
      <vt:lpstr>Typical Day in Little Valers</vt:lpstr>
      <vt:lpstr>Typical day in Reception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Grove Vale Primary Shool</dc:title>
  <dc:creator>User</dc:creator>
  <cp:lastModifiedBy>Michelle Bunch</cp:lastModifiedBy>
  <cp:revision>48</cp:revision>
  <cp:lastPrinted>2014-10-22T13:03:16Z</cp:lastPrinted>
  <dcterms:created xsi:type="dcterms:W3CDTF">2014-10-20T19:22:11Z</dcterms:created>
  <dcterms:modified xsi:type="dcterms:W3CDTF">2016-09-27T10:55:57Z</dcterms:modified>
</cp:coreProperties>
</file>