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7" autoAdjust="0"/>
    <p:restoredTop sz="95262" autoAdjust="0"/>
  </p:normalViewPr>
  <p:slideViewPr>
    <p:cSldViewPr>
      <p:cViewPr varScale="1">
        <p:scale>
          <a:sx n="86" d="100"/>
          <a:sy n="86" d="100"/>
        </p:scale>
        <p:origin x="9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908790" cy="6858000"/>
          </a:xfrm>
          <a:custGeom>
            <a:avLst/>
            <a:gdLst/>
            <a:ahLst/>
            <a:cxnLst/>
            <a:rect l="l" t="t" r="r" b="b"/>
            <a:pathLst>
              <a:path w="11908790" h="6858000">
                <a:moveTo>
                  <a:pt x="0" y="6858000"/>
                </a:moveTo>
                <a:lnTo>
                  <a:pt x="11908536" y="6858000"/>
                </a:lnTo>
                <a:lnTo>
                  <a:pt x="1190853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3F3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887094" cy="6858000"/>
          </a:xfrm>
          <a:custGeom>
            <a:avLst/>
            <a:gdLst/>
            <a:ahLst/>
            <a:cxnLst/>
            <a:rect l="l" t="t" r="r" b="b"/>
            <a:pathLst>
              <a:path w="887094" h="6858000">
                <a:moveTo>
                  <a:pt x="710526" y="0"/>
                </a:moveTo>
                <a:lnTo>
                  <a:pt x="0" y="0"/>
                </a:lnTo>
                <a:lnTo>
                  <a:pt x="0" y="6857999"/>
                </a:lnTo>
                <a:lnTo>
                  <a:pt x="710526" y="6857999"/>
                </a:lnTo>
                <a:lnTo>
                  <a:pt x="712114" y="6789736"/>
                </a:lnTo>
                <a:lnTo>
                  <a:pt x="720064" y="6729412"/>
                </a:lnTo>
                <a:lnTo>
                  <a:pt x="731189" y="6677025"/>
                </a:lnTo>
                <a:lnTo>
                  <a:pt x="745502" y="6630987"/>
                </a:lnTo>
                <a:lnTo>
                  <a:pt x="761390" y="6589712"/>
                </a:lnTo>
                <a:lnTo>
                  <a:pt x="780465" y="6553200"/>
                </a:lnTo>
                <a:lnTo>
                  <a:pt x="818616" y="6477000"/>
                </a:lnTo>
                <a:lnTo>
                  <a:pt x="834516" y="6440487"/>
                </a:lnTo>
                <a:lnTo>
                  <a:pt x="850404" y="6399212"/>
                </a:lnTo>
                <a:lnTo>
                  <a:pt x="866305" y="6353175"/>
                </a:lnTo>
                <a:lnTo>
                  <a:pt x="877430" y="6300787"/>
                </a:lnTo>
                <a:lnTo>
                  <a:pt x="883793" y="6240462"/>
                </a:lnTo>
                <a:lnTo>
                  <a:pt x="886968" y="6172200"/>
                </a:lnTo>
                <a:lnTo>
                  <a:pt x="883793" y="6103937"/>
                </a:lnTo>
                <a:lnTo>
                  <a:pt x="877430" y="6043612"/>
                </a:lnTo>
                <a:lnTo>
                  <a:pt x="866305" y="5991225"/>
                </a:lnTo>
                <a:lnTo>
                  <a:pt x="850404" y="5945187"/>
                </a:lnTo>
                <a:lnTo>
                  <a:pt x="834516" y="5903912"/>
                </a:lnTo>
                <a:lnTo>
                  <a:pt x="818616" y="5867400"/>
                </a:lnTo>
                <a:lnTo>
                  <a:pt x="780465" y="5791200"/>
                </a:lnTo>
                <a:lnTo>
                  <a:pt x="761390" y="5754687"/>
                </a:lnTo>
                <a:lnTo>
                  <a:pt x="745502" y="5713412"/>
                </a:lnTo>
                <a:lnTo>
                  <a:pt x="731189" y="5667375"/>
                </a:lnTo>
                <a:lnTo>
                  <a:pt x="720064" y="5614987"/>
                </a:lnTo>
                <a:lnTo>
                  <a:pt x="712114" y="5554599"/>
                </a:lnTo>
                <a:lnTo>
                  <a:pt x="710526" y="5486400"/>
                </a:lnTo>
                <a:lnTo>
                  <a:pt x="712114" y="5418074"/>
                </a:lnTo>
                <a:lnTo>
                  <a:pt x="720064" y="5357749"/>
                </a:lnTo>
                <a:lnTo>
                  <a:pt x="731189" y="5305425"/>
                </a:lnTo>
                <a:lnTo>
                  <a:pt x="745502" y="5259324"/>
                </a:lnTo>
                <a:lnTo>
                  <a:pt x="761390" y="5218049"/>
                </a:lnTo>
                <a:lnTo>
                  <a:pt x="780465" y="5181600"/>
                </a:lnTo>
                <a:lnTo>
                  <a:pt x="818616" y="5105400"/>
                </a:lnTo>
                <a:lnTo>
                  <a:pt x="834516" y="5068824"/>
                </a:lnTo>
                <a:lnTo>
                  <a:pt x="850404" y="5027549"/>
                </a:lnTo>
                <a:lnTo>
                  <a:pt x="866305" y="4981575"/>
                </a:lnTo>
                <a:lnTo>
                  <a:pt x="877430" y="4929124"/>
                </a:lnTo>
                <a:lnTo>
                  <a:pt x="883793" y="4868799"/>
                </a:lnTo>
                <a:lnTo>
                  <a:pt x="886968" y="4800600"/>
                </a:lnTo>
                <a:lnTo>
                  <a:pt x="883793" y="4732274"/>
                </a:lnTo>
                <a:lnTo>
                  <a:pt x="877430" y="4671949"/>
                </a:lnTo>
                <a:lnTo>
                  <a:pt x="866305" y="4619625"/>
                </a:lnTo>
                <a:lnTo>
                  <a:pt x="850404" y="4573524"/>
                </a:lnTo>
                <a:lnTo>
                  <a:pt x="834516" y="4532249"/>
                </a:lnTo>
                <a:lnTo>
                  <a:pt x="818616" y="4495800"/>
                </a:lnTo>
                <a:lnTo>
                  <a:pt x="780465" y="4419600"/>
                </a:lnTo>
                <a:lnTo>
                  <a:pt x="761390" y="4383024"/>
                </a:lnTo>
                <a:lnTo>
                  <a:pt x="745502" y="4341749"/>
                </a:lnTo>
                <a:lnTo>
                  <a:pt x="731189" y="4295775"/>
                </a:lnTo>
                <a:lnTo>
                  <a:pt x="720064" y="4243324"/>
                </a:lnTo>
                <a:lnTo>
                  <a:pt x="712114" y="4182999"/>
                </a:lnTo>
                <a:lnTo>
                  <a:pt x="710526" y="4114800"/>
                </a:lnTo>
                <a:lnTo>
                  <a:pt x="712114" y="4046474"/>
                </a:lnTo>
                <a:lnTo>
                  <a:pt x="720064" y="3986149"/>
                </a:lnTo>
                <a:lnTo>
                  <a:pt x="731189" y="3933825"/>
                </a:lnTo>
                <a:lnTo>
                  <a:pt x="745502" y="3887724"/>
                </a:lnTo>
                <a:lnTo>
                  <a:pt x="761390" y="3846449"/>
                </a:lnTo>
                <a:lnTo>
                  <a:pt x="780465" y="3810000"/>
                </a:lnTo>
                <a:lnTo>
                  <a:pt x="818616" y="3733800"/>
                </a:lnTo>
                <a:lnTo>
                  <a:pt x="834516" y="3697224"/>
                </a:lnTo>
                <a:lnTo>
                  <a:pt x="850404" y="3655949"/>
                </a:lnTo>
                <a:lnTo>
                  <a:pt x="866305" y="3609975"/>
                </a:lnTo>
                <a:lnTo>
                  <a:pt x="877430" y="3557524"/>
                </a:lnTo>
                <a:lnTo>
                  <a:pt x="883793" y="3497199"/>
                </a:lnTo>
                <a:lnTo>
                  <a:pt x="886968" y="3427349"/>
                </a:lnTo>
                <a:lnTo>
                  <a:pt x="883793" y="3360674"/>
                </a:lnTo>
                <a:lnTo>
                  <a:pt x="877430" y="3300349"/>
                </a:lnTo>
                <a:lnTo>
                  <a:pt x="866305" y="3248025"/>
                </a:lnTo>
                <a:lnTo>
                  <a:pt x="850404" y="3201924"/>
                </a:lnTo>
                <a:lnTo>
                  <a:pt x="834516" y="3160649"/>
                </a:lnTo>
                <a:lnTo>
                  <a:pt x="818616" y="3124200"/>
                </a:lnTo>
                <a:lnTo>
                  <a:pt x="780465" y="3048000"/>
                </a:lnTo>
                <a:lnTo>
                  <a:pt x="761390" y="3011424"/>
                </a:lnTo>
                <a:lnTo>
                  <a:pt x="745502" y="2970149"/>
                </a:lnTo>
                <a:lnTo>
                  <a:pt x="731189" y="2924175"/>
                </a:lnTo>
                <a:lnTo>
                  <a:pt x="720064" y="2871724"/>
                </a:lnTo>
                <a:lnTo>
                  <a:pt x="712114" y="2811399"/>
                </a:lnTo>
                <a:lnTo>
                  <a:pt x="710526" y="2743200"/>
                </a:lnTo>
                <a:lnTo>
                  <a:pt x="712114" y="2674874"/>
                </a:lnTo>
                <a:lnTo>
                  <a:pt x="720064" y="2614549"/>
                </a:lnTo>
                <a:lnTo>
                  <a:pt x="731189" y="2562225"/>
                </a:lnTo>
                <a:lnTo>
                  <a:pt x="745502" y="2516124"/>
                </a:lnTo>
                <a:lnTo>
                  <a:pt x="761390" y="2474849"/>
                </a:lnTo>
                <a:lnTo>
                  <a:pt x="780465" y="2438400"/>
                </a:lnTo>
                <a:lnTo>
                  <a:pt x="818616" y="2362200"/>
                </a:lnTo>
                <a:lnTo>
                  <a:pt x="834516" y="2325624"/>
                </a:lnTo>
                <a:lnTo>
                  <a:pt x="850404" y="2284349"/>
                </a:lnTo>
                <a:lnTo>
                  <a:pt x="866305" y="2238375"/>
                </a:lnTo>
                <a:lnTo>
                  <a:pt x="877430" y="2185924"/>
                </a:lnTo>
                <a:lnTo>
                  <a:pt x="883793" y="2125599"/>
                </a:lnTo>
                <a:lnTo>
                  <a:pt x="886968" y="2057400"/>
                </a:lnTo>
                <a:lnTo>
                  <a:pt x="883793" y="1989074"/>
                </a:lnTo>
                <a:lnTo>
                  <a:pt x="877430" y="1928749"/>
                </a:lnTo>
                <a:lnTo>
                  <a:pt x="866305" y="1876425"/>
                </a:lnTo>
                <a:lnTo>
                  <a:pt x="850404" y="1830324"/>
                </a:lnTo>
                <a:lnTo>
                  <a:pt x="834516" y="1789049"/>
                </a:lnTo>
                <a:lnTo>
                  <a:pt x="818616" y="1752600"/>
                </a:lnTo>
                <a:lnTo>
                  <a:pt x="780465" y="1676400"/>
                </a:lnTo>
                <a:lnTo>
                  <a:pt x="761390" y="1639824"/>
                </a:lnTo>
                <a:lnTo>
                  <a:pt x="745502" y="1598549"/>
                </a:lnTo>
                <a:lnTo>
                  <a:pt x="731189" y="1552575"/>
                </a:lnTo>
                <a:lnTo>
                  <a:pt x="720064" y="1500124"/>
                </a:lnTo>
                <a:lnTo>
                  <a:pt x="712114" y="1439799"/>
                </a:lnTo>
                <a:lnTo>
                  <a:pt x="710526" y="1371600"/>
                </a:lnTo>
                <a:lnTo>
                  <a:pt x="712114" y="1303274"/>
                </a:lnTo>
                <a:lnTo>
                  <a:pt x="720064" y="1242949"/>
                </a:lnTo>
                <a:lnTo>
                  <a:pt x="731189" y="1190625"/>
                </a:lnTo>
                <a:lnTo>
                  <a:pt x="745502" y="1144524"/>
                </a:lnTo>
                <a:lnTo>
                  <a:pt x="761390" y="1103249"/>
                </a:lnTo>
                <a:lnTo>
                  <a:pt x="780465" y="1066800"/>
                </a:lnTo>
                <a:lnTo>
                  <a:pt x="818616" y="990600"/>
                </a:lnTo>
                <a:lnTo>
                  <a:pt x="834516" y="954024"/>
                </a:lnTo>
                <a:lnTo>
                  <a:pt x="850404" y="912749"/>
                </a:lnTo>
                <a:lnTo>
                  <a:pt x="866305" y="866775"/>
                </a:lnTo>
                <a:lnTo>
                  <a:pt x="877430" y="814324"/>
                </a:lnTo>
                <a:lnTo>
                  <a:pt x="883793" y="753999"/>
                </a:lnTo>
                <a:lnTo>
                  <a:pt x="886968" y="685800"/>
                </a:lnTo>
                <a:lnTo>
                  <a:pt x="883793" y="617474"/>
                </a:lnTo>
                <a:lnTo>
                  <a:pt x="877430" y="557149"/>
                </a:lnTo>
                <a:lnTo>
                  <a:pt x="866305" y="504825"/>
                </a:lnTo>
                <a:lnTo>
                  <a:pt x="850404" y="458724"/>
                </a:lnTo>
                <a:lnTo>
                  <a:pt x="834516" y="417449"/>
                </a:lnTo>
                <a:lnTo>
                  <a:pt x="818616" y="381000"/>
                </a:lnTo>
                <a:lnTo>
                  <a:pt x="780465" y="304800"/>
                </a:lnTo>
                <a:lnTo>
                  <a:pt x="761390" y="268224"/>
                </a:lnTo>
                <a:lnTo>
                  <a:pt x="745502" y="226949"/>
                </a:lnTo>
                <a:lnTo>
                  <a:pt x="731189" y="180975"/>
                </a:lnTo>
                <a:lnTo>
                  <a:pt x="720064" y="128524"/>
                </a:lnTo>
                <a:lnTo>
                  <a:pt x="712114" y="68199"/>
                </a:lnTo>
                <a:lnTo>
                  <a:pt x="710526" y="0"/>
                </a:lnTo>
                <a:close/>
              </a:path>
            </a:pathLst>
          </a:custGeom>
          <a:solidFill>
            <a:srgbClr val="2A1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908535" y="0"/>
            <a:ext cx="283845" cy="6858000"/>
          </a:xfrm>
          <a:custGeom>
            <a:avLst/>
            <a:gdLst/>
            <a:ahLst/>
            <a:cxnLst/>
            <a:rect l="l" t="t" r="r" b="b"/>
            <a:pathLst>
              <a:path w="283845" h="6858000">
                <a:moveTo>
                  <a:pt x="283464" y="0"/>
                </a:moveTo>
                <a:lnTo>
                  <a:pt x="0" y="0"/>
                </a:lnTo>
                <a:lnTo>
                  <a:pt x="0" y="6858000"/>
                </a:lnTo>
                <a:lnTo>
                  <a:pt x="283464" y="6858000"/>
                </a:lnTo>
                <a:lnTo>
                  <a:pt x="283464" y="0"/>
                </a:lnTo>
                <a:close/>
              </a:path>
            </a:pathLst>
          </a:custGeom>
          <a:solidFill>
            <a:srgbClr val="F8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0833" y="34239"/>
            <a:ext cx="1816100" cy="801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005858"/>
              </p:ext>
            </p:extLst>
          </p:nvPr>
        </p:nvGraphicFramePr>
        <p:xfrm>
          <a:off x="1026033" y="1122045"/>
          <a:ext cx="10556366" cy="55470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1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0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0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08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708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8901">
                <a:tc>
                  <a:txBody>
                    <a:bodyPr/>
                    <a:lstStyle/>
                    <a:p>
                      <a:pPr marL="36830">
                        <a:lnSpc>
                          <a:spcPts val="1835"/>
                        </a:lnSpc>
                      </a:pPr>
                      <a:r>
                        <a:rPr lang="en-GB" sz="1400" b="1" u="sng" spc="3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Art</a:t>
                      </a:r>
                      <a:endParaRPr lang="en-GB" sz="14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1835"/>
                        </a:lnSpc>
                      </a:pPr>
                      <a:r>
                        <a:rPr sz="1600" b="1" u="sng" spc="3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Autumn</a:t>
                      </a:r>
                      <a:r>
                        <a:rPr sz="1600" b="1" u="sng" spc="-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1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1835"/>
                        </a:lnSpc>
                      </a:pPr>
                      <a:r>
                        <a:rPr sz="1600" b="1" u="sng" spc="3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Autumn</a:t>
                      </a:r>
                      <a:r>
                        <a:rPr sz="1600" b="1" u="sng" spc="-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ts val="1835"/>
                        </a:lnSpc>
                      </a:pPr>
                      <a:r>
                        <a:rPr sz="1600" b="1" u="sng" spc="-4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Spring</a:t>
                      </a:r>
                      <a:r>
                        <a:rPr sz="1600" b="1" u="sng" spc="-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sng" spc="-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ts val="1835"/>
                        </a:lnSpc>
                      </a:pPr>
                      <a:r>
                        <a:rPr sz="1600" b="1" u="sng" spc="-4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Spring</a:t>
                      </a:r>
                      <a:r>
                        <a:rPr sz="1600" b="1" u="sng" spc="-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sng" spc="-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ts val="1835"/>
                        </a:lnSpc>
                      </a:pPr>
                      <a:r>
                        <a:rPr sz="1600" b="1" u="sng" spc="2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Summer</a:t>
                      </a:r>
                      <a:r>
                        <a:rPr sz="1600" b="1" u="sng" spc="-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sng" spc="-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835"/>
                        </a:lnSpc>
                      </a:pPr>
                      <a:r>
                        <a:rPr sz="1600" b="1" u="sng" spc="2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Summer</a:t>
                      </a:r>
                      <a:r>
                        <a:rPr sz="1600" b="1" u="sng" spc="-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sng" spc="-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endParaRPr lang="en-GB" sz="1600" b="1" u="sng" spc="-5" dirty="0">
                        <a:solidFill>
                          <a:srgbClr val="FFFF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333">
                <a:tc>
                  <a:txBody>
                    <a:bodyPr/>
                    <a:lstStyle/>
                    <a:p>
                      <a:pPr marL="36830">
                        <a:lnSpc>
                          <a:spcPts val="2280"/>
                        </a:lnSpc>
                      </a:pP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Spirals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drawing, collage and mark-making to explore spirals.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4CC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endParaRPr sz="800" i="1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4CC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Simple Printmaking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Explore simple ways to make a print. Use line, shape, colour and texture to explore pattern, sequencing and symmetry.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69850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Making Birds</a:t>
                      </a:r>
                      <a:endParaRPr lang="en-GB" sz="800" b="1" i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800" b="0" i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Sculptural project beginning with making drawings from observation, exploring media, and transforming the drawings from 2D to 3D to make a bird.</a:t>
                      </a:r>
                      <a:endParaRPr sz="800" b="0" i="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endParaRPr sz="800" i="1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808">
                <a:tc>
                  <a:txBody>
                    <a:bodyPr/>
                    <a:lstStyle/>
                    <a:p>
                      <a:pPr marL="36830">
                        <a:lnSpc>
                          <a:spcPts val="2280"/>
                        </a:lnSpc>
                      </a:pP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i="0" spc="-5" dirty="0">
                          <a:latin typeface="Comic Sans MS"/>
                          <a:cs typeface="Comic Sans MS"/>
                        </a:rPr>
                        <a:t>Explore &amp; Draw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i="0" spc="-5" dirty="0">
                          <a:latin typeface="Comic Sans MS"/>
                          <a:cs typeface="Comic Sans MS"/>
                        </a:rPr>
                        <a:t>Introducing the idea that artists can be collectors &amp; explorers as they develop drawing and composition skills.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Exploring the World Through Mono Print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Using a simple mono print technique to develop drawing skills, encourage experimentation and ownership.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Stick Transformation Project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Explore how you can transform a familiar object into new and fun forms.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9168">
                <a:tc>
                  <a:txBody>
                    <a:bodyPr/>
                    <a:lstStyle/>
                    <a:p>
                      <a:pPr marL="36830">
                        <a:lnSpc>
                          <a:spcPts val="2305"/>
                        </a:lnSpc>
                      </a:pP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4CC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Gestural Drawing with Charcoal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Making loose, gestural drawings with charcoal, and exploring drama and performance.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4CC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69850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Working with Shape and Colour</a:t>
                      </a:r>
                    </a:p>
                    <a:p>
                      <a:pPr marL="69850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“Painting with Scissors”: Collage and stencil in response to looking at artwork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Telling Stories Through Drawing &amp; Making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Explore how artists are inspired by other art forms – in this case how we make sculpture inspired by literature and film.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8448">
                <a:tc>
                  <a:txBody>
                    <a:bodyPr/>
                    <a:lstStyle/>
                    <a:p>
                      <a:pPr marL="36830">
                        <a:lnSpc>
                          <a:spcPts val="2310"/>
                        </a:lnSpc>
                      </a:pP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2000" dirty="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ts val="2375"/>
                        </a:lnSpc>
                      </a:pP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Storytelling Through Drawing</a:t>
                      </a:r>
                    </a:p>
                    <a:p>
                      <a:pPr marL="6858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Explore how artists create sequenced drawings to share and tell stories. Create accordion books or comic strips to retell poetry or prose through drawing.</a:t>
                      </a:r>
                    </a:p>
                    <a:p>
                      <a:pPr marL="6858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Exploring Pattern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Exploring how we can use colour, line and shape to create patterns, including repeating patterns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GB" sz="800" i="0" dirty="0">
                          <a:latin typeface="Comic Sans MS"/>
                          <a:cs typeface="Comic Sans MS"/>
                        </a:rPr>
                        <a:t> Chocolate.</a:t>
                      </a: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69850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Festival Feasts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How might we use food and art to bring us together?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4529">
                <a:tc>
                  <a:txBody>
                    <a:bodyPr/>
                    <a:lstStyle/>
                    <a:p>
                      <a:pPr marL="36830">
                        <a:lnSpc>
                          <a:spcPts val="2290"/>
                        </a:lnSpc>
                      </a:pP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</a:pPr>
                      <a:r>
                        <a:rPr lang="en-US" sz="800" b="1" i="0" dirty="0">
                          <a:latin typeface="Comic Sans MS"/>
                          <a:cs typeface="Comic Sans MS"/>
                        </a:rPr>
                        <a:t>Typography &amp; Maps</a:t>
                      </a:r>
                    </a:p>
                    <a:p>
                      <a:pPr marL="68580" algn="l">
                        <a:lnSpc>
                          <a:spcPct val="100000"/>
                        </a:lnSpc>
                      </a:pPr>
                      <a:r>
                        <a:rPr lang="en-US" sz="800" i="0" dirty="0">
                          <a:latin typeface="Comic Sans MS"/>
                          <a:cs typeface="Comic Sans MS"/>
                        </a:rPr>
                        <a:t>Exploring how we can create typography through drawing and design, and use our skills to create personal and highly visual maps.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CC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CC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i="0" spc="-5" dirty="0">
                          <a:latin typeface="Comic Sans MS"/>
                          <a:cs typeface="Comic Sans MS"/>
                        </a:rPr>
                        <a:t>Mixed media - land &amp; City </a:t>
                      </a:r>
                      <a:r>
                        <a:rPr lang="en-US" sz="800" b="1" i="0" spc="-5" dirty="0" err="1">
                          <a:latin typeface="Comic Sans MS"/>
                          <a:cs typeface="Comic Sans MS"/>
                        </a:rPr>
                        <a:t>scapes</a:t>
                      </a:r>
                      <a:endParaRPr lang="en-US" sz="800" b="1" i="0" spc="-5" dirty="0">
                        <a:latin typeface="Comic Sans MS"/>
                        <a:cs typeface="Comic Sans MS"/>
                      </a:endParaRP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i="0" spc="-5" dirty="0">
                          <a:latin typeface="Comic Sans MS"/>
                          <a:cs typeface="Comic Sans MS"/>
                        </a:rPr>
                        <a:t>Explore how artists use a variety of media to capture spirit of the place.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69850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b="1" i="0" spc="-5" dirty="0">
                          <a:latin typeface="Comic Sans MS"/>
                          <a:cs typeface="Comic Sans MS"/>
                        </a:rPr>
                        <a:t>Architecture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i="0" spc="-5" dirty="0">
                          <a:latin typeface="Comic Sans MS"/>
                          <a:cs typeface="Comic Sans MS"/>
                        </a:rPr>
                        <a:t>Explore the responsibilities architects have to design us a better world. Make your own architectural model.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GB" sz="800" i="0" spc="-5" dirty="0">
                          <a:latin typeface="Comic Sans MS"/>
                          <a:cs typeface="Comic Sans MS"/>
                        </a:rPr>
                        <a:t>.</a:t>
                      </a: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endParaRPr sz="800" i="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9168">
                <a:tc>
                  <a:txBody>
                    <a:bodyPr/>
                    <a:lstStyle/>
                    <a:p>
                      <a:pPr marL="36830">
                        <a:lnSpc>
                          <a:spcPts val="2290"/>
                        </a:lnSpc>
                      </a:pP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2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</a:pPr>
                      <a:endParaRPr sz="80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b="1" dirty="0">
                          <a:latin typeface="Comic Sans MS"/>
                          <a:cs typeface="Comic Sans MS"/>
                        </a:rPr>
                        <a:t>2D Drawing to 3D Making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Comic Sans MS"/>
                          <a:cs typeface="Comic Sans MS"/>
                        </a:rPr>
                        <a:t>Explore how 2D drawings can be transformed to 3D objects. Work towards a sculptural outcome or a graphic design outcome.</a:t>
                      </a:r>
                    </a:p>
                    <a:p>
                      <a:pPr marL="69215" algn="l">
                        <a:lnSpc>
                          <a:spcPct val="100000"/>
                        </a:lnSpc>
                      </a:pPr>
                      <a:endParaRPr sz="80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69850" algn="l">
                        <a:lnSpc>
                          <a:spcPct val="100000"/>
                        </a:lnSpc>
                      </a:pPr>
                      <a:r>
                        <a:rPr lang="en-US" sz="800" b="1" dirty="0">
                          <a:latin typeface="Comic Sans MS"/>
                          <a:cs typeface="Comic Sans MS"/>
                        </a:rPr>
                        <a:t>Activism</a:t>
                      </a:r>
                    </a:p>
                    <a:p>
                      <a:pPr marL="69850" algn="l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Comic Sans MS"/>
                          <a:cs typeface="Comic Sans MS"/>
                        </a:rPr>
                        <a:t>Explore how artists use their skills to speak on behalf of communities. Make art about things you care about.</a:t>
                      </a:r>
                    </a:p>
                    <a:p>
                      <a:pPr marL="69850" algn="l">
                        <a:lnSpc>
                          <a:spcPct val="100000"/>
                        </a:lnSpc>
                      </a:pPr>
                      <a:endParaRPr sz="80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endParaRPr sz="800" dirty="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b="1" dirty="0">
                          <a:latin typeface="Comic Sans MS"/>
                          <a:cs typeface="Comic Sans MS"/>
                        </a:rPr>
                        <a:t>Shadow Puppets</a:t>
                      </a:r>
                    </a:p>
                    <a:p>
                      <a:pPr marL="70485" algn="l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Comic Sans MS"/>
                          <a:cs typeface="Comic Sans MS"/>
                        </a:rPr>
                        <a:t>Explore how traditional and contemporary artists use cutouts and shadow puppets.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A9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object 2"/>
          <p:cNvSpPr/>
          <p:nvPr/>
        </p:nvSpPr>
        <p:spPr>
          <a:xfrm>
            <a:off x="10984992" y="79247"/>
            <a:ext cx="1207006" cy="1283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30833" y="333197"/>
            <a:ext cx="4606925" cy="801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800225" algn="l"/>
              </a:tabLst>
            </a:pPr>
            <a:r>
              <a:rPr lang="en-US" spc="185" dirty="0"/>
              <a:t>ART</a:t>
            </a:r>
            <a:endParaRPr spc="-1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7A6BFF-3DD4-4D4F-9BB6-E018C1048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79247"/>
            <a:ext cx="1600200" cy="9170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20C6D8BC556645BB67258110F6A341" ma:contentTypeVersion="13" ma:contentTypeDescription="Create a new document." ma:contentTypeScope="" ma:versionID="c2edeb547b215f306d06180fc4907ec7">
  <xsd:schema xmlns:xsd="http://www.w3.org/2001/XMLSchema" xmlns:xs="http://www.w3.org/2001/XMLSchema" xmlns:p="http://schemas.microsoft.com/office/2006/metadata/properties" xmlns:ns3="c765b590-1959-4171-85fc-f0f33b855db5" xmlns:ns4="69c1413d-2cd5-41cf-8ea7-60c98eac950f" targetNamespace="http://schemas.microsoft.com/office/2006/metadata/properties" ma:root="true" ma:fieldsID="b4428eae792e7611d0833de62b99051a" ns3:_="" ns4:_="">
    <xsd:import namespace="c765b590-1959-4171-85fc-f0f33b855db5"/>
    <xsd:import namespace="69c1413d-2cd5-41cf-8ea7-60c98eac95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5b590-1959-4171-85fc-f0f33b855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1413d-2cd5-41cf-8ea7-60c98eac950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309809-D623-4BCB-9DA7-84CD2785F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5b590-1959-4171-85fc-f0f33b855db5"/>
    <ds:schemaRef ds:uri="69c1413d-2cd5-41cf-8ea7-60c98eac95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B76B5E-A352-4655-8F2A-0E9F91900C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766E69-41AB-4406-B37D-E6B25CD70F1D}">
  <ds:schemaRefs>
    <ds:schemaRef ds:uri="69c1413d-2cd5-41cf-8ea7-60c98eac950f"/>
    <ds:schemaRef ds:uri="http://schemas.microsoft.com/office/2006/documentManagement/types"/>
    <ds:schemaRef ds:uri="c765b590-1959-4171-85fc-f0f33b855db5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412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Impact</vt:lpstr>
      <vt:lpstr>Times New Roman</vt:lpstr>
      <vt:lpstr>Office Theme</vt:lpstr>
      <vt:lpstr>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</dc:title>
  <dc:creator>Jenny Broughton</dc:creator>
  <cp:lastModifiedBy>Harper Battison</cp:lastModifiedBy>
  <cp:revision>13</cp:revision>
  <cp:lastPrinted>2021-06-29T10:26:40Z</cp:lastPrinted>
  <dcterms:created xsi:type="dcterms:W3CDTF">2020-10-14T20:43:55Z</dcterms:created>
  <dcterms:modified xsi:type="dcterms:W3CDTF">2023-09-08T08:12:24Z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2020-10-14T00:00:00Z</vt:filetime>
  </property>
  <property fmtid="{D5CDD505-2E9C-101B-9397-08002B2CF9AE}" pid="5" name="ContentTypeId">
    <vt:lpwstr>0x0101008220C6D8BC556645BB67258110F6A341</vt:lpwstr>
  </property>
</Properties>
</file>