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84992" y="79247"/>
            <a:ext cx="1207007" cy="12832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35767"/>
            <a:ext cx="2350135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165" dirty="0"/>
              <a:t>H</a:t>
            </a:r>
            <a:r>
              <a:rPr sz="4400" spc="160" dirty="0"/>
              <a:t>I</a:t>
            </a:r>
            <a:r>
              <a:rPr sz="4400" spc="185" dirty="0"/>
              <a:t>ST</a:t>
            </a:r>
            <a:r>
              <a:rPr sz="4400" spc="195" dirty="0"/>
              <a:t>O</a:t>
            </a:r>
            <a:r>
              <a:rPr sz="4400" spc="150" dirty="0"/>
              <a:t>R</a:t>
            </a:r>
            <a:r>
              <a:rPr sz="4400" spc="-5" dirty="0"/>
              <a:t>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49816"/>
              </p:ext>
            </p:extLst>
          </p:nvPr>
        </p:nvGraphicFramePr>
        <p:xfrm>
          <a:off x="152400" y="604112"/>
          <a:ext cx="11353801" cy="6168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0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0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53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2996">
                <a:tc rowSpan="2"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History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lang="en-GB" sz="1400" b="1" u="sng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History threads:</a:t>
                      </a:r>
                      <a:r>
                        <a:rPr lang="en-GB" sz="1400" b="1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b="1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Exploration, Invasion and settlement, Monarchy, Empire, Legacy (What impact did the group or individual have on life in Great Britain??)</a:t>
                      </a:r>
                    </a:p>
                    <a:p>
                      <a:pPr marL="36830">
                        <a:lnSpc>
                          <a:spcPts val="1764"/>
                        </a:lnSpc>
                      </a:pPr>
                      <a:r>
                        <a:rPr lang="en-GB" sz="1200" b="1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When looking at people’s daily lives in the past we will focus on: Homes, food and drink, leisure activities and religion.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0640">
                        <a:lnSpc>
                          <a:spcPts val="1764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0640">
                        <a:lnSpc>
                          <a:spcPts val="1764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1910">
                        <a:lnSpc>
                          <a:spcPts val="1764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551244"/>
                  </a:ext>
                </a:extLst>
              </a:tr>
              <a:tr h="211058">
                <a:tc vMerge="1"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2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2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lang="en-GB" sz="1200" b="1" u="heavy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2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2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764"/>
                        </a:lnSpc>
                      </a:pPr>
                      <a:r>
                        <a:rPr sz="12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2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2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764"/>
                        </a:lnSpc>
                      </a:pPr>
                      <a:r>
                        <a:rPr sz="12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2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2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2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200" b="1" u="heavy" spc="-7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764"/>
                        </a:lnSpc>
                      </a:pPr>
                      <a:r>
                        <a:rPr sz="12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200" b="1" u="heavy" spc="-7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252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1" spc="-10" dirty="0">
                          <a:latin typeface="+mj-lt"/>
                          <a:cs typeface="Comic Sans MS"/>
                        </a:rPr>
                        <a:t>Personal History</a:t>
                      </a:r>
                    </a:p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0" spc="-10" dirty="0">
                          <a:latin typeface="+mj-lt"/>
                          <a:cs typeface="Comic Sans MS"/>
                        </a:rPr>
                        <a:t>How am I making History?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1" dirty="0">
                          <a:latin typeface="+mj-lt"/>
                          <a:cs typeface="Comic Sans MS"/>
                        </a:rPr>
                        <a:t>1 lesson on-</a:t>
                      </a:r>
                    </a:p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dirty="0">
                          <a:latin typeface="+mj-lt"/>
                          <a:cs typeface="Comic Sans MS"/>
                        </a:rPr>
                        <a:t>Remembrance Day</a:t>
                      </a:r>
                      <a:endParaRPr sz="100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1" spc="-30" dirty="0">
                          <a:latin typeface="+mj-lt"/>
                          <a:cs typeface="Comic Sans MS"/>
                        </a:rPr>
                        <a:t>Great Fire of London</a:t>
                      </a:r>
                    </a:p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0" spc="-30" dirty="0">
                          <a:latin typeface="+mj-lt"/>
                          <a:cs typeface="Comic Sans MS"/>
                        </a:rPr>
                        <a:t>Why did London burn?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latin typeface="+mj-lt"/>
                          <a:cs typeface="Times New Roman"/>
                        </a:rPr>
                        <a:t>Change in national life</a:t>
                      </a:r>
                    </a:p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0" dirty="0">
                          <a:latin typeface="+mj-lt"/>
                          <a:cs typeface="Times New Roman"/>
                        </a:rPr>
                        <a:t>How do we know what holidays were like 100 years ago?</a:t>
                      </a:r>
                      <a:endParaRPr sz="1000" b="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35"/>
                        </a:lnSpc>
                      </a:pPr>
                      <a:endParaRPr lang="en-GB" sz="1200" b="1" spc="-1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52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40"/>
                        </a:lnSpc>
                      </a:pPr>
                      <a:endParaRPr lang="en-GB" sz="1000" b="1" spc="-5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00330">
                        <a:lnSpc>
                          <a:spcPct val="100000"/>
                        </a:lnSpc>
                      </a:pPr>
                      <a:r>
                        <a:rPr lang="en-GB" sz="1000" b="1" spc="-10" dirty="0">
                          <a:latin typeface="+mj-lt"/>
                          <a:cs typeface="Comic Sans MS"/>
                        </a:rPr>
                        <a:t>Monarchy</a:t>
                      </a:r>
                    </a:p>
                    <a:p>
                      <a:pPr marL="70485" marR="100330">
                        <a:lnSpc>
                          <a:spcPct val="100000"/>
                        </a:lnSpc>
                      </a:pPr>
                      <a:r>
                        <a:rPr lang="en-GB" sz="1000" b="0" spc="-10" dirty="0">
                          <a:latin typeface="+mj-lt"/>
                          <a:cs typeface="Comic Sans MS"/>
                        </a:rPr>
                        <a:t>What is a monarch?</a:t>
                      </a:r>
                    </a:p>
                    <a:p>
                      <a:pPr marL="70485" marR="100330">
                        <a:lnSpc>
                          <a:spcPct val="100000"/>
                        </a:lnSpc>
                      </a:pPr>
                      <a:endParaRPr lang="en-GB" sz="1000" b="0" spc="-10" dirty="0">
                        <a:latin typeface="+mj-lt"/>
                        <a:cs typeface="Comic Sans MS"/>
                      </a:endParaRPr>
                    </a:p>
                    <a:p>
                      <a:pPr marL="70485" marR="100330">
                        <a:lnSpc>
                          <a:spcPct val="100000"/>
                        </a:lnSpc>
                      </a:pPr>
                      <a:r>
                        <a:rPr lang="en-GB" sz="1000" b="1" spc="-10" dirty="0">
                          <a:latin typeface="+mj-lt"/>
                          <a:cs typeface="Comic Sans MS"/>
                        </a:rPr>
                        <a:t>1 lesson on-</a:t>
                      </a:r>
                    </a:p>
                    <a:p>
                      <a:pPr marL="70485" marR="100330">
                        <a:lnSpc>
                          <a:spcPct val="100000"/>
                        </a:lnSpc>
                      </a:pPr>
                      <a:r>
                        <a:rPr lang="en-GB" sz="1000" b="0" spc="-10" dirty="0">
                          <a:latin typeface="+mj-lt"/>
                          <a:cs typeface="Comic Sans MS"/>
                        </a:rPr>
                        <a:t>Guy Fawkes-Bonfire night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40"/>
                        </a:lnSpc>
                      </a:pPr>
                      <a:endParaRPr lang="en-GB" sz="1000" b="1" spc="-5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40"/>
                        </a:lnSpc>
                      </a:pPr>
                      <a:r>
                        <a:rPr lang="en-GB" sz="1000" b="1" spc="-5" dirty="0">
                          <a:latin typeface="+mj-lt"/>
                          <a:cs typeface="Comic Sans MS"/>
                        </a:rPr>
                        <a:t>Comparing aspects of life</a:t>
                      </a:r>
                    </a:p>
                    <a:p>
                      <a:pPr marL="71755">
                        <a:lnSpc>
                          <a:spcPts val="1540"/>
                        </a:lnSpc>
                      </a:pPr>
                      <a:r>
                        <a:rPr lang="en-GB" sz="1000" b="0" spc="-5" dirty="0">
                          <a:latin typeface="+mj-lt"/>
                          <a:cs typeface="Comic Sans MS"/>
                        </a:rPr>
                        <a:t>How was every day life different in the 1950’s?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40"/>
                        </a:lnSpc>
                      </a:pPr>
                      <a:endParaRPr lang="en-GB" sz="1000" b="1" spc="-1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40"/>
                        </a:lnSpc>
                      </a:pPr>
                      <a:r>
                        <a:rPr lang="en-GB" sz="1000" b="1" dirty="0">
                          <a:latin typeface="+mj-lt"/>
                          <a:cs typeface="Comic Sans MS"/>
                        </a:rPr>
                        <a:t>Inventors</a:t>
                      </a:r>
                    </a:p>
                    <a:p>
                      <a:pPr marL="72390">
                        <a:lnSpc>
                          <a:spcPts val="1540"/>
                        </a:lnSpc>
                      </a:pPr>
                      <a:r>
                        <a:rPr lang="en-GB" sz="1000" b="0" dirty="0">
                          <a:latin typeface="+mj-lt"/>
                          <a:cs typeface="Comic Sans MS"/>
                        </a:rPr>
                        <a:t>How did we learn to fly?</a:t>
                      </a:r>
                      <a:endParaRPr sz="1000" b="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889">
                <a:tc>
                  <a:txBody>
                    <a:bodyPr/>
                    <a:lstStyle/>
                    <a:p>
                      <a:pPr marL="36195" marR="60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Romans</a:t>
                      </a: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Why did the Romans invade and what was their legacy?</a:t>
                      </a:r>
                    </a:p>
                    <a:p>
                      <a:pPr marL="70485" algn="just">
                        <a:lnSpc>
                          <a:spcPts val="1545"/>
                        </a:lnSpc>
                      </a:pPr>
                      <a:endParaRPr sz="100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Anglo-Saxons and Scots</a:t>
                      </a: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How does the invasion compare to the Roman conquest?</a:t>
                      </a:r>
                    </a:p>
                    <a:p>
                      <a:pPr marL="7112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000" dirty="0">
                        <a:latin typeface="+mj-l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40"/>
                        </a:lnSpc>
                      </a:pPr>
                      <a:endParaRPr sz="1000" b="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mic Sans MS"/>
                        </a:rPr>
                        <a:t>Vikings</a:t>
                      </a: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mic Sans MS"/>
                        </a:rPr>
                        <a:t>What were the causes and consequences of the Viking invasion?</a:t>
                      </a:r>
                    </a:p>
                    <a:p>
                      <a:pPr marL="71755">
                        <a:lnSpc>
                          <a:spcPts val="1540"/>
                        </a:lnSpc>
                      </a:pPr>
                      <a:endParaRPr sz="100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45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106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40"/>
                        </a:lnSpc>
                      </a:pPr>
                      <a:endParaRPr sz="100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Stone Age</a:t>
                      </a: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What was life like during the Stone Age and what is their legacy?</a:t>
                      </a:r>
                    </a:p>
                    <a:p>
                      <a:pPr marL="70485">
                        <a:lnSpc>
                          <a:spcPts val="1545"/>
                        </a:lnSpc>
                      </a:pP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40"/>
                        </a:lnSpc>
                      </a:pPr>
                      <a:endParaRPr lang="en-GB" sz="1000" spc="-1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45"/>
                        </a:lnSpc>
                      </a:pPr>
                      <a:r>
                        <a:rPr lang="en-GB" sz="1000" b="1" spc="-5" dirty="0">
                          <a:latin typeface="+mj-lt"/>
                          <a:cs typeface="Comic Sans MS"/>
                        </a:rPr>
                        <a:t>Ancient Maya</a:t>
                      </a:r>
                    </a:p>
                    <a:p>
                      <a:pPr marL="72390">
                        <a:lnSpc>
                          <a:spcPts val="1545"/>
                        </a:lnSpc>
                      </a:pPr>
                      <a:r>
                        <a:rPr lang="en-GB" sz="1000" b="0" spc="-5" dirty="0">
                          <a:latin typeface="+mj-lt"/>
                          <a:cs typeface="Comic Sans MS"/>
                        </a:rPr>
                        <a:t>What was life like for the Ancient Maya and what was their legacy?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40"/>
                        </a:lnSpc>
                      </a:pPr>
                      <a:endParaRPr lang="en-GB" sz="1000" b="1" spc="-3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Iron Age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Comic Sans MS"/>
                      </a:endParaRP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omic Sans MS"/>
                        </a:rPr>
                        <a:t>What was life like in the Iron Age and how did life change from the Stone Age?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0761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b="1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j-lt"/>
                          <a:cs typeface="Comic Sans MS"/>
                        </a:rPr>
                        <a:t>Monarchy</a:t>
                      </a:r>
                    </a:p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+mj-lt"/>
                          <a:cs typeface="Comic Sans MS"/>
                        </a:rPr>
                        <a:t>Who was the greatest monarch and what legacy did they leave?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0"/>
                        </a:lnSpc>
                      </a:pPr>
                      <a:r>
                        <a:rPr lang="en-GB" sz="1000" b="1" dirty="0">
                          <a:latin typeface="+mj-lt"/>
                          <a:cs typeface="Comic Sans MS"/>
                        </a:rPr>
                        <a:t>Local Study</a:t>
                      </a:r>
                    </a:p>
                    <a:p>
                      <a:pPr marL="71755">
                        <a:lnSpc>
                          <a:spcPts val="1550"/>
                        </a:lnSpc>
                      </a:pPr>
                      <a:r>
                        <a:rPr lang="en-GB" sz="1000" b="0" dirty="0">
                          <a:latin typeface="+mj-lt"/>
                          <a:cs typeface="Comic Sans MS"/>
                        </a:rPr>
                        <a:t>How are aspects of national history reflected in the locality?</a:t>
                      </a:r>
                      <a:endParaRPr sz="1000" b="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0"/>
                        </a:lnSpc>
                      </a:pPr>
                      <a:endParaRPr sz="1000" b="1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Ancient Egyptians</a:t>
                      </a:r>
                    </a:p>
                    <a:p>
                      <a:pPr marL="71120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What was life like in Ancient Egypt, what were their achievements and what was their legacy?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220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WW2-The Battle Of Britain</a:t>
                      </a:r>
                    </a:p>
                    <a:p>
                      <a:pPr marL="72000">
                        <a:lnSpc>
                          <a:spcPts val="155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Why was the battle of Britain a key turning point in British History?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50"/>
                        </a:lnSpc>
                      </a:pPr>
                      <a:endParaRPr lang="en-GB" sz="1000" b="0" dirty="0">
                        <a:latin typeface="+mj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50"/>
                        </a:lnSpc>
                      </a:pPr>
                      <a:r>
                        <a:rPr lang="en-GB" sz="1000" b="1" dirty="0">
                          <a:latin typeface="+mj-lt"/>
                          <a:cs typeface="Comic Sans MS"/>
                        </a:rPr>
                        <a:t>Ancient Greeks</a:t>
                      </a:r>
                    </a:p>
                    <a:p>
                      <a:pPr marL="71120">
                        <a:lnSpc>
                          <a:spcPts val="1550"/>
                        </a:lnSpc>
                      </a:pPr>
                      <a:r>
                        <a:rPr lang="en-GB" sz="1000" b="0" dirty="0">
                          <a:latin typeface="+mj-lt"/>
                          <a:cs typeface="Comic Sans MS"/>
                        </a:rPr>
                        <a:t>What was life like in Ancient Greece and what legacy did they leave us?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b="1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Legacy</a:t>
                      </a:r>
                    </a:p>
                    <a:p>
                      <a:pPr marL="71120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mic Sans MS"/>
                        </a:rPr>
                        <a:t>Which period of time or group of people had the greatest impact on life in Great Britain?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D0B1B8-35C1-4FC2-A03E-7651D2A05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D92190-5050-4F1A-A744-95D9024F33E4}">
  <ds:schemaRefs>
    <ds:schemaRef ds:uri="http://purl.org/dc/elements/1.1/"/>
    <ds:schemaRef ds:uri="http://schemas.microsoft.com/office/2006/documentManagement/types"/>
    <ds:schemaRef ds:uri="http://www.w3.org/XML/1998/namespace"/>
    <ds:schemaRef ds:uri="69c1413d-2cd5-41cf-8ea7-60c98eac950f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765b590-1959-4171-85fc-f0f33b855db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831400-B4E1-434E-B512-201A9D4386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341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LLawrence</dc:creator>
  <cp:lastModifiedBy>DKnight</cp:lastModifiedBy>
  <cp:revision>29</cp:revision>
  <dcterms:created xsi:type="dcterms:W3CDTF">2021-06-04T08:50:18Z</dcterms:created>
  <dcterms:modified xsi:type="dcterms:W3CDTF">2023-07-06T13:05:54Z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