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908790" cy="6858000"/>
          </a:xfrm>
          <a:custGeom>
            <a:avLst/>
            <a:gdLst/>
            <a:ahLst/>
            <a:cxnLst/>
            <a:rect l="l" t="t" r="r" b="b"/>
            <a:pathLst>
              <a:path w="11908790" h="6858000">
                <a:moveTo>
                  <a:pt x="11908282" y="0"/>
                </a:moveTo>
                <a:lnTo>
                  <a:pt x="0" y="0"/>
                </a:lnTo>
                <a:lnTo>
                  <a:pt x="0" y="6858000"/>
                </a:lnTo>
                <a:lnTo>
                  <a:pt x="11908282" y="6858000"/>
                </a:lnTo>
                <a:lnTo>
                  <a:pt x="11908282" y="0"/>
                </a:lnTo>
                <a:close/>
              </a:path>
            </a:pathLst>
          </a:custGeom>
          <a:solidFill>
            <a:srgbClr val="F3F3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887094" cy="6858000"/>
          </a:xfrm>
          <a:custGeom>
            <a:avLst/>
            <a:gdLst/>
            <a:ahLst/>
            <a:cxnLst/>
            <a:rect l="l" t="t" r="r" b="b"/>
            <a:pathLst>
              <a:path w="887094" h="6858000">
                <a:moveTo>
                  <a:pt x="710425" y="0"/>
                </a:moveTo>
                <a:lnTo>
                  <a:pt x="0" y="0"/>
                </a:lnTo>
                <a:lnTo>
                  <a:pt x="0" y="6857998"/>
                </a:lnTo>
                <a:lnTo>
                  <a:pt x="710425" y="6857998"/>
                </a:lnTo>
                <a:lnTo>
                  <a:pt x="712012" y="6789734"/>
                </a:lnTo>
                <a:lnTo>
                  <a:pt x="719963" y="6729412"/>
                </a:lnTo>
                <a:lnTo>
                  <a:pt x="731088" y="6677025"/>
                </a:lnTo>
                <a:lnTo>
                  <a:pt x="745401" y="6630987"/>
                </a:lnTo>
                <a:lnTo>
                  <a:pt x="761276" y="6589712"/>
                </a:lnTo>
                <a:lnTo>
                  <a:pt x="780351" y="6553200"/>
                </a:lnTo>
                <a:lnTo>
                  <a:pt x="818502" y="6477000"/>
                </a:lnTo>
                <a:lnTo>
                  <a:pt x="834402" y="6440487"/>
                </a:lnTo>
                <a:lnTo>
                  <a:pt x="850277" y="6399212"/>
                </a:lnTo>
                <a:lnTo>
                  <a:pt x="866178" y="6353175"/>
                </a:lnTo>
                <a:lnTo>
                  <a:pt x="877303" y="6300787"/>
                </a:lnTo>
                <a:lnTo>
                  <a:pt x="883666" y="6240462"/>
                </a:lnTo>
                <a:lnTo>
                  <a:pt x="886841" y="6172200"/>
                </a:lnTo>
                <a:lnTo>
                  <a:pt x="883666" y="6103937"/>
                </a:lnTo>
                <a:lnTo>
                  <a:pt x="877303" y="6043612"/>
                </a:lnTo>
                <a:lnTo>
                  <a:pt x="866178" y="5991225"/>
                </a:lnTo>
                <a:lnTo>
                  <a:pt x="850277" y="5945187"/>
                </a:lnTo>
                <a:lnTo>
                  <a:pt x="834402" y="5903912"/>
                </a:lnTo>
                <a:lnTo>
                  <a:pt x="818502" y="5867400"/>
                </a:lnTo>
                <a:lnTo>
                  <a:pt x="780351" y="5791200"/>
                </a:lnTo>
                <a:lnTo>
                  <a:pt x="761276" y="5754687"/>
                </a:lnTo>
                <a:lnTo>
                  <a:pt x="745401" y="5713412"/>
                </a:lnTo>
                <a:lnTo>
                  <a:pt x="731088" y="5667375"/>
                </a:lnTo>
                <a:lnTo>
                  <a:pt x="719963" y="5614987"/>
                </a:lnTo>
                <a:lnTo>
                  <a:pt x="712012" y="5554599"/>
                </a:lnTo>
                <a:lnTo>
                  <a:pt x="710425" y="5486400"/>
                </a:lnTo>
                <a:lnTo>
                  <a:pt x="712012" y="5418074"/>
                </a:lnTo>
                <a:lnTo>
                  <a:pt x="719963" y="5357749"/>
                </a:lnTo>
                <a:lnTo>
                  <a:pt x="731088" y="5305425"/>
                </a:lnTo>
                <a:lnTo>
                  <a:pt x="745401" y="5259324"/>
                </a:lnTo>
                <a:lnTo>
                  <a:pt x="761276" y="5218049"/>
                </a:lnTo>
                <a:lnTo>
                  <a:pt x="780351" y="5181600"/>
                </a:lnTo>
                <a:lnTo>
                  <a:pt x="818502" y="5105400"/>
                </a:lnTo>
                <a:lnTo>
                  <a:pt x="834402" y="5068824"/>
                </a:lnTo>
                <a:lnTo>
                  <a:pt x="850277" y="5027549"/>
                </a:lnTo>
                <a:lnTo>
                  <a:pt x="866178" y="4981575"/>
                </a:lnTo>
                <a:lnTo>
                  <a:pt x="877303" y="4929124"/>
                </a:lnTo>
                <a:lnTo>
                  <a:pt x="883666" y="4868799"/>
                </a:lnTo>
                <a:lnTo>
                  <a:pt x="886841" y="4800600"/>
                </a:lnTo>
                <a:lnTo>
                  <a:pt x="883666" y="4732274"/>
                </a:lnTo>
                <a:lnTo>
                  <a:pt x="877303" y="4671949"/>
                </a:lnTo>
                <a:lnTo>
                  <a:pt x="866178" y="4619625"/>
                </a:lnTo>
                <a:lnTo>
                  <a:pt x="850277" y="4573524"/>
                </a:lnTo>
                <a:lnTo>
                  <a:pt x="834402" y="4532249"/>
                </a:lnTo>
                <a:lnTo>
                  <a:pt x="818502" y="4495800"/>
                </a:lnTo>
                <a:lnTo>
                  <a:pt x="780351" y="4419600"/>
                </a:lnTo>
                <a:lnTo>
                  <a:pt x="761276" y="4383024"/>
                </a:lnTo>
                <a:lnTo>
                  <a:pt x="745401" y="4341749"/>
                </a:lnTo>
                <a:lnTo>
                  <a:pt x="731088" y="4295775"/>
                </a:lnTo>
                <a:lnTo>
                  <a:pt x="719963" y="4243324"/>
                </a:lnTo>
                <a:lnTo>
                  <a:pt x="712012" y="4182999"/>
                </a:lnTo>
                <a:lnTo>
                  <a:pt x="710425" y="4114800"/>
                </a:lnTo>
                <a:lnTo>
                  <a:pt x="712012" y="4046474"/>
                </a:lnTo>
                <a:lnTo>
                  <a:pt x="719963" y="3986149"/>
                </a:lnTo>
                <a:lnTo>
                  <a:pt x="731088" y="3933825"/>
                </a:lnTo>
                <a:lnTo>
                  <a:pt x="745401" y="3887724"/>
                </a:lnTo>
                <a:lnTo>
                  <a:pt x="761276" y="3846449"/>
                </a:lnTo>
                <a:lnTo>
                  <a:pt x="780351" y="3810000"/>
                </a:lnTo>
                <a:lnTo>
                  <a:pt x="818502" y="3733800"/>
                </a:lnTo>
                <a:lnTo>
                  <a:pt x="834402" y="3697224"/>
                </a:lnTo>
                <a:lnTo>
                  <a:pt x="850277" y="3655949"/>
                </a:lnTo>
                <a:lnTo>
                  <a:pt x="866178" y="3609975"/>
                </a:lnTo>
                <a:lnTo>
                  <a:pt x="877303" y="3557524"/>
                </a:lnTo>
                <a:lnTo>
                  <a:pt x="883666" y="3497199"/>
                </a:lnTo>
                <a:lnTo>
                  <a:pt x="886841" y="3427349"/>
                </a:lnTo>
                <a:lnTo>
                  <a:pt x="883666" y="3360674"/>
                </a:lnTo>
                <a:lnTo>
                  <a:pt x="877303" y="3300349"/>
                </a:lnTo>
                <a:lnTo>
                  <a:pt x="866178" y="3248025"/>
                </a:lnTo>
                <a:lnTo>
                  <a:pt x="850277" y="3201924"/>
                </a:lnTo>
                <a:lnTo>
                  <a:pt x="834402" y="3160649"/>
                </a:lnTo>
                <a:lnTo>
                  <a:pt x="818502" y="3124200"/>
                </a:lnTo>
                <a:lnTo>
                  <a:pt x="780351" y="3048000"/>
                </a:lnTo>
                <a:lnTo>
                  <a:pt x="761276" y="3011424"/>
                </a:lnTo>
                <a:lnTo>
                  <a:pt x="745401" y="2970149"/>
                </a:lnTo>
                <a:lnTo>
                  <a:pt x="731088" y="2924175"/>
                </a:lnTo>
                <a:lnTo>
                  <a:pt x="719963" y="2871724"/>
                </a:lnTo>
                <a:lnTo>
                  <a:pt x="712012" y="2811399"/>
                </a:lnTo>
                <a:lnTo>
                  <a:pt x="710425" y="2743200"/>
                </a:lnTo>
                <a:lnTo>
                  <a:pt x="712012" y="2674874"/>
                </a:lnTo>
                <a:lnTo>
                  <a:pt x="719963" y="2614549"/>
                </a:lnTo>
                <a:lnTo>
                  <a:pt x="731088" y="2562225"/>
                </a:lnTo>
                <a:lnTo>
                  <a:pt x="745401" y="2516124"/>
                </a:lnTo>
                <a:lnTo>
                  <a:pt x="761276" y="2474849"/>
                </a:lnTo>
                <a:lnTo>
                  <a:pt x="780351" y="2438400"/>
                </a:lnTo>
                <a:lnTo>
                  <a:pt x="818502" y="2362200"/>
                </a:lnTo>
                <a:lnTo>
                  <a:pt x="834402" y="2325624"/>
                </a:lnTo>
                <a:lnTo>
                  <a:pt x="850277" y="2284349"/>
                </a:lnTo>
                <a:lnTo>
                  <a:pt x="866178" y="2238375"/>
                </a:lnTo>
                <a:lnTo>
                  <a:pt x="877303" y="2185924"/>
                </a:lnTo>
                <a:lnTo>
                  <a:pt x="883666" y="2125599"/>
                </a:lnTo>
                <a:lnTo>
                  <a:pt x="886841" y="2057400"/>
                </a:lnTo>
                <a:lnTo>
                  <a:pt x="883666" y="1989074"/>
                </a:lnTo>
                <a:lnTo>
                  <a:pt x="877303" y="1928749"/>
                </a:lnTo>
                <a:lnTo>
                  <a:pt x="866178" y="1876425"/>
                </a:lnTo>
                <a:lnTo>
                  <a:pt x="850277" y="1830324"/>
                </a:lnTo>
                <a:lnTo>
                  <a:pt x="834402" y="1789049"/>
                </a:lnTo>
                <a:lnTo>
                  <a:pt x="818502" y="1752600"/>
                </a:lnTo>
                <a:lnTo>
                  <a:pt x="780351" y="1676400"/>
                </a:lnTo>
                <a:lnTo>
                  <a:pt x="761276" y="1639824"/>
                </a:lnTo>
                <a:lnTo>
                  <a:pt x="745401" y="1598549"/>
                </a:lnTo>
                <a:lnTo>
                  <a:pt x="731088" y="1552575"/>
                </a:lnTo>
                <a:lnTo>
                  <a:pt x="719963" y="1500124"/>
                </a:lnTo>
                <a:lnTo>
                  <a:pt x="712012" y="1439799"/>
                </a:lnTo>
                <a:lnTo>
                  <a:pt x="710425" y="1371600"/>
                </a:lnTo>
                <a:lnTo>
                  <a:pt x="712012" y="1303274"/>
                </a:lnTo>
                <a:lnTo>
                  <a:pt x="719963" y="1242949"/>
                </a:lnTo>
                <a:lnTo>
                  <a:pt x="731088" y="1190625"/>
                </a:lnTo>
                <a:lnTo>
                  <a:pt x="745401" y="1144524"/>
                </a:lnTo>
                <a:lnTo>
                  <a:pt x="761276" y="1103249"/>
                </a:lnTo>
                <a:lnTo>
                  <a:pt x="780351" y="1066800"/>
                </a:lnTo>
                <a:lnTo>
                  <a:pt x="818502" y="990600"/>
                </a:lnTo>
                <a:lnTo>
                  <a:pt x="834402" y="954024"/>
                </a:lnTo>
                <a:lnTo>
                  <a:pt x="850277" y="912749"/>
                </a:lnTo>
                <a:lnTo>
                  <a:pt x="866178" y="866775"/>
                </a:lnTo>
                <a:lnTo>
                  <a:pt x="877303" y="814324"/>
                </a:lnTo>
                <a:lnTo>
                  <a:pt x="883666" y="753999"/>
                </a:lnTo>
                <a:lnTo>
                  <a:pt x="886841" y="685800"/>
                </a:lnTo>
                <a:lnTo>
                  <a:pt x="883666" y="617474"/>
                </a:lnTo>
                <a:lnTo>
                  <a:pt x="877303" y="557149"/>
                </a:lnTo>
                <a:lnTo>
                  <a:pt x="866178" y="504825"/>
                </a:lnTo>
                <a:lnTo>
                  <a:pt x="850277" y="458724"/>
                </a:lnTo>
                <a:lnTo>
                  <a:pt x="834402" y="417449"/>
                </a:lnTo>
                <a:lnTo>
                  <a:pt x="818502" y="381000"/>
                </a:lnTo>
                <a:lnTo>
                  <a:pt x="780351" y="304800"/>
                </a:lnTo>
                <a:lnTo>
                  <a:pt x="761276" y="268224"/>
                </a:lnTo>
                <a:lnTo>
                  <a:pt x="745401" y="226949"/>
                </a:lnTo>
                <a:lnTo>
                  <a:pt x="731088" y="180975"/>
                </a:lnTo>
                <a:lnTo>
                  <a:pt x="719963" y="128524"/>
                </a:lnTo>
                <a:lnTo>
                  <a:pt x="712012" y="68199"/>
                </a:lnTo>
                <a:lnTo>
                  <a:pt x="710425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08535" y="0"/>
            <a:ext cx="283210" cy="6858000"/>
          </a:xfrm>
          <a:custGeom>
            <a:avLst/>
            <a:gdLst/>
            <a:ahLst/>
            <a:cxnLst/>
            <a:rect l="l" t="t" r="r" b="b"/>
            <a:pathLst>
              <a:path w="283209" h="6858000">
                <a:moveTo>
                  <a:pt x="283082" y="0"/>
                </a:moveTo>
                <a:lnTo>
                  <a:pt x="0" y="0"/>
                </a:lnTo>
                <a:lnTo>
                  <a:pt x="0" y="6858000"/>
                </a:lnTo>
                <a:lnTo>
                  <a:pt x="283082" y="6858000"/>
                </a:lnTo>
                <a:lnTo>
                  <a:pt x="283082" y="0"/>
                </a:lnTo>
                <a:close/>
              </a:path>
            </a:pathLst>
          </a:custGeom>
          <a:solidFill>
            <a:srgbClr val="F8B3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0578" y="29921"/>
            <a:ext cx="1811020" cy="801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155" dirty="0"/>
              <a:t>MU</a:t>
            </a:r>
            <a:r>
              <a:rPr spc="190" dirty="0"/>
              <a:t>S</a:t>
            </a:r>
            <a:r>
              <a:rPr spc="160" dirty="0"/>
              <a:t>I</a:t>
            </a:r>
            <a:r>
              <a:rPr spc="-10" dirty="0"/>
              <a:t>C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504174"/>
              </p:ext>
            </p:extLst>
          </p:nvPr>
        </p:nvGraphicFramePr>
        <p:xfrm>
          <a:off x="1019683" y="816865"/>
          <a:ext cx="10181717" cy="58908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0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5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5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5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5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8010">
                <a:tc>
                  <a:txBody>
                    <a:bodyPr/>
                    <a:lstStyle/>
                    <a:p>
                      <a:pPr marL="36195">
                        <a:lnSpc>
                          <a:spcPts val="2250"/>
                        </a:lnSpc>
                      </a:pPr>
                      <a:r>
                        <a:rPr sz="2000" b="1" spc="-5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Music</a:t>
                      </a:r>
                      <a:endParaRPr sz="20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764"/>
                        </a:lnSpc>
                      </a:pP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Autumn</a:t>
                      </a:r>
                      <a:r>
                        <a:rPr sz="1600" b="1" u="heavy" spc="7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1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764"/>
                        </a:lnSpc>
                      </a:pPr>
                      <a:r>
                        <a:rPr sz="1600" b="1" u="heavy" spc="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Autumn</a:t>
                      </a:r>
                      <a:r>
                        <a:rPr sz="1600" b="1" u="heavy" spc="5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2</a:t>
                      </a:r>
                      <a:endParaRPr sz="16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764"/>
                        </a:lnSpc>
                      </a:pP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S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pr</a:t>
                      </a: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i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n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g</a:t>
                      </a:r>
                      <a:r>
                        <a:rPr sz="1600" b="1" u="heavy" spc="-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1</a:t>
                      </a:r>
                      <a:endParaRPr sz="16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S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pr</a:t>
                      </a: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i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n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g</a:t>
                      </a:r>
                      <a:r>
                        <a:rPr sz="1600" b="1" u="heavy" spc="-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2</a:t>
                      </a:r>
                      <a:endParaRPr sz="16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Summer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1</a:t>
                      </a:r>
                      <a:endParaRPr sz="16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Summer</a:t>
                      </a:r>
                      <a:r>
                        <a:rPr sz="1600" b="1" u="heavy" spc="-8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2</a:t>
                      </a:r>
                      <a:endParaRPr sz="16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423">
                <a:tc>
                  <a:txBody>
                    <a:bodyPr/>
                    <a:lstStyle/>
                    <a:p>
                      <a:pPr marL="36195">
                        <a:lnSpc>
                          <a:spcPts val="225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GB"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½</a:t>
                      </a: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(cycle A)</a:t>
                      </a:r>
                      <a:endParaRPr sz="20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Keeping the pulse (Theme: My favourite things)</a:t>
                      </a: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-</a:t>
                      </a:r>
                      <a:r>
                        <a:rPr sz="1050" i="1" spc="20" dirty="0">
                          <a:latin typeface="Comic Sans MS" panose="030F0702030302020204" pitchFamily="66" charset="0"/>
                          <a:cs typeface="Comic Sans MS"/>
                        </a:rPr>
                        <a:t> </a:t>
                      </a:r>
                      <a:r>
                        <a:rPr sz="1050" i="1" spc="-5" dirty="0">
                          <a:latin typeface="Comic Sans MS" panose="030F0702030302020204" pitchFamily="66" charset="0"/>
                          <a:cs typeface="Comic Sans MS"/>
                        </a:rPr>
                        <a:t>H</a:t>
                      </a:r>
                      <a:r>
                        <a:rPr sz="1050" i="1" spc="-15" dirty="0">
                          <a:latin typeface="Comic Sans MS" panose="030F0702030302020204" pitchFamily="66" charset="0"/>
                          <a:cs typeface="Comic Sans MS"/>
                        </a:rPr>
                        <a:t>a</a:t>
                      </a:r>
                      <a:r>
                        <a:rPr sz="1050" i="1" spc="-35" dirty="0">
                          <a:latin typeface="Comic Sans MS" panose="030F0702030302020204" pitchFamily="66" charset="0"/>
                          <a:cs typeface="Comic Sans MS"/>
                        </a:rPr>
                        <a:t>r</a:t>
                      </a:r>
                      <a:r>
                        <a:rPr sz="1050" i="1" spc="-15" dirty="0">
                          <a:latin typeface="Comic Sans MS" panose="030F0702030302020204" pitchFamily="66" charset="0"/>
                          <a:cs typeface="Comic Sans MS"/>
                        </a:rPr>
                        <a:t>v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e</a:t>
                      </a:r>
                      <a:r>
                        <a:rPr sz="1050" i="1" spc="10" dirty="0">
                          <a:latin typeface="Comic Sans MS" panose="030F0702030302020204" pitchFamily="66" charset="0"/>
                          <a:cs typeface="Comic Sans MS"/>
                        </a:rPr>
                        <a:t>s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t</a:t>
                      </a:r>
                      <a:r>
                        <a:rPr sz="1050" i="1" spc="-75" dirty="0">
                          <a:latin typeface="Comic Sans MS" panose="030F0702030302020204" pitchFamily="66" charset="0"/>
                          <a:cs typeface="Comic Sans MS"/>
                        </a:rPr>
                        <a:t> </a:t>
                      </a:r>
                      <a:r>
                        <a:rPr sz="1050" i="1" spc="10" dirty="0">
                          <a:latin typeface="Comic Sans MS" panose="030F0702030302020204" pitchFamily="66" charset="0"/>
                          <a:cs typeface="Comic Sans MS"/>
                        </a:rPr>
                        <a:t>s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on</a:t>
                      </a:r>
                      <a:r>
                        <a:rPr lang="en-GB" sz="1050" i="1" spc="-5" dirty="0">
                          <a:latin typeface="Comic Sans MS" panose="030F0702030302020204" pitchFamily="66" charset="0"/>
                          <a:cs typeface="Comic Sans MS"/>
                        </a:rPr>
                        <a:t>gs</a:t>
                      </a: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noFill/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5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Tempo (Theme: Snail and Mouse)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50" i="1" spc="-45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i="1" spc="-45" dirty="0">
                          <a:latin typeface="Comic Sans MS" panose="030F0702030302020204" pitchFamily="66" charset="0"/>
                          <a:cs typeface="Comic Sans MS"/>
                        </a:rPr>
                        <a:t>-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Ch</a:t>
                      </a:r>
                      <a:r>
                        <a:rPr sz="1050" i="1" spc="-35" dirty="0">
                          <a:latin typeface="Comic Sans MS" panose="030F0702030302020204" pitchFamily="66" charset="0"/>
                          <a:cs typeface="Comic Sans MS"/>
                        </a:rPr>
                        <a:t>r</a:t>
                      </a:r>
                      <a:r>
                        <a:rPr sz="1050" i="1" spc="5" dirty="0">
                          <a:latin typeface="Comic Sans MS" panose="030F0702030302020204" pitchFamily="66" charset="0"/>
                          <a:cs typeface="Comic Sans MS"/>
                        </a:rPr>
                        <a:t>i</a:t>
                      </a:r>
                      <a:r>
                        <a:rPr sz="1050" i="1" spc="10" dirty="0">
                          <a:latin typeface="Comic Sans MS" panose="030F0702030302020204" pitchFamily="66" charset="0"/>
                          <a:cs typeface="Comic Sans MS"/>
                        </a:rPr>
                        <a:t>s</a:t>
                      </a:r>
                      <a:r>
                        <a:rPr sz="1050" i="1" spc="-5" dirty="0">
                          <a:latin typeface="Comic Sans MS" panose="030F0702030302020204" pitchFamily="66" charset="0"/>
                          <a:cs typeface="Comic Sans MS"/>
                        </a:rPr>
                        <a:t>t</a:t>
                      </a:r>
                      <a:r>
                        <a:rPr sz="1050" i="1" spc="5" dirty="0">
                          <a:latin typeface="Comic Sans MS" panose="030F0702030302020204" pitchFamily="66" charset="0"/>
                          <a:cs typeface="Comic Sans MS"/>
                        </a:rPr>
                        <a:t>m</a:t>
                      </a:r>
                      <a:r>
                        <a:rPr sz="1050" i="1" spc="-15" dirty="0">
                          <a:latin typeface="Comic Sans MS" panose="030F0702030302020204" pitchFamily="66" charset="0"/>
                          <a:cs typeface="Comic Sans MS"/>
                        </a:rPr>
                        <a:t>a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s</a:t>
                      </a:r>
                      <a:r>
                        <a:rPr sz="1050" i="1" spc="-65" dirty="0">
                          <a:latin typeface="Comic Sans MS" panose="030F0702030302020204" pitchFamily="66" charset="0"/>
                          <a:cs typeface="Comic Sans MS"/>
                        </a:rPr>
                        <a:t> </a:t>
                      </a:r>
                      <a:r>
                        <a:rPr sz="1050" i="1" spc="10" dirty="0">
                          <a:latin typeface="Comic Sans MS" panose="030F0702030302020204" pitchFamily="66" charset="0"/>
                          <a:cs typeface="Comic Sans MS"/>
                        </a:rPr>
                        <a:t>s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on</a:t>
                      </a:r>
                      <a:r>
                        <a:rPr sz="1050" i="1" spc="-5" dirty="0">
                          <a:latin typeface="Comic Sans MS" panose="030F0702030302020204" pitchFamily="66" charset="0"/>
                          <a:cs typeface="Comic Sans MS"/>
                        </a:rPr>
                        <a:t>g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noFill/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635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endParaRPr lang="en-GB" sz="1050" i="1" dirty="0">
                        <a:latin typeface="Comic Sans MS" panose="030F0702030302020204" pitchFamily="66" charset="0"/>
                      </a:endParaRPr>
                    </a:p>
                    <a:p>
                      <a:pPr marL="635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</a:t>
                      </a: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itch</a:t>
                      </a:r>
                    </a:p>
                    <a:p>
                      <a:pPr marL="635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(Theme: Superheroes)</a:t>
                      </a:r>
                    </a:p>
                    <a:p>
                      <a:pPr marL="635" algn="ctr">
                        <a:lnSpc>
                          <a:spcPts val="955"/>
                        </a:lnSpc>
                      </a:pP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955"/>
                        </a:lnSpc>
                      </a:pPr>
                      <a:endParaRPr lang="en-US" sz="1050" b="1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algn="ctr">
                        <a:lnSpc>
                          <a:spcPts val="955"/>
                        </a:lnSpc>
                      </a:pPr>
                      <a:r>
                        <a:rPr lang="en-US" sz="1050" b="1" i="1" dirty="0">
                          <a:latin typeface="Comic Sans MS" panose="030F0702030302020204" pitchFamily="66" charset="0"/>
                          <a:cs typeface="Comic Sans MS"/>
                        </a:rPr>
                        <a:t>Instruments (Theme: Musical storytelling)</a:t>
                      </a:r>
                      <a:endParaRPr sz="1050" b="1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154305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154305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154305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Singing (Theme: On this island)</a:t>
                      </a: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54305" algn="ctr">
                        <a:lnSpc>
                          <a:spcPts val="955"/>
                        </a:lnSpc>
                      </a:pP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154305" algn="ctr">
                        <a:lnSpc>
                          <a:spcPts val="95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154305" algn="ctr">
                        <a:lnSpc>
                          <a:spcPts val="95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154305" algn="ctr">
                        <a:lnSpc>
                          <a:spcPts val="955"/>
                        </a:lnSpc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Pitch (Theme: Musical Me)</a:t>
                      </a:r>
                    </a:p>
                    <a:p>
                      <a:pPr marL="87630" algn="ctr">
                        <a:lnSpc>
                          <a:spcPts val="95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315">
                <a:tc>
                  <a:txBody>
                    <a:bodyPr/>
                    <a:lstStyle/>
                    <a:p>
                      <a:pPr marL="36195">
                        <a:lnSpc>
                          <a:spcPts val="225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Year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2000" b="1" spc="-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½ (cycle B)</a:t>
                      </a:r>
                      <a:endParaRPr sz="20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noFill/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Dynamics (Theme: Seaside)</a:t>
                      </a: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-</a:t>
                      </a:r>
                      <a:r>
                        <a:rPr lang="en-GB" sz="1050" b="0" i="1" spc="2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 </a:t>
                      </a:r>
                      <a:r>
                        <a:rPr lang="en-GB" sz="1050" b="0" i="1" spc="-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H</a:t>
                      </a:r>
                      <a:r>
                        <a:rPr lang="en-GB" sz="1050" b="0" i="1" spc="-1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a</a:t>
                      </a:r>
                      <a:r>
                        <a:rPr lang="en-GB" sz="1050" b="0" i="1" spc="-3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r</a:t>
                      </a:r>
                      <a:r>
                        <a:rPr lang="en-GB" sz="1050" b="0" i="1" spc="-1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v</a:t>
                      </a: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e</a:t>
                      </a:r>
                      <a:r>
                        <a:rPr lang="en-GB" sz="1050" b="0" i="1" spc="1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s</a:t>
                      </a: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t</a:t>
                      </a:r>
                      <a:r>
                        <a:rPr lang="en-GB" sz="1050" b="0" i="1" spc="-7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 </a:t>
                      </a:r>
                      <a:r>
                        <a:rPr lang="en-GB" sz="1050" b="0" i="1" spc="1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s</a:t>
                      </a: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on</a:t>
                      </a:r>
                      <a:r>
                        <a:rPr lang="en-GB" sz="1050" b="0" i="1" spc="-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gs</a:t>
                      </a:r>
                      <a:endParaRPr lang="en-US" sz="1050" b="0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noFill/>
                      <a:prstDash val="solid"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Sound patterns (Theme: Fairytales)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Christmas songs</a:t>
                      </a:r>
                      <a:endParaRPr lang="en-US" sz="1050" b="0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noFill/>
                      <a:prstDash val="solid"/>
                    </a:lnR>
                    <a:lnT w="12700">
                      <a:noFill/>
                      <a:prstDash val="solid"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Call and response (Theme: Animals)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noFill/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1050" b="1" i="1" dirty="0" err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usical</a:t>
                      </a:r>
                      <a:r>
                        <a:rPr lang="en-GB" sz="1050" b="1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Symbols (Theme: Under the sea)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062355" algn="l"/>
                        </a:tabLst>
                      </a:pPr>
                      <a:endParaRPr lang="en-US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062355" algn="l"/>
                        </a:tabLst>
                      </a:pPr>
                      <a:endParaRPr lang="en-US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062355" algn="l"/>
                        </a:tabLst>
                      </a:pPr>
                      <a:r>
                        <a:rPr lang="en-US" sz="1050" b="1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Contrasting Dynamics (Theme: Space)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Structure (Theme: Myths and Legends)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7036">
                <a:tc>
                  <a:txBody>
                    <a:bodyPr/>
                    <a:lstStyle/>
                    <a:p>
                      <a:pPr marL="36195">
                        <a:lnSpc>
                          <a:spcPts val="226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3</a:t>
                      </a:r>
                      <a:endParaRPr sz="20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010"/>
                        </a:lnSpc>
                      </a:pPr>
                      <a:endParaRPr lang="en-GB" sz="1050" b="1" i="1" u="sng" spc="-10" dirty="0">
                        <a:uFill>
                          <a:solidFill>
                            <a:srgbClr val="000000"/>
                          </a:solidFill>
                        </a:uFill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6350" algn="ctr">
                        <a:lnSpc>
                          <a:spcPts val="1010"/>
                        </a:lnSpc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Pentatonic melodies and composition (Theme: Chinese New Year)</a:t>
                      </a:r>
                      <a:endParaRPr lang="en-GB" sz="1050" b="1" i="1" u="sng" spc="-10" dirty="0">
                        <a:uFill>
                          <a:solidFill>
                            <a:srgbClr val="000000"/>
                          </a:solidFill>
                        </a:uFill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6350" algn="ctr">
                        <a:lnSpc>
                          <a:spcPts val="1010"/>
                        </a:lnSpc>
                      </a:pPr>
                      <a:endParaRPr lang="en-GB" sz="1050" b="1" i="1" u="sng" spc="-10" dirty="0">
                        <a:uFill>
                          <a:solidFill>
                            <a:srgbClr val="000000"/>
                          </a:solidFill>
                        </a:uFill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6350" algn="ctr">
                        <a:lnSpc>
                          <a:spcPts val="1010"/>
                        </a:lnSpc>
                      </a:pPr>
                      <a:r>
                        <a:rPr sz="1050" i="1" spc="-10" dirty="0">
                          <a:latin typeface="Comic Sans MS" panose="030F0702030302020204" pitchFamily="66" charset="0"/>
                          <a:cs typeface="Comic Sans MS"/>
                        </a:rPr>
                        <a:t>-Harvest</a:t>
                      </a:r>
                      <a:r>
                        <a:rPr sz="1050" i="1" spc="-35" dirty="0">
                          <a:latin typeface="Comic Sans MS" panose="030F0702030302020204" pitchFamily="66" charset="0"/>
                          <a:cs typeface="Comic Sans MS"/>
                        </a:rPr>
                        <a:t> 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Songs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noFill/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Jazz</a:t>
                      </a:r>
                    </a:p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005"/>
                        </a:lnSpc>
                      </a:pPr>
                      <a:r>
                        <a:rPr lang="en-GB" sz="105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- Christmas songs</a:t>
                      </a:r>
                      <a:endParaRPr sz="1050" b="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noFill/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Creating compositions in response to an animation (Theme: Mountains)</a:t>
                      </a: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00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3175" algn="ctr">
                        <a:lnSpc>
                          <a:spcPts val="100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</a:endParaRPr>
                    </a:p>
                    <a:p>
                      <a:pPr marL="3175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Traditional instruments and improvisation (Theme: India)</a:t>
                      </a: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00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Ballads</a:t>
                      </a:r>
                    </a:p>
                    <a:p>
                      <a:pPr marL="3810" algn="ctr">
                        <a:lnSpc>
                          <a:spcPts val="1005"/>
                        </a:lnSpc>
                      </a:pP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0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905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Developing singing technique (Theme: the Vikings)</a:t>
                      </a:r>
                    </a:p>
                    <a:p>
                      <a:pPr marL="1905" algn="ctr">
                        <a:lnSpc>
                          <a:spcPts val="1005"/>
                        </a:lnSpc>
                      </a:pP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1414">
                <a:tc>
                  <a:txBody>
                    <a:bodyPr/>
                    <a:lstStyle/>
                    <a:p>
                      <a:pPr marL="36195">
                        <a:lnSpc>
                          <a:spcPts val="226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GB" sz="2000" b="1" spc="-8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4</a:t>
                      </a:r>
                      <a:endParaRPr sz="20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010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010"/>
                        </a:lnSpc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Body and tuned percussion (Theme: Rainforests)</a:t>
                      </a:r>
                    </a:p>
                    <a:p>
                      <a:pPr algn="ctr">
                        <a:lnSpc>
                          <a:spcPts val="1010"/>
                        </a:lnSpc>
                      </a:pPr>
                      <a:endParaRPr lang="en-US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-</a:t>
                      </a:r>
                      <a:r>
                        <a:rPr lang="en-GB" sz="1050" b="0" i="1" spc="2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 </a:t>
                      </a:r>
                      <a:r>
                        <a:rPr lang="en-GB" sz="1050" b="0" i="1" spc="-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H</a:t>
                      </a:r>
                      <a:r>
                        <a:rPr lang="en-GB" sz="1050" b="0" i="1" spc="-1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a</a:t>
                      </a:r>
                      <a:r>
                        <a:rPr lang="en-GB" sz="1050" b="0" i="1" spc="-3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r</a:t>
                      </a:r>
                      <a:r>
                        <a:rPr lang="en-GB" sz="1050" b="0" i="1" spc="-1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v</a:t>
                      </a: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e</a:t>
                      </a:r>
                      <a:r>
                        <a:rPr lang="en-GB" sz="1050" b="0" i="1" spc="1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s</a:t>
                      </a: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t</a:t>
                      </a:r>
                      <a:r>
                        <a:rPr lang="en-GB" sz="1050" b="0" i="1" spc="-7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 </a:t>
                      </a:r>
                      <a:r>
                        <a:rPr lang="en-GB" sz="1050" b="0" i="1" spc="1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s</a:t>
                      </a: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on</a:t>
                      </a:r>
                      <a:r>
                        <a:rPr lang="en-GB" sz="1050" b="0" i="1" spc="-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gs</a:t>
                      </a: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2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8890" algn="ctr">
                        <a:lnSpc>
                          <a:spcPts val="102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8890" algn="ctr">
                        <a:lnSpc>
                          <a:spcPts val="1025"/>
                        </a:lnSpc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Haiku, music and performance (Theme: Hanami festival)</a:t>
                      </a:r>
                    </a:p>
                    <a:p>
                      <a:pPr marL="8890" algn="ctr">
                        <a:lnSpc>
                          <a:spcPts val="102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8890" algn="ctr">
                        <a:lnSpc>
                          <a:spcPts val="1025"/>
                        </a:lnSpc>
                      </a:pPr>
                      <a:r>
                        <a:rPr lang="en-GB" sz="105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-Christmas songs</a:t>
                      </a:r>
                      <a:endParaRPr sz="1050" b="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10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270" algn="ctr">
                        <a:lnSpc>
                          <a:spcPts val="1010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270" marR="0" lvl="0" indent="0" algn="ctr" defTabSz="914400" eaLnBrk="1" fontAlgn="auto" latinLnBrk="0" hangingPunct="1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Samba and carnival sounds and instruments (Theme: South America)</a:t>
                      </a:r>
                    </a:p>
                    <a:p>
                      <a:pPr marL="1270" algn="ctr">
                        <a:lnSpc>
                          <a:spcPts val="1010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1270" algn="ctr">
                        <a:lnSpc>
                          <a:spcPts val="1010"/>
                        </a:lnSpc>
                      </a:pP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02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algn="ctr">
                        <a:lnSpc>
                          <a:spcPts val="1010"/>
                        </a:lnSpc>
                      </a:pP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endParaRPr lang="en-GB" sz="1050" i="1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Rock and Roll</a:t>
                      </a: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algn="ctr"/>
                      <a:endParaRPr lang="en-US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ts val="1025"/>
                        </a:lnSpc>
                      </a:pPr>
                      <a:endParaRPr lang="en-US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3335" algn="ctr">
                        <a:lnSpc>
                          <a:spcPts val="1025"/>
                        </a:lnSpc>
                      </a:pPr>
                      <a:endParaRPr lang="en-US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3335" algn="ctr">
                        <a:lnSpc>
                          <a:spcPts val="1025"/>
                        </a:lnSpc>
                      </a:pPr>
                      <a:r>
                        <a:rPr lang="en-US" sz="1050" b="1" i="1" dirty="0">
                          <a:latin typeface="Comic Sans MS" panose="030F0702030302020204" pitchFamily="66" charset="0"/>
                          <a:cs typeface="Comic Sans MS"/>
                        </a:rPr>
                        <a:t>Changes in pitch, tempo and dynamics (Theme: Rivers)</a:t>
                      </a:r>
                      <a:endParaRPr lang="en-GB" sz="1050" b="1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02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0795" algn="ctr">
                        <a:lnSpc>
                          <a:spcPts val="1025"/>
                        </a:lnSpc>
                      </a:pPr>
                      <a:endParaRPr lang="en-US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0795" algn="ctr">
                        <a:lnSpc>
                          <a:spcPts val="1025"/>
                        </a:lnSpc>
                      </a:pPr>
                      <a:r>
                        <a:rPr lang="en-US" sz="1050" b="1" i="1" dirty="0">
                          <a:latin typeface="Comic Sans MS" panose="030F0702030302020204" pitchFamily="66" charset="0"/>
                          <a:cs typeface="Comic Sans MS"/>
                        </a:rPr>
                        <a:t>Adapting and </a:t>
                      </a:r>
                      <a:r>
                        <a:rPr lang="en-US" sz="1050" b="1" i="1">
                          <a:latin typeface="Comic Sans MS" panose="030F0702030302020204" pitchFamily="66" charset="0"/>
                          <a:cs typeface="Comic Sans MS"/>
                        </a:rPr>
                        <a:t>transposing motifs (Theme: Romans)</a:t>
                      </a:r>
                      <a:endParaRPr lang="en-GB" sz="1050" b="1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232">
                <a:tc>
                  <a:txBody>
                    <a:bodyPr/>
                    <a:lstStyle/>
                    <a:p>
                      <a:pPr marL="36195">
                        <a:lnSpc>
                          <a:spcPts val="226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5</a:t>
                      </a:r>
                      <a:endParaRPr sz="20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South and West Africa</a:t>
                      </a:r>
                    </a:p>
                    <a:p>
                      <a:pPr algn="ctr">
                        <a:lnSpc>
                          <a:spcPts val="1015"/>
                        </a:lnSpc>
                      </a:pPr>
                      <a:endParaRPr lang="en-US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1" dirty="0">
                          <a:latin typeface="Comic Sans MS" panose="030F0702030302020204" pitchFamily="66" charset="0"/>
                          <a:cs typeface="Comic Sans MS"/>
                        </a:rPr>
                        <a:t>- Harvest songs</a:t>
                      </a:r>
                    </a:p>
                    <a:p>
                      <a:pPr algn="ctr">
                        <a:lnSpc>
                          <a:spcPts val="101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latin typeface="Comic Sans MS" panose="030F0702030302020204" pitchFamily="66" charset="0"/>
                          <a:cs typeface="Comic Sans MS"/>
                        </a:rPr>
                        <a:t>Blues</a:t>
                      </a:r>
                    </a:p>
                    <a:p>
                      <a:pPr algn="ctr">
                        <a:lnSpc>
                          <a:spcPts val="101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05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Christmas Songs</a:t>
                      </a:r>
                    </a:p>
                    <a:p>
                      <a:pPr marL="171450" marR="0" lvl="0" indent="-17145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5080" algn="ctr">
                        <a:lnSpc>
                          <a:spcPts val="1015"/>
                        </a:lnSpc>
                      </a:pP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1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905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Composition to Represent the Festival of Colour (Holi)</a:t>
                      </a:r>
                      <a:endParaRPr lang="en-GB" sz="100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905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508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Composition Notation (Theme: Ancient Egypt)</a:t>
                      </a:r>
                      <a:endParaRPr lang="en-GB" sz="105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5080" algn="ctr">
                        <a:lnSpc>
                          <a:spcPts val="1015"/>
                        </a:lnSpc>
                      </a:pPr>
                      <a:endParaRPr lang="en-GB" sz="10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635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163195" algn="ctr">
                        <a:lnSpc>
                          <a:spcPts val="101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63195" algn="ctr">
                        <a:lnSpc>
                          <a:spcPts val="1015"/>
                        </a:lnSpc>
                      </a:pP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Looping and remixing</a:t>
                      </a: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160655" algn="ctr">
                        <a:lnSpc>
                          <a:spcPts val="101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60655" algn="ctr">
                        <a:lnSpc>
                          <a:spcPts val="1015"/>
                        </a:lnSpc>
                      </a:pP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Musical theatre</a:t>
                      </a: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7105">
                <a:tc>
                  <a:txBody>
                    <a:bodyPr/>
                    <a:lstStyle/>
                    <a:p>
                      <a:pPr marL="36195">
                        <a:lnSpc>
                          <a:spcPts val="227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6</a:t>
                      </a:r>
                      <a:endParaRPr sz="20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1" dirty="0">
                          <a:latin typeface="Comic Sans MS" panose="030F0702030302020204" pitchFamily="66" charset="0"/>
                          <a:cs typeface="Comic Sans MS"/>
                        </a:rPr>
                        <a:t>Songs of World War two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1" dirty="0">
                          <a:latin typeface="Comic Sans MS" panose="030F0702030302020204" pitchFamily="66" charset="0"/>
                          <a:cs typeface="Comic Sans MS"/>
                        </a:rPr>
                        <a:t>- Harvest songs</a:t>
                      </a: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05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en-GB" sz="1050" b="1" i="1" dirty="0" err="1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ilm</a:t>
                      </a: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music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GB" sz="105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Christmas Songs</a:t>
                      </a: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05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Theme and variations (Theme: Pop Art)</a:t>
                      </a:r>
                      <a:endParaRPr lang="en-US" sz="105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Dynamics, pitch and texture</a:t>
                      </a:r>
                      <a:endParaRPr lang="en-US" sz="105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062355" algn="l"/>
                        </a:tabLst>
                      </a:pPr>
                      <a:endParaRPr lang="en-GB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062355" algn="l"/>
                        </a:tabLst>
                      </a:pPr>
                      <a:r>
                        <a:rPr lang="en-US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GB" sz="1050" b="1" i="1" dirty="0" err="1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aroque</a:t>
                      </a:r>
                      <a:endParaRPr lang="en-US" sz="105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Composing and performing a leavers song</a:t>
                      </a:r>
                      <a:endParaRPr lang="en-US" sz="105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object 5">
            <a:extLst>
              <a:ext uri="{FF2B5EF4-FFF2-40B4-BE49-F238E27FC236}">
                <a16:creationId xmlns:a16="http://schemas.microsoft.com/office/drawing/2014/main" id="{8D88FFB6-6EC0-4890-AFB4-05AD155BA4B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84993" y="29921"/>
            <a:ext cx="1207007" cy="11892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20C6D8BC556645BB67258110F6A341" ma:contentTypeVersion="12" ma:contentTypeDescription="Create a new document." ma:contentTypeScope="" ma:versionID="dd540c7d1d60fb449e7be3a11ca93953">
  <xsd:schema xmlns:xsd="http://www.w3.org/2001/XMLSchema" xmlns:xs="http://www.w3.org/2001/XMLSchema" xmlns:p="http://schemas.microsoft.com/office/2006/metadata/properties" xmlns:ns3="c765b590-1959-4171-85fc-f0f33b855db5" xmlns:ns4="69c1413d-2cd5-41cf-8ea7-60c98eac950f" targetNamespace="http://schemas.microsoft.com/office/2006/metadata/properties" ma:root="true" ma:fieldsID="cd7d4e50f8060c6b6beaef07b428ad64" ns3:_="" ns4:_="">
    <xsd:import namespace="c765b590-1959-4171-85fc-f0f33b855db5"/>
    <xsd:import namespace="69c1413d-2cd5-41cf-8ea7-60c98eac95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5b590-1959-4171-85fc-f0f33b855d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1413d-2cd5-41cf-8ea7-60c98eac950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BD6370-5EA4-43F8-84AD-FA027A2F4EFB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69c1413d-2cd5-41cf-8ea7-60c98eac950f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765b590-1959-4171-85fc-f0f33b855db5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D57055C-8B78-4EE1-87AB-DAE270591A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0A9780-2C1D-48DE-9899-4FD0E99D35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5b590-1959-4171-85fc-f0f33b855db5"/>
    <ds:schemaRef ds:uri="69c1413d-2cd5-41cf-8ea7-60c98eac95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1917</TotalTime>
  <Words>329</Words>
  <Application>Microsoft Office PowerPoint</Application>
  <PresentationFormat>Widescreen</PresentationFormat>
  <Paragraphs>131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Impact</vt:lpstr>
      <vt:lpstr>Times New Roman</vt:lpstr>
      <vt:lpstr>Office Theme</vt:lpstr>
      <vt:lpstr>MUSIC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</dc:title>
  <dc:creator>LLawrence</dc:creator>
  <cp:lastModifiedBy>Molly Peddie</cp:lastModifiedBy>
  <cp:revision>24</cp:revision>
  <dcterms:created xsi:type="dcterms:W3CDTF">2021-06-04T08:47:54Z</dcterms:created>
  <dcterms:modified xsi:type="dcterms:W3CDTF">2025-09-06T15:45:49Z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2021-06-04T00:00:00Z</vt:filetime>
  </property>
  <property fmtid="{D5CDD505-2E9C-101B-9397-08002B2CF9AE}" pid="5" name="ContentTypeId">
    <vt:lpwstr>0x0101008220C6D8BC556645BB67258110F6A341</vt:lpwstr>
  </property>
</Properties>
</file>