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Inconsolata" pitchFamily="1" charset="0"/>
      <p:regular r:id="rId21"/>
      <p:bold r:id="rId22"/>
    </p:embeddedFon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8c1937d39d5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8c1937d39d5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68c1937ea6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68c1937ea6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68c1937f02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68c1937f02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68c1937f3fa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68c1937f3fa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68c1937f5b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68c1937f5b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68c1937f90a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68c1937f90a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68c1937faabf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68c1937faabf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68c1937d5515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68c1937d5515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68c1937d78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68c1937d78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68c1937d93ea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68c1937d93ea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68c1937dc9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68c1937dc9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68c1937e26d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68c1937e26d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68c1937e3e3f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68c1937e3e3f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68c1937e6f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68c1937e6f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68c1937e8d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68c1937e8d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55" name="Google Shape;55;p13"/>
          <p:cNvSpPr txBox="1"/>
          <p:nvPr/>
        </p:nvSpPr>
        <p:spPr>
          <a:xfrm>
            <a:off x="4914900" y="1371600"/>
            <a:ext cx="38292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3250" b="1">
                <a:solidFill>
                  <a:srgbClr val="151617"/>
                </a:solidFill>
                <a:latin typeface="Montserrat"/>
                <a:ea typeface="Montserrat"/>
                <a:cs typeface="Montserrat"/>
                <a:sym typeface="Montserrat"/>
              </a:rPr>
              <a:t>Why Do Girls' Trousers Have Fake Pockets?</a:t>
            </a:r>
            <a:endParaRPr sz="3250" b="1">
              <a:solidFill>
                <a:srgbClr val="151617"/>
              </a:solidFill>
              <a:latin typeface="Montserrat"/>
              <a:ea typeface="Montserrat"/>
              <a:cs typeface="Montserrat"/>
              <a:sym typeface="Montserrat"/>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Exploring Clothes, Fairness, and Speaking Up</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p22"/>
          <p:cNvPicPr preferRelativeResize="0"/>
          <p:nvPr/>
        </p:nvPicPr>
        <p:blipFill>
          <a:blip r:embed="rId4">
            <a:alphaModFix/>
          </a:blip>
          <a:stretch>
            <a:fillRect/>
          </a:stretch>
        </p:blipFill>
        <p:spPr>
          <a:xfrm>
            <a:off x="354330" y="651510"/>
            <a:ext cx="8332470" cy="4309110"/>
          </a:xfrm>
          <a:prstGeom prst="rect">
            <a:avLst/>
          </a:prstGeom>
          <a:noFill/>
          <a:ln>
            <a:noFill/>
          </a:ln>
        </p:spPr>
      </p:pic>
      <p:pic>
        <p:nvPicPr>
          <p:cNvPr id="128" name="Google Shape;128;p22"/>
          <p:cNvPicPr preferRelativeResize="0"/>
          <p:nvPr/>
        </p:nvPicPr>
        <p:blipFill>
          <a:blip r:embed="rId5">
            <a:alphaModFix/>
          </a:blip>
          <a:stretch>
            <a:fillRect/>
          </a:stretch>
        </p:blipFill>
        <p:spPr>
          <a:xfrm>
            <a:off x="1303020" y="1657350"/>
            <a:ext cx="2834640" cy="2194560"/>
          </a:xfrm>
          <a:prstGeom prst="rect">
            <a:avLst/>
          </a:prstGeom>
          <a:noFill/>
          <a:ln>
            <a:noFill/>
          </a:ln>
        </p:spPr>
      </p:pic>
      <p:sp>
        <p:nvSpPr>
          <p:cNvPr id="129" name="Google Shape;129;p22"/>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Discuss! ​🤷‍♀️​ ​💁‍♂️​ ​</a:t>
            </a:r>
            <a:r>
              <a:rPr lang="en" sz="2900">
                <a:solidFill>
                  <a:srgbClr val="151617"/>
                </a:solidFill>
                <a:latin typeface="Inconsolata"/>
                <a:ea typeface="Inconsolata"/>
                <a:cs typeface="Inconsolata"/>
                <a:sym typeface="Inconsolata"/>
              </a:rPr>
              <a:t>💬​</a:t>
            </a:r>
            <a:endParaRPr sz="2900">
              <a:solidFill>
                <a:srgbClr val="151617"/>
              </a:solidFill>
              <a:latin typeface="Inconsolata"/>
              <a:ea typeface="Inconsolata"/>
              <a:cs typeface="Inconsolata"/>
              <a:sym typeface="Inconsolata"/>
            </a:endParaRPr>
          </a:p>
        </p:txBody>
      </p:sp>
      <p:sp>
        <p:nvSpPr>
          <p:cNvPr id="130" name="Google Shape;130;p22"/>
          <p:cNvSpPr txBox="1"/>
          <p:nvPr/>
        </p:nvSpPr>
        <p:spPr>
          <a:xfrm>
            <a:off x="4297680" y="1828800"/>
            <a:ext cx="3726300" cy="1988700"/>
          </a:xfrm>
          <a:prstGeom prst="rect">
            <a:avLst/>
          </a:prstGeom>
          <a:noFill/>
          <a:ln>
            <a:noFill/>
          </a:ln>
        </p:spPr>
        <p:txBody>
          <a:bodyPr spcFirstLastPara="1" wrap="square" lIns="91425" tIns="91425" rIns="91425" bIns="91425" anchor="ctr" anchorCtr="0">
            <a:noAutofit/>
          </a:bodyPr>
          <a:lstStyle/>
          <a:p>
            <a:pPr marL="0" lvl="0" indent="0" algn="l" rtl="0">
              <a:spcBef>
                <a:spcPts val="360"/>
              </a:spcBef>
              <a:spcAft>
                <a:spcPts val="0"/>
              </a:spcAft>
              <a:buNone/>
            </a:pPr>
            <a:r>
              <a:rPr lang="en" sz="2000" b="1">
                <a:solidFill>
                  <a:srgbClr val="040F0F"/>
                </a:solidFill>
                <a:latin typeface="Inconsolata"/>
                <a:ea typeface="Inconsolata"/>
                <a:cs typeface="Inconsolata"/>
                <a:sym typeface="Inconsolata"/>
              </a:rPr>
              <a:t>Making a Change</a:t>
            </a:r>
            <a:endParaRPr sz="2000" b="1">
              <a:solidFill>
                <a:srgbClr val="040F0F"/>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040F0F"/>
                </a:solidFill>
                <a:latin typeface="Inconsolata"/>
                <a:ea typeface="Inconsolata"/>
                <a:cs typeface="Inconsolata"/>
                <a:sym typeface="Inconsolata"/>
              </a:rPr>
              <a:t>Kamryn wrote a </a:t>
            </a:r>
            <a:r>
              <a:rPr lang="en" sz="2000" b="1">
                <a:solidFill>
                  <a:srgbClr val="040F0F"/>
                </a:solidFill>
                <a:latin typeface="Inconsolata"/>
                <a:ea typeface="Inconsolata"/>
                <a:cs typeface="Inconsolata"/>
                <a:sym typeface="Inconsolata"/>
              </a:rPr>
              <a:t>persuasive</a:t>
            </a:r>
            <a:r>
              <a:rPr lang="en" sz="2000">
                <a:solidFill>
                  <a:srgbClr val="040F0F"/>
                </a:solidFill>
                <a:latin typeface="Inconsolata"/>
                <a:ea typeface="Inconsolata"/>
                <a:cs typeface="Inconsolata"/>
                <a:sym typeface="Inconsolata"/>
              </a:rPr>
              <a:t> letter to Old Navy. Do you think her letter was good at trying to change their mind? Why or why not? What would you write if you wanted to change something you thought was </a:t>
            </a:r>
            <a:r>
              <a:rPr lang="en" sz="2000" b="1">
                <a:solidFill>
                  <a:srgbClr val="040F0F"/>
                </a:solidFill>
                <a:latin typeface="Inconsolata"/>
                <a:ea typeface="Inconsolata"/>
                <a:cs typeface="Inconsolata"/>
                <a:sym typeface="Inconsolata"/>
              </a:rPr>
              <a:t>unfair</a:t>
            </a:r>
            <a:r>
              <a:rPr lang="en" sz="2000">
                <a:solidFill>
                  <a:srgbClr val="040F0F"/>
                </a:solidFill>
                <a:latin typeface="Inconsolata"/>
                <a:ea typeface="Inconsolata"/>
                <a:cs typeface="Inconsolata"/>
                <a:sym typeface="Inconsolata"/>
              </a:rPr>
              <a:t>?</a:t>
            </a:r>
            <a:endParaRPr sz="2000">
              <a:solidFill>
                <a:srgbClr val="040F0F"/>
              </a:solidFill>
              <a:latin typeface="Inconsolata"/>
              <a:ea typeface="Inconsolata"/>
              <a:cs typeface="Inconsolata"/>
              <a:sym typeface="Inconsolat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pic>
        <p:nvPicPr>
          <p:cNvPr id="135" name="Google Shape;135;p23"/>
          <p:cNvPicPr preferRelativeResize="0"/>
          <p:nvPr/>
        </p:nvPicPr>
        <p:blipFill>
          <a:blip r:embed="rId4">
            <a:alphaModFix/>
          </a:blip>
          <a:stretch>
            <a:fillRect/>
          </a:stretch>
        </p:blipFill>
        <p:spPr>
          <a:xfrm>
            <a:off x="354330" y="651510"/>
            <a:ext cx="8332470" cy="4309110"/>
          </a:xfrm>
          <a:prstGeom prst="rect">
            <a:avLst/>
          </a:prstGeom>
          <a:noFill/>
          <a:ln>
            <a:noFill/>
          </a:ln>
        </p:spPr>
      </p:pic>
      <p:sp>
        <p:nvSpPr>
          <p:cNvPr id="136" name="Google Shape;136;p23"/>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Discuss! ​🤷‍♀️​ ​💁‍♂️​ ​</a:t>
            </a:r>
            <a:r>
              <a:rPr lang="en" sz="2900">
                <a:solidFill>
                  <a:srgbClr val="151617"/>
                </a:solidFill>
                <a:latin typeface="Inconsolata"/>
                <a:ea typeface="Inconsolata"/>
                <a:cs typeface="Inconsolata"/>
                <a:sym typeface="Inconsolata"/>
              </a:rPr>
              <a:t>💬​</a:t>
            </a:r>
            <a:endParaRPr sz="2900">
              <a:solidFill>
                <a:srgbClr val="151617"/>
              </a:solidFill>
              <a:latin typeface="Inconsolata"/>
              <a:ea typeface="Inconsolata"/>
              <a:cs typeface="Inconsolata"/>
              <a:sym typeface="Inconsolata"/>
            </a:endParaRPr>
          </a:p>
        </p:txBody>
      </p:sp>
      <p:sp>
        <p:nvSpPr>
          <p:cNvPr id="137" name="Google Shape;137;p23"/>
          <p:cNvSpPr txBox="1"/>
          <p:nvPr/>
        </p:nvSpPr>
        <p:spPr>
          <a:xfrm>
            <a:off x="982980" y="1657350"/>
            <a:ext cx="7041000" cy="19887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0"/>
              </a:spcAft>
              <a:buNone/>
            </a:pPr>
            <a:r>
              <a:rPr lang="en" sz="2000" b="1">
                <a:solidFill>
                  <a:srgbClr val="040F0F"/>
                </a:solidFill>
                <a:latin typeface="Inconsolata"/>
                <a:ea typeface="Inconsolata"/>
                <a:cs typeface="Inconsolata"/>
                <a:sym typeface="Inconsolata"/>
              </a:rPr>
              <a:t>You might have said...</a:t>
            </a:r>
            <a:endParaRPr sz="2000" b="1">
              <a:solidFill>
                <a:srgbClr val="040F0F"/>
              </a:solidFill>
              <a:latin typeface="Inconsolata"/>
              <a:ea typeface="Inconsolata"/>
              <a:cs typeface="Inconsolata"/>
              <a:sym typeface="Inconsolata"/>
            </a:endParaRPr>
          </a:p>
          <a:p>
            <a:pPr marL="0" lvl="0" indent="0" algn="ctr" rtl="0">
              <a:spcBef>
                <a:spcPts val="360"/>
              </a:spcBef>
              <a:spcAft>
                <a:spcPts val="0"/>
              </a:spcAft>
              <a:buNone/>
            </a:pPr>
            <a:r>
              <a:rPr lang="en" sz="2000">
                <a:solidFill>
                  <a:srgbClr val="040F0F"/>
                </a:solidFill>
                <a:latin typeface="Inconsolata"/>
                <a:ea typeface="Inconsolata"/>
                <a:cs typeface="Inconsolata"/>
                <a:sym typeface="Inconsolata"/>
              </a:rPr>
              <a:t>Yes, because she explained why she wanted real pockets, not just that she wanted them.</a:t>
            </a:r>
            <a:endParaRPr sz="2000">
              <a:solidFill>
                <a:srgbClr val="040F0F"/>
              </a:solidFill>
              <a:latin typeface="Inconsolata"/>
              <a:ea typeface="Inconsolata"/>
              <a:cs typeface="Inconsolata"/>
              <a:sym typeface="Inconsolata"/>
            </a:endParaRPr>
          </a:p>
          <a:p>
            <a:pPr marL="0" lvl="0" indent="0" algn="ctr" rtl="0">
              <a:spcBef>
                <a:spcPts val="360"/>
              </a:spcBef>
              <a:spcAft>
                <a:spcPts val="0"/>
              </a:spcAft>
              <a:buNone/>
            </a:pPr>
            <a:r>
              <a:rPr lang="en" sz="2000">
                <a:solidFill>
                  <a:srgbClr val="040F0F"/>
                </a:solidFill>
                <a:latin typeface="Inconsolata"/>
                <a:ea typeface="Inconsolata"/>
                <a:cs typeface="Inconsolata"/>
                <a:sym typeface="Inconsolata"/>
              </a:rPr>
              <a:t>No, because she only asked for one thing. Maybe she should have given more reasons.</a:t>
            </a:r>
            <a:endParaRPr sz="2000">
              <a:solidFill>
                <a:srgbClr val="040F0F"/>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040F0F"/>
                </a:solidFill>
                <a:latin typeface="Inconsolata"/>
                <a:ea typeface="Inconsolata"/>
                <a:cs typeface="Inconsolata"/>
                <a:sym typeface="Inconsolata"/>
              </a:rPr>
              <a:t>I would write about why it's not fair and what I think should happen instead.</a:t>
            </a:r>
            <a:endParaRPr sz="2000">
              <a:solidFill>
                <a:srgbClr val="040F0F"/>
              </a:solidFill>
              <a:latin typeface="Inconsolata"/>
              <a:ea typeface="Inconsolata"/>
              <a:cs typeface="Inconsolata"/>
              <a:sym typeface="Inconsolata"/>
            </a:endParaRPr>
          </a:p>
        </p:txBody>
      </p:sp>
      <p:sp>
        <p:nvSpPr>
          <p:cNvPr id="138" name="Google Shape;138;p23"/>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lvl="0" indent="0" algn="r" rtl="0">
              <a:spcBef>
                <a:spcPts val="450"/>
              </a:spcBef>
              <a:spcAft>
                <a:spcPts val="450"/>
              </a:spcAft>
              <a:buNone/>
            </a:pPr>
            <a:r>
              <a:rPr lang="en" sz="3600">
                <a:solidFill>
                  <a:srgbClr val="151617"/>
                </a:solidFill>
                <a:latin typeface="Inconsolata"/>
                <a:ea typeface="Inconsolata"/>
                <a:cs typeface="Inconsolata"/>
                <a:sym typeface="Inconsolata"/>
              </a:rPr>
              <a:t>​✅​</a:t>
            </a:r>
            <a:endParaRPr sz="3600">
              <a:solidFill>
                <a:srgbClr val="151617"/>
              </a:solidFill>
              <a:latin typeface="Inconsolata"/>
              <a:ea typeface="Inconsolata"/>
              <a:cs typeface="Inconsolata"/>
              <a:sym typeface="Inconsolat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pic>
        <p:nvPicPr>
          <p:cNvPr id="143" name="Google Shape;143;p24"/>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44" name="Google Shape;144;p24"/>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Did the Shops Change?</a:t>
            </a:r>
            <a:endParaRPr sz="2900" b="1">
              <a:solidFill>
                <a:srgbClr val="151617"/>
              </a:solidFill>
              <a:latin typeface="Montserrat"/>
              <a:ea typeface="Montserrat"/>
              <a:cs typeface="Montserrat"/>
              <a:sym typeface="Montserrat"/>
            </a:endParaRPr>
          </a:p>
        </p:txBody>
      </p:sp>
      <p:sp>
        <p:nvSpPr>
          <p:cNvPr id="145" name="Google Shape;145;p24"/>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Old Navy replied to Kamryn, saying thank you for the feedback, but they didn’t promise to change anything.</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Georgia in the UK also got a reply from Sainsbury's that didn’t promise to change their trousers.</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5"/>
          <p:cNvSpPr/>
          <p:nvPr/>
        </p:nvSpPr>
        <p:spPr>
          <a:xfrm>
            <a:off x="2160270" y="914400"/>
            <a:ext cx="411600" cy="411600"/>
          </a:xfrm>
          <a:prstGeom prst="ellipse">
            <a:avLst/>
          </a:prstGeom>
          <a:solidFill>
            <a:srgbClr val="FFFFFF"/>
          </a:solidFill>
          <a:ln w="25400" cap="flat" cmpd="sng">
            <a:solidFill>
              <a:srgbClr val="846C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1" name="Google Shape;151;p25"/>
          <p:cNvPicPr preferRelativeResize="0"/>
          <p:nvPr/>
        </p:nvPicPr>
        <p:blipFill>
          <a:blip r:embed="rId4">
            <a:alphaModFix/>
          </a:blip>
          <a:stretch>
            <a:fillRect/>
          </a:stretch>
        </p:blipFill>
        <p:spPr>
          <a:xfrm>
            <a:off x="285750" y="1485900"/>
            <a:ext cx="4171950" cy="1371600"/>
          </a:xfrm>
          <a:prstGeom prst="rect">
            <a:avLst/>
          </a:prstGeom>
          <a:noFill/>
          <a:ln>
            <a:noFill/>
          </a:ln>
        </p:spPr>
      </p:pic>
      <p:sp>
        <p:nvSpPr>
          <p:cNvPr id="152" name="Google Shape;152;p25"/>
          <p:cNvSpPr/>
          <p:nvPr/>
        </p:nvSpPr>
        <p:spPr>
          <a:xfrm>
            <a:off x="6560820" y="914400"/>
            <a:ext cx="411600" cy="411600"/>
          </a:xfrm>
          <a:prstGeom prst="ellipse">
            <a:avLst/>
          </a:prstGeom>
          <a:solidFill>
            <a:srgbClr val="FFFFFF"/>
          </a:solidFill>
          <a:ln w="25400" cap="flat" cmpd="sng">
            <a:solidFill>
              <a:srgbClr val="846C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3" name="Google Shape;153;p25"/>
          <p:cNvPicPr preferRelativeResize="0"/>
          <p:nvPr/>
        </p:nvPicPr>
        <p:blipFill>
          <a:blip r:embed="rId5">
            <a:alphaModFix/>
          </a:blip>
          <a:stretch>
            <a:fillRect/>
          </a:stretch>
        </p:blipFill>
        <p:spPr>
          <a:xfrm>
            <a:off x="4686300" y="1485900"/>
            <a:ext cx="4171950" cy="1371600"/>
          </a:xfrm>
          <a:prstGeom prst="rect">
            <a:avLst/>
          </a:prstGeom>
          <a:noFill/>
          <a:ln>
            <a:noFill/>
          </a:ln>
        </p:spPr>
      </p:pic>
      <p:sp>
        <p:nvSpPr>
          <p:cNvPr id="154" name="Google Shape;154;p25"/>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Georgia Makes a Difference</a:t>
            </a:r>
            <a:endParaRPr sz="2900" b="1">
              <a:solidFill>
                <a:srgbClr val="151617"/>
              </a:solidFill>
              <a:latin typeface="Montserrat"/>
              <a:ea typeface="Montserrat"/>
              <a:cs typeface="Montserrat"/>
              <a:sym typeface="Montserrat"/>
            </a:endParaRPr>
          </a:p>
        </p:txBody>
      </p:sp>
      <p:sp>
        <p:nvSpPr>
          <p:cNvPr id="155" name="Google Shape;155;p25"/>
          <p:cNvSpPr txBox="1"/>
          <p:nvPr/>
        </p:nvSpPr>
        <p:spPr>
          <a:xfrm>
            <a:off x="216027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 sz="2000" b="1">
                <a:solidFill>
                  <a:srgbClr val="040F0F"/>
                </a:solidFill>
                <a:latin typeface="Inconsolata"/>
                <a:ea typeface="Inconsolata"/>
                <a:cs typeface="Inconsolata"/>
                <a:sym typeface="Inconsolata"/>
              </a:rPr>
              <a:t>1</a:t>
            </a:r>
            <a:endParaRPr sz="2000" b="1">
              <a:solidFill>
                <a:srgbClr val="040F0F"/>
              </a:solidFill>
              <a:latin typeface="Inconsolata"/>
              <a:ea typeface="Inconsolata"/>
              <a:cs typeface="Inconsolata"/>
              <a:sym typeface="Inconsolata"/>
            </a:endParaRPr>
          </a:p>
        </p:txBody>
      </p:sp>
      <p:sp>
        <p:nvSpPr>
          <p:cNvPr id="156" name="Google Shape;156;p25"/>
          <p:cNvSpPr txBox="1"/>
          <p:nvPr/>
        </p:nvSpPr>
        <p:spPr>
          <a:xfrm>
            <a:off x="285750" y="2971800"/>
            <a:ext cx="41721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Started Petition</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Georgia made a petition at her school and sent it to Sainsbury’s.</a:t>
            </a:r>
            <a:endParaRPr sz="2000">
              <a:solidFill>
                <a:srgbClr val="151617"/>
              </a:solidFill>
              <a:latin typeface="Inconsolata"/>
              <a:ea typeface="Inconsolata"/>
              <a:cs typeface="Inconsolata"/>
              <a:sym typeface="Inconsolata"/>
            </a:endParaRPr>
          </a:p>
        </p:txBody>
      </p:sp>
      <p:sp>
        <p:nvSpPr>
          <p:cNvPr id="157" name="Google Shape;157;p25"/>
          <p:cNvSpPr txBox="1"/>
          <p:nvPr/>
        </p:nvSpPr>
        <p:spPr>
          <a:xfrm>
            <a:off x="656082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 sz="2000" b="1">
                <a:solidFill>
                  <a:srgbClr val="040F0F"/>
                </a:solidFill>
                <a:latin typeface="Inconsolata"/>
                <a:ea typeface="Inconsolata"/>
                <a:cs typeface="Inconsolata"/>
                <a:sym typeface="Inconsolata"/>
              </a:rPr>
              <a:t>2</a:t>
            </a:r>
            <a:endParaRPr sz="2000" b="1">
              <a:solidFill>
                <a:srgbClr val="040F0F"/>
              </a:solidFill>
              <a:latin typeface="Inconsolata"/>
              <a:ea typeface="Inconsolata"/>
              <a:cs typeface="Inconsolata"/>
              <a:sym typeface="Inconsolata"/>
            </a:endParaRPr>
          </a:p>
        </p:txBody>
      </p:sp>
      <p:sp>
        <p:nvSpPr>
          <p:cNvPr id="158" name="Google Shape;158;p25"/>
          <p:cNvSpPr txBox="1"/>
          <p:nvPr/>
        </p:nvSpPr>
        <p:spPr>
          <a:xfrm>
            <a:off x="4686300" y="2971800"/>
            <a:ext cx="41721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Real Change</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The next year, Sainsbury’s trousers for girls had real pockets!</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pic>
        <p:nvPicPr>
          <p:cNvPr id="163" name="Google Shape;163;p26"/>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64" name="Google Shape;164;p26"/>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What Can We Learn?</a:t>
            </a:r>
            <a:endParaRPr sz="2900" b="1">
              <a:solidFill>
                <a:srgbClr val="151617"/>
              </a:solidFill>
              <a:latin typeface="Montserrat"/>
              <a:ea typeface="Montserrat"/>
              <a:cs typeface="Montserrat"/>
              <a:sym typeface="Montserrat"/>
            </a:endParaRPr>
          </a:p>
        </p:txBody>
      </p:sp>
      <p:sp>
        <p:nvSpPr>
          <p:cNvPr id="165" name="Google Shape;165;p26"/>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500" b="1">
                <a:solidFill>
                  <a:srgbClr val="151617"/>
                </a:solidFill>
                <a:latin typeface="Inconsolata"/>
                <a:ea typeface="Inconsolata"/>
                <a:cs typeface="Inconsolata"/>
                <a:sym typeface="Inconsolata"/>
              </a:rPr>
              <a:t>Speaking Up Matters</a:t>
            </a:r>
            <a:endParaRPr sz="2500" b="1">
              <a:solidFill>
                <a:srgbClr val="151617"/>
              </a:solidFill>
              <a:latin typeface="Inconsolata"/>
              <a:ea typeface="Inconsolata"/>
              <a:cs typeface="Inconsolata"/>
              <a:sym typeface="Inconsolata"/>
            </a:endParaRPr>
          </a:p>
          <a:p>
            <a:pPr marL="457200" lvl="0" indent="-355600" algn="l" rtl="0">
              <a:spcBef>
                <a:spcPts val="360"/>
              </a:spcBef>
              <a:spcAft>
                <a:spcPts val="0"/>
              </a:spcAft>
              <a:buClr>
                <a:srgbClr val="151617"/>
              </a:buClr>
              <a:buSzPts val="2000"/>
              <a:buFont typeface="Inconsolata"/>
              <a:buChar char="●"/>
            </a:pPr>
            <a:r>
              <a:rPr lang="en" sz="2000">
                <a:solidFill>
                  <a:srgbClr val="151617"/>
                </a:solidFill>
                <a:latin typeface="Inconsolata"/>
                <a:ea typeface="Inconsolata"/>
                <a:cs typeface="Inconsolata"/>
                <a:sym typeface="Inconsolata"/>
              </a:rPr>
              <a:t>Georgia and Kamryn showed that even young people can ask for change.</a:t>
            </a:r>
            <a:endParaRPr sz="2000">
              <a:solidFill>
                <a:srgbClr val="151617"/>
              </a:solidFill>
              <a:latin typeface="Inconsolata"/>
              <a:ea typeface="Inconsolata"/>
              <a:cs typeface="Inconsolata"/>
              <a:sym typeface="Inconsolata"/>
            </a:endParaRPr>
          </a:p>
          <a:p>
            <a:pPr marL="457200" lvl="0" indent="-355600" algn="l" rtl="0">
              <a:spcBef>
                <a:spcPts val="0"/>
              </a:spcBef>
              <a:spcAft>
                <a:spcPts val="0"/>
              </a:spcAft>
              <a:buClr>
                <a:srgbClr val="151617"/>
              </a:buClr>
              <a:buSzPts val="2000"/>
              <a:buFont typeface="Inconsolata"/>
              <a:buChar char="●"/>
            </a:pPr>
            <a:r>
              <a:rPr lang="en" sz="2000">
                <a:solidFill>
                  <a:srgbClr val="151617"/>
                </a:solidFill>
                <a:latin typeface="Inconsolata"/>
                <a:ea typeface="Inconsolata"/>
                <a:cs typeface="Inconsolata"/>
                <a:sym typeface="Inconsolata"/>
              </a:rPr>
              <a:t>Sometimes, if you speak up, things can get better for everyone.</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This story is about fairness, equality, and British Values like respect and having a voice.</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27"/>
          <p:cNvPicPr preferRelativeResize="0"/>
          <p:nvPr/>
        </p:nvPicPr>
        <p:blipFill>
          <a:blip r:embed="rId4">
            <a:alphaModFix/>
          </a:blip>
          <a:stretch>
            <a:fillRect/>
          </a:stretch>
        </p:blipFill>
        <p:spPr>
          <a:xfrm>
            <a:off x="5657850" y="0"/>
            <a:ext cx="3486150" cy="5143500"/>
          </a:xfrm>
          <a:prstGeom prst="rect">
            <a:avLst/>
          </a:prstGeom>
          <a:noFill/>
          <a:ln>
            <a:noFill/>
          </a:ln>
        </p:spPr>
      </p:pic>
      <p:sp>
        <p:nvSpPr>
          <p:cNvPr id="171" name="Google Shape;171;p27"/>
          <p:cNvSpPr txBox="1"/>
          <p:nvPr/>
        </p:nvSpPr>
        <p:spPr>
          <a:xfrm>
            <a:off x="285750" y="171450"/>
            <a:ext cx="5143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3250" b="1">
                <a:solidFill>
                  <a:srgbClr val="151617"/>
                </a:solidFill>
                <a:latin typeface="Montserrat"/>
                <a:ea typeface="Montserrat"/>
                <a:cs typeface="Montserrat"/>
                <a:sym typeface="Montserrat"/>
              </a:rPr>
              <a:t>Summary: You Can Make a Difference!</a:t>
            </a:r>
            <a:endParaRPr sz="3250" b="1">
              <a:solidFill>
                <a:srgbClr val="151617"/>
              </a:solidFill>
              <a:latin typeface="Montserrat"/>
              <a:ea typeface="Montserrat"/>
              <a:cs typeface="Montserrat"/>
              <a:sym typeface="Montserrat"/>
            </a:endParaRPr>
          </a:p>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Today we learned about Georgia and Kamryn, who noticed something unfair and spoke up. We explored why pockets matter, how to use persuasive writing, and how anyone can help make things fairer. Remember: your voice matters!</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What would you change if you could?</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61" name="Google Shape;61;p14"/>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What Do You Notice?</a:t>
            </a:r>
            <a:endParaRPr sz="2900" b="1">
              <a:solidFill>
                <a:srgbClr val="151617"/>
              </a:solidFill>
              <a:latin typeface="Montserrat"/>
              <a:ea typeface="Montserrat"/>
              <a:cs typeface="Montserrat"/>
              <a:sym typeface="Montserrat"/>
            </a:endParaRPr>
          </a:p>
        </p:txBody>
      </p:sp>
      <p:sp>
        <p:nvSpPr>
          <p:cNvPr id="62" name="Google Shape;62;p14"/>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500" b="1">
                <a:solidFill>
                  <a:srgbClr val="151617"/>
                </a:solidFill>
                <a:latin typeface="Inconsolata"/>
                <a:ea typeface="Inconsolata"/>
                <a:cs typeface="Inconsolata"/>
                <a:sym typeface="Inconsolata"/>
              </a:rPr>
              <a:t>Look at this picture</a:t>
            </a:r>
            <a:endParaRPr sz="2500" b="1">
              <a:solidFill>
                <a:srgbClr val="151617"/>
              </a:solidFill>
              <a:latin typeface="Inconsolata"/>
              <a:ea typeface="Inconsolata"/>
              <a:cs typeface="Inconsolata"/>
              <a:sym typeface="Inconsolata"/>
            </a:endParaRPr>
          </a:p>
          <a:p>
            <a:pPr marL="457200" lvl="0" indent="-355600" algn="l" rtl="0">
              <a:spcBef>
                <a:spcPts val="360"/>
              </a:spcBef>
              <a:spcAft>
                <a:spcPts val="0"/>
              </a:spcAft>
              <a:buClr>
                <a:srgbClr val="151617"/>
              </a:buClr>
              <a:buSzPts val="2000"/>
              <a:buFont typeface="Inconsolata"/>
              <a:buChar char="●"/>
            </a:pPr>
            <a:r>
              <a:rPr lang="en" sz="2000">
                <a:solidFill>
                  <a:srgbClr val="151617"/>
                </a:solidFill>
                <a:latin typeface="Inconsolata"/>
                <a:ea typeface="Inconsolata"/>
                <a:cs typeface="Inconsolata"/>
                <a:sym typeface="Inconsolata"/>
              </a:rPr>
              <a:t>What is the girl doing?</a:t>
            </a:r>
            <a:endParaRPr sz="2000">
              <a:solidFill>
                <a:srgbClr val="151617"/>
              </a:solidFill>
              <a:latin typeface="Inconsolata"/>
              <a:ea typeface="Inconsolata"/>
              <a:cs typeface="Inconsolata"/>
              <a:sym typeface="Inconsolata"/>
            </a:endParaRPr>
          </a:p>
          <a:p>
            <a:pPr marL="457200" lvl="0" indent="-355600" algn="l" rtl="0">
              <a:spcBef>
                <a:spcPts val="0"/>
              </a:spcBef>
              <a:spcAft>
                <a:spcPts val="0"/>
              </a:spcAft>
              <a:buClr>
                <a:srgbClr val="151617"/>
              </a:buClr>
              <a:buSzPts val="2000"/>
              <a:buFont typeface="Inconsolata"/>
              <a:buChar char="●"/>
            </a:pPr>
            <a:r>
              <a:rPr lang="en" sz="2000">
                <a:solidFill>
                  <a:srgbClr val="151617"/>
                </a:solidFill>
                <a:latin typeface="Inconsolata"/>
                <a:ea typeface="Inconsolata"/>
                <a:cs typeface="Inconsolata"/>
                <a:sym typeface="Inconsolata"/>
              </a:rPr>
              <a:t>Where are her hands?</a:t>
            </a:r>
            <a:endParaRPr sz="2000">
              <a:solidFill>
                <a:srgbClr val="151617"/>
              </a:solidFill>
              <a:latin typeface="Inconsolata"/>
              <a:ea typeface="Inconsolata"/>
              <a:cs typeface="Inconsolata"/>
              <a:sym typeface="Inconsolata"/>
            </a:endParaRPr>
          </a:p>
          <a:p>
            <a:pPr marL="457200" lvl="0" indent="-355600" algn="l" rtl="0">
              <a:spcBef>
                <a:spcPts val="0"/>
              </a:spcBef>
              <a:spcAft>
                <a:spcPts val="0"/>
              </a:spcAft>
              <a:buClr>
                <a:srgbClr val="151617"/>
              </a:buClr>
              <a:buSzPts val="2000"/>
              <a:buFont typeface="Inconsolata"/>
              <a:buChar char="●"/>
            </a:pPr>
            <a:r>
              <a:rPr lang="en" sz="2000">
                <a:solidFill>
                  <a:srgbClr val="151617"/>
                </a:solidFill>
                <a:latin typeface="Inconsolata"/>
                <a:ea typeface="Inconsolata"/>
                <a:cs typeface="Inconsolata"/>
                <a:sym typeface="Inconsolata"/>
              </a:rPr>
              <a:t>Why might this be important for our story?</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Think about how you use your pockets every day.</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a:blip r:embed="rId4">
            <a:alphaModFix/>
          </a:blip>
          <a:stretch>
            <a:fillRect/>
          </a:stretch>
        </p:blipFill>
        <p:spPr>
          <a:xfrm>
            <a:off x="0" y="0"/>
            <a:ext cx="3486150" cy="5143500"/>
          </a:xfrm>
          <a:prstGeom prst="rect">
            <a:avLst/>
          </a:prstGeom>
          <a:noFill/>
          <a:ln>
            <a:noFill/>
          </a:ln>
        </p:spPr>
      </p:pic>
      <p:sp>
        <p:nvSpPr>
          <p:cNvPr id="68" name="Google Shape;68;p15"/>
          <p:cNvSpPr txBox="1"/>
          <p:nvPr/>
        </p:nvSpPr>
        <p:spPr>
          <a:xfrm>
            <a:off x="3714750" y="171450"/>
            <a:ext cx="51435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3250" b="1">
                <a:solidFill>
                  <a:srgbClr val="151617"/>
                </a:solidFill>
                <a:latin typeface="Montserrat"/>
                <a:ea typeface="Montserrat"/>
                <a:cs typeface="Montserrat"/>
                <a:sym typeface="Montserrat"/>
              </a:rPr>
              <a:t>Meet Georgia from Ipswich</a:t>
            </a:r>
            <a:endParaRPr sz="3250" b="1">
              <a:solidFill>
                <a:srgbClr val="151617"/>
              </a:solidFill>
              <a:latin typeface="Montserrat"/>
              <a:ea typeface="Montserrat"/>
              <a:cs typeface="Montserrat"/>
              <a:sym typeface="Montserrat"/>
            </a:endParaRPr>
          </a:p>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Georgia is a young girl from Ipswich, UK. She went shopping for new trousers at Sainsbury's. She was surprised when she tried to use the pockets on girls' trousers—they were fake!</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But when Georgia looked in the boys' section, their trousers had real pockets.</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4">
            <a:alphaModFix/>
          </a:blip>
          <a:stretch>
            <a:fillRect/>
          </a:stretch>
        </p:blipFill>
        <p:spPr>
          <a:xfrm>
            <a:off x="285750" y="800100"/>
            <a:ext cx="4171950" cy="2228850"/>
          </a:xfrm>
          <a:prstGeom prst="rect">
            <a:avLst/>
          </a:prstGeom>
          <a:noFill/>
          <a:ln>
            <a:noFill/>
          </a:ln>
        </p:spPr>
      </p:pic>
      <p:pic>
        <p:nvPicPr>
          <p:cNvPr id="74" name="Google Shape;74;p16"/>
          <p:cNvPicPr preferRelativeResize="0"/>
          <p:nvPr/>
        </p:nvPicPr>
        <p:blipFill>
          <a:blip r:embed="rId5">
            <a:alphaModFix/>
          </a:blip>
          <a:stretch>
            <a:fillRect/>
          </a:stretch>
        </p:blipFill>
        <p:spPr>
          <a:xfrm>
            <a:off x="4686300" y="800100"/>
            <a:ext cx="4171950" cy="2228850"/>
          </a:xfrm>
          <a:prstGeom prst="rect">
            <a:avLst/>
          </a:prstGeom>
          <a:noFill/>
          <a:ln>
            <a:noFill/>
          </a:ln>
        </p:spPr>
      </p:pic>
      <p:sp>
        <p:nvSpPr>
          <p:cNvPr id="75" name="Google Shape;75;p16"/>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Girls' vs Boys' Trousers</a:t>
            </a:r>
            <a:endParaRPr sz="2900" b="1">
              <a:solidFill>
                <a:srgbClr val="151617"/>
              </a:solidFill>
              <a:latin typeface="Montserrat"/>
              <a:ea typeface="Montserrat"/>
              <a:cs typeface="Montserrat"/>
              <a:sym typeface="Montserrat"/>
            </a:endParaRPr>
          </a:p>
        </p:txBody>
      </p:sp>
      <p:sp>
        <p:nvSpPr>
          <p:cNvPr id="76" name="Google Shape;76;p16"/>
          <p:cNvSpPr txBox="1"/>
          <p:nvPr/>
        </p:nvSpPr>
        <p:spPr>
          <a:xfrm>
            <a:off x="28575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Girls' trousers at the shop had pockets that weren't real. Georgia couldn't put her hands or anything else in them.</a:t>
            </a:r>
            <a:endParaRPr sz="2000">
              <a:solidFill>
                <a:srgbClr val="151617"/>
              </a:solidFill>
              <a:latin typeface="Inconsolata"/>
              <a:ea typeface="Inconsolata"/>
              <a:cs typeface="Inconsolata"/>
              <a:sym typeface="Inconsolata"/>
            </a:endParaRPr>
          </a:p>
        </p:txBody>
      </p:sp>
      <p:sp>
        <p:nvSpPr>
          <p:cNvPr id="77" name="Google Shape;77;p16"/>
          <p:cNvSpPr txBox="1"/>
          <p:nvPr/>
        </p:nvSpPr>
        <p:spPr>
          <a:xfrm>
            <a:off x="4686300" y="3143250"/>
            <a:ext cx="41721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Boys' trousers had real pockets you could use. Georgia decided to buy boys' trousers instead.</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7"/>
          <p:cNvPicPr preferRelativeResize="0"/>
          <p:nvPr/>
        </p:nvPicPr>
        <p:blipFill>
          <a:blip r:embed="rId4">
            <a:alphaModFix/>
          </a:blip>
          <a:stretch>
            <a:fillRect/>
          </a:stretch>
        </p:blipFill>
        <p:spPr>
          <a:xfrm>
            <a:off x="285750" y="1485900"/>
            <a:ext cx="2697480" cy="1371600"/>
          </a:xfrm>
          <a:prstGeom prst="rect">
            <a:avLst/>
          </a:prstGeom>
          <a:noFill/>
          <a:ln>
            <a:noFill/>
          </a:ln>
        </p:spPr>
      </p:pic>
      <p:pic>
        <p:nvPicPr>
          <p:cNvPr id="83" name="Google Shape;83;p17"/>
          <p:cNvPicPr preferRelativeResize="0"/>
          <p:nvPr/>
        </p:nvPicPr>
        <p:blipFill>
          <a:blip r:embed="rId5">
            <a:alphaModFix/>
          </a:blip>
          <a:stretch>
            <a:fillRect/>
          </a:stretch>
        </p:blipFill>
        <p:spPr>
          <a:xfrm>
            <a:off x="3211830" y="914400"/>
            <a:ext cx="2697480" cy="1371600"/>
          </a:xfrm>
          <a:prstGeom prst="rect">
            <a:avLst/>
          </a:prstGeom>
          <a:noFill/>
          <a:ln>
            <a:noFill/>
          </a:ln>
        </p:spPr>
      </p:pic>
      <p:pic>
        <p:nvPicPr>
          <p:cNvPr id="84" name="Google Shape;84;p17"/>
          <p:cNvPicPr preferRelativeResize="0"/>
          <p:nvPr/>
        </p:nvPicPr>
        <p:blipFill>
          <a:blip r:embed="rId6">
            <a:alphaModFix/>
          </a:blip>
          <a:stretch>
            <a:fillRect/>
          </a:stretch>
        </p:blipFill>
        <p:spPr>
          <a:xfrm>
            <a:off x="6149340" y="1485900"/>
            <a:ext cx="2697480" cy="1371600"/>
          </a:xfrm>
          <a:prstGeom prst="rect">
            <a:avLst/>
          </a:prstGeom>
          <a:noFill/>
          <a:ln>
            <a:noFill/>
          </a:ln>
        </p:spPr>
      </p:pic>
      <p:sp>
        <p:nvSpPr>
          <p:cNvPr id="85" name="Google Shape;85;p17"/>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Are Clothes for Boys and Girls?</a:t>
            </a:r>
            <a:endParaRPr sz="2900" b="1">
              <a:solidFill>
                <a:srgbClr val="151617"/>
              </a:solidFill>
              <a:latin typeface="Montserrat"/>
              <a:ea typeface="Montserrat"/>
              <a:cs typeface="Montserrat"/>
              <a:sym typeface="Montserrat"/>
            </a:endParaRPr>
          </a:p>
        </p:txBody>
      </p:sp>
      <p:sp>
        <p:nvSpPr>
          <p:cNvPr id="86" name="Google Shape;86;p17"/>
          <p:cNvSpPr txBox="1"/>
          <p:nvPr/>
        </p:nvSpPr>
        <p:spPr>
          <a:xfrm>
            <a:off x="285750" y="297180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Georgia's Choice</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She chose boys' trousers because she wanted real pockets.</a:t>
            </a:r>
            <a:endParaRPr sz="2000">
              <a:solidFill>
                <a:srgbClr val="151617"/>
              </a:solidFill>
              <a:latin typeface="Inconsolata"/>
              <a:ea typeface="Inconsolata"/>
              <a:cs typeface="Inconsolata"/>
              <a:sym typeface="Inconsolata"/>
            </a:endParaRPr>
          </a:p>
        </p:txBody>
      </p:sp>
      <p:sp>
        <p:nvSpPr>
          <p:cNvPr id="87" name="Google Shape;87;p17"/>
          <p:cNvSpPr txBox="1"/>
          <p:nvPr/>
        </p:nvSpPr>
        <p:spPr>
          <a:xfrm>
            <a:off x="3211830" y="240030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Are Clothes Gendered?</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Do you think it's okay for Georgia to wear boys' clothes? What makes clothes for boys or girls?</a:t>
            </a:r>
            <a:endParaRPr sz="2000">
              <a:solidFill>
                <a:srgbClr val="151617"/>
              </a:solidFill>
              <a:latin typeface="Inconsolata"/>
              <a:ea typeface="Inconsolata"/>
              <a:cs typeface="Inconsolata"/>
              <a:sym typeface="Inconsolata"/>
            </a:endParaRPr>
          </a:p>
        </p:txBody>
      </p:sp>
      <p:sp>
        <p:nvSpPr>
          <p:cNvPr id="88" name="Google Shape;88;p17"/>
          <p:cNvSpPr txBox="1"/>
          <p:nvPr/>
        </p:nvSpPr>
        <p:spPr>
          <a:xfrm>
            <a:off x="6149340" y="2971800"/>
            <a:ext cx="26976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What Do You Think?</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Everyone should wear what they want and have useful pockets.</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18"/>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94" name="Google Shape;94;p18"/>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Another Girl's Story</a:t>
            </a:r>
            <a:endParaRPr sz="2900" b="1">
              <a:solidFill>
                <a:srgbClr val="151617"/>
              </a:solidFill>
              <a:latin typeface="Montserrat"/>
              <a:ea typeface="Montserrat"/>
              <a:cs typeface="Montserrat"/>
              <a:sym typeface="Montserrat"/>
            </a:endParaRPr>
          </a:p>
        </p:txBody>
      </p:sp>
      <p:sp>
        <p:nvSpPr>
          <p:cNvPr id="95" name="Google Shape;95;p18"/>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Kamryn Gardner, a girl from America, noticed her jeans also had fake pockets. Her brother’s jeans had real pockets.</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Kamryn wanted to do something about it. What do you think she did?</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p:nvPr/>
        </p:nvSpPr>
        <p:spPr>
          <a:xfrm>
            <a:off x="2160270" y="914400"/>
            <a:ext cx="411600" cy="411600"/>
          </a:xfrm>
          <a:prstGeom prst="ellipse">
            <a:avLst/>
          </a:prstGeom>
          <a:solidFill>
            <a:srgbClr val="FFFFFF"/>
          </a:solidFill>
          <a:ln w="25400" cap="flat" cmpd="sng">
            <a:solidFill>
              <a:srgbClr val="846C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19"/>
          <p:cNvPicPr preferRelativeResize="0"/>
          <p:nvPr/>
        </p:nvPicPr>
        <p:blipFill>
          <a:blip r:embed="rId4">
            <a:alphaModFix/>
          </a:blip>
          <a:stretch>
            <a:fillRect/>
          </a:stretch>
        </p:blipFill>
        <p:spPr>
          <a:xfrm>
            <a:off x="285750" y="1485900"/>
            <a:ext cx="4171950" cy="1371600"/>
          </a:xfrm>
          <a:prstGeom prst="rect">
            <a:avLst/>
          </a:prstGeom>
          <a:noFill/>
          <a:ln>
            <a:noFill/>
          </a:ln>
        </p:spPr>
      </p:pic>
      <p:sp>
        <p:nvSpPr>
          <p:cNvPr id="102" name="Google Shape;102;p19"/>
          <p:cNvSpPr/>
          <p:nvPr/>
        </p:nvSpPr>
        <p:spPr>
          <a:xfrm>
            <a:off x="6560820" y="914400"/>
            <a:ext cx="411600" cy="411600"/>
          </a:xfrm>
          <a:prstGeom prst="ellipse">
            <a:avLst/>
          </a:prstGeom>
          <a:solidFill>
            <a:srgbClr val="FFFFFF"/>
          </a:solidFill>
          <a:ln w="25400" cap="flat" cmpd="sng">
            <a:solidFill>
              <a:srgbClr val="846C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3" name="Google Shape;103;p19"/>
          <p:cNvPicPr preferRelativeResize="0"/>
          <p:nvPr/>
        </p:nvPicPr>
        <p:blipFill>
          <a:blip r:embed="rId5">
            <a:alphaModFix/>
          </a:blip>
          <a:stretch>
            <a:fillRect/>
          </a:stretch>
        </p:blipFill>
        <p:spPr>
          <a:xfrm>
            <a:off x="4686300" y="1485900"/>
            <a:ext cx="4171950" cy="1371600"/>
          </a:xfrm>
          <a:prstGeom prst="rect">
            <a:avLst/>
          </a:prstGeom>
          <a:noFill/>
          <a:ln>
            <a:noFill/>
          </a:ln>
        </p:spPr>
      </p:pic>
      <p:sp>
        <p:nvSpPr>
          <p:cNvPr id="104" name="Google Shape;104;p19"/>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Kamryn Takes Action</a:t>
            </a:r>
            <a:endParaRPr sz="2900" b="1">
              <a:solidFill>
                <a:srgbClr val="151617"/>
              </a:solidFill>
              <a:latin typeface="Montserrat"/>
              <a:ea typeface="Montserrat"/>
              <a:cs typeface="Montserrat"/>
              <a:sym typeface="Montserrat"/>
            </a:endParaRPr>
          </a:p>
        </p:txBody>
      </p:sp>
      <p:sp>
        <p:nvSpPr>
          <p:cNvPr id="105" name="Google Shape;105;p19"/>
          <p:cNvSpPr txBox="1"/>
          <p:nvPr/>
        </p:nvSpPr>
        <p:spPr>
          <a:xfrm>
            <a:off x="216027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 sz="2000" b="1">
                <a:solidFill>
                  <a:srgbClr val="040F0F"/>
                </a:solidFill>
                <a:latin typeface="Inconsolata"/>
                <a:ea typeface="Inconsolata"/>
                <a:cs typeface="Inconsolata"/>
                <a:sym typeface="Inconsolata"/>
              </a:rPr>
              <a:t>1</a:t>
            </a:r>
            <a:endParaRPr sz="2000" b="1">
              <a:solidFill>
                <a:srgbClr val="040F0F"/>
              </a:solidFill>
              <a:latin typeface="Inconsolata"/>
              <a:ea typeface="Inconsolata"/>
              <a:cs typeface="Inconsolata"/>
              <a:sym typeface="Inconsolata"/>
            </a:endParaRPr>
          </a:p>
        </p:txBody>
      </p:sp>
      <p:sp>
        <p:nvSpPr>
          <p:cNvPr id="106" name="Google Shape;106;p19"/>
          <p:cNvSpPr txBox="1"/>
          <p:nvPr/>
        </p:nvSpPr>
        <p:spPr>
          <a:xfrm>
            <a:off x="285750" y="2971800"/>
            <a:ext cx="41721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Noticed Problem</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Kamryn saw her jeans for girls had fake pockets, but her brother's didn't.</a:t>
            </a:r>
            <a:endParaRPr sz="2000">
              <a:solidFill>
                <a:srgbClr val="151617"/>
              </a:solidFill>
              <a:latin typeface="Inconsolata"/>
              <a:ea typeface="Inconsolata"/>
              <a:cs typeface="Inconsolata"/>
              <a:sym typeface="Inconsolata"/>
            </a:endParaRPr>
          </a:p>
        </p:txBody>
      </p:sp>
      <p:sp>
        <p:nvSpPr>
          <p:cNvPr id="107" name="Google Shape;107;p19"/>
          <p:cNvSpPr txBox="1"/>
          <p:nvPr/>
        </p:nvSpPr>
        <p:spPr>
          <a:xfrm>
            <a:off x="6560820" y="914400"/>
            <a:ext cx="411600" cy="411600"/>
          </a:xfrm>
          <a:prstGeom prst="rect">
            <a:avLst/>
          </a:prstGeom>
          <a:noFill/>
          <a:ln>
            <a:noFill/>
          </a:ln>
        </p:spPr>
        <p:txBody>
          <a:bodyPr spcFirstLastPara="1" wrap="square" lIns="91425" tIns="91425" rIns="91425" bIns="91425" anchor="ctr" anchorCtr="0">
            <a:noAutofit/>
          </a:bodyPr>
          <a:lstStyle/>
          <a:p>
            <a:pPr marL="0" lvl="0" indent="0" algn="ctr" rtl="0">
              <a:spcBef>
                <a:spcPts val="360"/>
              </a:spcBef>
              <a:spcAft>
                <a:spcPts val="360"/>
              </a:spcAft>
              <a:buNone/>
            </a:pPr>
            <a:r>
              <a:rPr lang="en" sz="2000" b="1">
                <a:solidFill>
                  <a:srgbClr val="040F0F"/>
                </a:solidFill>
                <a:latin typeface="Inconsolata"/>
                <a:ea typeface="Inconsolata"/>
                <a:cs typeface="Inconsolata"/>
                <a:sym typeface="Inconsolata"/>
              </a:rPr>
              <a:t>2</a:t>
            </a:r>
            <a:endParaRPr sz="2000" b="1">
              <a:solidFill>
                <a:srgbClr val="040F0F"/>
              </a:solidFill>
              <a:latin typeface="Inconsolata"/>
              <a:ea typeface="Inconsolata"/>
              <a:cs typeface="Inconsolata"/>
              <a:sym typeface="Inconsolata"/>
            </a:endParaRPr>
          </a:p>
        </p:txBody>
      </p:sp>
      <p:sp>
        <p:nvSpPr>
          <p:cNvPr id="108" name="Google Shape;108;p19"/>
          <p:cNvSpPr txBox="1"/>
          <p:nvPr/>
        </p:nvSpPr>
        <p:spPr>
          <a:xfrm>
            <a:off x="4686300" y="2971800"/>
            <a:ext cx="4172100" cy="12699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a:solidFill>
                  <a:srgbClr val="151617"/>
                </a:solidFill>
                <a:latin typeface="Inconsolata"/>
                <a:ea typeface="Inconsolata"/>
                <a:cs typeface="Inconsolata"/>
                <a:sym typeface="Inconsolata"/>
              </a:rPr>
              <a:t>Wrote a Letter</a:t>
            </a:r>
            <a:endParaRPr sz="2000" b="1">
              <a:solidFill>
                <a:srgbClr val="151617"/>
              </a:solidFill>
              <a:latin typeface="Inconsolata"/>
              <a:ea typeface="Inconsolata"/>
              <a:cs typeface="Inconsolata"/>
              <a:sym typeface="Inconsolata"/>
            </a:endParaRPr>
          </a:p>
          <a:p>
            <a:pPr marL="0" lvl="0" indent="0" algn="ctr" rtl="0">
              <a:spcBef>
                <a:spcPts val="360"/>
              </a:spcBef>
              <a:spcAft>
                <a:spcPts val="360"/>
              </a:spcAft>
              <a:buNone/>
            </a:pPr>
            <a:r>
              <a:rPr lang="en" sz="2000">
                <a:solidFill>
                  <a:srgbClr val="151617"/>
                </a:solidFill>
                <a:latin typeface="Inconsolata"/>
                <a:ea typeface="Inconsolata"/>
                <a:cs typeface="Inconsolata"/>
                <a:sym typeface="Inconsolata"/>
              </a:rPr>
              <a:t>She wrote to the shop, Old Navy, asking for real pockets in girls' jeans.</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113" name="Google Shape;113;p20"/>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14" name="Google Shape;114;p20"/>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What is Persuasive Writing?</a:t>
            </a:r>
            <a:endParaRPr sz="2900" b="1">
              <a:solidFill>
                <a:srgbClr val="151617"/>
              </a:solidFill>
              <a:latin typeface="Montserrat"/>
              <a:ea typeface="Montserrat"/>
              <a:cs typeface="Montserrat"/>
              <a:sym typeface="Montserrat"/>
            </a:endParaRPr>
          </a:p>
        </p:txBody>
      </p:sp>
      <p:sp>
        <p:nvSpPr>
          <p:cNvPr id="115" name="Google Shape;115;p20"/>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500" b="1">
                <a:solidFill>
                  <a:srgbClr val="151617"/>
                </a:solidFill>
                <a:latin typeface="Inconsolata"/>
                <a:ea typeface="Inconsolata"/>
                <a:cs typeface="Inconsolata"/>
                <a:sym typeface="Inconsolata"/>
              </a:rPr>
              <a:t>Persuasive writing is when you try to change someone’s mind or get them to do something.</a:t>
            </a:r>
            <a:endParaRPr sz="2500" b="1">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Kamryn used persuasive writing in her letter. She explained why she wanted real pockets and asked the shop to make a change.</a:t>
            </a:r>
            <a:endParaRPr sz="2000">
              <a:solidFill>
                <a:srgbClr val="151617"/>
              </a:solidFill>
              <a:latin typeface="Inconsolata"/>
              <a:ea typeface="Inconsolata"/>
              <a:cs typeface="Inconsolata"/>
              <a:sym typeface="Inconsolat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4">
            <a:alphaModFix/>
          </a:blip>
          <a:stretch>
            <a:fillRect/>
          </a:stretch>
        </p:blipFill>
        <p:spPr>
          <a:xfrm>
            <a:off x="5029200" y="800100"/>
            <a:ext cx="3829050" cy="3714750"/>
          </a:xfrm>
          <a:prstGeom prst="rect">
            <a:avLst/>
          </a:prstGeom>
          <a:noFill/>
          <a:ln>
            <a:noFill/>
          </a:ln>
        </p:spPr>
      </p:pic>
      <p:sp>
        <p:nvSpPr>
          <p:cNvPr id="121" name="Google Shape;121;p21"/>
          <p:cNvSpPr txBox="1"/>
          <p:nvPr/>
        </p:nvSpPr>
        <p:spPr>
          <a:xfrm>
            <a:off x="285750" y="171450"/>
            <a:ext cx="8572500" cy="1269900"/>
          </a:xfrm>
          <a:prstGeom prst="rect">
            <a:avLst/>
          </a:prstGeom>
          <a:noFill/>
          <a:ln>
            <a:noFill/>
          </a:ln>
        </p:spPr>
        <p:txBody>
          <a:bodyPr spcFirstLastPara="1" wrap="square" lIns="91425" tIns="91425" rIns="91425" bIns="91425" anchor="t" anchorCtr="0">
            <a:noAutofit/>
          </a:bodyPr>
          <a:lstStyle/>
          <a:p>
            <a:pPr marL="0" lvl="0" indent="0" algn="l" rtl="0">
              <a:spcBef>
                <a:spcPts val="450"/>
              </a:spcBef>
              <a:spcAft>
                <a:spcPts val="450"/>
              </a:spcAft>
              <a:buNone/>
            </a:pPr>
            <a:r>
              <a:rPr lang="en" sz="2900" b="1">
                <a:solidFill>
                  <a:srgbClr val="151617"/>
                </a:solidFill>
                <a:latin typeface="Montserrat"/>
                <a:ea typeface="Montserrat"/>
                <a:cs typeface="Montserrat"/>
                <a:sym typeface="Montserrat"/>
              </a:rPr>
              <a:t>Kamryn's Letter</a:t>
            </a:r>
            <a:endParaRPr sz="2900" b="1">
              <a:solidFill>
                <a:srgbClr val="151617"/>
              </a:solidFill>
              <a:latin typeface="Montserrat"/>
              <a:ea typeface="Montserrat"/>
              <a:cs typeface="Montserrat"/>
              <a:sym typeface="Montserrat"/>
            </a:endParaRPr>
          </a:p>
        </p:txBody>
      </p:sp>
      <p:sp>
        <p:nvSpPr>
          <p:cNvPr id="122" name="Google Shape;122;p21"/>
          <p:cNvSpPr txBox="1"/>
          <p:nvPr/>
        </p:nvSpPr>
        <p:spPr>
          <a:xfrm>
            <a:off x="285750" y="800100"/>
            <a:ext cx="4572000" cy="1269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Dear Old Navy,</a:t>
            </a:r>
            <a:endParaRPr sz="2000">
              <a:solidFill>
                <a:srgbClr val="151617"/>
              </a:solidFill>
              <a:latin typeface="Inconsolata"/>
              <a:ea typeface="Inconsolata"/>
              <a:cs typeface="Inconsolata"/>
              <a:sym typeface="Inconsolata"/>
            </a:endParaRPr>
          </a:p>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I do not like that the front pockets of the girls’ jeans are fake. I want front pockets because I want to put my hands in them. I also would like to put things in them. Would you consider making girls’ jeans with front pockets that are not fake?</a:t>
            </a:r>
            <a:endParaRPr sz="2000">
              <a:solidFill>
                <a:srgbClr val="151617"/>
              </a:solidFill>
              <a:latin typeface="Inconsolata"/>
              <a:ea typeface="Inconsolata"/>
              <a:cs typeface="Inconsolata"/>
              <a:sym typeface="Inconsolata"/>
            </a:endParaRPr>
          </a:p>
          <a:p>
            <a:pPr marL="0" lvl="0" indent="0" algn="l" rtl="0">
              <a:spcBef>
                <a:spcPts val="360"/>
              </a:spcBef>
              <a:spcAft>
                <a:spcPts val="0"/>
              </a:spcAft>
              <a:buNone/>
            </a:pPr>
            <a:r>
              <a:rPr lang="en" sz="2000">
                <a:solidFill>
                  <a:srgbClr val="151617"/>
                </a:solidFill>
                <a:latin typeface="Inconsolata"/>
                <a:ea typeface="Inconsolata"/>
                <a:cs typeface="Inconsolata"/>
                <a:sym typeface="Inconsolata"/>
              </a:rPr>
              <a:t>Thank you for considering my request.</a:t>
            </a:r>
            <a:endParaRPr sz="2000">
              <a:solidFill>
                <a:srgbClr val="151617"/>
              </a:solidFill>
              <a:latin typeface="Inconsolata"/>
              <a:ea typeface="Inconsolata"/>
              <a:cs typeface="Inconsolata"/>
              <a:sym typeface="Inconsolata"/>
            </a:endParaRPr>
          </a:p>
          <a:p>
            <a:pPr marL="0" lvl="0" indent="0" algn="l" rtl="0">
              <a:spcBef>
                <a:spcPts val="360"/>
              </a:spcBef>
              <a:spcAft>
                <a:spcPts val="360"/>
              </a:spcAft>
              <a:buNone/>
            </a:pPr>
            <a:r>
              <a:rPr lang="en" sz="2000">
                <a:solidFill>
                  <a:srgbClr val="151617"/>
                </a:solidFill>
                <a:latin typeface="Inconsolata"/>
                <a:ea typeface="Inconsolata"/>
                <a:cs typeface="Inconsolata"/>
                <a:sym typeface="Inconsolata"/>
              </a:rPr>
              <a:t>Kamryn Gardner</a:t>
            </a:r>
            <a:endParaRPr sz="2000">
              <a:solidFill>
                <a:srgbClr val="151617"/>
              </a:solidFill>
              <a:latin typeface="Inconsolata"/>
              <a:ea typeface="Inconsolata"/>
              <a:cs typeface="Inconsolata"/>
              <a:sym typeface="Inconsolat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9cc967-056c-48f0-86fc-930f2c0d0f59">
      <Terms xmlns="http://schemas.microsoft.com/office/infopath/2007/PartnerControls"/>
    </lcf76f155ced4ddcb4097134ff3c332f>
    <TaxCatchAll xmlns="938f4116-1e7f-4d6c-8a11-d521f453f4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95CF6B4C16240B18D8103D0121AF1" ma:contentTypeVersion="14" ma:contentTypeDescription="Create a new document." ma:contentTypeScope="" ma:versionID="eb4593424dad19f1776ebd5d277c50f3">
  <xsd:schema xmlns:xsd="http://www.w3.org/2001/XMLSchema" xmlns:xs="http://www.w3.org/2001/XMLSchema" xmlns:p="http://schemas.microsoft.com/office/2006/metadata/properties" xmlns:ns2="e79cc967-056c-48f0-86fc-930f2c0d0f59" xmlns:ns3="938f4116-1e7f-4d6c-8a11-d521f453f4eb" targetNamespace="http://schemas.microsoft.com/office/2006/metadata/properties" ma:root="true" ma:fieldsID="941ab7da24f07566b856abd75da1e066" ns2:_="" ns3:_="">
    <xsd:import namespace="e79cc967-056c-48f0-86fc-930f2c0d0f59"/>
    <xsd:import namespace="938f4116-1e7f-4d6c-8a11-d521f453f4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cc967-056c-48f0-86fc-930f2c0d0f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4c00361-ab0f-4199-9c0b-774c3da747c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8f4116-1e7f-4d6c-8a11-d521f453f4e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584cf1-02bb-440f-84e8-da06bd77ecde}" ma:internalName="TaxCatchAll" ma:showField="CatchAllData" ma:web="938f4116-1e7f-4d6c-8a11-d521f453f4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BCBFA-E47F-4D64-B933-2B3898BFADA9}">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2d9e0268-cdbd-4001-81c9-d905661c1655"/>
    <ds:schemaRef ds:uri="e79cc967-056c-48f0-86fc-930f2c0d0f59"/>
    <ds:schemaRef ds:uri="938f4116-1e7f-4d6c-8a11-d521f453f4eb"/>
  </ds:schemaRefs>
</ds:datastoreItem>
</file>

<file path=customXml/itemProps2.xml><?xml version="1.0" encoding="utf-8"?>
<ds:datastoreItem xmlns:ds="http://schemas.openxmlformats.org/officeDocument/2006/customXml" ds:itemID="{D9B0D3F8-E0F7-496F-88C1-13165CBAE396}">
  <ds:schemaRefs>
    <ds:schemaRef ds:uri="http://schemas.microsoft.com/sharepoint/v3/contenttype/forms"/>
  </ds:schemaRefs>
</ds:datastoreItem>
</file>

<file path=customXml/itemProps3.xml><?xml version="1.0" encoding="utf-8"?>
<ds:datastoreItem xmlns:ds="http://schemas.openxmlformats.org/officeDocument/2006/customXml" ds:itemID="{65626F30-A3E4-4265-9D83-34668D1D2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cc967-056c-48f0-86fc-930f2c0d0f59"/>
    <ds:schemaRef ds:uri="938f4116-1e7f-4d6c-8a11-d521f453f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756</Words>
  <Application>Microsoft Office PowerPoint</Application>
  <PresentationFormat>On-screen Show (16:9)</PresentationFormat>
  <Paragraphs>66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mistryn</dc:creator>
  <cp:lastModifiedBy>Nitin Mistry</cp:lastModifiedBy>
  <cp:revision>2</cp:revision>
  <dcterms:modified xsi:type="dcterms:W3CDTF">2025-09-26T13:56:15Z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0x010100A3F95CF6B4C16240B18D8103D0121AF1</vt:lpwstr>
  </property>
</Properties>
</file>