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4"/>
  </p:sldMasterIdLst>
  <p:notesMasterIdLst>
    <p:notesMasterId r:id="rId31"/>
  </p:notesMasterIdLst>
  <p:sldIdLst>
    <p:sldId id="365" r:id="rId5"/>
    <p:sldId id="363"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386" r:id="rId22"/>
    <p:sldId id="406" r:id="rId23"/>
    <p:sldId id="404" r:id="rId24"/>
    <p:sldId id="405" r:id="rId25"/>
    <p:sldId id="407" r:id="rId26"/>
    <p:sldId id="387" r:id="rId27"/>
    <p:sldId id="409" r:id="rId28"/>
    <p:sldId id="388" r:id="rId29"/>
    <p:sldId id="40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2560" autoAdjust="0"/>
  </p:normalViewPr>
  <p:slideViewPr>
    <p:cSldViewPr snapToGrid="0">
      <p:cViewPr varScale="1">
        <p:scale>
          <a:sx n="79" d="100"/>
          <a:sy n="79" d="100"/>
        </p:scale>
        <p:origin x="3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6F009-4172-48F4-BA8D-D51C188CF661}" type="datetimeFigureOut">
              <a:rPr lang="en-GB" smtClean="0"/>
              <a:t>13/07/2026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6D348-16BA-4689-A6DC-E7AF2DB65F0E}" type="slidenum">
              <a:rPr lang="en-GB" smtClean="0"/>
              <a:t>‹#›</a:t>
            </a:fld>
            <a:endParaRPr lang="en-GB"/>
          </a:p>
        </p:txBody>
      </p:sp>
    </p:spTree>
    <p:extLst>
      <p:ext uri="{BB962C8B-B14F-4D97-AF65-F5344CB8AC3E}">
        <p14:creationId xmlns:p14="http://schemas.microsoft.com/office/powerpoint/2010/main" val="2648430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08B9EBBA-996F-894A-B54A-D6246ED52CEA}" type="datetimeFigureOut">
              <a:rPr lang="en-US" smtClean="0"/>
              <a:pPr/>
              <a:t>7/13/2026</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5652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1590498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06174463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6265883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3677728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9B482E8-6E0E-1B4F-B1FD-C69DB9E858D9}" type="datetimeFigureOut">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2926982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9B482E8-6E0E-1B4F-B1FD-C69DB9E858D9}" type="datetimeFigureOut">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5546235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48265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18248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85448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23245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67499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61399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837183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7/13/2026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5608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00612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89650950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09B482E8-6E0E-1B4F-B1FD-C69DB9E858D9}" type="datetimeFigureOut">
              <a:rPr lang="en-US" smtClean="0"/>
              <a:pPr/>
              <a:t>7/13/2026</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96990453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maisies-superstore.co.uk/"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mailto:Tracey.byott@hanslope.milton-Keynes.sch.uk" TargetMode="External"/><Relationship Id="rId2" Type="http://schemas.openxmlformats.org/officeDocument/2006/relationships/hyperlink" Target="mailto:Joanna.piacquadio@hanslope.milton-Keynes.sch.uk" TargetMode="External"/><Relationship Id="rId1" Type="http://schemas.openxmlformats.org/officeDocument/2006/relationships/slideLayout" Target="../slideLayouts/slideLayout2.xml"/><Relationship Id="rId4" Type="http://schemas.openxmlformats.org/officeDocument/2006/relationships/hyperlink" Target="https://www.facebook.com/groups/38537006055471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469BE3-5795-4F47-9CBA-3DDC3C137A85}"/>
              </a:ext>
            </a:extLst>
          </p:cNvPr>
          <p:cNvSpPr>
            <a:spLocks noGrp="1"/>
          </p:cNvSpPr>
          <p:nvPr>
            <p:ph type="subTitle" idx="1"/>
          </p:nvPr>
        </p:nvSpPr>
        <p:spPr/>
        <p:txBody>
          <a:bodyPr/>
          <a:lstStyle/>
          <a:p>
            <a:r>
              <a:rPr lang="en-US" dirty="0">
                <a:solidFill>
                  <a:schemeClr val="bg1"/>
                </a:solidFill>
              </a:rPr>
              <a:t>A wonderful start to your child’s learning journey</a:t>
            </a:r>
            <a:endParaRPr lang="en-GB" dirty="0">
              <a:solidFill>
                <a:schemeClr val="bg1"/>
              </a:solidFill>
            </a:endParaRPr>
          </a:p>
        </p:txBody>
      </p:sp>
      <p:sp>
        <p:nvSpPr>
          <p:cNvPr id="4" name="Rectangle 1">
            <a:extLst>
              <a:ext uri="{FF2B5EF4-FFF2-40B4-BE49-F238E27FC236}">
                <a16:creationId xmlns:a16="http://schemas.microsoft.com/office/drawing/2014/main" id="{CFE2F182-92A2-49CF-9376-47A4D4B98440}"/>
              </a:ext>
            </a:extLst>
          </p:cNvPr>
          <p:cNvSpPr>
            <a:spLocks noGrp="1" noChangeArrowheads="1"/>
          </p:cNvSpPr>
          <p:nvPr>
            <p:ph type="ctrTitle"/>
          </p:nvPr>
        </p:nvSpPr>
        <p:spPr bwMode="auto">
          <a:xfrm>
            <a:off x="1032406" y="2015780"/>
            <a:ext cx="8559066"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4400" b="1" dirty="0">
                <a:solidFill>
                  <a:schemeClr val="bg1"/>
                </a:solidFill>
                <a:latin typeface="+mn-lt"/>
              </a:rPr>
              <a:t>Welcome to Foundation Stage</a:t>
            </a:r>
            <a:br>
              <a:rPr lang="en-US" altLang="en-US" sz="4400" b="1" dirty="0">
                <a:solidFill>
                  <a:schemeClr val="bg1"/>
                </a:solidFill>
                <a:latin typeface="+mn-lt"/>
              </a:rPr>
            </a:br>
            <a:br>
              <a:rPr lang="en-US" altLang="en-US" sz="4400" b="1" dirty="0">
                <a:solidFill>
                  <a:schemeClr val="bg1"/>
                </a:solidFill>
                <a:latin typeface="+mn-lt"/>
              </a:rPr>
            </a:br>
            <a:endParaRPr kumimoji="0" lang="en-US" altLang="en-US" sz="4400" b="0" i="0" u="none" strike="noStrike" cap="none" normalizeH="0" baseline="0" dirty="0">
              <a:ln>
                <a:noFill/>
              </a:ln>
              <a:solidFill>
                <a:schemeClr val="bg1"/>
              </a:solidFill>
              <a:effectLst/>
              <a:latin typeface="+mn-lt"/>
            </a:endParaRPr>
          </a:p>
        </p:txBody>
      </p:sp>
      <p:pic>
        <p:nvPicPr>
          <p:cNvPr id="1027" name="Picture 3" descr="Hanslope Primary School">
            <a:extLst>
              <a:ext uri="{FF2B5EF4-FFF2-40B4-BE49-F238E27FC236}">
                <a16:creationId xmlns:a16="http://schemas.microsoft.com/office/drawing/2014/main" id="{237236F9-6D17-4BB8-805F-306AF6A5F3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2607" y="3235653"/>
            <a:ext cx="276225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21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9AF308-CD85-42BC-9A61-A17552BC0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6030" y="0"/>
            <a:ext cx="5679939" cy="6858000"/>
          </a:xfrm>
          <a:prstGeom prst="rect">
            <a:avLst/>
          </a:prstGeom>
        </p:spPr>
      </p:pic>
    </p:spTree>
    <p:extLst>
      <p:ext uri="{BB962C8B-B14F-4D97-AF65-F5344CB8AC3E}">
        <p14:creationId xmlns:p14="http://schemas.microsoft.com/office/powerpoint/2010/main" val="3540054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6E56FD-DE16-477C-8B5B-F5323FE37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6030" y="0"/>
            <a:ext cx="5679939" cy="6858000"/>
          </a:xfrm>
          <a:prstGeom prst="rect">
            <a:avLst/>
          </a:prstGeom>
        </p:spPr>
      </p:pic>
      <p:pic>
        <p:nvPicPr>
          <p:cNvPr id="5" name="Picture 4">
            <a:extLst>
              <a:ext uri="{FF2B5EF4-FFF2-40B4-BE49-F238E27FC236}">
                <a16:creationId xmlns:a16="http://schemas.microsoft.com/office/drawing/2014/main" id="{146E172C-78BE-462E-A2C1-D56F1091A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5099" y="0"/>
            <a:ext cx="5701801" cy="6858000"/>
          </a:xfrm>
          <a:prstGeom prst="rect">
            <a:avLst/>
          </a:prstGeom>
        </p:spPr>
      </p:pic>
    </p:spTree>
    <p:extLst>
      <p:ext uri="{BB962C8B-B14F-4D97-AF65-F5344CB8AC3E}">
        <p14:creationId xmlns:p14="http://schemas.microsoft.com/office/powerpoint/2010/main" val="2433397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270DC6-9E56-4A6B-90DF-320767C9D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6030" y="0"/>
            <a:ext cx="5679939" cy="6858000"/>
          </a:xfrm>
          <a:prstGeom prst="rect">
            <a:avLst/>
          </a:prstGeom>
        </p:spPr>
      </p:pic>
      <p:pic>
        <p:nvPicPr>
          <p:cNvPr id="5" name="Picture 4">
            <a:extLst>
              <a:ext uri="{FF2B5EF4-FFF2-40B4-BE49-F238E27FC236}">
                <a16:creationId xmlns:a16="http://schemas.microsoft.com/office/drawing/2014/main" id="{256811A6-90F2-4458-BF02-BB22211E1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5254" y="0"/>
            <a:ext cx="5581492" cy="6858000"/>
          </a:xfrm>
          <a:prstGeom prst="rect">
            <a:avLst/>
          </a:prstGeom>
        </p:spPr>
      </p:pic>
    </p:spTree>
    <p:extLst>
      <p:ext uri="{BB962C8B-B14F-4D97-AF65-F5344CB8AC3E}">
        <p14:creationId xmlns:p14="http://schemas.microsoft.com/office/powerpoint/2010/main" val="3225496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1DC10F-D7AD-4732-9729-79D5BEBD8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6030" y="0"/>
            <a:ext cx="5679939" cy="6858000"/>
          </a:xfrm>
          <a:prstGeom prst="rect">
            <a:avLst/>
          </a:prstGeom>
        </p:spPr>
      </p:pic>
      <p:pic>
        <p:nvPicPr>
          <p:cNvPr id="7" name="Picture 6">
            <a:extLst>
              <a:ext uri="{FF2B5EF4-FFF2-40B4-BE49-F238E27FC236}">
                <a16:creationId xmlns:a16="http://schemas.microsoft.com/office/drawing/2014/main" id="{B346728B-8AB2-48E7-B740-0B369FFE3E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6816" y="0"/>
            <a:ext cx="5598367" cy="6858000"/>
          </a:xfrm>
          <a:prstGeom prst="rect">
            <a:avLst/>
          </a:prstGeom>
        </p:spPr>
      </p:pic>
    </p:spTree>
    <p:extLst>
      <p:ext uri="{BB962C8B-B14F-4D97-AF65-F5344CB8AC3E}">
        <p14:creationId xmlns:p14="http://schemas.microsoft.com/office/powerpoint/2010/main" val="1353362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FF6C6C-4258-4C22-82D4-66D50977D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927" y="0"/>
            <a:ext cx="5628146" cy="6858000"/>
          </a:xfrm>
          <a:prstGeom prst="rect">
            <a:avLst/>
          </a:prstGeom>
        </p:spPr>
      </p:pic>
    </p:spTree>
    <p:extLst>
      <p:ext uri="{BB962C8B-B14F-4D97-AF65-F5344CB8AC3E}">
        <p14:creationId xmlns:p14="http://schemas.microsoft.com/office/powerpoint/2010/main" val="1123867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287A-4B1D-4510-B623-EA4186420400}"/>
              </a:ext>
            </a:extLst>
          </p:cNvPr>
          <p:cNvSpPr>
            <a:spLocks noGrp="1"/>
          </p:cNvSpPr>
          <p:nvPr>
            <p:ph type="title"/>
          </p:nvPr>
        </p:nvSpPr>
        <p:spPr/>
        <p:txBody>
          <a:bodyPr/>
          <a:lstStyle/>
          <a:p>
            <a:r>
              <a:rPr lang="en-US" dirty="0"/>
              <a:t>How Can Parents Help? </a:t>
            </a:r>
            <a:endParaRPr lang="en-GB" dirty="0"/>
          </a:p>
        </p:txBody>
      </p:sp>
      <p:sp>
        <p:nvSpPr>
          <p:cNvPr id="3" name="Rectangle 2">
            <a:extLst>
              <a:ext uri="{FF2B5EF4-FFF2-40B4-BE49-F238E27FC236}">
                <a16:creationId xmlns:a16="http://schemas.microsoft.com/office/drawing/2014/main" id="{BAF601A5-A05C-47CA-B931-F68B08610886}"/>
              </a:ext>
            </a:extLst>
          </p:cNvPr>
          <p:cNvSpPr/>
          <p:nvPr/>
        </p:nvSpPr>
        <p:spPr>
          <a:xfrm>
            <a:off x="1073284" y="2477795"/>
            <a:ext cx="7107677" cy="4121128"/>
          </a:xfrm>
          <a:prstGeom prst="rect">
            <a:avLst/>
          </a:prstGeom>
        </p:spPr>
        <p:txBody>
          <a:bodyPr wrap="square">
            <a:spAutoFit/>
          </a:bodyPr>
          <a:lstStyle/>
          <a:p>
            <a:pPr>
              <a:lnSpc>
                <a:spcPct val="107000"/>
              </a:lnSpc>
              <a:spcAft>
                <a:spcPts val="800"/>
              </a:spcAft>
            </a:pPr>
            <a:r>
              <a:rPr lang="en-GB" sz="2800" b="1" u="sng" dirty="0">
                <a:latin typeface="+mj-lt"/>
                <a:ea typeface="Times New Roman" panose="02020603050405020304" pitchFamily="18" charset="0"/>
                <a:cs typeface="Times New Roman" panose="02020603050405020304" pitchFamily="18" charset="0"/>
              </a:rPr>
              <a:t>Keep it positive.</a:t>
            </a:r>
            <a:endParaRPr lang="en-GB" sz="2400" b="1" u="sng"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Times New Roman" panose="02020603050405020304" pitchFamily="18" charset="0"/>
              </a:rPr>
              <a:t>You don't need worksheets!</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Times New Roman" panose="02020603050405020304" pitchFamily="18" charset="0"/>
              </a:rPr>
              <a:t>Instead:</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Read together</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Talk lots</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Count everyday objects</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Sing nursery rhymes</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Play together</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Segoe UI Emoji" panose="020B0502040204020203" pitchFamily="34" charset="0"/>
              </a:rPr>
              <a:t>😴</a:t>
            </a:r>
            <a:r>
              <a:rPr lang="en-GB" dirty="0">
                <a:latin typeface="+mj-lt"/>
                <a:ea typeface="Times New Roman" panose="02020603050405020304" pitchFamily="18" charset="0"/>
                <a:cs typeface="Times New Roman" panose="02020603050405020304" pitchFamily="18" charset="0"/>
              </a:rPr>
              <a:t> Good sleep routine</a:t>
            </a:r>
            <a:endParaRPr lang="en-GB" sz="16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dirty="0">
                <a:latin typeface="+mj-lt"/>
                <a:ea typeface="Times New Roman" panose="02020603050405020304" pitchFamily="18" charset="0"/>
                <a:cs typeface="Times New Roman" panose="02020603050405020304" pitchFamily="18" charset="0"/>
              </a:rPr>
              <a:t>Encourage independence</a:t>
            </a:r>
            <a:endParaRPr lang="en-GB" sz="1600" dirty="0">
              <a:effectLst/>
              <a:latin typeface="+mj-l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0ED825B-782C-4029-A86B-B724DD51E46E}"/>
              </a:ext>
            </a:extLst>
          </p:cNvPr>
          <p:cNvSpPr txBox="1"/>
          <p:nvPr/>
        </p:nvSpPr>
        <p:spPr>
          <a:xfrm>
            <a:off x="7295745" y="2859932"/>
            <a:ext cx="4309353" cy="2308324"/>
          </a:xfrm>
          <a:prstGeom prst="rect">
            <a:avLst/>
          </a:prstGeom>
          <a:noFill/>
          <a:ln w="38100">
            <a:solidFill>
              <a:srgbClr val="FF0066"/>
            </a:solidFill>
          </a:ln>
        </p:spPr>
        <p:txBody>
          <a:bodyPr wrap="square" rtlCol="0">
            <a:spAutoFit/>
          </a:bodyPr>
          <a:lstStyle/>
          <a:p>
            <a:r>
              <a:rPr lang="en-US" b="1" dirty="0">
                <a:solidFill>
                  <a:srgbClr val="FF0066"/>
                </a:solidFill>
              </a:rPr>
              <a:t>Your child will come home with a home/school communication book. This will contain any important messages, so please check it daily. </a:t>
            </a:r>
          </a:p>
          <a:p>
            <a:r>
              <a:rPr lang="en-US" b="1" dirty="0">
                <a:solidFill>
                  <a:srgbClr val="FF0066"/>
                </a:solidFill>
              </a:rPr>
              <a:t>It is also for you to let us know any messages. They are checked daily. </a:t>
            </a:r>
          </a:p>
          <a:p>
            <a:r>
              <a:rPr lang="en-US" b="1" dirty="0">
                <a:solidFill>
                  <a:srgbClr val="FF0066"/>
                </a:solidFill>
              </a:rPr>
              <a:t>When you read at home with your child, please sign to let us know. </a:t>
            </a:r>
            <a:endParaRPr lang="en-GB" b="1" dirty="0">
              <a:solidFill>
                <a:srgbClr val="FF0066"/>
              </a:solidFill>
            </a:endParaRPr>
          </a:p>
        </p:txBody>
      </p:sp>
    </p:spTree>
    <p:extLst>
      <p:ext uri="{BB962C8B-B14F-4D97-AF65-F5344CB8AC3E}">
        <p14:creationId xmlns:p14="http://schemas.microsoft.com/office/powerpoint/2010/main" val="2267754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DE36-AFCE-432A-AF9A-E863B67D92DE}"/>
              </a:ext>
            </a:extLst>
          </p:cNvPr>
          <p:cNvSpPr>
            <a:spLocks noGrp="1"/>
          </p:cNvSpPr>
          <p:nvPr>
            <p:ph type="title"/>
          </p:nvPr>
        </p:nvSpPr>
        <p:spPr>
          <a:xfrm>
            <a:off x="1154953" y="973668"/>
            <a:ext cx="10079979" cy="706964"/>
          </a:xfrm>
        </p:spPr>
        <p:txBody>
          <a:bodyPr/>
          <a:lstStyle/>
          <a:p>
            <a:r>
              <a:rPr lang="en-US" dirty="0"/>
              <a:t>Uniform – </a:t>
            </a:r>
            <a:r>
              <a:rPr lang="en-US" b="1" dirty="0"/>
              <a:t>Please clearly label EVERYTHING! </a:t>
            </a:r>
            <a:endParaRPr lang="en-GB" b="1" dirty="0"/>
          </a:p>
        </p:txBody>
      </p:sp>
      <p:sp>
        <p:nvSpPr>
          <p:cNvPr id="3" name="Rectangle 2">
            <a:extLst>
              <a:ext uri="{FF2B5EF4-FFF2-40B4-BE49-F238E27FC236}">
                <a16:creationId xmlns:a16="http://schemas.microsoft.com/office/drawing/2014/main" id="{CCC49E93-89E0-40D0-BA40-ADC49F3D48A7}"/>
              </a:ext>
            </a:extLst>
          </p:cNvPr>
          <p:cNvSpPr/>
          <p:nvPr/>
        </p:nvSpPr>
        <p:spPr>
          <a:xfrm>
            <a:off x="489626" y="2053751"/>
            <a:ext cx="7953982" cy="4579715"/>
          </a:xfrm>
          <a:prstGeom prst="rect">
            <a:avLst/>
          </a:prstGeom>
        </p:spPr>
        <p:txBody>
          <a:bodyPr wrap="square">
            <a:spAutoFit/>
          </a:bodyPr>
          <a:lstStyle/>
          <a:p>
            <a:pPr>
              <a:lnSpc>
                <a:spcPct val="90000"/>
              </a:lnSpc>
            </a:pPr>
            <a:r>
              <a:rPr lang="en-US" b="1" u="sng" dirty="0"/>
              <a:t>Uniform Items:</a:t>
            </a:r>
          </a:p>
          <a:p>
            <a:pPr>
              <a:lnSpc>
                <a:spcPct val="90000"/>
              </a:lnSpc>
            </a:pPr>
            <a:endParaRPr lang="en-US" b="1" u="sng" dirty="0"/>
          </a:p>
          <a:p>
            <a:pPr marL="285750" indent="-285750">
              <a:lnSpc>
                <a:spcPct val="90000"/>
              </a:lnSpc>
              <a:buFont typeface="Arial" panose="020B0604020202020204" pitchFamily="34" charset="0"/>
              <a:buChar char="•"/>
            </a:pPr>
            <a:r>
              <a:rPr lang="en-US" b="1" dirty="0"/>
              <a:t>School bookbag (no rucksacks please as we store these in the children’s tray) </a:t>
            </a:r>
            <a:endParaRPr lang="en-US" b="1" u="sng" dirty="0"/>
          </a:p>
          <a:p>
            <a:pPr>
              <a:lnSpc>
                <a:spcPct val="90000"/>
              </a:lnSpc>
            </a:pPr>
            <a:endParaRPr lang="en-US" dirty="0"/>
          </a:p>
          <a:p>
            <a:pPr marL="285750" indent="-285750">
              <a:lnSpc>
                <a:spcPct val="90000"/>
              </a:lnSpc>
              <a:buFont typeface="Arial" panose="020B0604020202020204" pitchFamily="34" charset="0"/>
              <a:buChar char="•"/>
            </a:pPr>
            <a:r>
              <a:rPr lang="en-US" dirty="0"/>
              <a:t>Joggers or leggings: plain black</a:t>
            </a:r>
            <a:endParaRPr lang="en-US" dirty="0">
              <a:ea typeface="Calibri"/>
              <a:cs typeface="Calibri"/>
            </a:endParaRPr>
          </a:p>
          <a:p>
            <a:pPr marL="285750" indent="-285750">
              <a:lnSpc>
                <a:spcPct val="90000"/>
              </a:lnSpc>
              <a:buFont typeface="Arial" panose="020B0604020202020204" pitchFamily="34" charset="0"/>
              <a:buChar char="•"/>
            </a:pPr>
            <a:r>
              <a:rPr lang="en-US" dirty="0"/>
              <a:t>Polo Shirt: White or light blue with collar</a:t>
            </a:r>
            <a:endParaRPr lang="en-US" dirty="0">
              <a:ea typeface="Calibri"/>
              <a:cs typeface="Calibri"/>
            </a:endParaRPr>
          </a:p>
          <a:p>
            <a:pPr marL="285750" indent="-285750">
              <a:lnSpc>
                <a:spcPct val="90000"/>
              </a:lnSpc>
              <a:buFont typeface="Arial" panose="020B0604020202020204" pitchFamily="34" charset="0"/>
              <a:buChar char="•"/>
            </a:pPr>
            <a:r>
              <a:rPr lang="en-US" dirty="0"/>
              <a:t>Pullover, Cardigan, or School Sweatshirt/Cardigan: Navy</a:t>
            </a:r>
            <a:endParaRPr lang="en-US" dirty="0">
              <a:ea typeface="Calibri"/>
              <a:cs typeface="Calibri"/>
            </a:endParaRPr>
          </a:p>
          <a:p>
            <a:pPr marL="285750" indent="-285750">
              <a:lnSpc>
                <a:spcPct val="90000"/>
              </a:lnSpc>
              <a:buFont typeface="Arial" panose="020B0604020202020204" pitchFamily="34" charset="0"/>
              <a:buChar char="•"/>
            </a:pPr>
            <a:r>
              <a:rPr lang="en-US" dirty="0"/>
              <a:t>Shoes: Plain black (no boots) </a:t>
            </a:r>
            <a:r>
              <a:rPr lang="en-US" b="1" dirty="0"/>
              <a:t>No laces please. Velcro only</a:t>
            </a:r>
            <a:endParaRPr lang="en-US" dirty="0">
              <a:ea typeface="Calibri"/>
              <a:cs typeface="Calibri"/>
            </a:endParaRPr>
          </a:p>
          <a:p>
            <a:pPr marL="285750" indent="-285750">
              <a:lnSpc>
                <a:spcPct val="90000"/>
              </a:lnSpc>
              <a:buFont typeface="Arial" panose="020B0604020202020204" pitchFamily="34" charset="0"/>
              <a:buChar char="•"/>
            </a:pPr>
            <a:r>
              <a:rPr lang="en-US" dirty="0"/>
              <a:t>Socks: Black, white, or grey</a:t>
            </a:r>
          </a:p>
          <a:p>
            <a:pPr marL="285750" indent="-285750">
              <a:lnSpc>
                <a:spcPct val="90000"/>
              </a:lnSpc>
              <a:buFont typeface="Arial" panose="020B0604020202020204" pitchFamily="34" charset="0"/>
              <a:buChar char="•"/>
            </a:pPr>
            <a:r>
              <a:rPr lang="en-US" dirty="0"/>
              <a:t>Hair to be tied up everyday </a:t>
            </a:r>
          </a:p>
          <a:p>
            <a:pPr marL="285750" indent="-285750">
              <a:lnSpc>
                <a:spcPct val="90000"/>
              </a:lnSpc>
              <a:buFont typeface="Arial" panose="020B0604020202020204" pitchFamily="34" charset="0"/>
              <a:buChar char="•"/>
            </a:pPr>
            <a:endParaRPr lang="en-US" dirty="0">
              <a:ea typeface="Calibri"/>
              <a:cs typeface="Calibri"/>
            </a:endParaRPr>
          </a:p>
          <a:p>
            <a:pPr>
              <a:lnSpc>
                <a:spcPct val="90000"/>
              </a:lnSpc>
            </a:pPr>
            <a:r>
              <a:rPr lang="en-US" b="1" u="sng" dirty="0">
                <a:ea typeface="Calibri"/>
                <a:cs typeface="Calibri"/>
              </a:rPr>
              <a:t>PE Kit – Please send in a bag to keep on peg</a:t>
            </a:r>
          </a:p>
          <a:p>
            <a:pPr>
              <a:lnSpc>
                <a:spcPct val="90000"/>
              </a:lnSpc>
            </a:pPr>
            <a:endParaRPr lang="en-US" b="1" u="sng" dirty="0">
              <a:ea typeface="Calibri"/>
              <a:cs typeface="Calibri"/>
            </a:endParaRPr>
          </a:p>
          <a:p>
            <a:pPr marL="285750" indent="-285750">
              <a:lnSpc>
                <a:spcPct val="90000"/>
              </a:lnSpc>
              <a:buFont typeface="Arial" panose="020B0604020202020204" pitchFamily="34" charset="0"/>
              <a:buChar char="•"/>
            </a:pPr>
            <a:r>
              <a:rPr lang="en-US" b="1" u="sng" dirty="0">
                <a:ea typeface="Calibri"/>
                <a:cs typeface="Calibri"/>
              </a:rPr>
              <a:t> </a:t>
            </a:r>
            <a:r>
              <a:rPr lang="en-US" dirty="0">
                <a:ea typeface="Calibri"/>
                <a:cs typeface="Calibri"/>
              </a:rPr>
              <a:t>Plain black or navy shorts </a:t>
            </a:r>
          </a:p>
          <a:p>
            <a:pPr marL="285750" indent="-285750">
              <a:lnSpc>
                <a:spcPct val="90000"/>
              </a:lnSpc>
              <a:buFont typeface="Arial" panose="020B0604020202020204" pitchFamily="34" charset="0"/>
              <a:buChar char="•"/>
            </a:pPr>
            <a:r>
              <a:rPr lang="en-US" dirty="0">
                <a:ea typeface="Calibri"/>
                <a:cs typeface="Calibri"/>
              </a:rPr>
              <a:t> PE t-shirt in house </a:t>
            </a:r>
            <a:r>
              <a:rPr lang="en-US" dirty="0" err="1">
                <a:ea typeface="Calibri"/>
                <a:cs typeface="Calibri"/>
              </a:rPr>
              <a:t>colour</a:t>
            </a:r>
            <a:r>
              <a:rPr lang="en-US" dirty="0">
                <a:ea typeface="Calibri"/>
                <a:cs typeface="Calibri"/>
              </a:rPr>
              <a:t> </a:t>
            </a:r>
          </a:p>
          <a:p>
            <a:pPr marL="285750" indent="-285750">
              <a:lnSpc>
                <a:spcPct val="90000"/>
              </a:lnSpc>
              <a:buFont typeface="Arial" panose="020B0604020202020204" pitchFamily="34" charset="0"/>
              <a:buChar char="•"/>
            </a:pPr>
            <a:r>
              <a:rPr lang="en-US" dirty="0">
                <a:ea typeface="Calibri"/>
                <a:cs typeface="Calibri"/>
              </a:rPr>
              <a:t> </a:t>
            </a:r>
            <a:r>
              <a:rPr lang="en-US" dirty="0" err="1">
                <a:ea typeface="Calibri"/>
                <a:cs typeface="Calibri"/>
              </a:rPr>
              <a:t>Plimsolls</a:t>
            </a:r>
            <a:r>
              <a:rPr lang="en-US" dirty="0">
                <a:ea typeface="Calibri"/>
                <a:cs typeface="Calibri"/>
              </a:rPr>
              <a:t>/trainers in neutral </a:t>
            </a:r>
            <a:r>
              <a:rPr lang="en-US" dirty="0" err="1">
                <a:ea typeface="Calibri"/>
                <a:cs typeface="Calibri"/>
              </a:rPr>
              <a:t>colour</a:t>
            </a:r>
            <a:r>
              <a:rPr lang="en-US" dirty="0">
                <a:ea typeface="Calibri"/>
                <a:cs typeface="Calibri"/>
              </a:rPr>
              <a:t> (black) </a:t>
            </a:r>
          </a:p>
          <a:p>
            <a:pPr marL="285750" indent="-285750">
              <a:lnSpc>
                <a:spcPct val="90000"/>
              </a:lnSpc>
              <a:buFont typeface="Arial" panose="020B0604020202020204" pitchFamily="34" charset="0"/>
              <a:buChar char="•"/>
            </a:pPr>
            <a:r>
              <a:rPr lang="en-US" dirty="0">
                <a:ea typeface="Calibri"/>
                <a:cs typeface="Calibri"/>
              </a:rPr>
              <a:t> Plain navy or black tracksuit (winter only) </a:t>
            </a:r>
          </a:p>
        </p:txBody>
      </p:sp>
      <p:pic>
        <p:nvPicPr>
          <p:cNvPr id="5" name="Picture 4">
            <a:extLst>
              <a:ext uri="{FF2B5EF4-FFF2-40B4-BE49-F238E27FC236}">
                <a16:creationId xmlns:a16="http://schemas.microsoft.com/office/drawing/2014/main" id="{73E2ADFA-FA18-43C0-8AE2-6B0E2CC11FD5}"/>
              </a:ext>
            </a:extLst>
          </p:cNvPr>
          <p:cNvPicPr>
            <a:picLocks noChangeAspect="1"/>
          </p:cNvPicPr>
          <p:nvPr/>
        </p:nvPicPr>
        <p:blipFill>
          <a:blip r:embed="rId2"/>
          <a:stretch>
            <a:fillRect/>
          </a:stretch>
        </p:blipFill>
        <p:spPr>
          <a:xfrm>
            <a:off x="9671928" y="2262289"/>
            <a:ext cx="2030446" cy="2650180"/>
          </a:xfrm>
          <a:prstGeom prst="rect">
            <a:avLst/>
          </a:prstGeom>
        </p:spPr>
      </p:pic>
      <p:sp>
        <p:nvSpPr>
          <p:cNvPr id="6" name="TextBox 5">
            <a:extLst>
              <a:ext uri="{FF2B5EF4-FFF2-40B4-BE49-F238E27FC236}">
                <a16:creationId xmlns:a16="http://schemas.microsoft.com/office/drawing/2014/main" id="{D90EA3E2-F43B-4244-B618-FBF4AD37ABFF}"/>
              </a:ext>
            </a:extLst>
          </p:cNvPr>
          <p:cNvSpPr txBox="1"/>
          <p:nvPr/>
        </p:nvSpPr>
        <p:spPr>
          <a:xfrm>
            <a:off x="7295745" y="5710136"/>
            <a:ext cx="4474723" cy="923330"/>
          </a:xfrm>
          <a:prstGeom prst="rect">
            <a:avLst/>
          </a:prstGeom>
          <a:noFill/>
          <a:ln w="38100">
            <a:solidFill>
              <a:srgbClr val="FF0066"/>
            </a:solidFill>
          </a:ln>
        </p:spPr>
        <p:txBody>
          <a:bodyPr wrap="square" rtlCol="0">
            <a:spAutoFit/>
          </a:bodyPr>
          <a:lstStyle/>
          <a:p>
            <a:r>
              <a:rPr lang="en-US" b="1" dirty="0">
                <a:solidFill>
                  <a:srgbClr val="FF0066"/>
                </a:solidFill>
              </a:rPr>
              <a:t>Most items are available from </a:t>
            </a:r>
            <a:r>
              <a:rPr lang="en-US" b="1" dirty="0" err="1">
                <a:solidFill>
                  <a:srgbClr val="FF0066"/>
                </a:solidFill>
              </a:rPr>
              <a:t>Maisies</a:t>
            </a:r>
            <a:r>
              <a:rPr lang="en-US" b="1" dirty="0">
                <a:solidFill>
                  <a:srgbClr val="FF0066"/>
                </a:solidFill>
              </a:rPr>
              <a:t> in </a:t>
            </a:r>
            <a:r>
              <a:rPr lang="en-US" b="1" dirty="0" err="1">
                <a:solidFill>
                  <a:srgbClr val="FF0066"/>
                </a:solidFill>
              </a:rPr>
              <a:t>Wolverton</a:t>
            </a:r>
            <a:r>
              <a:rPr lang="en-US" b="1" dirty="0">
                <a:solidFill>
                  <a:srgbClr val="FF0066"/>
                </a:solidFill>
              </a:rPr>
              <a:t>. </a:t>
            </a:r>
          </a:p>
          <a:p>
            <a:r>
              <a:rPr lang="en-GB" dirty="0">
                <a:hlinkClick r:id="rId3"/>
              </a:rPr>
              <a:t>Home – </a:t>
            </a:r>
            <a:r>
              <a:rPr lang="en-GB" dirty="0" err="1">
                <a:hlinkClick r:id="rId3"/>
              </a:rPr>
              <a:t>Maisies</a:t>
            </a:r>
            <a:r>
              <a:rPr lang="en-GB" dirty="0"/>
              <a:t> </a:t>
            </a:r>
          </a:p>
        </p:txBody>
      </p:sp>
    </p:spTree>
    <p:extLst>
      <p:ext uri="{BB962C8B-B14F-4D97-AF65-F5344CB8AC3E}">
        <p14:creationId xmlns:p14="http://schemas.microsoft.com/office/powerpoint/2010/main" val="2473351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663C1-F903-4098-A890-88BC64F50E82}"/>
              </a:ext>
            </a:extLst>
          </p:cNvPr>
          <p:cNvSpPr>
            <a:spLocks noGrp="1"/>
          </p:cNvSpPr>
          <p:nvPr>
            <p:ph type="title"/>
          </p:nvPr>
        </p:nvSpPr>
        <p:spPr/>
        <p:txBody>
          <a:bodyPr/>
          <a:lstStyle/>
          <a:p>
            <a:r>
              <a:rPr lang="en-US" dirty="0"/>
              <a:t>Outdoor Learning</a:t>
            </a:r>
            <a:endParaRPr lang="en-GB" dirty="0"/>
          </a:p>
        </p:txBody>
      </p:sp>
      <p:sp>
        <p:nvSpPr>
          <p:cNvPr id="3" name="Rectangle 2">
            <a:extLst>
              <a:ext uri="{FF2B5EF4-FFF2-40B4-BE49-F238E27FC236}">
                <a16:creationId xmlns:a16="http://schemas.microsoft.com/office/drawing/2014/main" id="{D5DCA1EA-42B4-446D-8BF5-E79C1A05E57B}"/>
              </a:ext>
            </a:extLst>
          </p:cNvPr>
          <p:cNvSpPr/>
          <p:nvPr/>
        </p:nvSpPr>
        <p:spPr>
          <a:xfrm>
            <a:off x="732816" y="2251938"/>
            <a:ext cx="6183549" cy="3831818"/>
          </a:xfrm>
          <a:prstGeom prst="rect">
            <a:avLst/>
          </a:prstGeom>
        </p:spPr>
        <p:txBody>
          <a:bodyPr wrap="square">
            <a:spAutoFit/>
          </a:bodyPr>
          <a:lstStyle/>
          <a:p>
            <a:pPr>
              <a:lnSpc>
                <a:spcPct val="90000"/>
              </a:lnSpc>
            </a:pPr>
            <a:endParaRPr lang="en-US" b="1" dirty="0">
              <a:ea typeface="Calibri"/>
              <a:cs typeface="Calibri"/>
            </a:endParaRPr>
          </a:p>
          <a:p>
            <a:pPr>
              <a:lnSpc>
                <a:spcPct val="90000"/>
              </a:lnSpc>
            </a:pPr>
            <a:r>
              <a:rPr lang="en-US" b="1" dirty="0"/>
              <a:t>We spend a lot of time in our outdoor area. We ask that every child has the following: </a:t>
            </a:r>
          </a:p>
          <a:p>
            <a:pPr>
              <a:lnSpc>
                <a:spcPct val="90000"/>
              </a:lnSpc>
            </a:pPr>
            <a:endParaRPr lang="en-US" b="1" dirty="0"/>
          </a:p>
          <a:p>
            <a:pPr marL="285750" indent="-285750">
              <a:lnSpc>
                <a:spcPct val="90000"/>
              </a:lnSpc>
              <a:buFont typeface="Arial" panose="020B0604020202020204" pitchFamily="34" charset="0"/>
              <a:buChar char="•"/>
            </a:pPr>
            <a:r>
              <a:rPr lang="en-US" b="1" dirty="0"/>
              <a:t>Wellington Boots</a:t>
            </a:r>
            <a:r>
              <a:rPr lang="en-US" dirty="0"/>
              <a:t>: Send in a pair of labelled wellington boots. </a:t>
            </a:r>
          </a:p>
          <a:p>
            <a:pPr>
              <a:lnSpc>
                <a:spcPct val="90000"/>
              </a:lnSpc>
            </a:pPr>
            <a:endParaRPr lang="en-US" dirty="0"/>
          </a:p>
          <a:p>
            <a:pPr marL="285750" indent="-285750">
              <a:lnSpc>
                <a:spcPct val="90000"/>
              </a:lnSpc>
              <a:buFont typeface="Arial" panose="020B0604020202020204" pitchFamily="34" charset="0"/>
              <a:buChar char="•"/>
            </a:pPr>
            <a:r>
              <a:rPr lang="en-US" b="1" dirty="0"/>
              <a:t>Waterproof Trousers: </a:t>
            </a:r>
            <a:r>
              <a:rPr lang="en-US" dirty="0"/>
              <a:t>Please send in a pair of waterproof trousers for outdoor learning. We ask these are labelled and sent in a labelled bag to store on their peg. </a:t>
            </a:r>
            <a:endParaRPr lang="en-US" b="1" dirty="0"/>
          </a:p>
          <a:p>
            <a:pPr>
              <a:lnSpc>
                <a:spcPct val="90000"/>
              </a:lnSpc>
            </a:pPr>
            <a:endParaRPr lang="en-US" dirty="0"/>
          </a:p>
          <a:p>
            <a:pPr>
              <a:lnSpc>
                <a:spcPct val="90000"/>
              </a:lnSpc>
            </a:pPr>
            <a:endParaRPr lang="en-US" dirty="0"/>
          </a:p>
          <a:p>
            <a:pPr>
              <a:lnSpc>
                <a:spcPct val="90000"/>
              </a:lnSpc>
            </a:pPr>
            <a:endParaRPr lang="en-US" dirty="0"/>
          </a:p>
          <a:p>
            <a:pPr>
              <a:lnSpc>
                <a:spcPct val="90000"/>
              </a:lnSpc>
            </a:pPr>
            <a:endParaRPr lang="en-US" dirty="0">
              <a:ea typeface="Calibri"/>
              <a:cs typeface="Calibri"/>
            </a:endParaRPr>
          </a:p>
        </p:txBody>
      </p:sp>
      <p:pic>
        <p:nvPicPr>
          <p:cNvPr id="4" name="Picture 2">
            <a:extLst>
              <a:ext uri="{FF2B5EF4-FFF2-40B4-BE49-F238E27FC236}">
                <a16:creationId xmlns:a16="http://schemas.microsoft.com/office/drawing/2014/main" id="{F254ACDD-4CF0-4CDF-A6F4-695B2DB97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1192" y="2374206"/>
            <a:ext cx="4357992" cy="430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601D9BD-81B4-46B1-9DA1-2562CD77468A}"/>
              </a:ext>
            </a:extLst>
          </p:cNvPr>
          <p:cNvSpPr txBox="1"/>
          <p:nvPr/>
        </p:nvSpPr>
        <p:spPr>
          <a:xfrm>
            <a:off x="275293" y="5206009"/>
            <a:ext cx="6641072" cy="1107996"/>
          </a:xfrm>
          <a:prstGeom prst="rect">
            <a:avLst/>
          </a:prstGeom>
          <a:noFill/>
          <a:ln w="38100">
            <a:solidFill>
              <a:srgbClr val="FF0066"/>
            </a:solidFill>
          </a:ln>
        </p:spPr>
        <p:txBody>
          <a:bodyPr wrap="square" rtlCol="0">
            <a:spAutoFit/>
          </a:bodyPr>
          <a:lstStyle/>
          <a:p>
            <a:pPr algn="ctr"/>
            <a:r>
              <a:rPr lang="en-US" sz="2400" b="1" dirty="0"/>
              <a:t>Please also send in a spare set of clothes and spare socks and underwear</a:t>
            </a:r>
            <a:r>
              <a:rPr lang="en-US" b="1" dirty="0"/>
              <a:t>.</a:t>
            </a:r>
          </a:p>
          <a:p>
            <a:pPr algn="ctr"/>
            <a:r>
              <a:rPr lang="en-US" b="1" dirty="0"/>
              <a:t>These can be put in the bag with the waterproof  trousers. </a:t>
            </a:r>
            <a:endParaRPr lang="en-GB" b="1" dirty="0"/>
          </a:p>
        </p:txBody>
      </p:sp>
    </p:spTree>
    <p:extLst>
      <p:ext uri="{BB962C8B-B14F-4D97-AF65-F5344CB8AC3E}">
        <p14:creationId xmlns:p14="http://schemas.microsoft.com/office/powerpoint/2010/main" val="1475367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D8D9A7-3FEA-4D75-AF96-A7D5543075CD}"/>
              </a:ext>
            </a:extLst>
          </p:cNvPr>
          <p:cNvSpPr>
            <a:spLocks noGrp="1"/>
          </p:cNvSpPr>
          <p:nvPr>
            <p:ph idx="1"/>
          </p:nvPr>
        </p:nvSpPr>
        <p:spPr>
          <a:xfrm>
            <a:off x="475354" y="2590113"/>
            <a:ext cx="11241292" cy="4267887"/>
          </a:xfrm>
        </p:spPr>
        <p:txBody>
          <a:bodyPr>
            <a:normAutofit/>
          </a:bodyPr>
          <a:lstStyle/>
          <a:p>
            <a:pPr marL="0" indent="0">
              <a:buNone/>
            </a:pPr>
            <a:endParaRPr lang="en-US" sz="1400" dirty="0"/>
          </a:p>
          <a:p>
            <a:pPr marL="0" indent="0">
              <a:buNone/>
            </a:pPr>
            <a:endParaRPr lang="en-GB" sz="1400" dirty="0"/>
          </a:p>
        </p:txBody>
      </p:sp>
      <p:sp>
        <p:nvSpPr>
          <p:cNvPr id="5" name="Content Placeholder 2">
            <a:extLst>
              <a:ext uri="{FF2B5EF4-FFF2-40B4-BE49-F238E27FC236}">
                <a16:creationId xmlns:a16="http://schemas.microsoft.com/office/drawing/2014/main" id="{59DBB553-3AF6-4723-9699-6606CADFDA1D}"/>
              </a:ext>
            </a:extLst>
          </p:cNvPr>
          <p:cNvSpPr txBox="1">
            <a:spLocks/>
          </p:cNvSpPr>
          <p:nvPr/>
        </p:nvSpPr>
        <p:spPr>
          <a:xfrm>
            <a:off x="262645" y="2191332"/>
            <a:ext cx="11241291" cy="4413750"/>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400" b="1" dirty="0"/>
              <a:t>Water Bottles:</a:t>
            </a:r>
            <a:r>
              <a:rPr lang="en-US" sz="2400" dirty="0"/>
              <a:t> We will provide your child with a water bottle that we will refill throughout the day and fill with fresh water every morning. </a:t>
            </a:r>
            <a:endParaRPr lang="en-US" sz="2400" dirty="0">
              <a:ea typeface="Calibri"/>
              <a:cs typeface="Calibri"/>
            </a:endParaRPr>
          </a:p>
          <a:p>
            <a:r>
              <a:rPr lang="en-US" sz="2400" b="1" dirty="0">
                <a:ea typeface="Calibri"/>
                <a:cs typeface="Calibri"/>
              </a:rPr>
              <a:t>Cool milk: </a:t>
            </a:r>
            <a:r>
              <a:rPr lang="en-US" sz="2400" dirty="0">
                <a:ea typeface="Calibri"/>
                <a:cs typeface="Calibri"/>
              </a:rPr>
              <a:t>If you would like your child to have cool milk then please order it via the cool milk website. It is free until the week they turn 5, then you will need to reorder and pay on the cool milk website.</a:t>
            </a:r>
          </a:p>
          <a:p>
            <a:r>
              <a:rPr lang="en-US" sz="2400" b="1" dirty="0"/>
              <a:t>Lunches:</a:t>
            </a:r>
            <a:r>
              <a:rPr lang="en-US" sz="2400" dirty="0"/>
              <a:t> School hot dinner menus are available on the school website, and parents can order via </a:t>
            </a:r>
            <a:r>
              <a:rPr lang="en-US" sz="2400" dirty="0" err="1"/>
              <a:t>ParentPay</a:t>
            </a:r>
            <a:r>
              <a:rPr lang="en-US" sz="2400" dirty="0"/>
              <a:t>. Alternatively, children can bring a packed lunch. Please remember our school is </a:t>
            </a:r>
            <a:r>
              <a:rPr lang="en-US" sz="2400" b="1" dirty="0"/>
              <a:t>nut free</a:t>
            </a:r>
            <a:r>
              <a:rPr lang="en-US" sz="2400" dirty="0"/>
              <a:t>!</a:t>
            </a:r>
            <a:endParaRPr lang="en-US" sz="2400" dirty="0">
              <a:ea typeface="Calibri"/>
              <a:cs typeface="Calibri"/>
            </a:endParaRPr>
          </a:p>
        </p:txBody>
      </p:sp>
      <p:sp>
        <p:nvSpPr>
          <p:cNvPr id="9" name="Title 1">
            <a:extLst>
              <a:ext uri="{FF2B5EF4-FFF2-40B4-BE49-F238E27FC236}">
                <a16:creationId xmlns:a16="http://schemas.microsoft.com/office/drawing/2014/main" id="{6AE7C637-B149-42DC-BB19-A1C06CD1AA5E}"/>
              </a:ext>
            </a:extLst>
          </p:cNvPr>
          <p:cNvSpPr>
            <a:spLocks noGrp="1"/>
          </p:cNvSpPr>
          <p:nvPr>
            <p:ph type="title"/>
          </p:nvPr>
        </p:nvSpPr>
        <p:spPr>
          <a:xfrm>
            <a:off x="1154953" y="973668"/>
            <a:ext cx="8761413" cy="706964"/>
          </a:xfrm>
        </p:spPr>
        <p:txBody>
          <a:bodyPr/>
          <a:lstStyle/>
          <a:p>
            <a:r>
              <a:rPr lang="en-US" dirty="0"/>
              <a:t>Other information…  </a:t>
            </a:r>
            <a:endParaRPr lang="en-GB" dirty="0"/>
          </a:p>
        </p:txBody>
      </p:sp>
    </p:spTree>
    <p:extLst>
      <p:ext uri="{BB962C8B-B14F-4D97-AF65-F5344CB8AC3E}">
        <p14:creationId xmlns:p14="http://schemas.microsoft.com/office/powerpoint/2010/main" val="1078964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4A6A1D-8610-41D8-AF35-2418E6F9ADA1}"/>
              </a:ext>
            </a:extLst>
          </p:cNvPr>
          <p:cNvSpPr/>
          <p:nvPr/>
        </p:nvSpPr>
        <p:spPr>
          <a:xfrm>
            <a:off x="651754" y="486382"/>
            <a:ext cx="9698476" cy="6124754"/>
          </a:xfrm>
          <a:prstGeom prst="rect">
            <a:avLst/>
          </a:prstGeom>
          <a:ln w="76200">
            <a:solidFill>
              <a:srgbClr val="FF0066"/>
            </a:solidFill>
          </a:ln>
        </p:spPr>
        <p:txBody>
          <a:bodyPr wrap="square">
            <a:spAutoFit/>
          </a:bodyPr>
          <a:lstStyle/>
          <a:p>
            <a:pPr>
              <a:defRPr/>
            </a:pPr>
            <a:r>
              <a:rPr lang="en-GB" sz="2800" kern="0" dirty="0"/>
              <a:t>We have several pupils and staff at </a:t>
            </a:r>
            <a:r>
              <a:rPr lang="en-GB" sz="2800" kern="0" dirty="0" err="1"/>
              <a:t>Hanslope</a:t>
            </a:r>
            <a:r>
              <a:rPr lang="en-GB" sz="2800" kern="0" dirty="0"/>
              <a:t> School who have a potentially life-threatening allergy to the following substances:</a:t>
            </a:r>
            <a:br>
              <a:rPr lang="en-GB" sz="2800" kern="0" dirty="0"/>
            </a:br>
            <a:r>
              <a:rPr lang="en-GB" sz="2800" b="1" kern="0" dirty="0"/>
              <a:t>Ground nuts</a:t>
            </a:r>
            <a:br>
              <a:rPr lang="en-GB" sz="2800" b="1" kern="0" dirty="0"/>
            </a:br>
            <a:r>
              <a:rPr lang="en-GB" sz="2800" b="1" kern="0" dirty="0"/>
              <a:t>Tree nuts</a:t>
            </a:r>
            <a:br>
              <a:rPr lang="en-GB" sz="2800" b="1" kern="0" dirty="0"/>
            </a:br>
            <a:r>
              <a:rPr lang="en-GB" sz="2800" b="1" kern="0" dirty="0"/>
              <a:t>Coconut</a:t>
            </a:r>
            <a:br>
              <a:rPr lang="en-GB" sz="2800" b="1" kern="0" dirty="0"/>
            </a:br>
            <a:r>
              <a:rPr lang="en-GB" sz="2800" b="1" kern="0" dirty="0"/>
              <a:t>Seeds (including sunflower and sesame)</a:t>
            </a:r>
            <a:br>
              <a:rPr lang="en-GB" sz="2800" b="1" kern="0" dirty="0"/>
            </a:br>
            <a:r>
              <a:rPr lang="en-GB" sz="2800" kern="0" dirty="0"/>
              <a:t>Therefore,</a:t>
            </a:r>
            <a:r>
              <a:rPr lang="en-GB" sz="2800" b="1" kern="0" dirty="0"/>
              <a:t> PLEASE</a:t>
            </a:r>
            <a:r>
              <a:rPr lang="en-GB" sz="2800" kern="0" dirty="0"/>
              <a:t> </a:t>
            </a:r>
            <a:r>
              <a:rPr lang="en-GB" sz="2800" b="1" kern="0" dirty="0"/>
              <a:t>DO NOT SEND</a:t>
            </a:r>
            <a:r>
              <a:rPr lang="en-GB" sz="2800" kern="0" dirty="0"/>
              <a:t> any of these items in any packed lunches.</a:t>
            </a:r>
            <a:br>
              <a:rPr lang="en-GB" sz="2800" kern="0" dirty="0"/>
            </a:br>
            <a:r>
              <a:rPr lang="en-GB" sz="2800" kern="0" dirty="0"/>
              <a:t>We also ask that you do not use products containing these substances on your child/children on school days.</a:t>
            </a:r>
            <a:br>
              <a:rPr lang="en-GB" sz="2800" kern="0" dirty="0"/>
            </a:br>
            <a:r>
              <a:rPr lang="en-GB" sz="2800" kern="0" dirty="0"/>
              <a:t>Thank you for your co-operation in this manner.</a:t>
            </a:r>
            <a:br>
              <a:rPr lang="en-GB" sz="2800" kern="0" dirty="0"/>
            </a:br>
            <a:endParaRPr lang="en-GB" sz="2800" kern="0" dirty="0"/>
          </a:p>
        </p:txBody>
      </p:sp>
    </p:spTree>
    <p:extLst>
      <p:ext uri="{BB962C8B-B14F-4D97-AF65-F5344CB8AC3E}">
        <p14:creationId xmlns:p14="http://schemas.microsoft.com/office/powerpoint/2010/main" val="95309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Hanslope Primary School">
            <a:extLst>
              <a:ext uri="{FF2B5EF4-FFF2-40B4-BE49-F238E27FC236}">
                <a16:creationId xmlns:a16="http://schemas.microsoft.com/office/drawing/2014/main" id="{500F6F35-83ED-4252-A5B9-EA2B0A15C5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4076" y="193864"/>
            <a:ext cx="1929622" cy="192962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09A58E75-AF40-4026-AFBB-BEF51238EF8A}"/>
              </a:ext>
            </a:extLst>
          </p:cNvPr>
          <p:cNvSpPr>
            <a:spLocks noGrp="1"/>
          </p:cNvSpPr>
          <p:nvPr>
            <p:ph type="title"/>
          </p:nvPr>
        </p:nvSpPr>
        <p:spPr/>
        <p:txBody>
          <a:bodyPr/>
          <a:lstStyle/>
          <a:p>
            <a:r>
              <a:rPr lang="en-US" dirty="0"/>
              <a:t>Meet the team</a:t>
            </a:r>
            <a:endParaRPr lang="en-GB" dirty="0"/>
          </a:p>
        </p:txBody>
      </p:sp>
      <p:sp>
        <p:nvSpPr>
          <p:cNvPr id="10" name="Rectangle 9">
            <a:extLst>
              <a:ext uri="{FF2B5EF4-FFF2-40B4-BE49-F238E27FC236}">
                <a16:creationId xmlns:a16="http://schemas.microsoft.com/office/drawing/2014/main" id="{87C52113-B293-44FF-83FE-73FF71F312D0}"/>
              </a:ext>
            </a:extLst>
          </p:cNvPr>
          <p:cNvSpPr/>
          <p:nvPr/>
        </p:nvSpPr>
        <p:spPr>
          <a:xfrm>
            <a:off x="260333" y="5222071"/>
            <a:ext cx="2058356" cy="132452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Miss Piacquadio</a:t>
            </a:r>
          </a:p>
          <a:p>
            <a:pPr algn="ctr"/>
            <a:r>
              <a:rPr lang="en-US" dirty="0">
                <a:solidFill>
                  <a:sysClr val="windowText" lastClr="000000"/>
                </a:solidFill>
              </a:rPr>
              <a:t>Maple Class Teacher </a:t>
            </a:r>
          </a:p>
        </p:txBody>
      </p:sp>
      <p:sp>
        <p:nvSpPr>
          <p:cNvPr id="11" name="Rectangle 10">
            <a:extLst>
              <a:ext uri="{FF2B5EF4-FFF2-40B4-BE49-F238E27FC236}">
                <a16:creationId xmlns:a16="http://schemas.microsoft.com/office/drawing/2014/main" id="{7FEF35D2-FC50-4092-A88E-032FCAB6AFB6}"/>
              </a:ext>
            </a:extLst>
          </p:cNvPr>
          <p:cNvSpPr/>
          <p:nvPr/>
        </p:nvSpPr>
        <p:spPr>
          <a:xfrm>
            <a:off x="2617482" y="5263107"/>
            <a:ext cx="2058356" cy="132452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Mrs</a:t>
            </a:r>
            <a:r>
              <a:rPr lang="en-US" dirty="0">
                <a:solidFill>
                  <a:sysClr val="windowText" lastClr="000000"/>
                </a:solidFill>
              </a:rPr>
              <a:t> </a:t>
            </a:r>
            <a:r>
              <a:rPr lang="en-US" dirty="0" err="1">
                <a:solidFill>
                  <a:sysClr val="windowText" lastClr="000000"/>
                </a:solidFill>
              </a:rPr>
              <a:t>Byott</a:t>
            </a:r>
            <a:endParaRPr lang="en-US" dirty="0">
              <a:solidFill>
                <a:sysClr val="windowText" lastClr="000000"/>
              </a:solidFill>
            </a:endParaRPr>
          </a:p>
          <a:p>
            <a:pPr algn="ctr"/>
            <a:r>
              <a:rPr lang="en-US" dirty="0">
                <a:solidFill>
                  <a:sysClr val="windowText" lastClr="000000"/>
                </a:solidFill>
              </a:rPr>
              <a:t>Holly Class Teacher </a:t>
            </a:r>
          </a:p>
        </p:txBody>
      </p:sp>
      <p:sp>
        <p:nvSpPr>
          <p:cNvPr id="12" name="Rectangle 11">
            <a:extLst>
              <a:ext uri="{FF2B5EF4-FFF2-40B4-BE49-F238E27FC236}">
                <a16:creationId xmlns:a16="http://schemas.microsoft.com/office/drawing/2014/main" id="{A959C0E6-0C56-4124-82E0-6C6A7AC15B16}"/>
              </a:ext>
            </a:extLst>
          </p:cNvPr>
          <p:cNvSpPr/>
          <p:nvPr/>
        </p:nvSpPr>
        <p:spPr>
          <a:xfrm>
            <a:off x="4974632" y="5215329"/>
            <a:ext cx="2058356" cy="132452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Mrs</a:t>
            </a:r>
            <a:r>
              <a:rPr lang="en-US" dirty="0">
                <a:solidFill>
                  <a:sysClr val="windowText" lastClr="000000"/>
                </a:solidFill>
              </a:rPr>
              <a:t> Hillier </a:t>
            </a:r>
          </a:p>
          <a:p>
            <a:pPr algn="ctr"/>
            <a:r>
              <a:rPr lang="en-US" dirty="0">
                <a:solidFill>
                  <a:sysClr val="windowText" lastClr="000000"/>
                </a:solidFill>
              </a:rPr>
              <a:t>Teaching Assistant  </a:t>
            </a:r>
          </a:p>
        </p:txBody>
      </p:sp>
      <p:sp>
        <p:nvSpPr>
          <p:cNvPr id="18" name="Rectangle 17">
            <a:extLst>
              <a:ext uri="{FF2B5EF4-FFF2-40B4-BE49-F238E27FC236}">
                <a16:creationId xmlns:a16="http://schemas.microsoft.com/office/drawing/2014/main" id="{78D8A64C-ADFF-4F6F-B9FF-D1A865E23211}"/>
              </a:ext>
            </a:extLst>
          </p:cNvPr>
          <p:cNvSpPr/>
          <p:nvPr/>
        </p:nvSpPr>
        <p:spPr>
          <a:xfrm>
            <a:off x="7413656" y="5263107"/>
            <a:ext cx="2058356" cy="132452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ysClr val="windowText" lastClr="000000"/>
                </a:solidFill>
              </a:rPr>
              <a:t>Mrs</a:t>
            </a:r>
            <a:r>
              <a:rPr lang="en-US" dirty="0">
                <a:solidFill>
                  <a:sysClr val="windowText" lastClr="000000"/>
                </a:solidFill>
              </a:rPr>
              <a:t> Archer </a:t>
            </a:r>
          </a:p>
          <a:p>
            <a:pPr algn="ctr"/>
            <a:r>
              <a:rPr lang="en-US" dirty="0">
                <a:solidFill>
                  <a:sysClr val="windowText" lastClr="000000"/>
                </a:solidFill>
              </a:rPr>
              <a:t>Higher Level Teaching Assistant (HLTA) </a:t>
            </a:r>
          </a:p>
        </p:txBody>
      </p:sp>
      <p:pic>
        <p:nvPicPr>
          <p:cNvPr id="9" name="Picture 2">
            <a:extLst>
              <a:ext uri="{FF2B5EF4-FFF2-40B4-BE49-F238E27FC236}">
                <a16:creationId xmlns:a16="http://schemas.microsoft.com/office/drawing/2014/main" id="{5E875708-E198-4D82-9E71-83BE2DD98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811" y="2714017"/>
            <a:ext cx="1803400"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a:extLst>
              <a:ext uri="{FF2B5EF4-FFF2-40B4-BE49-F238E27FC236}">
                <a16:creationId xmlns:a16="http://schemas.microsoft.com/office/drawing/2014/main" id="{C322F531-5010-4B08-AB09-878D8B5223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1148" y="2714017"/>
            <a:ext cx="1664088"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F6200D78-A37D-4B0D-A7E6-C687B68650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3541" y="2626468"/>
            <a:ext cx="1721840" cy="23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0FBF571-3BC5-4268-BA53-37473C10FB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6924" y="2564565"/>
            <a:ext cx="1851820" cy="2514818"/>
          </a:xfrm>
          <a:prstGeom prst="rect">
            <a:avLst/>
          </a:prstGeom>
        </p:spPr>
      </p:pic>
    </p:spTree>
    <p:extLst>
      <p:ext uri="{BB962C8B-B14F-4D97-AF65-F5344CB8AC3E}">
        <p14:creationId xmlns:p14="http://schemas.microsoft.com/office/powerpoint/2010/main" val="3477262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D6AC5-3906-499E-9EC4-E3481B3BFCCA}"/>
              </a:ext>
            </a:extLst>
          </p:cNvPr>
          <p:cNvSpPr>
            <a:spLocks noGrp="1"/>
          </p:cNvSpPr>
          <p:nvPr>
            <p:ph type="title"/>
          </p:nvPr>
        </p:nvSpPr>
        <p:spPr/>
        <p:txBody>
          <a:bodyPr/>
          <a:lstStyle/>
          <a:p>
            <a:r>
              <a:rPr lang="en-US" dirty="0"/>
              <a:t>Drop off &amp; Pick Up</a:t>
            </a:r>
            <a:endParaRPr lang="en-GB" dirty="0"/>
          </a:p>
        </p:txBody>
      </p:sp>
      <p:sp>
        <p:nvSpPr>
          <p:cNvPr id="3" name="Rectangle 2">
            <a:extLst>
              <a:ext uri="{FF2B5EF4-FFF2-40B4-BE49-F238E27FC236}">
                <a16:creationId xmlns:a16="http://schemas.microsoft.com/office/drawing/2014/main" id="{12989049-0AA1-42E4-A88C-9F232B60EC84}"/>
              </a:ext>
            </a:extLst>
          </p:cNvPr>
          <p:cNvSpPr/>
          <p:nvPr/>
        </p:nvSpPr>
        <p:spPr>
          <a:xfrm>
            <a:off x="927370" y="2192870"/>
            <a:ext cx="9695233" cy="3693319"/>
          </a:xfrm>
          <a:prstGeom prst="rect">
            <a:avLst/>
          </a:prstGeom>
        </p:spPr>
        <p:txBody>
          <a:bodyPr wrap="square">
            <a:spAutoFit/>
          </a:bodyPr>
          <a:lstStyle/>
          <a:p>
            <a:pPr marL="285750" indent="-285750">
              <a:buFont typeface="Arial" panose="020B0604020202020204" pitchFamily="34" charset="0"/>
              <a:buChar char="•"/>
              <a:defRPr/>
            </a:pPr>
            <a:r>
              <a:rPr lang="en-US" altLang="en-US" dirty="0"/>
              <a:t>Your child starts </a:t>
            </a:r>
            <a:r>
              <a:rPr lang="en-US" altLang="en-US" b="1" dirty="0"/>
              <a:t>full time</a:t>
            </a:r>
            <a:r>
              <a:rPr lang="en-US" altLang="en-US" dirty="0"/>
              <a:t> on </a:t>
            </a:r>
            <a:r>
              <a:rPr lang="en-US" altLang="en-US" b="1" dirty="0"/>
              <a:t>Wednesday 9</a:t>
            </a:r>
            <a:r>
              <a:rPr lang="en-US" altLang="en-US" b="1" baseline="30000" dirty="0"/>
              <a:t>th</a:t>
            </a:r>
            <a:r>
              <a:rPr lang="en-US" altLang="en-US" b="1" dirty="0"/>
              <a:t> September. </a:t>
            </a:r>
            <a:r>
              <a:rPr lang="en-US" altLang="en-US" dirty="0"/>
              <a:t>Gates open at 8.40am for </a:t>
            </a:r>
            <a:r>
              <a:rPr lang="en-US" altLang="en-US" dirty="0" err="1"/>
              <a:t>Salcey</a:t>
            </a:r>
            <a:r>
              <a:rPr lang="en-US" altLang="en-US" dirty="0"/>
              <a:t> playground. </a:t>
            </a:r>
            <a:r>
              <a:rPr lang="en-US" altLang="en-US" b="1" u="sng" dirty="0"/>
              <a:t>We will not </a:t>
            </a:r>
            <a:r>
              <a:rPr lang="en-US" altLang="en-US" dirty="0"/>
              <a:t>be using the All Weather Pitch to begin with. </a:t>
            </a:r>
          </a:p>
          <a:p>
            <a:pPr>
              <a:defRPr/>
            </a:pPr>
            <a:endParaRPr lang="en-US" altLang="en-US" dirty="0"/>
          </a:p>
          <a:p>
            <a:pPr marL="285750" indent="-285750">
              <a:buFont typeface="Arial" panose="020B0604020202020204" pitchFamily="34" charset="0"/>
              <a:buChar char="•"/>
              <a:defRPr/>
            </a:pPr>
            <a:r>
              <a:rPr lang="en-US" altLang="en-US" dirty="0"/>
              <a:t>All children to be dropped off and picked up on </a:t>
            </a:r>
            <a:r>
              <a:rPr lang="en-US" altLang="en-US" dirty="0" err="1"/>
              <a:t>Salcey</a:t>
            </a:r>
            <a:r>
              <a:rPr lang="en-US" altLang="en-US" dirty="0"/>
              <a:t> playground in the mornings for at least the first three days. </a:t>
            </a:r>
          </a:p>
          <a:p>
            <a:pPr>
              <a:buBlip>
                <a:blip r:embed="rId2"/>
              </a:buBlip>
              <a:defRPr/>
            </a:pPr>
            <a:endParaRPr lang="en-US" altLang="en-US" dirty="0"/>
          </a:p>
          <a:p>
            <a:pPr marL="285750" indent="-285750">
              <a:buFont typeface="Arial" panose="020B0604020202020204" pitchFamily="34" charset="0"/>
              <a:buChar char="•"/>
              <a:defRPr/>
            </a:pPr>
            <a:r>
              <a:rPr lang="en-US" altLang="en-US" dirty="0"/>
              <a:t>The school day finishes at 3.10pm. </a:t>
            </a:r>
          </a:p>
          <a:p>
            <a:pPr>
              <a:buBlip>
                <a:blip r:embed="rId2"/>
              </a:buBlip>
              <a:defRPr/>
            </a:pPr>
            <a:endParaRPr lang="en-US" altLang="en-US" dirty="0"/>
          </a:p>
          <a:p>
            <a:pPr marL="285750" indent="-285750">
              <a:buFont typeface="Arial" panose="020B0604020202020204" pitchFamily="34" charset="0"/>
              <a:buChar char="•"/>
              <a:defRPr/>
            </a:pPr>
            <a:r>
              <a:rPr lang="en-US" altLang="en-US" dirty="0"/>
              <a:t>At home time, we will be releasing children from the sliding doors on </a:t>
            </a:r>
            <a:r>
              <a:rPr lang="en-US" altLang="en-US" dirty="0" err="1"/>
              <a:t>Salcey</a:t>
            </a:r>
            <a:r>
              <a:rPr lang="en-US" altLang="en-US" dirty="0"/>
              <a:t> Playground. We will not be using the all weather pitch to begin with. </a:t>
            </a:r>
          </a:p>
          <a:p>
            <a:pPr>
              <a:buBlip>
                <a:blip r:embed="rId2"/>
              </a:buBlip>
              <a:defRPr/>
            </a:pPr>
            <a:endParaRPr lang="en-US" altLang="en-US" dirty="0"/>
          </a:p>
          <a:p>
            <a:pPr marL="285750" indent="-285750">
              <a:buFont typeface="Arial" panose="020B0604020202020204" pitchFamily="34" charset="0"/>
              <a:buChar char="•"/>
              <a:defRPr/>
            </a:pPr>
            <a:r>
              <a:rPr lang="en-US" altLang="en-US" dirty="0"/>
              <a:t>We will let you know when we will be using the All Weather Pitch. This will be communicated in your child’s home/school book. </a:t>
            </a:r>
          </a:p>
        </p:txBody>
      </p:sp>
    </p:spTree>
    <p:extLst>
      <p:ext uri="{BB962C8B-B14F-4D97-AF65-F5344CB8AC3E}">
        <p14:creationId xmlns:p14="http://schemas.microsoft.com/office/powerpoint/2010/main" val="3285938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5B10B0-A85B-40FE-B71C-38DD1864DC6D}"/>
              </a:ext>
            </a:extLst>
          </p:cNvPr>
          <p:cNvPicPr>
            <a:picLocks noChangeAspect="1"/>
          </p:cNvPicPr>
          <p:nvPr/>
        </p:nvPicPr>
        <p:blipFill>
          <a:blip r:embed="rId2"/>
          <a:stretch>
            <a:fillRect/>
          </a:stretch>
        </p:blipFill>
        <p:spPr>
          <a:xfrm>
            <a:off x="1634247" y="95126"/>
            <a:ext cx="8531157" cy="6374581"/>
          </a:xfrm>
          <a:prstGeom prst="rect">
            <a:avLst/>
          </a:prstGeom>
        </p:spPr>
      </p:pic>
    </p:spTree>
    <p:extLst>
      <p:ext uri="{BB962C8B-B14F-4D97-AF65-F5344CB8AC3E}">
        <p14:creationId xmlns:p14="http://schemas.microsoft.com/office/powerpoint/2010/main" val="2382278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0724E-ACDB-44DD-B9F8-EF66361B7E25}"/>
              </a:ext>
            </a:extLst>
          </p:cNvPr>
          <p:cNvSpPr>
            <a:spLocks noGrp="1"/>
          </p:cNvSpPr>
          <p:nvPr>
            <p:ph type="title"/>
          </p:nvPr>
        </p:nvSpPr>
        <p:spPr/>
        <p:txBody>
          <a:bodyPr/>
          <a:lstStyle/>
          <a:p>
            <a:r>
              <a:rPr lang="en-US" dirty="0"/>
              <a:t>Classes</a:t>
            </a:r>
            <a:endParaRPr lang="en-GB" dirty="0"/>
          </a:p>
        </p:txBody>
      </p:sp>
      <p:sp>
        <p:nvSpPr>
          <p:cNvPr id="3" name="Rectangle 2">
            <a:extLst>
              <a:ext uri="{FF2B5EF4-FFF2-40B4-BE49-F238E27FC236}">
                <a16:creationId xmlns:a16="http://schemas.microsoft.com/office/drawing/2014/main" id="{3405F472-FCCA-48A4-A9D7-C441C76DD0CC}"/>
              </a:ext>
            </a:extLst>
          </p:cNvPr>
          <p:cNvSpPr/>
          <p:nvPr/>
        </p:nvSpPr>
        <p:spPr>
          <a:xfrm>
            <a:off x="483744" y="2413337"/>
            <a:ext cx="11131081" cy="3231654"/>
          </a:xfrm>
          <a:prstGeom prst="rect">
            <a:avLst/>
          </a:prstGeom>
        </p:spPr>
        <p:txBody>
          <a:bodyPr wrap="square">
            <a:spAutoFit/>
          </a:bodyPr>
          <a:lstStyle/>
          <a:p>
            <a:r>
              <a:rPr lang="en-US" altLang="en-US" sz="2400" b="1" u="sng" dirty="0"/>
              <a:t>Will my child be in Maple class or Holly class? </a:t>
            </a:r>
          </a:p>
          <a:p>
            <a:endParaRPr lang="en-US" altLang="en-US" b="1" u="sng" dirty="0"/>
          </a:p>
          <a:p>
            <a:pPr marL="285750" indent="-285750">
              <a:buFont typeface="Arial" panose="020B0604020202020204" pitchFamily="34" charset="0"/>
              <a:buChar char="•"/>
            </a:pPr>
            <a:r>
              <a:rPr lang="en-US" altLang="en-US" dirty="0"/>
              <a:t>When your children start with us, we will not put them straight into classes. This will allow us to get to know your children and who they are friends with. </a:t>
            </a:r>
          </a:p>
          <a:p>
            <a:pPr marL="285750" indent="-285750">
              <a:buFont typeface="Arial" panose="020B0604020202020204" pitchFamily="34" charset="0"/>
              <a:buChar char="•"/>
            </a:pPr>
            <a:r>
              <a:rPr lang="en-US" altLang="en-US" dirty="0"/>
              <a:t>Some children that are friends, do not always make good learning friends. They therefore may be in separate classes. </a:t>
            </a:r>
          </a:p>
          <a:p>
            <a:pPr marL="285750" indent="-285750">
              <a:buFont typeface="Arial" panose="020B0604020202020204" pitchFamily="34" charset="0"/>
              <a:buChar char="•"/>
            </a:pPr>
            <a:r>
              <a:rPr lang="en-US" altLang="en-US" dirty="0"/>
              <a:t>They will be mixing together for a week then we will place the children with a teacher. </a:t>
            </a:r>
          </a:p>
          <a:p>
            <a:pPr marL="285750" indent="-285750">
              <a:buFont typeface="Arial" panose="020B0604020202020204" pitchFamily="34" charset="0"/>
              <a:buChar char="•"/>
            </a:pPr>
            <a:r>
              <a:rPr lang="en-US" altLang="en-US" dirty="0"/>
              <a:t>We will send you the information once we have split them into two classes. This will be communicated via home/school books.  </a:t>
            </a:r>
          </a:p>
          <a:p>
            <a:endParaRPr lang="en-US" altLang="en-US" dirty="0"/>
          </a:p>
          <a:p>
            <a:r>
              <a:rPr lang="en-US" altLang="en-US" b="1" dirty="0"/>
              <a:t>Please do not worry too much as we all work together in one large room! </a:t>
            </a:r>
          </a:p>
        </p:txBody>
      </p:sp>
    </p:spTree>
    <p:extLst>
      <p:ext uri="{BB962C8B-B14F-4D97-AF65-F5344CB8AC3E}">
        <p14:creationId xmlns:p14="http://schemas.microsoft.com/office/powerpoint/2010/main" val="3155758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D8D9A7-3FEA-4D75-AF96-A7D5543075CD}"/>
              </a:ext>
            </a:extLst>
          </p:cNvPr>
          <p:cNvSpPr>
            <a:spLocks noGrp="1"/>
          </p:cNvSpPr>
          <p:nvPr>
            <p:ph idx="1"/>
          </p:nvPr>
        </p:nvSpPr>
        <p:spPr>
          <a:xfrm>
            <a:off x="475354" y="2395560"/>
            <a:ext cx="11241292" cy="4267887"/>
          </a:xfrm>
        </p:spPr>
        <p:txBody>
          <a:bodyPr>
            <a:normAutofit fontScale="62500" lnSpcReduction="20000"/>
          </a:bodyPr>
          <a:lstStyle/>
          <a:p>
            <a:pPr lvl="1">
              <a:lnSpc>
                <a:spcPct val="90000"/>
              </a:lnSpc>
            </a:pPr>
            <a:r>
              <a:rPr lang="en-US" sz="2100" b="1" dirty="0">
                <a:ea typeface="+mn-lt"/>
                <a:cs typeface="+mn-lt"/>
              </a:rPr>
              <a:t>Staff Email Addresses</a:t>
            </a:r>
            <a:r>
              <a:rPr lang="en-US" sz="2100" dirty="0">
                <a:ea typeface="+mn-lt"/>
                <a:cs typeface="+mn-lt"/>
              </a:rPr>
              <a:t>: Available on the school’s website.</a:t>
            </a:r>
          </a:p>
          <a:p>
            <a:pPr marL="457200" lvl="1" indent="0">
              <a:lnSpc>
                <a:spcPct val="90000"/>
              </a:lnSpc>
              <a:buNone/>
            </a:pPr>
            <a:r>
              <a:rPr lang="en-US" sz="2100" dirty="0">
                <a:hlinkClick r:id="rId2"/>
              </a:rPr>
              <a:t>Joanna.piacquadio@hanslope.milton-Keynes.sch.uk</a:t>
            </a:r>
            <a:r>
              <a:rPr lang="en-US" sz="2100" dirty="0"/>
              <a:t> </a:t>
            </a:r>
          </a:p>
          <a:p>
            <a:pPr marL="457200" lvl="1" indent="0">
              <a:lnSpc>
                <a:spcPct val="90000"/>
              </a:lnSpc>
              <a:buNone/>
            </a:pPr>
            <a:r>
              <a:rPr lang="en-US" sz="2100" dirty="0">
                <a:hlinkClick r:id="rId3"/>
              </a:rPr>
              <a:t>Tracey.byott@hanslope.milton-Keynes.sch.uk</a:t>
            </a:r>
            <a:r>
              <a:rPr lang="en-US" sz="2100" dirty="0"/>
              <a:t> </a:t>
            </a:r>
          </a:p>
          <a:p>
            <a:pPr marL="457200" lvl="1" indent="0">
              <a:lnSpc>
                <a:spcPct val="90000"/>
              </a:lnSpc>
              <a:buNone/>
            </a:pPr>
            <a:endParaRPr lang="en-US" dirty="0"/>
          </a:p>
          <a:p>
            <a:pPr lvl="1">
              <a:lnSpc>
                <a:spcPct val="90000"/>
              </a:lnSpc>
            </a:pPr>
            <a:r>
              <a:rPr lang="en-US" sz="2000" b="1" dirty="0">
                <a:ea typeface="+mn-lt"/>
                <a:cs typeface="+mn-lt"/>
              </a:rPr>
              <a:t>Absence: </a:t>
            </a:r>
            <a:r>
              <a:rPr lang="en-US" sz="2000" dirty="0">
                <a:ea typeface="+mn-lt"/>
                <a:cs typeface="+mn-lt"/>
              </a:rPr>
              <a:t>Please use the </a:t>
            </a:r>
            <a:r>
              <a:rPr lang="en-US" sz="2000" dirty="0" err="1">
                <a:ea typeface="+mn-lt"/>
                <a:cs typeface="+mn-lt"/>
              </a:rPr>
              <a:t>ParentMail</a:t>
            </a:r>
            <a:r>
              <a:rPr lang="en-US" sz="2000" dirty="0">
                <a:ea typeface="+mn-lt"/>
                <a:cs typeface="+mn-lt"/>
              </a:rPr>
              <a:t> APP or phone the office</a:t>
            </a:r>
            <a:endParaRPr lang="en-US" sz="2000" b="1" dirty="0">
              <a:ea typeface="+mn-lt"/>
              <a:cs typeface="+mn-lt"/>
            </a:endParaRPr>
          </a:p>
          <a:p>
            <a:pPr lvl="1">
              <a:lnSpc>
                <a:spcPct val="90000"/>
              </a:lnSpc>
            </a:pPr>
            <a:r>
              <a:rPr lang="en-US" sz="2000" b="1" dirty="0">
                <a:ea typeface="+mn-lt"/>
                <a:cs typeface="+mn-lt"/>
              </a:rPr>
              <a:t>Urgent Messages: </a:t>
            </a:r>
            <a:r>
              <a:rPr lang="en-US" sz="2000" dirty="0">
                <a:ea typeface="+mn-lt"/>
                <a:cs typeface="+mn-lt"/>
              </a:rPr>
              <a:t>Please call the school office. (We don’t always check emails during the day)</a:t>
            </a:r>
            <a:endParaRPr lang="en-US" sz="2000" dirty="0"/>
          </a:p>
          <a:p>
            <a:pPr lvl="1">
              <a:lnSpc>
                <a:spcPct val="90000"/>
              </a:lnSpc>
            </a:pPr>
            <a:r>
              <a:rPr lang="en-US" sz="2000" b="1" dirty="0">
                <a:ea typeface="+mn-lt"/>
                <a:cs typeface="+mn-lt"/>
              </a:rPr>
              <a:t>Non-Urgent Communication</a:t>
            </a:r>
            <a:r>
              <a:rPr lang="en-US" sz="2000" dirty="0">
                <a:ea typeface="+mn-lt"/>
                <a:cs typeface="+mn-lt"/>
              </a:rPr>
              <a:t>: Use the Home School Book.</a:t>
            </a:r>
            <a:endParaRPr lang="en-US" sz="2000" dirty="0"/>
          </a:p>
          <a:p>
            <a:pPr lvl="1">
              <a:lnSpc>
                <a:spcPct val="90000"/>
              </a:lnSpc>
            </a:pPr>
            <a:r>
              <a:rPr lang="en-US" sz="2000" b="1" dirty="0">
                <a:ea typeface="+mn-lt"/>
                <a:cs typeface="+mn-lt"/>
              </a:rPr>
              <a:t>Weekly Newsletters</a:t>
            </a:r>
            <a:r>
              <a:rPr lang="en-US" sz="2000" dirty="0">
                <a:ea typeface="+mn-lt"/>
                <a:cs typeface="+mn-lt"/>
              </a:rPr>
              <a:t>: Keep up to date with school news.</a:t>
            </a:r>
            <a:endParaRPr lang="en-US" sz="2000" dirty="0">
              <a:ea typeface="Calibri"/>
              <a:cs typeface="Calibri"/>
            </a:endParaRPr>
          </a:p>
          <a:p>
            <a:pPr lvl="1">
              <a:lnSpc>
                <a:spcPct val="90000"/>
              </a:lnSpc>
            </a:pPr>
            <a:r>
              <a:rPr lang="en-US" sz="2000" b="1" dirty="0" err="1">
                <a:ea typeface="+mn-lt"/>
                <a:cs typeface="+mn-lt"/>
              </a:rPr>
              <a:t>ParentMail</a:t>
            </a:r>
            <a:r>
              <a:rPr lang="en-US" sz="2000" b="1" dirty="0">
                <a:ea typeface="+mn-lt"/>
                <a:cs typeface="+mn-lt"/>
              </a:rPr>
              <a:t>:</a:t>
            </a:r>
            <a:r>
              <a:rPr lang="en-US" sz="2000" dirty="0">
                <a:ea typeface="+mn-lt"/>
                <a:cs typeface="+mn-lt"/>
              </a:rPr>
              <a:t> Our communication system for messages and updates.</a:t>
            </a:r>
            <a:endParaRPr lang="en-US" sz="2000" dirty="0">
              <a:ea typeface="Calibri"/>
              <a:cs typeface="Calibri"/>
            </a:endParaRPr>
          </a:p>
          <a:p>
            <a:pPr lvl="1">
              <a:lnSpc>
                <a:spcPct val="90000"/>
              </a:lnSpc>
            </a:pPr>
            <a:r>
              <a:rPr lang="en-US" sz="2000" b="1" dirty="0">
                <a:ea typeface="+mn-lt"/>
                <a:cs typeface="+mn-lt"/>
              </a:rPr>
              <a:t>Subscribe to Our School Calendar</a:t>
            </a:r>
            <a:r>
              <a:rPr lang="en-US" sz="2000" dirty="0">
                <a:ea typeface="+mn-lt"/>
                <a:cs typeface="+mn-lt"/>
              </a:rPr>
              <a:t>: Available on the website.</a:t>
            </a:r>
            <a:endParaRPr lang="en-US" sz="2000" dirty="0">
              <a:ea typeface="Calibri"/>
              <a:cs typeface="Calibri"/>
            </a:endParaRPr>
          </a:p>
          <a:p>
            <a:pPr lvl="1">
              <a:lnSpc>
                <a:spcPct val="90000"/>
              </a:lnSpc>
            </a:pPr>
            <a:r>
              <a:rPr lang="en-US" sz="2000" b="1" dirty="0">
                <a:ea typeface="+mn-lt"/>
                <a:cs typeface="+mn-lt"/>
              </a:rPr>
              <a:t>Menus, Policies, and Procedures</a:t>
            </a:r>
            <a:r>
              <a:rPr lang="en-US" sz="2000" dirty="0">
                <a:ea typeface="+mn-lt"/>
                <a:cs typeface="+mn-lt"/>
              </a:rPr>
              <a:t>: All available on the school website. </a:t>
            </a:r>
          </a:p>
          <a:p>
            <a:pPr lvl="1">
              <a:lnSpc>
                <a:spcPct val="90000"/>
              </a:lnSpc>
            </a:pPr>
            <a:r>
              <a:rPr lang="en-US" sz="2000" b="1" dirty="0">
                <a:solidFill>
                  <a:srgbClr val="242424"/>
                </a:solidFill>
                <a:latin typeface="Calibri" panose="020F0502020204030204" pitchFamily="34" charset="0"/>
              </a:rPr>
              <a:t>Facebook page: </a:t>
            </a:r>
            <a:r>
              <a:rPr lang="en-US" sz="2000" dirty="0">
                <a:solidFill>
                  <a:srgbClr val="242424"/>
                </a:solidFill>
                <a:latin typeface="Calibri" panose="020F0502020204030204" pitchFamily="34" charset="0"/>
              </a:rPr>
              <a:t>Keep up to date with school news:</a:t>
            </a:r>
            <a:r>
              <a:rPr lang="en-US" sz="2000" b="1" dirty="0">
                <a:solidFill>
                  <a:srgbClr val="242424"/>
                </a:solidFill>
                <a:latin typeface="Calibri" panose="020F0502020204030204" pitchFamily="34" charset="0"/>
              </a:rPr>
              <a:t> </a:t>
            </a:r>
            <a:r>
              <a:rPr lang="en-US" sz="2000" u="sng" dirty="0">
                <a:solidFill>
                  <a:srgbClr val="242424"/>
                </a:solidFill>
                <a:latin typeface="Calibri" panose="020F0502020204030204" pitchFamily="34" charset="0"/>
                <a:hlinkClick r:id="rId4" tooltip="https://www.facebook.com/groups/385370060554710/"/>
              </a:rPr>
              <a:t>https://www.facebook.com/groups/385370060554710/</a:t>
            </a:r>
            <a:r>
              <a:rPr lang="en-US" sz="2000" dirty="0">
                <a:solidFill>
                  <a:srgbClr val="242424"/>
                </a:solidFill>
                <a:latin typeface="Calibri" panose="020F0502020204030204" pitchFamily="34" charset="0"/>
              </a:rPr>
              <a:t> ​</a:t>
            </a:r>
          </a:p>
          <a:p>
            <a:pPr lvl="1">
              <a:lnSpc>
                <a:spcPct val="90000"/>
              </a:lnSpc>
            </a:pPr>
            <a:endParaRPr lang="en-US" dirty="0">
              <a:ea typeface="Calibri"/>
              <a:cs typeface="Calibri"/>
            </a:endParaRPr>
          </a:p>
          <a:p>
            <a:pPr marL="0" indent="0">
              <a:buNone/>
            </a:pPr>
            <a:endParaRPr lang="en-US" sz="1400" dirty="0"/>
          </a:p>
          <a:p>
            <a:pPr marL="0" indent="0">
              <a:buNone/>
            </a:pPr>
            <a:endParaRPr lang="en-US" sz="1400" dirty="0"/>
          </a:p>
          <a:p>
            <a:pPr marL="0" indent="0" algn="ctr">
              <a:buNone/>
            </a:pPr>
            <a:r>
              <a:rPr lang="en-US" sz="2800" b="1" dirty="0"/>
              <a:t>We look forward to working with you and your child/ren.</a:t>
            </a:r>
          </a:p>
        </p:txBody>
      </p:sp>
      <p:sp>
        <p:nvSpPr>
          <p:cNvPr id="5" name="Title 4">
            <a:extLst>
              <a:ext uri="{FF2B5EF4-FFF2-40B4-BE49-F238E27FC236}">
                <a16:creationId xmlns:a16="http://schemas.microsoft.com/office/drawing/2014/main" id="{ED7FE796-ACA3-41AD-97FA-847468E48BFF}"/>
              </a:ext>
            </a:extLst>
          </p:cNvPr>
          <p:cNvSpPr>
            <a:spLocks noGrp="1"/>
          </p:cNvSpPr>
          <p:nvPr>
            <p:ph type="title"/>
          </p:nvPr>
        </p:nvSpPr>
        <p:spPr/>
        <p:txBody>
          <a:bodyPr/>
          <a:lstStyle/>
          <a:p>
            <a:r>
              <a:rPr lang="en-US" dirty="0"/>
              <a:t>Communication</a:t>
            </a:r>
            <a:endParaRPr lang="en-GB" dirty="0"/>
          </a:p>
        </p:txBody>
      </p:sp>
    </p:spTree>
    <p:extLst>
      <p:ext uri="{BB962C8B-B14F-4D97-AF65-F5344CB8AC3E}">
        <p14:creationId xmlns:p14="http://schemas.microsoft.com/office/powerpoint/2010/main" val="2672668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D51CE-995E-4C12-9ADB-B407C7EA1B8E}"/>
              </a:ext>
            </a:extLst>
          </p:cNvPr>
          <p:cNvSpPr>
            <a:spLocks noGrp="1"/>
          </p:cNvSpPr>
          <p:nvPr>
            <p:ph type="title"/>
          </p:nvPr>
        </p:nvSpPr>
        <p:spPr/>
        <p:txBody>
          <a:bodyPr/>
          <a:lstStyle/>
          <a:p>
            <a:r>
              <a:rPr lang="en-US" dirty="0"/>
              <a:t>Before you Leave</a:t>
            </a:r>
            <a:endParaRPr lang="en-GB" dirty="0"/>
          </a:p>
        </p:txBody>
      </p:sp>
      <p:sp>
        <p:nvSpPr>
          <p:cNvPr id="3" name="TextBox 2">
            <a:extLst>
              <a:ext uri="{FF2B5EF4-FFF2-40B4-BE49-F238E27FC236}">
                <a16:creationId xmlns:a16="http://schemas.microsoft.com/office/drawing/2014/main" id="{8C56E83E-3DE5-4593-8729-6D1DF9909BD9}"/>
              </a:ext>
            </a:extLst>
          </p:cNvPr>
          <p:cNvSpPr txBox="1"/>
          <p:nvPr/>
        </p:nvSpPr>
        <p:spPr>
          <a:xfrm>
            <a:off x="1154953" y="2577830"/>
            <a:ext cx="8961813" cy="3570208"/>
          </a:xfrm>
          <a:prstGeom prst="rect">
            <a:avLst/>
          </a:prstGeom>
          <a:noFill/>
        </p:spPr>
        <p:txBody>
          <a:bodyPr wrap="square" rtlCol="0">
            <a:spAutoFit/>
          </a:bodyPr>
          <a:lstStyle/>
          <a:p>
            <a:r>
              <a:rPr lang="en-US" sz="2800" b="1" u="sng" dirty="0"/>
              <a:t>Before you leave today, please ensure you have: </a:t>
            </a:r>
          </a:p>
          <a:p>
            <a:endParaRPr lang="en-US" dirty="0"/>
          </a:p>
          <a:p>
            <a:pPr marL="285750" indent="-285750">
              <a:buFont typeface="Arial" panose="020B0604020202020204" pitchFamily="34" charset="0"/>
              <a:buChar char="•"/>
            </a:pPr>
            <a:r>
              <a:rPr lang="en-US" sz="2000" dirty="0"/>
              <a:t>Signed up for a home/school visit </a:t>
            </a:r>
          </a:p>
          <a:p>
            <a:endParaRPr lang="en-US" sz="2000" dirty="0"/>
          </a:p>
          <a:p>
            <a:pPr marL="285750" indent="-285750">
              <a:buFont typeface="Arial" panose="020B0604020202020204" pitchFamily="34" charset="0"/>
              <a:buChar char="•"/>
            </a:pPr>
            <a:r>
              <a:rPr lang="en-US" sz="2000" dirty="0"/>
              <a:t>Checked which house your child is in so you can buy the correct </a:t>
            </a:r>
            <a:r>
              <a:rPr lang="en-US" sz="2000" dirty="0" err="1"/>
              <a:t>coloured</a:t>
            </a:r>
            <a:r>
              <a:rPr lang="en-US" sz="2000" dirty="0"/>
              <a:t> PE t-shirt. </a:t>
            </a:r>
          </a:p>
          <a:p>
            <a:endParaRPr lang="en-US" sz="2000" dirty="0"/>
          </a:p>
          <a:p>
            <a:pPr marL="285750" indent="-285750">
              <a:buFont typeface="Arial" panose="020B0604020202020204" pitchFamily="34" charset="0"/>
              <a:buChar char="•"/>
            </a:pPr>
            <a:r>
              <a:rPr lang="en-US" sz="2000" dirty="0"/>
              <a:t>Decided whether you would like your child to have hot dinners. If so, please do not forget to order before the summer holidays start. </a:t>
            </a:r>
          </a:p>
          <a:p>
            <a:endParaRPr lang="en-US" sz="2000" dirty="0"/>
          </a:p>
          <a:p>
            <a:pPr marL="285750" indent="-285750">
              <a:buFont typeface="Arial" panose="020B0604020202020204" pitchFamily="34" charset="0"/>
              <a:buChar char="•"/>
            </a:pPr>
            <a:r>
              <a:rPr lang="en-US" sz="2000" dirty="0"/>
              <a:t>Asked us any questions you may have. </a:t>
            </a:r>
            <a:endParaRPr lang="en-GB" sz="2000" dirty="0"/>
          </a:p>
        </p:txBody>
      </p:sp>
    </p:spTree>
    <p:extLst>
      <p:ext uri="{BB962C8B-B14F-4D97-AF65-F5344CB8AC3E}">
        <p14:creationId xmlns:p14="http://schemas.microsoft.com/office/powerpoint/2010/main" val="652460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D8D9A7-3FEA-4D75-AF96-A7D5543075CD}"/>
              </a:ext>
            </a:extLst>
          </p:cNvPr>
          <p:cNvSpPr>
            <a:spLocks noGrp="1"/>
          </p:cNvSpPr>
          <p:nvPr>
            <p:ph idx="1"/>
          </p:nvPr>
        </p:nvSpPr>
        <p:spPr>
          <a:xfrm>
            <a:off x="475354" y="2590113"/>
            <a:ext cx="11241292" cy="4267887"/>
          </a:xfrm>
        </p:spPr>
        <p:txBody>
          <a:bodyPr>
            <a:normAutofit/>
          </a:bodyPr>
          <a:lstStyle/>
          <a:p>
            <a:pPr marL="0" indent="0">
              <a:buNone/>
            </a:pPr>
            <a:endParaRPr lang="en-US" sz="1400" dirty="0"/>
          </a:p>
          <a:p>
            <a:pPr marL="0" indent="0">
              <a:buNone/>
            </a:pPr>
            <a:endParaRPr lang="en-GB" sz="1400" dirty="0"/>
          </a:p>
        </p:txBody>
      </p:sp>
      <p:sp>
        <p:nvSpPr>
          <p:cNvPr id="5" name="Title 4">
            <a:extLst>
              <a:ext uri="{FF2B5EF4-FFF2-40B4-BE49-F238E27FC236}">
                <a16:creationId xmlns:a16="http://schemas.microsoft.com/office/drawing/2014/main" id="{5A5AB38E-8325-44D1-9EAE-7962A88C45A6}"/>
              </a:ext>
            </a:extLst>
          </p:cNvPr>
          <p:cNvSpPr>
            <a:spLocks noGrp="1"/>
          </p:cNvSpPr>
          <p:nvPr>
            <p:ph type="title"/>
          </p:nvPr>
        </p:nvSpPr>
        <p:spPr/>
        <p:txBody>
          <a:bodyPr/>
          <a:lstStyle/>
          <a:p>
            <a:r>
              <a:rPr lang="en-US" dirty="0"/>
              <a:t>Finally Your School Needs You</a:t>
            </a:r>
            <a:endParaRPr lang="en-GB" dirty="0"/>
          </a:p>
        </p:txBody>
      </p:sp>
      <p:pic>
        <p:nvPicPr>
          <p:cNvPr id="6" name="Picture 5">
            <a:extLst>
              <a:ext uri="{FF2B5EF4-FFF2-40B4-BE49-F238E27FC236}">
                <a16:creationId xmlns:a16="http://schemas.microsoft.com/office/drawing/2014/main" id="{EFC386D3-410F-4E03-A30B-4BFA911F6EAC}"/>
              </a:ext>
            </a:extLst>
          </p:cNvPr>
          <p:cNvPicPr>
            <a:picLocks noChangeAspect="1"/>
          </p:cNvPicPr>
          <p:nvPr/>
        </p:nvPicPr>
        <p:blipFill>
          <a:blip r:embed="rId2"/>
          <a:stretch>
            <a:fillRect/>
          </a:stretch>
        </p:blipFill>
        <p:spPr>
          <a:xfrm>
            <a:off x="2616740" y="1862146"/>
            <a:ext cx="6382543" cy="4772118"/>
          </a:xfrm>
          <a:prstGeom prst="rect">
            <a:avLst/>
          </a:prstGeom>
        </p:spPr>
      </p:pic>
      <p:pic>
        <p:nvPicPr>
          <p:cNvPr id="7" name="Picture 6">
            <a:extLst>
              <a:ext uri="{FF2B5EF4-FFF2-40B4-BE49-F238E27FC236}">
                <a16:creationId xmlns:a16="http://schemas.microsoft.com/office/drawing/2014/main" id="{7E5C9136-391A-44DC-BD17-C1EAA2D07938}"/>
              </a:ext>
            </a:extLst>
          </p:cNvPr>
          <p:cNvPicPr>
            <a:picLocks noChangeAspect="1"/>
          </p:cNvPicPr>
          <p:nvPr/>
        </p:nvPicPr>
        <p:blipFill>
          <a:blip r:embed="rId3"/>
          <a:stretch>
            <a:fillRect/>
          </a:stretch>
        </p:blipFill>
        <p:spPr>
          <a:xfrm>
            <a:off x="8334775" y="732659"/>
            <a:ext cx="1329015" cy="1038730"/>
          </a:xfrm>
          <a:prstGeom prst="rect">
            <a:avLst/>
          </a:prstGeom>
        </p:spPr>
      </p:pic>
    </p:spTree>
    <p:extLst>
      <p:ext uri="{BB962C8B-B14F-4D97-AF65-F5344CB8AC3E}">
        <p14:creationId xmlns:p14="http://schemas.microsoft.com/office/powerpoint/2010/main" val="830914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A4341-BF35-4343-9356-178EAB454DF5}"/>
              </a:ext>
            </a:extLst>
          </p:cNvPr>
          <p:cNvSpPr>
            <a:spLocks noGrp="1"/>
          </p:cNvSpPr>
          <p:nvPr>
            <p:ph type="title"/>
          </p:nvPr>
        </p:nvSpPr>
        <p:spPr/>
        <p:txBody>
          <a:bodyPr/>
          <a:lstStyle/>
          <a:p>
            <a:r>
              <a:rPr lang="en-US" dirty="0"/>
              <a:t>Questions</a:t>
            </a:r>
            <a:endParaRPr lang="en-GB" dirty="0"/>
          </a:p>
        </p:txBody>
      </p:sp>
      <p:sp>
        <p:nvSpPr>
          <p:cNvPr id="3" name="TextBox 2">
            <a:extLst>
              <a:ext uri="{FF2B5EF4-FFF2-40B4-BE49-F238E27FC236}">
                <a16:creationId xmlns:a16="http://schemas.microsoft.com/office/drawing/2014/main" id="{216BB7D3-C1F4-4BA9-8648-2D143F4D1782}"/>
              </a:ext>
            </a:extLst>
          </p:cNvPr>
          <p:cNvSpPr txBox="1"/>
          <p:nvPr/>
        </p:nvSpPr>
        <p:spPr>
          <a:xfrm>
            <a:off x="2112523" y="2626468"/>
            <a:ext cx="7966953" cy="4154984"/>
          </a:xfrm>
          <a:prstGeom prst="rect">
            <a:avLst/>
          </a:prstGeom>
          <a:noFill/>
        </p:spPr>
        <p:txBody>
          <a:bodyPr wrap="square" rtlCol="0">
            <a:spAutoFit/>
          </a:bodyPr>
          <a:lstStyle/>
          <a:p>
            <a:pPr algn="ctr"/>
            <a:r>
              <a:rPr lang="en-US" sz="6600" b="1" dirty="0"/>
              <a:t>Please feel free to ask us any questions you may have. </a:t>
            </a:r>
            <a:endParaRPr lang="en-GB" sz="6600" b="1" dirty="0"/>
          </a:p>
        </p:txBody>
      </p:sp>
    </p:spTree>
    <p:extLst>
      <p:ext uri="{BB962C8B-B14F-4D97-AF65-F5344CB8AC3E}">
        <p14:creationId xmlns:p14="http://schemas.microsoft.com/office/powerpoint/2010/main" val="650357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CBD0E-758E-403A-BC04-1C7AEB7777C1}"/>
              </a:ext>
            </a:extLst>
          </p:cNvPr>
          <p:cNvSpPr>
            <a:spLocks noGrp="1"/>
          </p:cNvSpPr>
          <p:nvPr>
            <p:ph type="title"/>
          </p:nvPr>
        </p:nvSpPr>
        <p:spPr/>
        <p:txBody>
          <a:bodyPr/>
          <a:lstStyle/>
          <a:p>
            <a:r>
              <a:rPr lang="en-US" dirty="0"/>
              <a:t>Our Vision </a:t>
            </a:r>
            <a:endParaRPr lang="en-GB" dirty="0"/>
          </a:p>
        </p:txBody>
      </p:sp>
      <p:sp>
        <p:nvSpPr>
          <p:cNvPr id="3" name="TextBox 2">
            <a:extLst>
              <a:ext uri="{FF2B5EF4-FFF2-40B4-BE49-F238E27FC236}">
                <a16:creationId xmlns:a16="http://schemas.microsoft.com/office/drawing/2014/main" id="{C0F68B7E-090B-4C6C-BF47-4A8C9B7B9D05}"/>
              </a:ext>
            </a:extLst>
          </p:cNvPr>
          <p:cNvSpPr txBox="1"/>
          <p:nvPr/>
        </p:nvSpPr>
        <p:spPr>
          <a:xfrm>
            <a:off x="710119" y="2373549"/>
            <a:ext cx="10953345" cy="3416320"/>
          </a:xfrm>
          <a:prstGeom prst="rect">
            <a:avLst/>
          </a:prstGeom>
          <a:noFill/>
        </p:spPr>
        <p:txBody>
          <a:bodyPr wrap="square" rtlCol="0">
            <a:spAutoFit/>
          </a:bodyPr>
          <a:lstStyle/>
          <a:p>
            <a:r>
              <a:rPr lang="en-US" b="1" u="sng" dirty="0"/>
              <a:t>What is foundation stage all about? </a:t>
            </a:r>
          </a:p>
          <a:p>
            <a:endParaRPr lang="en-US" dirty="0"/>
          </a:p>
          <a:p>
            <a:r>
              <a:rPr lang="en-GB" dirty="0"/>
              <a:t>❤️ Happy children</a:t>
            </a:r>
          </a:p>
          <a:p>
            <a:endParaRPr lang="en-GB" dirty="0"/>
          </a:p>
          <a:p>
            <a:r>
              <a:rPr lang="en-GB" dirty="0"/>
              <a:t>🎨 Learning through play</a:t>
            </a:r>
          </a:p>
          <a:p>
            <a:endParaRPr lang="en-GB" dirty="0"/>
          </a:p>
          <a:p>
            <a:r>
              <a:rPr lang="en-GB" dirty="0"/>
              <a:t>📚 Building confidence</a:t>
            </a:r>
          </a:p>
          <a:p>
            <a:endParaRPr lang="en-GB" dirty="0"/>
          </a:p>
          <a:p>
            <a:r>
              <a:rPr lang="en-GB" dirty="0"/>
              <a:t>🤝 Developing friendships</a:t>
            </a:r>
          </a:p>
          <a:p>
            <a:endParaRPr lang="en-GB" dirty="0"/>
          </a:p>
          <a:p>
            <a:r>
              <a:rPr lang="en-GB" dirty="0"/>
              <a:t>🌱 Growing independence</a:t>
            </a:r>
          </a:p>
          <a:p>
            <a:endParaRPr lang="en-GB" dirty="0"/>
          </a:p>
        </p:txBody>
      </p:sp>
      <p:sp>
        <p:nvSpPr>
          <p:cNvPr id="4" name="TextBox 3">
            <a:extLst>
              <a:ext uri="{FF2B5EF4-FFF2-40B4-BE49-F238E27FC236}">
                <a16:creationId xmlns:a16="http://schemas.microsoft.com/office/drawing/2014/main" id="{9FB8DF8A-B377-451D-A3C6-9AFFA39EFC56}"/>
              </a:ext>
            </a:extLst>
          </p:cNvPr>
          <p:cNvSpPr txBox="1"/>
          <p:nvPr/>
        </p:nvSpPr>
        <p:spPr>
          <a:xfrm>
            <a:off x="710118" y="5875506"/>
            <a:ext cx="10953345" cy="923330"/>
          </a:xfrm>
          <a:prstGeom prst="rect">
            <a:avLst/>
          </a:prstGeom>
          <a:noFill/>
        </p:spPr>
        <p:txBody>
          <a:bodyPr wrap="square" rtlCol="0">
            <a:spAutoFit/>
          </a:bodyPr>
          <a:lstStyle/>
          <a:p>
            <a:r>
              <a:rPr lang="en-GB" dirty="0"/>
              <a:t>Every child develops at their own pace. We value curiosity, kindness and confidence just as much as reading and maths.</a:t>
            </a:r>
          </a:p>
          <a:p>
            <a:endParaRPr lang="en-GB" dirty="0"/>
          </a:p>
        </p:txBody>
      </p:sp>
    </p:spTree>
    <p:extLst>
      <p:ext uri="{BB962C8B-B14F-4D97-AF65-F5344CB8AC3E}">
        <p14:creationId xmlns:p14="http://schemas.microsoft.com/office/powerpoint/2010/main" val="3047267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D1BF0-B870-4666-BADB-1856231EA00A}"/>
              </a:ext>
            </a:extLst>
          </p:cNvPr>
          <p:cNvSpPr>
            <a:spLocks noGrp="1"/>
          </p:cNvSpPr>
          <p:nvPr>
            <p:ph type="title"/>
          </p:nvPr>
        </p:nvSpPr>
        <p:spPr/>
        <p:txBody>
          <a:bodyPr/>
          <a:lstStyle/>
          <a:p>
            <a:r>
              <a:rPr lang="en-US" dirty="0"/>
              <a:t>What will my Child Learn? </a:t>
            </a:r>
            <a:endParaRPr lang="en-GB" dirty="0"/>
          </a:p>
        </p:txBody>
      </p:sp>
      <p:graphicFrame>
        <p:nvGraphicFramePr>
          <p:cNvPr id="3" name="Table 2">
            <a:extLst>
              <a:ext uri="{FF2B5EF4-FFF2-40B4-BE49-F238E27FC236}">
                <a16:creationId xmlns:a16="http://schemas.microsoft.com/office/drawing/2014/main" id="{E60E8E57-AE30-4514-8604-75B6CA78628F}"/>
              </a:ext>
            </a:extLst>
          </p:cNvPr>
          <p:cNvGraphicFramePr>
            <a:graphicFrameLocks noGrp="1"/>
          </p:cNvGraphicFramePr>
          <p:nvPr>
            <p:extLst>
              <p:ext uri="{D42A27DB-BD31-4B8C-83A1-F6EECF244321}">
                <p14:modId xmlns:p14="http://schemas.microsoft.com/office/powerpoint/2010/main" val="605149457"/>
              </p:ext>
            </p:extLst>
          </p:nvPr>
        </p:nvGraphicFramePr>
        <p:xfrm>
          <a:off x="2032000" y="2636015"/>
          <a:ext cx="8128000" cy="25958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790662861"/>
                    </a:ext>
                  </a:extLst>
                </a:gridCol>
              </a:tblGrid>
              <a:tr h="370840">
                <a:tc>
                  <a:txBody>
                    <a:bodyPr/>
                    <a:lstStyle/>
                    <a:p>
                      <a:r>
                        <a:rPr lang="en-US" b="0" dirty="0">
                          <a:solidFill>
                            <a:schemeClr val="tx1"/>
                          </a:solidFill>
                        </a:rPr>
                        <a:t>Communication and Language</a:t>
                      </a:r>
                    </a:p>
                  </a:txBody>
                  <a:tcPr/>
                </a:tc>
                <a:extLst>
                  <a:ext uri="{0D108BD9-81ED-4DB2-BD59-A6C34878D82A}">
                    <a16:rowId xmlns:a16="http://schemas.microsoft.com/office/drawing/2014/main" val="3568214305"/>
                  </a:ext>
                </a:extLst>
              </a:tr>
              <a:tr h="370840">
                <a:tc>
                  <a:txBody>
                    <a:bodyPr/>
                    <a:lstStyle/>
                    <a:p>
                      <a:r>
                        <a:rPr lang="en-US" b="0" dirty="0">
                          <a:solidFill>
                            <a:schemeClr val="tx1"/>
                          </a:solidFill>
                        </a:rPr>
                        <a:t>Personal, Social and Emotional Development (PSED)</a:t>
                      </a:r>
                      <a:endParaRPr lang="en-GB" b="0" dirty="0">
                        <a:solidFill>
                          <a:schemeClr val="tx1"/>
                        </a:solidFill>
                      </a:endParaRPr>
                    </a:p>
                  </a:txBody>
                  <a:tcPr/>
                </a:tc>
                <a:extLst>
                  <a:ext uri="{0D108BD9-81ED-4DB2-BD59-A6C34878D82A}">
                    <a16:rowId xmlns:a16="http://schemas.microsoft.com/office/drawing/2014/main" val="2777064821"/>
                  </a:ext>
                </a:extLst>
              </a:tr>
              <a:tr h="370840">
                <a:tc>
                  <a:txBody>
                    <a:bodyPr/>
                    <a:lstStyle/>
                    <a:p>
                      <a:r>
                        <a:rPr lang="en-US" b="0" dirty="0">
                          <a:solidFill>
                            <a:schemeClr val="tx1"/>
                          </a:solidFill>
                        </a:rPr>
                        <a:t>Physical Development</a:t>
                      </a:r>
                      <a:endParaRPr lang="en-GB" b="0" dirty="0">
                        <a:solidFill>
                          <a:schemeClr val="tx1"/>
                        </a:solidFill>
                      </a:endParaRPr>
                    </a:p>
                  </a:txBody>
                  <a:tcPr/>
                </a:tc>
                <a:extLst>
                  <a:ext uri="{0D108BD9-81ED-4DB2-BD59-A6C34878D82A}">
                    <a16:rowId xmlns:a16="http://schemas.microsoft.com/office/drawing/2014/main" val="3551475479"/>
                  </a:ext>
                </a:extLst>
              </a:tr>
              <a:tr h="370840">
                <a:tc>
                  <a:txBody>
                    <a:bodyPr/>
                    <a:lstStyle/>
                    <a:p>
                      <a:r>
                        <a:rPr lang="en-US" b="0" dirty="0">
                          <a:solidFill>
                            <a:schemeClr val="tx1"/>
                          </a:solidFill>
                        </a:rPr>
                        <a:t>Literacy</a:t>
                      </a:r>
                      <a:endParaRPr lang="en-GB" b="0" dirty="0">
                        <a:solidFill>
                          <a:schemeClr val="tx1"/>
                        </a:solidFill>
                      </a:endParaRPr>
                    </a:p>
                  </a:txBody>
                  <a:tcPr/>
                </a:tc>
                <a:extLst>
                  <a:ext uri="{0D108BD9-81ED-4DB2-BD59-A6C34878D82A}">
                    <a16:rowId xmlns:a16="http://schemas.microsoft.com/office/drawing/2014/main" val="3305030082"/>
                  </a:ext>
                </a:extLst>
              </a:tr>
              <a:tr h="370840">
                <a:tc>
                  <a:txBody>
                    <a:bodyPr/>
                    <a:lstStyle/>
                    <a:p>
                      <a:r>
                        <a:rPr lang="en-US" b="0" dirty="0" err="1">
                          <a:solidFill>
                            <a:schemeClr val="tx1"/>
                          </a:solidFill>
                        </a:rPr>
                        <a:t>Maths</a:t>
                      </a:r>
                      <a:endParaRPr lang="en-GB" b="0" dirty="0">
                        <a:solidFill>
                          <a:schemeClr val="tx1"/>
                        </a:solidFill>
                      </a:endParaRPr>
                    </a:p>
                  </a:txBody>
                  <a:tcPr/>
                </a:tc>
                <a:extLst>
                  <a:ext uri="{0D108BD9-81ED-4DB2-BD59-A6C34878D82A}">
                    <a16:rowId xmlns:a16="http://schemas.microsoft.com/office/drawing/2014/main" val="2738554580"/>
                  </a:ext>
                </a:extLst>
              </a:tr>
              <a:tr h="370840">
                <a:tc>
                  <a:txBody>
                    <a:bodyPr/>
                    <a:lstStyle/>
                    <a:p>
                      <a:r>
                        <a:rPr lang="en-US" b="0" dirty="0">
                          <a:solidFill>
                            <a:schemeClr val="tx1"/>
                          </a:solidFill>
                        </a:rPr>
                        <a:t>Understanding of the World</a:t>
                      </a:r>
                      <a:endParaRPr lang="en-GB" b="0" dirty="0">
                        <a:solidFill>
                          <a:schemeClr val="tx1"/>
                        </a:solidFill>
                      </a:endParaRPr>
                    </a:p>
                  </a:txBody>
                  <a:tcPr/>
                </a:tc>
                <a:extLst>
                  <a:ext uri="{0D108BD9-81ED-4DB2-BD59-A6C34878D82A}">
                    <a16:rowId xmlns:a16="http://schemas.microsoft.com/office/drawing/2014/main" val="3696357387"/>
                  </a:ext>
                </a:extLst>
              </a:tr>
              <a:tr h="370840">
                <a:tc>
                  <a:txBody>
                    <a:bodyPr/>
                    <a:lstStyle/>
                    <a:p>
                      <a:r>
                        <a:rPr lang="en-US" b="0" dirty="0">
                          <a:solidFill>
                            <a:schemeClr val="tx1"/>
                          </a:solidFill>
                        </a:rPr>
                        <a:t>Expressive Art and Design </a:t>
                      </a:r>
                      <a:endParaRPr lang="en-GB" b="0" dirty="0">
                        <a:solidFill>
                          <a:schemeClr val="tx1"/>
                        </a:solidFill>
                      </a:endParaRPr>
                    </a:p>
                  </a:txBody>
                  <a:tcPr/>
                </a:tc>
                <a:extLst>
                  <a:ext uri="{0D108BD9-81ED-4DB2-BD59-A6C34878D82A}">
                    <a16:rowId xmlns:a16="http://schemas.microsoft.com/office/drawing/2014/main" val="1641232320"/>
                  </a:ext>
                </a:extLst>
              </a:tr>
            </a:tbl>
          </a:graphicData>
        </a:graphic>
      </p:graphicFrame>
      <p:sp>
        <p:nvSpPr>
          <p:cNvPr id="5" name="TextBox 4">
            <a:extLst>
              <a:ext uri="{FF2B5EF4-FFF2-40B4-BE49-F238E27FC236}">
                <a16:creationId xmlns:a16="http://schemas.microsoft.com/office/drawing/2014/main" id="{82D53A8A-05EC-49A3-B0AC-5935281F7D20}"/>
              </a:ext>
            </a:extLst>
          </p:cNvPr>
          <p:cNvSpPr txBox="1"/>
          <p:nvPr/>
        </p:nvSpPr>
        <p:spPr>
          <a:xfrm>
            <a:off x="1154953" y="5680051"/>
            <a:ext cx="9562289" cy="369332"/>
          </a:xfrm>
          <a:prstGeom prst="rect">
            <a:avLst/>
          </a:prstGeom>
          <a:noFill/>
        </p:spPr>
        <p:txBody>
          <a:bodyPr wrap="square" rtlCol="0">
            <a:spAutoFit/>
          </a:bodyPr>
          <a:lstStyle/>
          <a:p>
            <a:pPr algn="ctr"/>
            <a:r>
              <a:rPr lang="en-GB" b="1" dirty="0"/>
              <a:t>Children learn through play, exploration and practical experiences.</a:t>
            </a:r>
          </a:p>
        </p:txBody>
      </p:sp>
    </p:spTree>
    <p:extLst>
      <p:ext uri="{BB962C8B-B14F-4D97-AF65-F5344CB8AC3E}">
        <p14:creationId xmlns:p14="http://schemas.microsoft.com/office/powerpoint/2010/main" val="112394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937C8-60AF-4AE1-8383-CAAE53F4FA0A}"/>
              </a:ext>
            </a:extLst>
          </p:cNvPr>
          <p:cNvSpPr>
            <a:spLocks noGrp="1"/>
          </p:cNvSpPr>
          <p:nvPr>
            <p:ph type="title"/>
          </p:nvPr>
        </p:nvSpPr>
        <p:spPr/>
        <p:txBody>
          <a:bodyPr/>
          <a:lstStyle/>
          <a:p>
            <a:r>
              <a:rPr lang="en-US" dirty="0"/>
              <a:t>A Typical Day in Reception</a:t>
            </a:r>
            <a:endParaRPr lang="en-GB" dirty="0"/>
          </a:p>
        </p:txBody>
      </p:sp>
      <p:graphicFrame>
        <p:nvGraphicFramePr>
          <p:cNvPr id="4" name="Table 3">
            <a:extLst>
              <a:ext uri="{FF2B5EF4-FFF2-40B4-BE49-F238E27FC236}">
                <a16:creationId xmlns:a16="http://schemas.microsoft.com/office/drawing/2014/main" id="{E33F247E-9273-41D8-A978-557C2049CCE4}"/>
              </a:ext>
            </a:extLst>
          </p:cNvPr>
          <p:cNvGraphicFramePr>
            <a:graphicFrameLocks noGrp="1"/>
          </p:cNvGraphicFramePr>
          <p:nvPr>
            <p:extLst>
              <p:ext uri="{D42A27DB-BD31-4B8C-83A1-F6EECF244321}">
                <p14:modId xmlns:p14="http://schemas.microsoft.com/office/powerpoint/2010/main" val="2869471822"/>
              </p:ext>
            </p:extLst>
          </p:nvPr>
        </p:nvGraphicFramePr>
        <p:xfrm>
          <a:off x="1471659" y="1762760"/>
          <a:ext cx="8128000" cy="5095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58528126"/>
                    </a:ext>
                  </a:extLst>
                </a:gridCol>
                <a:gridCol w="4064000">
                  <a:extLst>
                    <a:ext uri="{9D8B030D-6E8A-4147-A177-3AD203B41FA5}">
                      <a16:colId xmlns:a16="http://schemas.microsoft.com/office/drawing/2014/main" val="3378256930"/>
                    </a:ext>
                  </a:extLst>
                </a:gridCol>
              </a:tblGrid>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8:40 – 8:50 </a:t>
                      </a:r>
                      <a:endParaRPr lang="en-GB" sz="1100" b="1" dirty="0">
                        <a:solidFill>
                          <a:schemeClr val="tx1"/>
                        </a:solidFill>
                      </a:endParaRPr>
                    </a:p>
                    <a:p>
                      <a:endParaRPr lang="en-GB" sz="1100" b="1" dirty="0">
                        <a:solidFill>
                          <a:schemeClr val="tx1"/>
                        </a:solidFill>
                      </a:endParaRPr>
                    </a:p>
                  </a:txBody>
                  <a:tcPr/>
                </a:tc>
                <a:tc>
                  <a:txBody>
                    <a:bodyPr/>
                    <a:lstStyle/>
                    <a:p>
                      <a:r>
                        <a:rPr lang="en-US" sz="1100" b="1" dirty="0">
                          <a:solidFill>
                            <a:schemeClr val="tx1"/>
                          </a:solidFill>
                        </a:rPr>
                        <a:t>Classroom jobs</a:t>
                      </a:r>
                    </a:p>
                    <a:p>
                      <a:r>
                        <a:rPr lang="en-US" sz="1100" b="1" dirty="0">
                          <a:solidFill>
                            <a:schemeClr val="tx1"/>
                          </a:solidFill>
                        </a:rPr>
                        <a:t>Morning work</a:t>
                      </a:r>
                    </a:p>
                  </a:txBody>
                  <a:tcPr/>
                </a:tc>
                <a:extLst>
                  <a:ext uri="{0D108BD9-81ED-4DB2-BD59-A6C34878D82A}">
                    <a16:rowId xmlns:a16="http://schemas.microsoft.com/office/drawing/2014/main" val="371237923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8:50 – 9:00</a:t>
                      </a:r>
                      <a:endParaRPr lang="en-GB" sz="1100" b="1" dirty="0">
                        <a:solidFill>
                          <a:schemeClr val="tx1"/>
                        </a:solidFill>
                      </a:endParaRPr>
                    </a:p>
                    <a:p>
                      <a:endParaRPr lang="en-GB" sz="1100" b="1"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Register and time to share any news</a:t>
                      </a:r>
                      <a:endParaRPr lang="en-GB" sz="1100" b="1" dirty="0">
                        <a:solidFill>
                          <a:schemeClr val="tx1"/>
                        </a:solidFill>
                      </a:endParaRPr>
                    </a:p>
                    <a:p>
                      <a:endParaRPr lang="en-GB" sz="1100" b="1" dirty="0">
                        <a:solidFill>
                          <a:schemeClr val="tx1"/>
                        </a:solidFill>
                      </a:endParaRPr>
                    </a:p>
                  </a:txBody>
                  <a:tcPr/>
                </a:tc>
                <a:extLst>
                  <a:ext uri="{0D108BD9-81ED-4DB2-BD59-A6C34878D82A}">
                    <a16:rowId xmlns:a16="http://schemas.microsoft.com/office/drawing/2014/main" val="112553265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a:solidFill>
                            <a:schemeClr val="tx1"/>
                          </a:solidFill>
                        </a:rPr>
                        <a:t>9:00 </a:t>
                      </a:r>
                      <a:r>
                        <a:rPr lang="en-US" sz="1100" b="1" dirty="0">
                          <a:solidFill>
                            <a:schemeClr val="tx1"/>
                          </a:solidFill>
                        </a:rPr>
                        <a:t>– 10:00</a:t>
                      </a:r>
                      <a:endParaRPr lang="en-GB" sz="1100" b="1" dirty="0">
                        <a:solidFill>
                          <a:schemeClr val="tx1"/>
                        </a:solidFill>
                      </a:endParaRPr>
                    </a:p>
                    <a:p>
                      <a:endParaRPr lang="en-GB" sz="1100" b="1" dirty="0">
                        <a:solidFill>
                          <a:schemeClr val="tx1"/>
                        </a:solidFill>
                      </a:endParaRPr>
                    </a:p>
                  </a:txBody>
                  <a:tcPr/>
                </a:tc>
                <a:tc>
                  <a:txBody>
                    <a:bodyPr/>
                    <a:lstStyle/>
                    <a:p>
                      <a:r>
                        <a:rPr lang="en-US" sz="1100" b="1" dirty="0">
                          <a:solidFill>
                            <a:schemeClr val="tx1"/>
                          </a:solidFill>
                        </a:rPr>
                        <a:t>Phonics</a:t>
                      </a:r>
                    </a:p>
                    <a:p>
                      <a:r>
                        <a:rPr lang="en-US" sz="1100" b="1" dirty="0">
                          <a:solidFill>
                            <a:schemeClr val="tx1"/>
                          </a:solidFill>
                        </a:rPr>
                        <a:t>Exploring Time</a:t>
                      </a:r>
                      <a:endParaRPr lang="en-GB" sz="1100" b="1" dirty="0">
                        <a:solidFill>
                          <a:schemeClr val="tx1"/>
                        </a:solidFill>
                      </a:endParaRPr>
                    </a:p>
                    <a:p>
                      <a:endParaRPr lang="en-GB" sz="1100" b="1" dirty="0">
                        <a:solidFill>
                          <a:schemeClr val="tx1"/>
                        </a:solidFill>
                      </a:endParaRPr>
                    </a:p>
                  </a:txBody>
                  <a:tcPr/>
                </a:tc>
                <a:extLst>
                  <a:ext uri="{0D108BD9-81ED-4DB2-BD59-A6C34878D82A}">
                    <a16:rowId xmlns:a16="http://schemas.microsoft.com/office/drawing/2014/main" val="12873831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10:00 – 10:15</a:t>
                      </a:r>
                      <a:endParaRPr lang="en-GB" sz="1100" b="1" dirty="0">
                        <a:solidFill>
                          <a:schemeClr val="tx1"/>
                        </a:solidFill>
                      </a:endParaRPr>
                    </a:p>
                    <a:p>
                      <a:endParaRPr lang="en-GB" sz="1100" b="1" dirty="0">
                        <a:solidFill>
                          <a:schemeClr val="tx1"/>
                        </a:solidFill>
                      </a:endParaRPr>
                    </a:p>
                  </a:txBody>
                  <a:tcPr/>
                </a:tc>
                <a:tc>
                  <a:txBody>
                    <a:bodyPr/>
                    <a:lstStyle/>
                    <a:p>
                      <a:r>
                        <a:rPr lang="en-US" sz="1100" b="1" dirty="0">
                          <a:solidFill>
                            <a:schemeClr val="tx1"/>
                          </a:solidFill>
                        </a:rPr>
                        <a:t>Break time</a:t>
                      </a:r>
                      <a:endParaRPr lang="en-GB" sz="1100" b="1" dirty="0">
                        <a:solidFill>
                          <a:schemeClr val="tx1"/>
                        </a:solidFill>
                      </a:endParaRPr>
                    </a:p>
                  </a:txBody>
                  <a:tcPr/>
                </a:tc>
                <a:extLst>
                  <a:ext uri="{0D108BD9-81ED-4DB2-BD59-A6C34878D82A}">
                    <a16:rowId xmlns:a16="http://schemas.microsoft.com/office/drawing/2014/main" val="45912028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10:15 – 10:30</a:t>
                      </a:r>
                      <a:endParaRPr lang="en-GB" sz="1100" b="1" dirty="0">
                        <a:solidFill>
                          <a:schemeClr val="tx1"/>
                        </a:solidFill>
                      </a:endParaRPr>
                    </a:p>
                    <a:p>
                      <a:endParaRPr lang="en-GB" sz="1100" b="1"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Snack and Story</a:t>
                      </a:r>
                      <a:endParaRPr lang="en-GB" sz="1100" b="1" dirty="0">
                        <a:solidFill>
                          <a:schemeClr val="tx1"/>
                        </a:solidFill>
                      </a:endParaRPr>
                    </a:p>
                    <a:p>
                      <a:endParaRPr lang="en-GB" sz="1100" b="1" dirty="0">
                        <a:solidFill>
                          <a:schemeClr val="tx1"/>
                        </a:solidFill>
                      </a:endParaRPr>
                    </a:p>
                  </a:txBody>
                  <a:tcPr/>
                </a:tc>
                <a:extLst>
                  <a:ext uri="{0D108BD9-81ED-4DB2-BD59-A6C34878D82A}">
                    <a16:rowId xmlns:a16="http://schemas.microsoft.com/office/drawing/2014/main" val="30919909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10:30 – 12:00</a:t>
                      </a:r>
                      <a:endParaRPr lang="en-GB" sz="1100" b="1" dirty="0">
                        <a:solidFill>
                          <a:schemeClr val="tx1"/>
                        </a:solidFill>
                      </a:endParaRPr>
                    </a:p>
                    <a:p>
                      <a:endParaRPr lang="en-GB" sz="1100" b="1" dirty="0">
                        <a:solidFill>
                          <a:schemeClr val="tx1"/>
                        </a:solidFill>
                      </a:endParaRPr>
                    </a:p>
                  </a:txBody>
                  <a:tcPr/>
                </a:tc>
                <a:tc>
                  <a:txBody>
                    <a:bodyPr/>
                    <a:lstStyle/>
                    <a:p>
                      <a:r>
                        <a:rPr lang="en-US" sz="1100" b="1" dirty="0">
                          <a:solidFill>
                            <a:schemeClr val="tx1"/>
                          </a:solidFill>
                        </a:rPr>
                        <a:t>English</a:t>
                      </a:r>
                    </a:p>
                    <a:p>
                      <a:r>
                        <a:rPr lang="en-US" sz="1100" b="1" dirty="0">
                          <a:solidFill>
                            <a:schemeClr val="tx1"/>
                          </a:solidFill>
                        </a:rPr>
                        <a:t>Exploring Time</a:t>
                      </a:r>
                    </a:p>
                    <a:p>
                      <a:r>
                        <a:rPr lang="en-US" sz="1100" b="1" dirty="0">
                          <a:solidFill>
                            <a:schemeClr val="tx1"/>
                          </a:solidFill>
                        </a:rPr>
                        <a:t>Handwriting</a:t>
                      </a:r>
                      <a:endParaRPr lang="en-GB" sz="1100" b="1" dirty="0">
                        <a:solidFill>
                          <a:schemeClr val="tx1"/>
                        </a:solidFill>
                      </a:endParaRPr>
                    </a:p>
                    <a:p>
                      <a:endParaRPr lang="en-GB" sz="1100" b="1" dirty="0">
                        <a:solidFill>
                          <a:schemeClr val="tx1"/>
                        </a:solidFill>
                      </a:endParaRPr>
                    </a:p>
                  </a:txBody>
                  <a:tcPr/>
                </a:tc>
                <a:extLst>
                  <a:ext uri="{0D108BD9-81ED-4DB2-BD59-A6C34878D82A}">
                    <a16:rowId xmlns:a16="http://schemas.microsoft.com/office/drawing/2014/main" val="33872954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12:00 – 1:00 </a:t>
                      </a:r>
                      <a:endParaRPr lang="en-GB" sz="1100" b="1" dirty="0">
                        <a:solidFill>
                          <a:schemeClr val="tx1"/>
                        </a:solidFill>
                      </a:endParaRPr>
                    </a:p>
                    <a:p>
                      <a:endParaRPr lang="en-GB" sz="1100" b="1"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Lunchtime</a:t>
                      </a:r>
                      <a:endParaRPr lang="en-GB" sz="1100" b="1" dirty="0">
                        <a:solidFill>
                          <a:schemeClr val="tx1"/>
                        </a:solidFill>
                      </a:endParaRPr>
                    </a:p>
                    <a:p>
                      <a:endParaRPr lang="en-GB" sz="1100" b="1" dirty="0">
                        <a:solidFill>
                          <a:schemeClr val="tx1"/>
                        </a:solidFill>
                      </a:endParaRPr>
                    </a:p>
                  </a:txBody>
                  <a:tcPr/>
                </a:tc>
                <a:extLst>
                  <a:ext uri="{0D108BD9-81ED-4DB2-BD59-A6C34878D82A}">
                    <a16:rowId xmlns:a16="http://schemas.microsoft.com/office/drawing/2014/main" val="331013273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b="1" dirty="0">
                          <a:solidFill>
                            <a:schemeClr val="tx1"/>
                          </a:solidFill>
                        </a:rPr>
                        <a:t>1:00 – 1:30 </a:t>
                      </a:r>
                      <a:endParaRPr lang="en-GB" sz="1050" b="1" dirty="0">
                        <a:solidFill>
                          <a:schemeClr val="tx1"/>
                        </a:solidFill>
                      </a:endParaRPr>
                    </a:p>
                    <a:p>
                      <a:endParaRPr lang="en-GB" sz="1050" b="1" dirty="0">
                        <a:solidFill>
                          <a:schemeClr val="tx1"/>
                        </a:solidFill>
                      </a:endParaRPr>
                    </a:p>
                  </a:txBody>
                  <a:tcPr/>
                </a:tc>
                <a:tc>
                  <a:txBody>
                    <a:bodyPr/>
                    <a:lstStyle/>
                    <a:p>
                      <a:r>
                        <a:rPr lang="en-US" sz="1050" b="1" dirty="0" err="1">
                          <a:solidFill>
                            <a:schemeClr val="tx1"/>
                          </a:solidFill>
                        </a:rPr>
                        <a:t>Maths</a:t>
                      </a:r>
                      <a:endParaRPr lang="en-GB" sz="1050" b="1" dirty="0">
                        <a:solidFill>
                          <a:schemeClr val="tx1"/>
                        </a:solidFill>
                      </a:endParaRPr>
                    </a:p>
                  </a:txBody>
                  <a:tcPr/>
                </a:tc>
                <a:extLst>
                  <a:ext uri="{0D108BD9-81ED-4DB2-BD59-A6C34878D82A}">
                    <a16:rowId xmlns:a16="http://schemas.microsoft.com/office/drawing/2014/main" val="2810974181"/>
                  </a:ext>
                </a:extLst>
              </a:tr>
              <a:tr h="370840">
                <a:tc>
                  <a:txBody>
                    <a:bodyPr/>
                    <a:lstStyle/>
                    <a:p>
                      <a:r>
                        <a:rPr lang="en-US" sz="1050" b="1" dirty="0">
                          <a:solidFill>
                            <a:schemeClr val="tx1"/>
                          </a:solidFill>
                        </a:rPr>
                        <a:t>1:30 – 2:50</a:t>
                      </a:r>
                      <a:endParaRPr lang="en-GB" sz="1050" b="1" dirty="0">
                        <a:solidFill>
                          <a:schemeClr val="tx1"/>
                        </a:solidFill>
                      </a:endParaRPr>
                    </a:p>
                  </a:txBody>
                  <a:tcPr/>
                </a:tc>
                <a:tc>
                  <a:txBody>
                    <a:bodyPr/>
                    <a:lstStyle/>
                    <a:p>
                      <a:r>
                        <a:rPr lang="en-US" sz="1050" b="1" dirty="0">
                          <a:solidFill>
                            <a:schemeClr val="tx1"/>
                          </a:solidFill>
                        </a:rPr>
                        <a:t>Topic</a:t>
                      </a:r>
                    </a:p>
                    <a:p>
                      <a:r>
                        <a:rPr lang="en-US" sz="1050" b="1" dirty="0">
                          <a:solidFill>
                            <a:schemeClr val="tx1"/>
                          </a:solidFill>
                        </a:rPr>
                        <a:t>Exploring</a:t>
                      </a:r>
                      <a:endParaRPr lang="en-GB" sz="1050" b="1" dirty="0">
                        <a:solidFill>
                          <a:schemeClr val="tx1"/>
                        </a:solidFill>
                      </a:endParaRPr>
                    </a:p>
                  </a:txBody>
                  <a:tcPr/>
                </a:tc>
                <a:extLst>
                  <a:ext uri="{0D108BD9-81ED-4DB2-BD59-A6C34878D82A}">
                    <a16:rowId xmlns:a16="http://schemas.microsoft.com/office/drawing/2014/main" val="545950243"/>
                  </a:ext>
                </a:extLst>
              </a:tr>
              <a:tr h="370840">
                <a:tc>
                  <a:txBody>
                    <a:bodyPr/>
                    <a:lstStyle/>
                    <a:p>
                      <a:r>
                        <a:rPr lang="en-US" sz="1050" b="1" dirty="0">
                          <a:solidFill>
                            <a:schemeClr val="tx1"/>
                          </a:solidFill>
                        </a:rPr>
                        <a:t>2:50 – 3:00</a:t>
                      </a:r>
                      <a:endParaRPr lang="en-GB" sz="1050" b="1" dirty="0">
                        <a:solidFill>
                          <a:schemeClr val="tx1"/>
                        </a:solidFill>
                      </a:endParaRPr>
                    </a:p>
                  </a:txBody>
                  <a:tcPr/>
                </a:tc>
                <a:tc>
                  <a:txBody>
                    <a:bodyPr/>
                    <a:lstStyle/>
                    <a:p>
                      <a:r>
                        <a:rPr lang="en-US" sz="1050" b="1" dirty="0">
                          <a:solidFill>
                            <a:schemeClr val="tx1"/>
                          </a:solidFill>
                        </a:rPr>
                        <a:t>Golden Time</a:t>
                      </a:r>
                      <a:endParaRPr lang="en-GB" sz="1050" b="1" dirty="0">
                        <a:solidFill>
                          <a:schemeClr val="tx1"/>
                        </a:solidFill>
                      </a:endParaRPr>
                    </a:p>
                  </a:txBody>
                  <a:tcPr/>
                </a:tc>
                <a:extLst>
                  <a:ext uri="{0D108BD9-81ED-4DB2-BD59-A6C34878D82A}">
                    <a16:rowId xmlns:a16="http://schemas.microsoft.com/office/drawing/2014/main" val="953041757"/>
                  </a:ext>
                </a:extLst>
              </a:tr>
              <a:tr h="370840">
                <a:tc>
                  <a:txBody>
                    <a:bodyPr/>
                    <a:lstStyle/>
                    <a:p>
                      <a:r>
                        <a:rPr lang="en-US" sz="1050" b="1" dirty="0">
                          <a:solidFill>
                            <a:schemeClr val="tx1"/>
                          </a:solidFill>
                        </a:rPr>
                        <a:t>3:00 – 3:10</a:t>
                      </a:r>
                      <a:endParaRPr lang="en-GB" sz="1050" b="1" dirty="0">
                        <a:solidFill>
                          <a:schemeClr val="tx1"/>
                        </a:solidFill>
                      </a:endParaRPr>
                    </a:p>
                  </a:txBody>
                  <a:tcPr/>
                </a:tc>
                <a:tc>
                  <a:txBody>
                    <a:bodyPr/>
                    <a:lstStyle/>
                    <a:p>
                      <a:r>
                        <a:rPr lang="en-US" sz="1050" b="1" dirty="0">
                          <a:solidFill>
                            <a:schemeClr val="tx1"/>
                          </a:solidFill>
                        </a:rPr>
                        <a:t>Songs/rhyme time</a:t>
                      </a:r>
                    </a:p>
                    <a:p>
                      <a:r>
                        <a:rPr lang="en-US" sz="1050" b="1" dirty="0">
                          <a:solidFill>
                            <a:schemeClr val="tx1"/>
                          </a:solidFill>
                        </a:rPr>
                        <a:t>Get ready for home time</a:t>
                      </a:r>
                      <a:endParaRPr lang="en-GB" sz="1050" b="1" dirty="0">
                        <a:solidFill>
                          <a:schemeClr val="tx1"/>
                        </a:solidFill>
                      </a:endParaRPr>
                    </a:p>
                  </a:txBody>
                  <a:tcPr/>
                </a:tc>
                <a:extLst>
                  <a:ext uri="{0D108BD9-81ED-4DB2-BD59-A6C34878D82A}">
                    <a16:rowId xmlns:a16="http://schemas.microsoft.com/office/drawing/2014/main" val="693061490"/>
                  </a:ext>
                </a:extLst>
              </a:tr>
            </a:tbl>
          </a:graphicData>
        </a:graphic>
      </p:graphicFrame>
      <p:sp>
        <p:nvSpPr>
          <p:cNvPr id="5" name="TextBox 4">
            <a:extLst>
              <a:ext uri="{FF2B5EF4-FFF2-40B4-BE49-F238E27FC236}">
                <a16:creationId xmlns:a16="http://schemas.microsoft.com/office/drawing/2014/main" id="{FC63D4C9-111B-410A-90AB-54F5F0297EB5}"/>
              </a:ext>
            </a:extLst>
          </p:cNvPr>
          <p:cNvSpPr txBox="1"/>
          <p:nvPr/>
        </p:nvSpPr>
        <p:spPr>
          <a:xfrm>
            <a:off x="8657617" y="3715966"/>
            <a:ext cx="3317132" cy="2031325"/>
          </a:xfrm>
          <a:prstGeom prst="rect">
            <a:avLst/>
          </a:prstGeom>
          <a:noFill/>
          <a:ln w="38100">
            <a:solidFill>
              <a:srgbClr val="FF0066"/>
            </a:solidFill>
          </a:ln>
        </p:spPr>
        <p:txBody>
          <a:bodyPr wrap="square" rtlCol="0">
            <a:spAutoFit/>
          </a:bodyPr>
          <a:lstStyle/>
          <a:p>
            <a:pPr lvl="0"/>
            <a:r>
              <a:rPr lang="en-US" b="1" u="sng" dirty="0">
                <a:solidFill>
                  <a:srgbClr val="FF0000"/>
                </a:solidFill>
              </a:rPr>
              <a:t>Everyday always includes:</a:t>
            </a:r>
            <a:endParaRPr lang="en-GB" b="1" u="sng" dirty="0">
              <a:solidFill>
                <a:srgbClr val="FF0000"/>
              </a:solidFill>
            </a:endParaRPr>
          </a:p>
          <a:p>
            <a:pPr marL="285750" lvl="0" indent="-285750">
              <a:buFont typeface="Arial" panose="020B0604020202020204" pitchFamily="34" charset="0"/>
              <a:buChar char="•"/>
            </a:pPr>
            <a:r>
              <a:rPr lang="en-GB" b="1" dirty="0">
                <a:solidFill>
                  <a:srgbClr val="FF0000"/>
                </a:solidFill>
              </a:rPr>
              <a:t>Continuous provision </a:t>
            </a:r>
          </a:p>
          <a:p>
            <a:pPr marL="285750" lvl="0" indent="-285750">
              <a:buFont typeface="Arial" panose="020B0604020202020204" pitchFamily="34" charset="0"/>
              <a:buChar char="•"/>
            </a:pPr>
            <a:r>
              <a:rPr lang="en-GB" b="1" dirty="0">
                <a:solidFill>
                  <a:srgbClr val="FF0000"/>
                </a:solidFill>
              </a:rPr>
              <a:t>Outdoor learning every day </a:t>
            </a:r>
          </a:p>
          <a:p>
            <a:pPr marL="285750" lvl="0" indent="-285750">
              <a:buFont typeface="Arial" panose="020B0604020202020204" pitchFamily="34" charset="0"/>
              <a:buChar char="•"/>
            </a:pPr>
            <a:r>
              <a:rPr lang="en-GB" b="1" dirty="0">
                <a:solidFill>
                  <a:srgbClr val="FF0000"/>
                </a:solidFill>
              </a:rPr>
              <a:t>Balance of adult-led and child-led activities </a:t>
            </a:r>
          </a:p>
          <a:p>
            <a:endParaRPr lang="en-GB" dirty="0"/>
          </a:p>
        </p:txBody>
      </p:sp>
    </p:spTree>
    <p:extLst>
      <p:ext uri="{BB962C8B-B14F-4D97-AF65-F5344CB8AC3E}">
        <p14:creationId xmlns:p14="http://schemas.microsoft.com/office/powerpoint/2010/main" val="214058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B719F-F60A-4ED4-9DDD-FAE35DFE77CA}"/>
              </a:ext>
            </a:extLst>
          </p:cNvPr>
          <p:cNvSpPr>
            <a:spLocks noGrp="1"/>
          </p:cNvSpPr>
          <p:nvPr>
            <p:ph type="title"/>
          </p:nvPr>
        </p:nvSpPr>
        <p:spPr/>
        <p:txBody>
          <a:bodyPr/>
          <a:lstStyle/>
          <a:p>
            <a:r>
              <a:rPr lang="en-US" dirty="0"/>
              <a:t>Learning to Read</a:t>
            </a:r>
            <a:endParaRPr lang="en-GB" dirty="0"/>
          </a:p>
        </p:txBody>
      </p:sp>
      <p:sp>
        <p:nvSpPr>
          <p:cNvPr id="3" name="TextBox 2">
            <a:extLst>
              <a:ext uri="{FF2B5EF4-FFF2-40B4-BE49-F238E27FC236}">
                <a16:creationId xmlns:a16="http://schemas.microsoft.com/office/drawing/2014/main" id="{A6652188-8102-4EAB-851A-BA7DB2C27844}"/>
              </a:ext>
            </a:extLst>
          </p:cNvPr>
          <p:cNvSpPr txBox="1"/>
          <p:nvPr/>
        </p:nvSpPr>
        <p:spPr>
          <a:xfrm>
            <a:off x="1040860" y="2393004"/>
            <a:ext cx="10457234" cy="4247317"/>
          </a:xfrm>
          <a:prstGeom prst="rect">
            <a:avLst/>
          </a:prstGeom>
          <a:noFill/>
        </p:spPr>
        <p:txBody>
          <a:bodyPr wrap="square" rtlCol="0">
            <a:spAutoFit/>
          </a:bodyPr>
          <a:lstStyle/>
          <a:p>
            <a:pPr marL="285750" indent="-285750">
              <a:buFont typeface="Arial" panose="020B0604020202020204" pitchFamily="34" charset="0"/>
              <a:buChar char="•"/>
            </a:pPr>
            <a:r>
              <a:rPr lang="en-US" dirty="0"/>
              <a:t> Daily Phonics lessons. </a:t>
            </a:r>
          </a:p>
          <a:p>
            <a:r>
              <a:rPr lang="en-US" dirty="0"/>
              <a:t>We follow Twinkl Phonics Scheme </a:t>
            </a:r>
          </a:p>
          <a:p>
            <a:endParaRPr lang="en-US" dirty="0"/>
          </a:p>
          <a:p>
            <a:pPr marL="285750" indent="-285750">
              <a:buFont typeface="Arial" panose="020B0604020202020204" pitchFamily="34" charset="0"/>
              <a:buChar char="•"/>
            </a:pPr>
            <a:r>
              <a:rPr lang="en-US" dirty="0"/>
              <a:t> Your child will initially bring a reading book home with no words. This is to practice story telling and develop comprehension skills. E.g.: What do you think will happen next? Why is he/she feeling sad/happy etc. Once we have learnt our first phonics sounds, children will bring home a reading book with words matched to the sounds they are learning in class. </a:t>
            </a:r>
            <a:r>
              <a:rPr lang="en-US" b="1" dirty="0"/>
              <a:t>Please try to share the book daily with your child. Five minutes is plenty!</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Children will bring home a pencil case that contains the sounds we have learnt that week and any tricky words.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Daily story times.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 will visit the school library once a week. This is usually on a Friday.  </a:t>
            </a:r>
            <a:endParaRPr lang="en-GB" dirty="0"/>
          </a:p>
        </p:txBody>
      </p:sp>
      <p:sp>
        <p:nvSpPr>
          <p:cNvPr id="4" name="TextBox 3">
            <a:extLst>
              <a:ext uri="{FF2B5EF4-FFF2-40B4-BE49-F238E27FC236}">
                <a16:creationId xmlns:a16="http://schemas.microsoft.com/office/drawing/2014/main" id="{3D7B07B8-1C94-4C51-8532-1DE4BFB1B40B}"/>
              </a:ext>
            </a:extLst>
          </p:cNvPr>
          <p:cNvSpPr txBox="1"/>
          <p:nvPr/>
        </p:nvSpPr>
        <p:spPr>
          <a:xfrm>
            <a:off x="9251004" y="5311302"/>
            <a:ext cx="2694562" cy="1200329"/>
          </a:xfrm>
          <a:prstGeom prst="rect">
            <a:avLst/>
          </a:prstGeom>
          <a:noFill/>
          <a:ln w="28575">
            <a:solidFill>
              <a:srgbClr val="FF0066"/>
            </a:solidFill>
          </a:ln>
        </p:spPr>
        <p:txBody>
          <a:bodyPr wrap="square" rtlCol="0">
            <a:spAutoFit/>
          </a:bodyPr>
          <a:lstStyle/>
          <a:p>
            <a:r>
              <a:rPr lang="en-US" b="1" dirty="0">
                <a:solidFill>
                  <a:srgbClr val="FF0066"/>
                </a:solidFill>
              </a:rPr>
              <a:t>You will be invited to a phonics workshop within the first few weeks. </a:t>
            </a:r>
            <a:endParaRPr lang="en-GB" b="1" dirty="0">
              <a:solidFill>
                <a:srgbClr val="FF0066"/>
              </a:solidFill>
            </a:endParaRPr>
          </a:p>
        </p:txBody>
      </p:sp>
    </p:spTree>
    <p:extLst>
      <p:ext uri="{BB962C8B-B14F-4D97-AF65-F5344CB8AC3E}">
        <p14:creationId xmlns:p14="http://schemas.microsoft.com/office/powerpoint/2010/main" val="1339055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B3353-4112-45CF-8FA7-DFC96FBF6BA5}"/>
              </a:ext>
            </a:extLst>
          </p:cNvPr>
          <p:cNvSpPr>
            <a:spLocks noGrp="1"/>
          </p:cNvSpPr>
          <p:nvPr>
            <p:ph type="title"/>
          </p:nvPr>
        </p:nvSpPr>
        <p:spPr/>
        <p:txBody>
          <a:bodyPr/>
          <a:lstStyle/>
          <a:p>
            <a:r>
              <a:rPr lang="en-US" dirty="0"/>
              <a:t>School Ready - What does this mean?</a:t>
            </a:r>
            <a:endParaRPr lang="en-GB" dirty="0"/>
          </a:p>
        </p:txBody>
      </p:sp>
      <p:sp>
        <p:nvSpPr>
          <p:cNvPr id="3" name="TextBox 2">
            <a:extLst>
              <a:ext uri="{FF2B5EF4-FFF2-40B4-BE49-F238E27FC236}">
                <a16:creationId xmlns:a16="http://schemas.microsoft.com/office/drawing/2014/main" id="{C1CC4242-9F98-4C36-9A72-87716C38291A}"/>
              </a:ext>
            </a:extLst>
          </p:cNvPr>
          <p:cNvSpPr txBox="1"/>
          <p:nvPr/>
        </p:nvSpPr>
        <p:spPr>
          <a:xfrm>
            <a:off x="972766" y="2393004"/>
            <a:ext cx="9533106" cy="3970318"/>
          </a:xfrm>
          <a:prstGeom prst="rect">
            <a:avLst/>
          </a:prstGeom>
          <a:noFill/>
        </p:spPr>
        <p:txBody>
          <a:bodyPr wrap="square" rtlCol="0">
            <a:spAutoFit/>
          </a:bodyPr>
          <a:lstStyle/>
          <a:p>
            <a:r>
              <a:rPr lang="en-US" dirty="0"/>
              <a:t>Many people think that being school ready means: </a:t>
            </a:r>
          </a:p>
          <a:p>
            <a:endParaRPr lang="en-US" dirty="0"/>
          </a:p>
          <a:p>
            <a:pPr lvl="0" defTabSz="914400" eaLnBrk="0" fontAlgn="base" hangingPunct="0">
              <a:spcBef>
                <a:spcPct val="0"/>
              </a:spcBef>
              <a:spcAft>
                <a:spcPct val="0"/>
              </a:spcAft>
            </a:pPr>
            <a:r>
              <a:rPr lang="en-US" dirty="0"/>
              <a:t> </a:t>
            </a:r>
            <a:endParaRPr lang="en-US" altLang="en-US" dirty="0">
              <a:latin typeface="Arial" panose="020B0604020202020204" pitchFamily="34" charset="0"/>
            </a:endParaRPr>
          </a:p>
          <a:p>
            <a:pPr lvl="0" defTabSz="914400" eaLnBrk="0" fontAlgn="base" hangingPunct="0">
              <a:spcBef>
                <a:spcPct val="0"/>
              </a:spcBef>
              <a:spcAft>
                <a:spcPct val="0"/>
              </a:spcAft>
              <a:buFontTx/>
              <a:buChar char="•"/>
            </a:pPr>
            <a:r>
              <a:rPr lang="en-US" altLang="en-US" dirty="0">
                <a:latin typeface="+mj-lt"/>
              </a:rPr>
              <a:t> Knowing the alphabet </a:t>
            </a:r>
          </a:p>
          <a:p>
            <a:pPr lvl="0" defTabSz="914400" eaLnBrk="0" fontAlgn="base" hangingPunct="0">
              <a:spcBef>
                <a:spcPct val="0"/>
              </a:spcBef>
              <a:spcAft>
                <a:spcPct val="0"/>
              </a:spcAft>
              <a:buFontTx/>
              <a:buChar char="•"/>
            </a:pPr>
            <a:r>
              <a:rPr lang="en-US" altLang="en-US" dirty="0">
                <a:latin typeface="+mj-lt"/>
              </a:rPr>
              <a:t> Counting to 10 or 20 </a:t>
            </a:r>
          </a:p>
          <a:p>
            <a:pPr lvl="0" defTabSz="914400" eaLnBrk="0" fontAlgn="base" hangingPunct="0">
              <a:spcBef>
                <a:spcPct val="0"/>
              </a:spcBef>
              <a:spcAft>
                <a:spcPct val="0"/>
              </a:spcAft>
              <a:buFontTx/>
              <a:buChar char="•"/>
            </a:pPr>
            <a:r>
              <a:rPr lang="en-US" altLang="en-US" dirty="0">
                <a:latin typeface="+mj-lt"/>
              </a:rPr>
              <a:t> Writing their name </a:t>
            </a:r>
          </a:p>
          <a:p>
            <a:pPr lvl="0" defTabSz="914400" eaLnBrk="0" fontAlgn="base" hangingPunct="0">
              <a:spcBef>
                <a:spcPct val="0"/>
              </a:spcBef>
              <a:spcAft>
                <a:spcPct val="0"/>
              </a:spcAft>
              <a:buFontTx/>
              <a:buChar char="•"/>
            </a:pPr>
            <a:r>
              <a:rPr lang="en-US" altLang="en-US" dirty="0">
                <a:latin typeface="+mj-lt"/>
              </a:rPr>
              <a:t> </a:t>
            </a:r>
            <a:r>
              <a:rPr lang="en-US" altLang="en-US" dirty="0" err="1">
                <a:latin typeface="+mj-lt"/>
              </a:rPr>
              <a:t>Recognising</a:t>
            </a:r>
            <a:r>
              <a:rPr lang="en-US" altLang="en-US" dirty="0">
                <a:latin typeface="+mj-lt"/>
              </a:rPr>
              <a:t> </a:t>
            </a:r>
            <a:r>
              <a:rPr lang="en-US" altLang="en-US" dirty="0" err="1">
                <a:latin typeface="+mj-lt"/>
              </a:rPr>
              <a:t>colours</a:t>
            </a:r>
            <a:r>
              <a:rPr lang="en-US" altLang="en-US" dirty="0">
                <a:latin typeface="+mj-lt"/>
              </a:rPr>
              <a:t> and shapes </a:t>
            </a:r>
          </a:p>
          <a:p>
            <a:pPr lvl="0" defTabSz="914400" eaLnBrk="0" fontAlgn="base" hangingPunct="0">
              <a:spcBef>
                <a:spcPct val="0"/>
              </a:spcBef>
              <a:spcAft>
                <a:spcPct val="0"/>
              </a:spcAft>
              <a:buFontTx/>
              <a:buChar char="•"/>
            </a:pPr>
            <a:r>
              <a:rPr lang="en-US" altLang="en-US" dirty="0">
                <a:latin typeface="+mj-lt"/>
              </a:rPr>
              <a:t> Reading simple words </a:t>
            </a:r>
          </a:p>
          <a:p>
            <a:pPr lvl="0" defTabSz="914400" eaLnBrk="0" fontAlgn="base" hangingPunct="0">
              <a:spcBef>
                <a:spcPct val="0"/>
              </a:spcBef>
              <a:spcAft>
                <a:spcPct val="0"/>
              </a:spcAft>
              <a:buFontTx/>
              <a:buChar char="•"/>
            </a:pPr>
            <a:r>
              <a:rPr lang="en-US" altLang="en-US" dirty="0">
                <a:latin typeface="+mj-lt"/>
              </a:rPr>
              <a:t> Holding a pencil correctly </a:t>
            </a:r>
          </a:p>
          <a:p>
            <a:pPr lvl="0" defTabSz="914400" eaLnBrk="0" fontAlgn="base" hangingPunct="0">
              <a:spcBef>
                <a:spcPct val="0"/>
              </a:spcBef>
              <a:spcAft>
                <a:spcPct val="0"/>
              </a:spcAft>
              <a:buFontTx/>
              <a:buChar char="•"/>
            </a:pPr>
            <a:endParaRPr lang="en-US" altLang="en-US" dirty="0">
              <a:latin typeface="+mj-lt"/>
            </a:endParaRPr>
          </a:p>
          <a:p>
            <a:pPr lvl="0" defTabSz="914400" eaLnBrk="0" fontAlgn="base" hangingPunct="0">
              <a:spcBef>
                <a:spcPct val="0"/>
              </a:spcBef>
              <a:spcAft>
                <a:spcPct val="0"/>
              </a:spcAft>
            </a:pPr>
            <a:r>
              <a:rPr lang="en-US" dirty="0"/>
              <a:t>While these skills can be helpful, they're </a:t>
            </a:r>
            <a:r>
              <a:rPr lang="en-US" b="1" dirty="0"/>
              <a:t>not the most important indicators of school readiness. </a:t>
            </a:r>
            <a:endParaRPr lang="en-US" altLang="en-US" dirty="0">
              <a:latin typeface="+mj-lt"/>
            </a:endParaRPr>
          </a:p>
          <a:p>
            <a:pPr lvl="0" defTabSz="914400" eaLnBrk="0" fontAlgn="base" hangingPunct="0">
              <a:spcBef>
                <a:spcPct val="0"/>
              </a:spcBef>
              <a:spcAft>
                <a:spcPct val="0"/>
              </a:spcAft>
            </a:pPr>
            <a:endParaRPr lang="en-US" altLang="en-US" dirty="0">
              <a:latin typeface="Arial" panose="020B0604020202020204" pitchFamily="34" charset="0"/>
            </a:endParaRPr>
          </a:p>
          <a:p>
            <a:pPr lvl="0" defTabSz="914400" eaLnBrk="0" fontAlgn="base" hangingPunct="0">
              <a:spcBef>
                <a:spcPct val="0"/>
              </a:spcBef>
              <a:spcAft>
                <a:spcPct val="0"/>
              </a:spcAft>
            </a:pPr>
            <a:r>
              <a:rPr lang="en-GB" dirty="0"/>
              <a:t>The following skills are just as important as learning letters and numbers.</a:t>
            </a:r>
            <a:endParaRPr lang="en-US" altLang="en-US" dirty="0">
              <a:latin typeface="Arial" panose="020B0604020202020204" pitchFamily="34" charset="0"/>
            </a:endParaRPr>
          </a:p>
        </p:txBody>
      </p:sp>
    </p:spTree>
    <p:extLst>
      <p:ext uri="{BB962C8B-B14F-4D97-AF65-F5344CB8AC3E}">
        <p14:creationId xmlns:p14="http://schemas.microsoft.com/office/powerpoint/2010/main" val="1327394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2A2AC9-1ACB-44DC-8B6F-FC169FB94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2328" y="0"/>
            <a:ext cx="5527343" cy="6858000"/>
          </a:xfrm>
          <a:prstGeom prst="rect">
            <a:avLst/>
          </a:prstGeom>
        </p:spPr>
      </p:pic>
    </p:spTree>
    <p:extLst>
      <p:ext uri="{BB962C8B-B14F-4D97-AF65-F5344CB8AC3E}">
        <p14:creationId xmlns:p14="http://schemas.microsoft.com/office/powerpoint/2010/main" val="308865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214E73-84A4-41C4-99CF-11FF8687B9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5254" y="0"/>
            <a:ext cx="5581492" cy="6858000"/>
          </a:xfrm>
          <a:prstGeom prst="rect">
            <a:avLst/>
          </a:prstGeom>
        </p:spPr>
      </p:pic>
    </p:spTree>
    <p:extLst>
      <p:ext uri="{BB962C8B-B14F-4D97-AF65-F5344CB8AC3E}">
        <p14:creationId xmlns:p14="http://schemas.microsoft.com/office/powerpoint/2010/main" val="26339835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765b590-1959-4171-85fc-f0f33b855db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20C6D8BC556645BB67258110F6A341" ma:contentTypeVersion="19" ma:contentTypeDescription="Create a new document." ma:contentTypeScope="" ma:versionID="89a0139f44e0de0aed1316fba3759f49">
  <xsd:schema xmlns:xsd="http://www.w3.org/2001/XMLSchema" xmlns:xs="http://www.w3.org/2001/XMLSchema" xmlns:p="http://schemas.microsoft.com/office/2006/metadata/properties" xmlns:ns3="c765b590-1959-4171-85fc-f0f33b855db5" xmlns:ns4="69c1413d-2cd5-41cf-8ea7-60c98eac950f" targetNamespace="http://schemas.microsoft.com/office/2006/metadata/properties" ma:root="true" ma:fieldsID="cf1024f73e98a6a4195690d33b6b8e92" ns3:_="" ns4:_="">
    <xsd:import namespace="c765b590-1959-4171-85fc-f0f33b855db5"/>
    <xsd:import namespace="69c1413d-2cd5-41cf-8ea7-60c98eac950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LengthInSeconds" minOccurs="0"/>
                <xsd:element ref="ns3:MediaServiceLocation" minOccurs="0"/>
                <xsd:element ref="ns3:MediaServiceObjectDetectorVersions" minOccurs="0"/>
                <xsd:element ref="ns3:_activity"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65b590-1959-4171-85fc-f0f33b855d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_activity" ma:index="23" nillable="true" ma:displayName="_activity" ma:hidden="true" ma:internalName="_activity">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c1413d-2cd5-41cf-8ea7-60c98eac950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FFACDF-C199-41B9-8EB6-CFCF06970B8B}">
  <ds:schemaRefs>
    <ds:schemaRef ds:uri="http://schemas.microsoft.com/office/2006/metadata/properties"/>
    <ds:schemaRef ds:uri="http://schemas.microsoft.com/office/2006/documentManagement/types"/>
    <ds:schemaRef ds:uri="http://purl.org/dc/elements/1.1/"/>
    <ds:schemaRef ds:uri="69c1413d-2cd5-41cf-8ea7-60c98eac950f"/>
    <ds:schemaRef ds:uri="http://schemas.microsoft.com/office/infopath/2007/PartnerControls"/>
    <ds:schemaRef ds:uri="c765b590-1959-4171-85fc-f0f33b855db5"/>
    <ds:schemaRef ds:uri="http://schemas.openxmlformats.org/package/2006/metadata/core-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C47F840F-361B-430D-B77E-718C11769F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65b590-1959-4171-85fc-f0f33b855db5"/>
    <ds:schemaRef ds:uri="69c1413d-2cd5-41cf-8ea7-60c98eac95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1FD41C-A9F4-41CC-B2F2-5281A4003A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 Boardroom</Template>
  <TotalTime>4920</TotalTime>
  <Words>1480</Words>
  <Application>Microsoft Office PowerPoint</Application>
  <PresentationFormat>Widescreen</PresentationFormat>
  <Paragraphs>191</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Century Gothic</vt:lpstr>
      <vt:lpstr>Segoe UI Emoji</vt:lpstr>
      <vt:lpstr>Times New Roman</vt:lpstr>
      <vt:lpstr>Wingdings 3</vt:lpstr>
      <vt:lpstr>Ion Boardroom</vt:lpstr>
      <vt:lpstr>Welcome to Foundation Stage  </vt:lpstr>
      <vt:lpstr>Meet the team</vt:lpstr>
      <vt:lpstr>Our Vision </vt:lpstr>
      <vt:lpstr>What will my Child Learn? </vt:lpstr>
      <vt:lpstr>A Typical Day in Reception</vt:lpstr>
      <vt:lpstr>Learning to Read</vt:lpstr>
      <vt:lpstr>School Ready - What does this mean?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Parents Help? </vt:lpstr>
      <vt:lpstr>Uniform – Please clearly label EVERYTHING! </vt:lpstr>
      <vt:lpstr>Outdoor Learning</vt:lpstr>
      <vt:lpstr>Other information…  </vt:lpstr>
      <vt:lpstr>PowerPoint Presentation</vt:lpstr>
      <vt:lpstr>Drop off &amp; Pick Up</vt:lpstr>
      <vt:lpstr>PowerPoint Presentation</vt:lpstr>
      <vt:lpstr>Classes</vt:lpstr>
      <vt:lpstr>Communication</vt:lpstr>
      <vt:lpstr>Before you Leave</vt:lpstr>
      <vt:lpstr>Finally Your School Needs You</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West</dc:creator>
  <cp:lastModifiedBy>Joanna Piacquadio</cp:lastModifiedBy>
  <cp:revision>104</cp:revision>
  <dcterms:created xsi:type="dcterms:W3CDTF">2025-03-03T10:54:30Z</dcterms:created>
  <dcterms:modified xsi:type="dcterms:W3CDTF">2026-07-13T12:46:51Z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0x0101008220C6D8BC556645BB67258110F6A341</vt:lpwstr>
  </property>
  <property fmtid="{D5CDD505-2E9C-101B-9397-08002B2CF9AE}" pid="3" name="MediaServiceImageTags">
    <vt:lpwstr/>
  </property>
</Properties>
</file>