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7"/>
  </p:notesMasterIdLst>
  <p:handoutMasterIdLst>
    <p:handoutMasterId r:id="rId38"/>
  </p:handoutMasterIdLst>
  <p:sldIdLst>
    <p:sldId id="256" r:id="rId5"/>
    <p:sldId id="295" r:id="rId6"/>
    <p:sldId id="296" r:id="rId7"/>
    <p:sldId id="297" r:id="rId8"/>
    <p:sldId id="272" r:id="rId9"/>
    <p:sldId id="273" r:id="rId10"/>
    <p:sldId id="274" r:id="rId11"/>
    <p:sldId id="298" r:id="rId12"/>
    <p:sldId id="299" r:id="rId13"/>
    <p:sldId id="300" r:id="rId14"/>
    <p:sldId id="301" r:id="rId15"/>
    <p:sldId id="258" r:id="rId16"/>
    <p:sldId id="259" r:id="rId17"/>
    <p:sldId id="276" r:id="rId18"/>
    <p:sldId id="277" r:id="rId19"/>
    <p:sldId id="278" r:id="rId20"/>
    <p:sldId id="280" r:id="rId21"/>
    <p:sldId id="279" r:id="rId22"/>
    <p:sldId id="262" r:id="rId23"/>
    <p:sldId id="263" r:id="rId24"/>
    <p:sldId id="283" r:id="rId25"/>
    <p:sldId id="264" r:id="rId26"/>
    <p:sldId id="308" r:id="rId27"/>
    <p:sldId id="292" r:id="rId28"/>
    <p:sldId id="265" r:id="rId29"/>
    <p:sldId id="302" r:id="rId30"/>
    <p:sldId id="303" r:id="rId31"/>
    <p:sldId id="304" r:id="rId32"/>
    <p:sldId id="305" r:id="rId33"/>
    <p:sldId id="306" r:id="rId34"/>
    <p:sldId id="309" r:id="rId35"/>
    <p:sldId id="307"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autoAdjust="0"/>
  </p:normalViewPr>
  <p:slideViewPr>
    <p:cSldViewPr>
      <p:cViewPr>
        <p:scale>
          <a:sx n="60" d="100"/>
          <a:sy n="60" d="100"/>
        </p:scale>
        <p:origin x="13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D7B2A2A-CB8E-4638-AF52-29AECF558E08}" type="datetimeFigureOut">
              <a:rPr lang="en-GB" smtClean="0"/>
              <a:pPr/>
              <a:t>02/10/2024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F9253A-A276-4267-B6D0-BF06E6B913BF}" type="slidenum">
              <a:rPr lang="en-GB" smtClean="0"/>
              <a:pPr/>
              <a:t>‹#›</a:t>
            </a:fld>
            <a:endParaRPr lang="en-GB" dirty="0"/>
          </a:p>
        </p:txBody>
      </p:sp>
    </p:spTree>
    <p:extLst>
      <p:ext uri="{BB962C8B-B14F-4D97-AF65-F5344CB8AC3E}">
        <p14:creationId xmlns:p14="http://schemas.microsoft.com/office/powerpoint/2010/main" val="306629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418591-4BA2-4EEA-AB4E-2449231BD801}" type="datetimeFigureOut">
              <a:rPr lang="en-GB" smtClean="0"/>
              <a:pPr/>
              <a:t>02/10/2024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dirty="0"/>
          </a:p>
        </p:txBody>
      </p:sp>
    </p:spTree>
    <p:extLst>
      <p:ext uri="{BB962C8B-B14F-4D97-AF65-F5344CB8AC3E}">
        <p14:creationId xmlns:p14="http://schemas.microsoft.com/office/powerpoint/2010/main" val="45403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2421E9-E11F-4D88-9E64-0E2A5DFA8DBE}" type="datetimeFigureOut">
              <a:rPr lang="en-GB" smtClean="0"/>
              <a:pPr/>
              <a:t>02/10/2024</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02/10/2024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02/10/2024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2421E9-E11F-4D88-9E64-0E2A5DFA8DBE}" type="datetimeFigureOut">
              <a:rPr lang="en-GB" smtClean="0"/>
              <a:pPr/>
              <a:t>02/10/2024</a:t>
            </a:fld>
            <a:endParaRPr lang="en-GB" dirty="0"/>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2421E9-E11F-4D88-9E64-0E2A5DFA8DBE}" type="datetimeFigureOut">
              <a:rPr lang="en-GB" smtClean="0"/>
              <a:pPr/>
              <a:t>02/10/2024</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2421E9-E11F-4D88-9E64-0E2A5DFA8DBE}" type="datetimeFigureOut">
              <a:rPr lang="en-GB" smtClean="0"/>
              <a:pPr/>
              <a:t>02/10/2024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2421E9-E11F-4D88-9E64-0E2A5DFA8DBE}" type="datetimeFigureOut">
              <a:rPr lang="en-GB" smtClean="0"/>
              <a:pPr/>
              <a:t>02/10/2024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2421E9-E11F-4D88-9E64-0E2A5DFA8DBE}" type="datetimeFigureOut">
              <a:rPr lang="en-GB" smtClean="0"/>
              <a:pPr/>
              <a:t>02/10/2024</a:t>
            </a:fld>
            <a:endParaRPr lang="en-GB" dirty="0"/>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421E9-E11F-4D88-9E64-0E2A5DFA8DBE}" type="datetimeFigureOut">
              <a:rPr lang="en-GB" smtClean="0"/>
              <a:pPr/>
              <a:t>02/10/2024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2421E9-E11F-4D88-9E64-0E2A5DFA8DBE}" type="datetimeFigureOut">
              <a:rPr lang="en-GB" smtClean="0"/>
              <a:pPr/>
              <a:t>02/10/2024</a:t>
            </a:fld>
            <a:endParaRPr lang="en-GB" dirty="0"/>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2421E9-E11F-4D88-9E64-0E2A5DFA8DBE}" type="datetimeFigureOut">
              <a:rPr lang="en-GB" smtClean="0"/>
              <a:pPr/>
              <a:t>02/10/2024</a:t>
            </a:fld>
            <a:endParaRPr lang="en-GB" dirty="0"/>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421E9-E11F-4D88-9E64-0E2A5DFA8DBE}" type="datetimeFigureOut">
              <a:rPr lang="en-GB" smtClean="0"/>
              <a:pPr/>
              <a:t>02/10/2024</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Tracey.byott@hanslope.milton-keynes.sch.uk" TargetMode="External"/><Relationship Id="rId2" Type="http://schemas.openxmlformats.org/officeDocument/2006/relationships/hyperlink" Target="mailto:Emma.pearson@hanslope.milton-keynes.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0SzkjubQ-O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554545"/>
          </a:xfrm>
          <a:prstGeom prst="rect">
            <a:avLst/>
          </a:prstGeom>
          <a:noFill/>
        </p:spPr>
        <p:txBody>
          <a:bodyPr wrap="square" lIns="91440" tIns="45720" rIns="91440" bIns="45720">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mic Sans MS" pitchFamily="66" charset="0"/>
              </a:rPr>
              <a:t>Phonics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A37D3-517A-414E-99EB-49529A5F0F4B}"/>
              </a:ext>
            </a:extLst>
          </p:cNvPr>
          <p:cNvSpPr txBox="1"/>
          <p:nvPr/>
        </p:nvSpPr>
        <p:spPr>
          <a:xfrm>
            <a:off x="899592" y="1196752"/>
            <a:ext cx="6840760" cy="5016758"/>
          </a:xfrm>
          <a:prstGeom prst="rect">
            <a:avLst/>
          </a:prstGeom>
          <a:noFill/>
        </p:spPr>
        <p:txBody>
          <a:bodyPr wrap="square" rtlCol="0">
            <a:spAutoFit/>
          </a:bodyPr>
          <a:lstStyle/>
          <a:p>
            <a:pPr algn="ctr"/>
            <a:r>
              <a:rPr lang="en-US" sz="2400" u="sng" dirty="0">
                <a:latin typeface="Comic Sans MS" panose="030F0702030302020204" pitchFamily="66" charset="0"/>
              </a:rPr>
              <a:t>Phonics vocabulary</a:t>
            </a:r>
          </a:p>
          <a:p>
            <a:pPr algn="ctr"/>
            <a:endParaRPr lang="en-US" sz="2400" u="sng" dirty="0">
              <a:latin typeface="Comic Sans MS" panose="030F0702030302020204" pitchFamily="66" charset="0"/>
            </a:endParaRPr>
          </a:p>
          <a:p>
            <a:r>
              <a:rPr lang="en-US" sz="2400" dirty="0">
                <a:latin typeface="Comic Sans MS" panose="030F0702030302020204" pitchFamily="66" charset="0"/>
              </a:rPr>
              <a:t>Your child will learn to use the term:</a:t>
            </a:r>
          </a:p>
          <a:p>
            <a:endParaRPr lang="en-US" sz="2400" dirty="0">
              <a:latin typeface="Comic Sans MS" panose="030F0702030302020204" pitchFamily="66" charset="0"/>
            </a:endParaRPr>
          </a:p>
          <a:p>
            <a:r>
              <a:rPr lang="en-US" sz="2400" dirty="0">
                <a:latin typeface="Comic Sans MS" panose="030F0702030302020204" pitchFamily="66" charset="0"/>
              </a:rPr>
              <a:t>                           </a:t>
            </a:r>
            <a:r>
              <a:rPr lang="en-US" sz="3200" dirty="0">
                <a:solidFill>
                  <a:srgbClr val="FF0000"/>
                </a:solidFill>
                <a:latin typeface="Comic Sans MS" panose="030F0702030302020204" pitchFamily="66" charset="0"/>
              </a:rPr>
              <a:t>blend</a:t>
            </a:r>
            <a:r>
              <a:rPr lang="en-US" sz="2400" dirty="0">
                <a:solidFill>
                  <a:srgbClr val="FF0000"/>
                </a:solidFill>
                <a:latin typeface="Comic Sans MS" panose="030F0702030302020204" pitchFamily="66" charset="0"/>
              </a:rPr>
              <a:t>     </a:t>
            </a:r>
          </a:p>
          <a:p>
            <a:endParaRPr lang="en-US" sz="2400"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panose="030F0702030302020204" pitchFamily="66" charset="0"/>
              </a:rPr>
              <a:t>Children need to hear the separate sounds then blend them (squash)  together to make the whole word.</a:t>
            </a:r>
          </a:p>
          <a:p>
            <a:pPr algn="ctr"/>
            <a:endParaRPr lang="en-US" sz="2400" u="sng" dirty="0">
              <a:latin typeface="Comic Sans MS" panose="030F0702030302020204" pitchFamily="66" charset="0"/>
            </a:endParaRPr>
          </a:p>
          <a:p>
            <a:pPr algn="ctr"/>
            <a:endParaRPr lang="en-US" sz="2400" u="sng" dirty="0">
              <a:latin typeface="Comic Sans MS" panose="030F0702030302020204" pitchFamily="66" charset="0"/>
            </a:endParaRPr>
          </a:p>
          <a:p>
            <a:r>
              <a:rPr lang="en-US" sz="2400" dirty="0">
                <a:latin typeface="Comic Sans MS" panose="030F0702030302020204" pitchFamily="66" charset="0"/>
              </a:rPr>
              <a:t>E</a:t>
            </a:r>
            <a:r>
              <a:rPr lang="en-GB" sz="2400" dirty="0">
                <a:latin typeface="Comic Sans MS" panose="030F0702030302020204" pitchFamily="66" charset="0"/>
              </a:rPr>
              <a:t>g            c-a-t     =     cat</a:t>
            </a:r>
          </a:p>
        </p:txBody>
      </p:sp>
      <p:pic>
        <p:nvPicPr>
          <p:cNvPr id="3" name="Picture 2">
            <a:extLst>
              <a:ext uri="{FF2B5EF4-FFF2-40B4-BE49-F238E27FC236}">
                <a16:creationId xmlns:a16="http://schemas.microsoft.com/office/drawing/2014/main" id="{258F2BAA-ACC8-495E-9984-722701F65AC5}"/>
              </a:ext>
            </a:extLst>
          </p:cNvPr>
          <p:cNvPicPr>
            <a:picLocks noChangeAspect="1"/>
          </p:cNvPicPr>
          <p:nvPr/>
        </p:nvPicPr>
        <p:blipFill>
          <a:blip r:embed="rId2"/>
          <a:stretch>
            <a:fillRect/>
          </a:stretch>
        </p:blipFill>
        <p:spPr>
          <a:xfrm>
            <a:off x="5508104" y="2657475"/>
            <a:ext cx="2232248" cy="771525"/>
          </a:xfrm>
          <a:prstGeom prst="rect">
            <a:avLst/>
          </a:prstGeom>
        </p:spPr>
      </p:pic>
    </p:spTree>
    <p:extLst>
      <p:ext uri="{BB962C8B-B14F-4D97-AF65-F5344CB8AC3E}">
        <p14:creationId xmlns:p14="http://schemas.microsoft.com/office/powerpoint/2010/main" val="170876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22E19-2110-4ECC-BF41-EADAC5252627}"/>
              </a:ext>
            </a:extLst>
          </p:cNvPr>
          <p:cNvSpPr txBox="1"/>
          <p:nvPr/>
        </p:nvSpPr>
        <p:spPr>
          <a:xfrm>
            <a:off x="460402" y="1052736"/>
            <a:ext cx="7856013" cy="2369880"/>
          </a:xfrm>
          <a:prstGeom prst="rect">
            <a:avLst/>
          </a:prstGeom>
          <a:noFill/>
        </p:spPr>
        <p:txBody>
          <a:bodyPr wrap="square" rtlCol="0">
            <a:spAutoFit/>
          </a:bodyPr>
          <a:lstStyle/>
          <a:p>
            <a:pPr algn="ctr"/>
            <a:r>
              <a:rPr lang="en-US" sz="2800" u="sng" dirty="0">
                <a:latin typeface="Comic Sans MS" panose="030F0702030302020204" pitchFamily="66" charset="0"/>
              </a:rPr>
              <a:t>Phonics vocabulary</a:t>
            </a:r>
          </a:p>
          <a:p>
            <a:endParaRPr lang="en-US" sz="2800" dirty="0">
              <a:latin typeface="Comic Sans MS" panose="030F0702030302020204" pitchFamily="66" charset="0"/>
            </a:endParaRPr>
          </a:p>
          <a:p>
            <a:r>
              <a:rPr lang="en-US" sz="2800" dirty="0">
                <a:latin typeface="Comic Sans MS" panose="030F0702030302020204" pitchFamily="66" charset="0"/>
              </a:rPr>
              <a:t>Your child will learn the term: </a:t>
            </a:r>
          </a:p>
          <a:p>
            <a:r>
              <a:rPr lang="en-US" sz="2800" dirty="0">
                <a:latin typeface="Comic Sans MS" panose="030F0702030302020204" pitchFamily="66" charset="0"/>
              </a:rPr>
              <a:t>        </a:t>
            </a:r>
          </a:p>
          <a:p>
            <a:r>
              <a:rPr lang="en-US" sz="2800" dirty="0">
                <a:solidFill>
                  <a:srgbClr val="FF0000"/>
                </a:solidFill>
                <a:latin typeface="Comic Sans MS" panose="030F0702030302020204" pitchFamily="66" charset="0"/>
              </a:rPr>
              <a:t>             </a:t>
            </a:r>
            <a:r>
              <a:rPr lang="en-US" sz="3600" dirty="0">
                <a:solidFill>
                  <a:srgbClr val="FF0000"/>
                </a:solidFill>
                <a:latin typeface="Comic Sans MS" panose="030F0702030302020204" pitchFamily="66" charset="0"/>
              </a:rPr>
              <a:t>segment</a:t>
            </a:r>
            <a:r>
              <a:rPr lang="en-US" sz="2800" dirty="0">
                <a:solidFill>
                  <a:srgbClr val="FF0000"/>
                </a:solidFill>
                <a:latin typeface="Comic Sans MS" panose="030F0702030302020204" pitchFamily="66" charset="0"/>
              </a:rPr>
              <a:t>       </a:t>
            </a:r>
            <a:endParaRPr lang="en-GB" sz="2800" dirty="0">
              <a:latin typeface="Comic Sans MS" panose="030F0702030302020204" pitchFamily="66" charset="0"/>
            </a:endParaRPr>
          </a:p>
        </p:txBody>
      </p:sp>
      <p:pic>
        <p:nvPicPr>
          <p:cNvPr id="3" name="Picture 2">
            <a:extLst>
              <a:ext uri="{FF2B5EF4-FFF2-40B4-BE49-F238E27FC236}">
                <a16:creationId xmlns:a16="http://schemas.microsoft.com/office/drawing/2014/main" id="{A36F834B-8D5F-4CA6-9F3F-DFCC6FFB010C}"/>
              </a:ext>
            </a:extLst>
          </p:cNvPr>
          <p:cNvPicPr>
            <a:picLocks noChangeAspect="1"/>
          </p:cNvPicPr>
          <p:nvPr/>
        </p:nvPicPr>
        <p:blipFill>
          <a:blip r:embed="rId2"/>
          <a:stretch>
            <a:fillRect/>
          </a:stretch>
        </p:blipFill>
        <p:spPr>
          <a:xfrm>
            <a:off x="6084168" y="2519363"/>
            <a:ext cx="1728192" cy="1197670"/>
          </a:xfrm>
          <a:prstGeom prst="rect">
            <a:avLst/>
          </a:prstGeom>
        </p:spPr>
      </p:pic>
      <p:sp>
        <p:nvSpPr>
          <p:cNvPr id="4" name="TextBox 3">
            <a:extLst>
              <a:ext uri="{FF2B5EF4-FFF2-40B4-BE49-F238E27FC236}">
                <a16:creationId xmlns:a16="http://schemas.microsoft.com/office/drawing/2014/main" id="{52CF9A07-35DC-4641-ABD5-DF36CD97BE5F}"/>
              </a:ext>
            </a:extLst>
          </p:cNvPr>
          <p:cNvSpPr txBox="1"/>
          <p:nvPr/>
        </p:nvSpPr>
        <p:spPr>
          <a:xfrm>
            <a:off x="1043608" y="4365104"/>
            <a:ext cx="7630615" cy="1815882"/>
          </a:xfrm>
          <a:prstGeom prst="rect">
            <a:avLst/>
          </a:prstGeom>
          <a:noFill/>
        </p:spPr>
        <p:txBody>
          <a:bodyPr wrap="none" rtlCol="0">
            <a:spAutoFit/>
          </a:bodyPr>
          <a:lstStyle/>
          <a:p>
            <a:r>
              <a:rPr lang="en-US" sz="2800" dirty="0">
                <a:latin typeface="Comic Sans MS" panose="030F0702030302020204" pitchFamily="66" charset="0"/>
              </a:rPr>
              <a:t>Children need to hear every sound that is in </a:t>
            </a:r>
          </a:p>
          <a:p>
            <a:r>
              <a:rPr lang="en-US" sz="2800" dirty="0">
                <a:latin typeface="Comic Sans MS" panose="030F0702030302020204" pitchFamily="66" charset="0"/>
              </a:rPr>
              <a:t>the whole word.</a:t>
            </a:r>
          </a:p>
          <a:p>
            <a:endParaRPr lang="en-US" sz="2800" dirty="0">
              <a:latin typeface="Comic Sans MS" panose="030F0702030302020204" pitchFamily="66" charset="0"/>
            </a:endParaRPr>
          </a:p>
          <a:p>
            <a:r>
              <a:rPr lang="en-US" sz="2800" dirty="0" err="1">
                <a:latin typeface="Comic Sans MS" panose="030F0702030302020204" pitchFamily="66" charset="0"/>
              </a:rPr>
              <a:t>Eg</a:t>
            </a:r>
            <a:r>
              <a:rPr lang="en-US" sz="2800" dirty="0">
                <a:latin typeface="Comic Sans MS" panose="030F0702030302020204" pitchFamily="66" charset="0"/>
              </a:rPr>
              <a:t>        dog      =    d-o-g</a:t>
            </a:r>
            <a:endParaRPr lang="en-GB" sz="2800" dirty="0">
              <a:latin typeface="Comic Sans MS" panose="030F0702030302020204" pitchFamily="66" charset="0"/>
            </a:endParaRPr>
          </a:p>
        </p:txBody>
      </p:sp>
    </p:spTree>
    <p:extLst>
      <p:ext uri="{BB962C8B-B14F-4D97-AF65-F5344CB8AC3E}">
        <p14:creationId xmlns:p14="http://schemas.microsoft.com/office/powerpoint/2010/main" val="71274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202034"/>
          </a:xfrm>
        </p:spPr>
        <p:txBody>
          <a:bodyPr>
            <a:noAutofit/>
          </a:bodyPr>
          <a:lstStyle/>
          <a:p>
            <a:pPr algn="ctr"/>
            <a:br>
              <a:rPr lang="en-GB" sz="4000" dirty="0">
                <a:latin typeface="Comic Sans MS" pitchFamily="66" charset="0"/>
              </a:rPr>
            </a:br>
            <a:br>
              <a:rPr lang="en-GB" sz="4000" dirty="0">
                <a:latin typeface="Comic Sans MS" pitchFamily="66" charset="0"/>
              </a:rPr>
            </a:br>
            <a:endParaRPr lang="en-GB" sz="4000" dirty="0">
              <a:latin typeface="Comic Sans MS" pitchFamily="66" charset="0"/>
            </a:endParaRPr>
          </a:p>
        </p:txBody>
      </p:sp>
      <p:sp>
        <p:nvSpPr>
          <p:cNvPr id="5" name="Content Placeholder 2"/>
          <p:cNvSpPr>
            <a:spLocks noGrp="1"/>
          </p:cNvSpPr>
          <p:nvPr>
            <p:ph idx="1"/>
          </p:nvPr>
        </p:nvSpPr>
        <p:spPr>
          <a:xfrm>
            <a:off x="457200" y="200416"/>
            <a:ext cx="8229600" cy="6468944"/>
          </a:xfrm>
        </p:spPr>
        <p:txBody>
          <a:bodyPr>
            <a:noAutofit/>
          </a:bodyPr>
          <a:lstStyle/>
          <a:p>
            <a:pPr marL="0" indent="0" algn="ctr">
              <a:lnSpc>
                <a:spcPct val="150000"/>
              </a:lnSpc>
              <a:buNone/>
            </a:pPr>
            <a:r>
              <a:rPr lang="en-GB" sz="3200" u="sng" dirty="0">
                <a:latin typeface="Comic Sans MS" pitchFamily="66" charset="0"/>
              </a:rPr>
              <a:t>How do we teach Phonics at Hanslope?</a:t>
            </a:r>
          </a:p>
          <a:p>
            <a:pPr lvl="1"/>
            <a:r>
              <a:rPr lang="en-GB" sz="3200" dirty="0">
                <a:latin typeface="Comic Sans MS" pitchFamily="66" charset="0"/>
              </a:rPr>
              <a:t>We use the Twinkl Phonics scheme.</a:t>
            </a:r>
          </a:p>
          <a:p>
            <a:pPr lvl="1"/>
            <a:endParaRPr lang="en-GB" sz="3200" dirty="0">
              <a:latin typeface="Comic Sans MS" pitchFamily="66" charset="0"/>
            </a:endParaRPr>
          </a:p>
          <a:p>
            <a:pPr lvl="1"/>
            <a:endParaRPr lang="en-US" sz="2400" dirty="0">
              <a:latin typeface="Comic Sans MS" pitchFamily="66" charset="0"/>
            </a:endParaRPr>
          </a:p>
          <a:p>
            <a:pPr lvl="1"/>
            <a:endParaRPr lang="en-US" sz="2400" dirty="0">
              <a:latin typeface="Comic Sans MS" pitchFamily="66" charset="0"/>
            </a:endParaRPr>
          </a:p>
          <a:p>
            <a:pPr lvl="1"/>
            <a:endParaRPr lang="en-US" sz="2400" dirty="0">
              <a:latin typeface="Comic Sans MS" pitchFamily="66" charset="0"/>
            </a:endParaRPr>
          </a:p>
          <a:p>
            <a:pPr lvl="1"/>
            <a:r>
              <a:rPr lang="en-US" sz="2400" dirty="0">
                <a:latin typeface="Comic Sans MS" pitchFamily="66" charset="0"/>
              </a:rPr>
              <a:t>(</a:t>
            </a:r>
            <a:r>
              <a:rPr lang="en-GB" sz="2400" dirty="0">
                <a:latin typeface="Comic Sans MS" pitchFamily="66" charset="0"/>
              </a:rPr>
              <a:t>this is not the same as the phonics found on the Twinkl website)</a:t>
            </a:r>
          </a:p>
          <a:p>
            <a:pPr lvl="1"/>
            <a:r>
              <a:rPr lang="en-GB" sz="2400" dirty="0">
                <a:latin typeface="Comic Sans MS" pitchFamily="66" charset="0"/>
              </a:rPr>
              <a:t>This is split into 6 levels from pre-school to Year 2.</a:t>
            </a:r>
          </a:p>
          <a:p>
            <a:pPr lvl="1"/>
            <a:r>
              <a:rPr lang="en-GB" sz="1800" dirty="0">
                <a:latin typeface="Comic Sans MS" pitchFamily="66" charset="0"/>
              </a:rPr>
              <a:t>Level 1 – takes place at Nursery/    Pre-school.  In this phase children’s speaking and listening skills are fostered. Phonics / letters should not be introduced at this stage</a:t>
            </a:r>
          </a:p>
        </p:txBody>
      </p:sp>
      <p:pic>
        <p:nvPicPr>
          <p:cNvPr id="2" name="Picture 1">
            <a:extLst>
              <a:ext uri="{FF2B5EF4-FFF2-40B4-BE49-F238E27FC236}">
                <a16:creationId xmlns:a16="http://schemas.microsoft.com/office/drawing/2014/main" id="{D46B3829-3EED-4538-8267-4A24B778A9BC}"/>
              </a:ext>
            </a:extLst>
          </p:cNvPr>
          <p:cNvPicPr>
            <a:picLocks noChangeAspect="1"/>
          </p:cNvPicPr>
          <p:nvPr/>
        </p:nvPicPr>
        <p:blipFill>
          <a:blip r:embed="rId2"/>
          <a:stretch>
            <a:fillRect/>
          </a:stretch>
        </p:blipFill>
        <p:spPr>
          <a:xfrm>
            <a:off x="3500437" y="1601988"/>
            <a:ext cx="2143125" cy="17916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274042"/>
          </a:xfrm>
        </p:spPr>
        <p:txBody>
          <a:bodyPr>
            <a:no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908720"/>
            <a:ext cx="8496944" cy="5760640"/>
          </a:xfrm>
        </p:spPr>
        <p:txBody>
          <a:bodyPr>
            <a:noAutofit/>
          </a:bodyPr>
          <a:lstStyle/>
          <a:p>
            <a:r>
              <a:rPr lang="en-GB" sz="3200" dirty="0">
                <a:latin typeface="Comic Sans MS" pitchFamily="66" charset="0"/>
              </a:rPr>
              <a:t>This phase is taught in the Reception class (Maple/Holly).  </a:t>
            </a:r>
          </a:p>
          <a:p>
            <a:r>
              <a:rPr lang="en-GB" sz="3200" dirty="0">
                <a:latin typeface="Comic Sans MS" pitchFamily="66" charset="0"/>
              </a:rPr>
              <a:t>Children are taught 19 phonemes and graphemes.</a:t>
            </a:r>
          </a:p>
          <a:p>
            <a:r>
              <a:rPr lang="en-GB" sz="3200" dirty="0">
                <a:latin typeface="Comic Sans MS" pitchFamily="66" charset="0"/>
              </a:rPr>
              <a:t>By the end of Level 2 many children should be able to read some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(VC) words e.g. at, in and some </a:t>
            </a:r>
            <a:r>
              <a:rPr lang="en-GB" sz="3200" b="1" dirty="0">
                <a:latin typeface="Comic Sans MS" pitchFamily="66" charset="0"/>
              </a:rPr>
              <a:t>C</a:t>
            </a:r>
            <a:r>
              <a:rPr lang="en-GB" sz="3200" dirty="0">
                <a:latin typeface="Comic Sans MS" pitchFamily="66" charset="0"/>
              </a:rPr>
              <a:t>onsonant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(CVC) words e.g. sat, pin</a:t>
            </a:r>
          </a:p>
          <a:p>
            <a:r>
              <a:rPr lang="en-GB" sz="3200" dirty="0">
                <a:latin typeface="Comic Sans MS" pitchFamily="66" charset="0"/>
              </a:rPr>
              <a:t> Children will also be able to spell the words as well.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16632"/>
            <a:ext cx="7920880" cy="1077218"/>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GB" sz="3200" dirty="0">
                <a:solidFill>
                  <a:prstClr val="black"/>
                </a:solidFill>
                <a:latin typeface="Comic Sans MS" pitchFamily="66" charset="0"/>
              </a:rPr>
              <a:t>Level 2 sounds are taught using an action</a:t>
            </a:r>
          </a:p>
        </p:txBody>
      </p:sp>
      <p:pic>
        <p:nvPicPr>
          <p:cNvPr id="6" name="Content Placeholder 5">
            <a:extLst>
              <a:ext uri="{FF2B5EF4-FFF2-40B4-BE49-F238E27FC236}">
                <a16:creationId xmlns:a16="http://schemas.microsoft.com/office/drawing/2014/main" id="{B585E36C-7A32-4AC8-9B76-AC361E6049C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5856" y="1193850"/>
            <a:ext cx="2039076" cy="2996755"/>
          </a:xfrm>
        </p:spPr>
      </p:pic>
      <p:sp>
        <p:nvSpPr>
          <p:cNvPr id="2" name="TextBox 1">
            <a:extLst>
              <a:ext uri="{FF2B5EF4-FFF2-40B4-BE49-F238E27FC236}">
                <a16:creationId xmlns:a16="http://schemas.microsoft.com/office/drawing/2014/main" id="{4D6614CC-AD47-40DA-B02F-8B0A40080501}"/>
              </a:ext>
            </a:extLst>
          </p:cNvPr>
          <p:cNvSpPr txBox="1"/>
          <p:nvPr/>
        </p:nvSpPr>
        <p:spPr>
          <a:xfrm>
            <a:off x="827584" y="4869160"/>
            <a:ext cx="7488832" cy="707886"/>
          </a:xfrm>
          <a:prstGeom prst="rect">
            <a:avLst/>
          </a:prstGeom>
          <a:noFill/>
        </p:spPr>
        <p:txBody>
          <a:bodyPr wrap="square" rtlCol="0">
            <a:spAutoFit/>
          </a:bodyPr>
          <a:lstStyle/>
          <a:p>
            <a:r>
              <a:rPr lang="en-US" sz="2000" dirty="0">
                <a:latin typeface="Comic Sans MS" panose="030F0702030302020204" pitchFamily="66" charset="0"/>
              </a:rPr>
              <a:t>Sounds and actions will be sent home in the sound bag once taught as a complete set.</a:t>
            </a:r>
            <a:endParaRPr lang="en-GB" sz="2000" dirty="0">
              <a:latin typeface="Comic Sans MS" panose="030F0702030302020204" pitchFamily="66" charset="0"/>
            </a:endParaRPr>
          </a:p>
        </p:txBody>
      </p:sp>
    </p:spTree>
    <p:extLst>
      <p:ext uri="{BB962C8B-B14F-4D97-AF65-F5344CB8AC3E}">
        <p14:creationId xmlns:p14="http://schemas.microsoft.com/office/powerpoint/2010/main" val="423814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norm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1412776"/>
            <a:ext cx="8496944" cy="4873752"/>
          </a:xfrm>
        </p:spPr>
        <p:txBody>
          <a:bodyPr>
            <a:noAutofit/>
          </a:bodyPr>
          <a:lstStyle/>
          <a:p>
            <a:r>
              <a:rPr lang="en-GB" sz="5400" b="1" dirty="0">
                <a:latin typeface="Comic Sans MS" pitchFamily="66" charset="0"/>
              </a:rPr>
              <a:t>Set 1</a:t>
            </a:r>
            <a:r>
              <a:rPr lang="en-GB" sz="5400" dirty="0">
                <a:latin typeface="Comic Sans MS" pitchFamily="66" charset="0"/>
              </a:rPr>
              <a:t>: s, a, t, p</a:t>
            </a:r>
          </a:p>
          <a:p>
            <a:r>
              <a:rPr lang="en-GB" sz="5400" b="1" dirty="0">
                <a:latin typeface="Comic Sans MS" pitchFamily="66" charset="0"/>
              </a:rPr>
              <a:t>Set 2</a:t>
            </a:r>
            <a:r>
              <a:rPr lang="en-GB" sz="5400" dirty="0">
                <a:latin typeface="Comic Sans MS" pitchFamily="66" charset="0"/>
              </a:rPr>
              <a:t>: i, n, m, d</a:t>
            </a:r>
          </a:p>
          <a:p>
            <a:r>
              <a:rPr lang="en-GB" sz="5400" b="1" dirty="0">
                <a:latin typeface="Comic Sans MS" pitchFamily="66" charset="0"/>
              </a:rPr>
              <a:t>Set 3</a:t>
            </a:r>
            <a:r>
              <a:rPr lang="en-GB" sz="5400" dirty="0">
                <a:latin typeface="Comic Sans MS" pitchFamily="66" charset="0"/>
              </a:rPr>
              <a:t>: g, o, c, k</a:t>
            </a:r>
          </a:p>
          <a:p>
            <a:r>
              <a:rPr lang="en-GB" sz="5400" b="1" dirty="0">
                <a:latin typeface="Comic Sans MS" pitchFamily="66" charset="0"/>
              </a:rPr>
              <a:t>Set 4</a:t>
            </a:r>
            <a:r>
              <a:rPr lang="en-GB" sz="5400" dirty="0">
                <a:latin typeface="Comic Sans MS" pitchFamily="66" charset="0"/>
              </a:rPr>
              <a:t>: ck, e, u, r</a:t>
            </a:r>
          </a:p>
          <a:p>
            <a:r>
              <a:rPr lang="en-GB" sz="5400" b="1" dirty="0">
                <a:latin typeface="Comic Sans MS" pitchFamily="66" charset="0"/>
              </a:rPr>
              <a:t>Set 5</a:t>
            </a:r>
            <a:r>
              <a:rPr lang="en-GB" sz="5400" dirty="0">
                <a:latin typeface="Comic Sans MS" pitchFamily="66" charset="0"/>
              </a:rPr>
              <a:t>: h, b, f, ff, l, ll, ss</a:t>
            </a:r>
          </a:p>
        </p:txBody>
      </p:sp>
    </p:spTree>
    <p:extLst>
      <p:ext uri="{BB962C8B-B14F-4D97-AF65-F5344CB8AC3E}">
        <p14:creationId xmlns:p14="http://schemas.microsoft.com/office/powerpoint/2010/main" val="331313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04664"/>
            <a:ext cx="8496944" cy="4873752"/>
          </a:xfrm>
        </p:spPr>
        <p:txBody>
          <a:bodyPr>
            <a:noAutofit/>
          </a:bodyPr>
          <a:lstStyle/>
          <a:p>
            <a:r>
              <a:rPr lang="en-GB" sz="3200" dirty="0">
                <a:latin typeface="Comic Sans MS" pitchFamily="66" charset="0"/>
              </a:rPr>
              <a:t>Children are also taught some tricky words.</a:t>
            </a:r>
          </a:p>
          <a:p>
            <a:r>
              <a:rPr lang="en-GB" sz="3200" dirty="0">
                <a:latin typeface="Comic Sans MS" pitchFamily="66" charset="0"/>
              </a:rPr>
              <a:t>These are words that can not be segmented and blended. They just have to be learnt!</a:t>
            </a:r>
          </a:p>
          <a:p>
            <a:r>
              <a:rPr lang="en-GB" sz="3200" b="1" dirty="0">
                <a:latin typeface="Comic Sans MS" pitchFamily="66" charset="0"/>
              </a:rPr>
              <a:t>the, to, I, no, go, into</a:t>
            </a:r>
          </a:p>
          <a:p>
            <a:endParaRPr lang="en-US" sz="3200" b="1" dirty="0">
              <a:latin typeface="Comic Sans MS" pitchFamily="66" charset="0"/>
            </a:endParaRPr>
          </a:p>
          <a:p>
            <a:r>
              <a:rPr lang="en-US" sz="2800" dirty="0">
                <a:latin typeface="Comic Sans MS" pitchFamily="66" charset="0"/>
              </a:rPr>
              <a:t>T</a:t>
            </a:r>
            <a:r>
              <a:rPr lang="en-GB" sz="2800" dirty="0" err="1">
                <a:latin typeface="Comic Sans MS" pitchFamily="66" charset="0"/>
              </a:rPr>
              <a:t>hese</a:t>
            </a:r>
            <a:r>
              <a:rPr lang="en-GB" sz="2800" dirty="0">
                <a:latin typeface="Comic Sans MS" pitchFamily="66" charset="0"/>
              </a:rPr>
              <a:t> will be sent home for you to practise with your child</a:t>
            </a:r>
          </a:p>
        </p:txBody>
      </p:sp>
    </p:spTree>
    <p:extLst>
      <p:ext uri="{BB962C8B-B14F-4D97-AF65-F5344CB8AC3E}">
        <p14:creationId xmlns:p14="http://schemas.microsoft.com/office/powerpoint/2010/main" val="55847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836712"/>
            <a:ext cx="8496944" cy="5688632"/>
          </a:xfrm>
        </p:spPr>
        <p:txBody>
          <a:bodyPr>
            <a:noAutofit/>
          </a:bodyPr>
          <a:lstStyle/>
          <a:p>
            <a:r>
              <a:rPr lang="en-GB" sz="3200" dirty="0">
                <a:latin typeface="Comic Sans MS" pitchFamily="66" charset="0"/>
              </a:rPr>
              <a:t>This phase is  also taught in the Reception class (Maple/Holly).  </a:t>
            </a:r>
          </a:p>
          <a:p>
            <a:r>
              <a:rPr lang="en-GB" sz="3200" dirty="0">
                <a:latin typeface="Comic Sans MS" pitchFamily="66" charset="0"/>
              </a:rPr>
              <a:t>Children are taught the next 25 phonemes and graphemes.</a:t>
            </a:r>
          </a:p>
          <a:p>
            <a:r>
              <a:rPr lang="en-GB" sz="3200" dirty="0">
                <a:latin typeface="Comic Sans MS" pitchFamily="66" charset="0"/>
              </a:rPr>
              <a:t>Most of these letters are </a:t>
            </a:r>
            <a:r>
              <a:rPr lang="en-GB" sz="3200" b="1" dirty="0">
                <a:latin typeface="Comic Sans MS" pitchFamily="66" charset="0"/>
              </a:rPr>
              <a:t>digraphs</a:t>
            </a:r>
            <a:r>
              <a:rPr lang="en-GB" sz="3200" dirty="0">
                <a:latin typeface="Comic Sans MS" pitchFamily="66" charset="0"/>
              </a:rPr>
              <a:t> two letters one sound.  e.g. </a:t>
            </a:r>
            <a:r>
              <a:rPr lang="en-GB" sz="3200" dirty="0">
                <a:solidFill>
                  <a:srgbClr val="00B0F0"/>
                </a:solidFill>
                <a:latin typeface="Comic Sans MS" pitchFamily="66" charset="0"/>
              </a:rPr>
              <a:t>oa</a:t>
            </a:r>
            <a:r>
              <a:rPr lang="en-GB" sz="3200" dirty="0">
                <a:latin typeface="Comic Sans MS" pitchFamily="66" charset="0"/>
              </a:rPr>
              <a:t> as in b</a:t>
            </a:r>
            <a:r>
              <a:rPr lang="en-GB" sz="3200" dirty="0">
                <a:solidFill>
                  <a:srgbClr val="00B0F0"/>
                </a:solidFill>
                <a:latin typeface="Comic Sans MS" pitchFamily="66" charset="0"/>
              </a:rPr>
              <a:t>oa</a:t>
            </a:r>
            <a:r>
              <a:rPr lang="en-GB" sz="3200" dirty="0">
                <a:latin typeface="Comic Sans MS" pitchFamily="66" charset="0"/>
              </a:rPr>
              <a:t>t, c</a:t>
            </a:r>
            <a:r>
              <a:rPr lang="en-GB" sz="3200" dirty="0">
                <a:solidFill>
                  <a:srgbClr val="00B0F0"/>
                </a:solidFill>
                <a:latin typeface="Comic Sans MS" pitchFamily="66" charset="0"/>
              </a:rPr>
              <a:t>oa</a:t>
            </a:r>
            <a:r>
              <a:rPr lang="en-GB" sz="3200" dirty="0">
                <a:latin typeface="Comic Sans MS" pitchFamily="66" charset="0"/>
              </a:rPr>
              <a:t>t (a </a:t>
            </a:r>
            <a:r>
              <a:rPr lang="en-GB" sz="3200" b="1" dirty="0">
                <a:latin typeface="Comic Sans MS" pitchFamily="66" charset="0"/>
              </a:rPr>
              <a:t>vowel digraph) </a:t>
            </a:r>
            <a:r>
              <a:rPr lang="en-GB" sz="3200" dirty="0">
                <a:latin typeface="Comic Sans MS" pitchFamily="66" charset="0"/>
              </a:rPr>
              <a:t>and </a:t>
            </a:r>
            <a:r>
              <a:rPr lang="en-GB" sz="3200" dirty="0">
                <a:solidFill>
                  <a:srgbClr val="00B0F0"/>
                </a:solidFill>
                <a:latin typeface="Comic Sans MS" pitchFamily="66" charset="0"/>
              </a:rPr>
              <a:t>sh</a:t>
            </a:r>
            <a:r>
              <a:rPr lang="en-GB" sz="3200" dirty="0">
                <a:latin typeface="Comic Sans MS" pitchFamily="66" charset="0"/>
              </a:rPr>
              <a:t> as in </a:t>
            </a:r>
            <a:r>
              <a:rPr lang="en-GB" sz="3200" dirty="0">
                <a:solidFill>
                  <a:srgbClr val="00B0F0"/>
                </a:solidFill>
                <a:latin typeface="Comic Sans MS" pitchFamily="66" charset="0"/>
              </a:rPr>
              <a:t>sh</a:t>
            </a:r>
            <a:r>
              <a:rPr lang="en-GB" sz="3200" dirty="0">
                <a:latin typeface="Comic Sans MS" pitchFamily="66" charset="0"/>
              </a:rPr>
              <a:t>ip, </a:t>
            </a:r>
            <a:r>
              <a:rPr lang="en-GB" sz="3200" dirty="0">
                <a:solidFill>
                  <a:srgbClr val="00B0F0"/>
                </a:solidFill>
                <a:latin typeface="Comic Sans MS" pitchFamily="66" charset="0"/>
              </a:rPr>
              <a:t>sh</a:t>
            </a:r>
            <a:r>
              <a:rPr lang="en-GB" sz="3200" dirty="0">
                <a:latin typeface="Comic Sans MS" pitchFamily="66" charset="0"/>
              </a:rPr>
              <a:t>op (a </a:t>
            </a:r>
            <a:r>
              <a:rPr lang="en-GB" sz="3200" b="1" dirty="0">
                <a:latin typeface="Comic Sans MS" pitchFamily="66" charset="0"/>
              </a:rPr>
              <a:t>consonant digraph).</a:t>
            </a:r>
          </a:p>
          <a:p>
            <a:r>
              <a:rPr lang="en-GB" sz="3200" b="1" dirty="0">
                <a:latin typeface="Comic Sans MS" pitchFamily="66" charset="0"/>
              </a:rPr>
              <a:t>More tricky words are learnt as well, </a:t>
            </a:r>
            <a:r>
              <a:rPr lang="en-GB" sz="3200" dirty="0">
                <a:latin typeface="Comic Sans MS" pitchFamily="66" charset="0"/>
              </a:rPr>
              <a:t>he, she, we, me, be, was, you, they, all, are, my, her.</a:t>
            </a:r>
          </a:p>
          <a:p>
            <a:pPr marL="0" indent="0">
              <a:buNone/>
            </a:pPr>
            <a:endParaRPr lang="en-GB" sz="3200" b="1" dirty="0">
              <a:latin typeface="Comic Sans MS" pitchFamily="66" charset="0"/>
            </a:endParaRPr>
          </a:p>
        </p:txBody>
      </p:sp>
      <p:sp>
        <p:nvSpPr>
          <p:cNvPr id="4" name="Title 3"/>
          <p:cNvSpPr>
            <a:spLocks noGrp="1"/>
          </p:cNvSpPr>
          <p:nvPr>
            <p:ph type="title"/>
          </p:nvPr>
        </p:nvSpPr>
        <p:spPr>
          <a:xfrm>
            <a:off x="467544" y="404664"/>
            <a:ext cx="7467600" cy="562074"/>
          </a:xfrm>
        </p:spPr>
        <p:txBody>
          <a:bodyPr>
            <a:noAutofit/>
          </a:bodyPr>
          <a:lstStyle/>
          <a:p>
            <a:pPr algn="ctr"/>
            <a:r>
              <a:rPr lang="en-GB" sz="6000" dirty="0">
                <a:latin typeface="Comic Sans MS" panose="030F0702030302020204" pitchFamily="66" charset="0"/>
              </a:rPr>
              <a:t>Level</a:t>
            </a:r>
            <a:r>
              <a:rPr lang="en-GB" sz="3600" dirty="0">
                <a:latin typeface="Comic Sans MS" panose="030F0702030302020204" pitchFamily="66" charset="0"/>
              </a:rPr>
              <a:t> </a:t>
            </a:r>
            <a:r>
              <a:rPr lang="en-GB" sz="6000" dirty="0">
                <a:latin typeface="Comic Sans MS" panose="030F0702030302020204" pitchFamily="66" charset="0"/>
              </a:rPr>
              <a:t>3</a:t>
            </a:r>
          </a:p>
        </p:txBody>
      </p:sp>
    </p:spTree>
    <p:extLst>
      <p:ext uri="{BB962C8B-B14F-4D97-AF65-F5344CB8AC3E}">
        <p14:creationId xmlns:p14="http://schemas.microsoft.com/office/powerpoint/2010/main" val="116883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Autofit/>
          </a:bodyPr>
          <a:lstStyle/>
          <a:p>
            <a:pPr algn="ctr"/>
            <a:r>
              <a:rPr lang="en-GB" sz="6000" dirty="0">
                <a:latin typeface="Comic Sans MS" pitchFamily="66" charset="0"/>
              </a:rPr>
              <a:t>Level 3</a:t>
            </a:r>
          </a:p>
        </p:txBody>
      </p:sp>
      <p:sp>
        <p:nvSpPr>
          <p:cNvPr id="3" name="Content Placeholder 2"/>
          <p:cNvSpPr>
            <a:spLocks noGrp="1"/>
          </p:cNvSpPr>
          <p:nvPr>
            <p:ph sz="quarter" idx="1"/>
          </p:nvPr>
        </p:nvSpPr>
        <p:spPr>
          <a:xfrm>
            <a:off x="179512" y="908720"/>
            <a:ext cx="8496944" cy="5061176"/>
          </a:xfrm>
        </p:spPr>
        <p:txBody>
          <a:bodyPr>
            <a:normAutofit/>
          </a:bodyPr>
          <a:lstStyle/>
          <a:p>
            <a:endParaRPr lang="en-GB" sz="3200" b="1" dirty="0">
              <a:latin typeface="Comic Sans MS" pitchFamily="66" charset="0"/>
            </a:endParaRPr>
          </a:p>
          <a:p>
            <a:r>
              <a:rPr lang="en-GB" sz="3200" b="1" dirty="0">
                <a:latin typeface="Comic Sans MS" pitchFamily="66" charset="0"/>
              </a:rPr>
              <a:t>Set 6:</a:t>
            </a:r>
            <a:r>
              <a:rPr lang="en-GB" sz="3200" dirty="0">
                <a:latin typeface="Comic Sans MS" pitchFamily="66" charset="0"/>
              </a:rPr>
              <a:t> j, v, w, x</a:t>
            </a:r>
          </a:p>
          <a:p>
            <a:r>
              <a:rPr lang="en-GB" sz="3200" b="1" dirty="0">
                <a:latin typeface="Comic Sans MS" pitchFamily="66" charset="0"/>
              </a:rPr>
              <a:t>Set 7</a:t>
            </a:r>
            <a:r>
              <a:rPr lang="en-GB" sz="3200" dirty="0">
                <a:latin typeface="Comic Sans MS" pitchFamily="66" charset="0"/>
              </a:rPr>
              <a:t>: y, z, zz, </a:t>
            </a:r>
            <a:r>
              <a:rPr lang="en-GB" sz="3200" dirty="0" err="1">
                <a:latin typeface="Comic Sans MS" pitchFamily="66" charset="0"/>
              </a:rPr>
              <a:t>qu</a:t>
            </a:r>
            <a:r>
              <a:rPr lang="en-GB" sz="3200" dirty="0">
                <a:latin typeface="Comic Sans MS" pitchFamily="66" charset="0"/>
              </a:rPr>
              <a:t>, </a:t>
            </a:r>
            <a:r>
              <a:rPr lang="en-GB" sz="3200" dirty="0" err="1">
                <a:latin typeface="Comic Sans MS" pitchFamily="66" charset="0"/>
              </a:rPr>
              <a:t>ch</a:t>
            </a:r>
            <a:endParaRPr lang="en-GB" sz="3200" dirty="0">
              <a:latin typeface="Comic Sans MS" pitchFamily="66" charset="0"/>
            </a:endParaRPr>
          </a:p>
          <a:p>
            <a:r>
              <a:rPr lang="en-GB" sz="3200" b="1" dirty="0">
                <a:latin typeface="Comic Sans MS" pitchFamily="66" charset="0"/>
              </a:rPr>
              <a:t>Consonant digraphs</a:t>
            </a:r>
            <a:r>
              <a:rPr lang="en-GB" sz="3200" dirty="0">
                <a:latin typeface="Comic Sans MS" pitchFamily="66" charset="0"/>
              </a:rPr>
              <a:t>: </a:t>
            </a:r>
            <a:r>
              <a:rPr lang="en-GB" sz="3200" dirty="0" err="1">
                <a:latin typeface="Comic Sans MS" pitchFamily="66" charset="0"/>
              </a:rPr>
              <a:t>sh</a:t>
            </a:r>
            <a:r>
              <a:rPr lang="en-GB" sz="3200" dirty="0">
                <a:latin typeface="Comic Sans MS" pitchFamily="66" charset="0"/>
              </a:rPr>
              <a:t>, th, ng</a:t>
            </a:r>
          </a:p>
          <a:p>
            <a:r>
              <a:rPr lang="en-GB" sz="3200" b="1" dirty="0">
                <a:latin typeface="Comic Sans MS" pitchFamily="66" charset="0"/>
              </a:rPr>
              <a:t>Vowel digraphs</a:t>
            </a:r>
            <a:r>
              <a:rPr lang="en-GB" sz="3200" dirty="0">
                <a:latin typeface="Comic Sans MS" pitchFamily="66" charset="0"/>
              </a:rPr>
              <a:t>: ai, ee, </a:t>
            </a:r>
            <a:r>
              <a:rPr lang="en-GB" sz="3200" dirty="0" err="1">
                <a:latin typeface="Comic Sans MS" pitchFamily="66" charset="0"/>
              </a:rPr>
              <a:t>igh</a:t>
            </a:r>
            <a:r>
              <a:rPr lang="en-GB" sz="3200" dirty="0">
                <a:latin typeface="Comic Sans MS" pitchFamily="66" charset="0"/>
              </a:rPr>
              <a:t>, </a:t>
            </a:r>
            <a:r>
              <a:rPr lang="en-GB" sz="3200" dirty="0" err="1">
                <a:latin typeface="Comic Sans MS" pitchFamily="66" charset="0"/>
              </a:rPr>
              <a:t>oa</a:t>
            </a:r>
            <a:r>
              <a:rPr lang="en-GB" sz="3200" dirty="0">
                <a:latin typeface="Comic Sans MS" pitchFamily="66" charset="0"/>
              </a:rPr>
              <a:t>, oo, ar, or, ur, ow, oi, ear</a:t>
            </a:r>
          </a:p>
          <a:p>
            <a:r>
              <a:rPr lang="en-GB" sz="3200" b="1" dirty="0">
                <a:latin typeface="Comic Sans MS" pitchFamily="66" charset="0"/>
              </a:rPr>
              <a:t>Final set:</a:t>
            </a:r>
            <a:r>
              <a:rPr lang="en-GB" sz="3200" dirty="0">
                <a:latin typeface="Comic Sans MS" pitchFamily="66" charset="0"/>
              </a:rPr>
              <a:t> air, </a:t>
            </a:r>
            <a:r>
              <a:rPr lang="en-GB" sz="3200" dirty="0" err="1">
                <a:latin typeface="Comic Sans MS" pitchFamily="66" charset="0"/>
              </a:rPr>
              <a:t>ure</a:t>
            </a:r>
            <a:r>
              <a:rPr lang="en-GB" sz="3200" dirty="0">
                <a:latin typeface="Comic Sans MS" pitchFamily="66" charset="0"/>
              </a:rPr>
              <a:t>, </a:t>
            </a:r>
            <a:r>
              <a:rPr lang="en-GB" sz="3200" dirty="0" err="1">
                <a:latin typeface="Comic Sans MS" pitchFamily="66" charset="0"/>
              </a:rPr>
              <a:t>er</a:t>
            </a:r>
            <a:r>
              <a:rPr lang="en-GB" sz="3200" dirty="0">
                <a:latin typeface="Comic Sans MS" pitchFamily="66" charset="0"/>
              </a:rPr>
              <a:t>. </a:t>
            </a:r>
          </a:p>
          <a:p>
            <a:r>
              <a:rPr lang="en-US" sz="3200" dirty="0">
                <a:latin typeface="Comic Sans MS" pitchFamily="66" charset="0"/>
              </a:rPr>
              <a:t>T</a:t>
            </a:r>
            <a:r>
              <a:rPr lang="en-GB" sz="3200" dirty="0">
                <a:latin typeface="Comic Sans MS" pitchFamily="66" charset="0"/>
              </a:rPr>
              <a:t>hen there are a few weeks of consolidation!</a:t>
            </a:r>
          </a:p>
        </p:txBody>
      </p:sp>
    </p:spTree>
    <p:extLst>
      <p:ext uri="{BB962C8B-B14F-4D97-AF65-F5344CB8AC3E}">
        <p14:creationId xmlns:p14="http://schemas.microsoft.com/office/powerpoint/2010/main" val="205071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normAutofit fontScale="90000"/>
          </a:bodyPr>
          <a:lstStyle/>
          <a:p>
            <a:pPr algn="ctr"/>
            <a:r>
              <a:rPr lang="en-GB" sz="6700" dirty="0">
                <a:latin typeface="Comic Sans MS" pitchFamily="66" charset="0"/>
              </a:rPr>
              <a:t>Level 4 </a:t>
            </a:r>
            <a:br>
              <a:rPr lang="en-GB" sz="4400" dirty="0">
                <a:latin typeface="Comic Sans MS" pitchFamily="66" charset="0"/>
              </a:rPr>
            </a:br>
            <a:r>
              <a:rPr lang="en-GB" sz="4400" dirty="0">
                <a:latin typeface="Comic Sans MS" pitchFamily="66" charset="0"/>
              </a:rPr>
              <a:t>Reception/year 1</a:t>
            </a:r>
          </a:p>
        </p:txBody>
      </p:sp>
      <p:sp>
        <p:nvSpPr>
          <p:cNvPr id="3" name="Content Placeholder 2"/>
          <p:cNvSpPr>
            <a:spLocks noGrp="1"/>
          </p:cNvSpPr>
          <p:nvPr>
            <p:ph sz="quarter" idx="1"/>
          </p:nvPr>
        </p:nvSpPr>
        <p:spPr>
          <a:xfrm>
            <a:off x="179512" y="1556792"/>
            <a:ext cx="8496944" cy="5061176"/>
          </a:xfrm>
        </p:spPr>
        <p:txBody>
          <a:bodyPr>
            <a:normAutofit/>
          </a:bodyPr>
          <a:lstStyle/>
          <a:p>
            <a:r>
              <a:rPr lang="en-GB" sz="3200" dirty="0">
                <a:latin typeface="Comic Sans MS" pitchFamily="66" charset="0"/>
              </a:rPr>
              <a:t>This phase consolidates all the children have learnt in the previous phases.</a:t>
            </a:r>
          </a:p>
          <a:p>
            <a:r>
              <a:rPr lang="en-GB" sz="3200" dirty="0">
                <a:latin typeface="Comic Sans MS" pitchFamily="66" charset="0"/>
              </a:rPr>
              <a:t>Children learn to blend and read words containing adjacent consonants e.g. stop, twin, grab.</a:t>
            </a:r>
          </a:p>
          <a:p>
            <a:r>
              <a:rPr lang="en-GB" sz="3200" dirty="0">
                <a:latin typeface="Comic Sans MS" pitchFamily="66" charset="0"/>
              </a:rPr>
              <a:t>More tricky words are learnt as well;   </a:t>
            </a:r>
            <a:r>
              <a:rPr lang="en-GB" sz="3200" b="1" dirty="0">
                <a:latin typeface="Comic Sans MS" pitchFamily="66" charset="0"/>
              </a:rPr>
              <a:t>said, have, like, so, do, some, come, were, there, little, one, when, out, what.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9D98-5B8F-4608-B7B6-801E41E49C4C}"/>
              </a:ext>
            </a:extLst>
          </p:cNvPr>
          <p:cNvSpPr>
            <a:spLocks noGrp="1"/>
          </p:cNvSpPr>
          <p:nvPr>
            <p:ph type="title"/>
          </p:nvPr>
        </p:nvSpPr>
        <p:spPr/>
        <p:txBody>
          <a:bodyPr/>
          <a:lstStyle/>
          <a:p>
            <a:pPr algn="ctr"/>
            <a:r>
              <a:rPr lang="en-US" dirty="0"/>
              <a:t>Aims for today</a:t>
            </a:r>
            <a:br>
              <a:rPr lang="en-US" dirty="0"/>
            </a:br>
            <a:endParaRPr lang="en-GB" dirty="0"/>
          </a:p>
        </p:txBody>
      </p:sp>
      <p:sp>
        <p:nvSpPr>
          <p:cNvPr id="3" name="TextBox 2">
            <a:extLst>
              <a:ext uri="{FF2B5EF4-FFF2-40B4-BE49-F238E27FC236}">
                <a16:creationId xmlns:a16="http://schemas.microsoft.com/office/drawing/2014/main" id="{3FA179DE-8FCC-408E-B1CA-E6601CD7946A}"/>
              </a:ext>
            </a:extLst>
          </p:cNvPr>
          <p:cNvSpPr txBox="1"/>
          <p:nvPr/>
        </p:nvSpPr>
        <p:spPr>
          <a:xfrm>
            <a:off x="683568" y="1772816"/>
            <a:ext cx="8036379"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Comic Sans MS" panose="030F0702030302020204" pitchFamily="66" charset="0"/>
              </a:rPr>
              <a:t>To explain what phonics is</a:t>
            </a:r>
          </a:p>
          <a:p>
            <a:pPr marL="285750" indent="-285750">
              <a:buFont typeface="Arial" panose="020B0604020202020204" pitchFamily="34" charset="0"/>
              <a:buChar char="•"/>
            </a:pPr>
            <a:r>
              <a:rPr lang="en-US" sz="3200" dirty="0">
                <a:latin typeface="Comic Sans MS" panose="030F0702030302020204" pitchFamily="66" charset="0"/>
              </a:rPr>
              <a:t>To explain how we teach your child </a:t>
            </a:r>
          </a:p>
          <a:p>
            <a:r>
              <a:rPr lang="en-US" sz="3200" dirty="0">
                <a:latin typeface="Comic Sans MS" panose="030F0702030302020204" pitchFamily="66" charset="0"/>
              </a:rPr>
              <a:t>phonics, reading and writing.</a:t>
            </a:r>
          </a:p>
          <a:p>
            <a:pPr marL="457200" indent="-457200">
              <a:buFont typeface="Arial" panose="020B0604020202020204" pitchFamily="34" charset="0"/>
              <a:buChar char="•"/>
            </a:pPr>
            <a:r>
              <a:rPr lang="en-US" sz="3200" dirty="0">
                <a:latin typeface="Comic Sans MS" panose="030F0702030302020204" pitchFamily="66" charset="0"/>
              </a:rPr>
              <a:t>To become more confident with your own knowledge of phonics.</a:t>
            </a:r>
          </a:p>
          <a:p>
            <a:pPr marL="457200" indent="-457200">
              <a:buFont typeface="Arial" panose="020B0604020202020204" pitchFamily="34" charset="0"/>
              <a:buChar char="•"/>
            </a:pPr>
            <a:r>
              <a:rPr lang="en-US" sz="3200" dirty="0">
                <a:latin typeface="Comic Sans MS" panose="030F0702030302020204" pitchFamily="66" charset="0"/>
              </a:rPr>
              <a:t>To get ideas of how to support your child at home.</a:t>
            </a:r>
          </a:p>
          <a:p>
            <a:endParaRPr lang="en-US"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59904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467600" cy="1143000"/>
          </a:xfrm>
        </p:spPr>
        <p:txBody>
          <a:bodyPr>
            <a:normAutofit fontScale="90000"/>
          </a:bodyPr>
          <a:lstStyle/>
          <a:p>
            <a:pPr algn="ctr"/>
            <a:r>
              <a:rPr lang="en-GB" sz="6700" dirty="0">
                <a:latin typeface="Comic Sans MS" pitchFamily="66" charset="0"/>
              </a:rPr>
              <a:t>Level 5</a:t>
            </a:r>
            <a:r>
              <a:rPr lang="en-GB" sz="4800" dirty="0">
                <a:latin typeface="Comic Sans MS" pitchFamily="66" charset="0"/>
              </a:rPr>
              <a:t> </a:t>
            </a:r>
            <a:br>
              <a:rPr lang="en-GB" sz="4800" dirty="0">
                <a:latin typeface="Comic Sans MS" pitchFamily="66" charset="0"/>
              </a:rPr>
            </a:br>
            <a:r>
              <a:rPr lang="en-GB" sz="4800" dirty="0">
                <a:latin typeface="Comic Sans MS" pitchFamily="66" charset="0"/>
              </a:rPr>
              <a:t>Year 1</a:t>
            </a:r>
          </a:p>
        </p:txBody>
      </p:sp>
      <p:sp>
        <p:nvSpPr>
          <p:cNvPr id="3" name="Content Placeholder 2"/>
          <p:cNvSpPr>
            <a:spLocks noGrp="1"/>
          </p:cNvSpPr>
          <p:nvPr>
            <p:ph sz="quarter" idx="1"/>
          </p:nvPr>
        </p:nvSpPr>
        <p:spPr>
          <a:xfrm>
            <a:off x="359024" y="1796824"/>
            <a:ext cx="8317432" cy="4080448"/>
          </a:xfrm>
        </p:spPr>
        <p:txBody>
          <a:bodyPr>
            <a:noAutofit/>
          </a:bodyPr>
          <a:lstStyle/>
          <a:p>
            <a:endParaRPr lang="en-GB" sz="3200" dirty="0">
              <a:latin typeface="Comic Sans MS" pitchFamily="66" charset="0"/>
            </a:endParaRPr>
          </a:p>
          <a:p>
            <a:r>
              <a:rPr lang="en-GB" sz="3200" dirty="0">
                <a:latin typeface="Comic Sans MS" pitchFamily="66" charset="0"/>
              </a:rPr>
              <a:t>Children will be taught new graphemes. </a:t>
            </a:r>
          </a:p>
          <a:p>
            <a:r>
              <a:rPr lang="en-GB" sz="3200" b="1" dirty="0">
                <a:latin typeface="Comic Sans MS" pitchFamily="66" charset="0"/>
              </a:rPr>
              <a:t>Vowel digraphs: </a:t>
            </a:r>
            <a:r>
              <a:rPr lang="en-GB" sz="3200" dirty="0">
                <a:latin typeface="Comic Sans MS" pitchFamily="66" charset="0"/>
              </a:rPr>
              <a:t>wh, ph, ay, ou, ie, ea, oy, ir, ue, aw, ew, oe, au.</a:t>
            </a:r>
          </a:p>
          <a:p>
            <a:r>
              <a:rPr lang="en-GB" sz="3200" b="1" dirty="0">
                <a:latin typeface="Comic Sans MS" pitchFamily="66" charset="0"/>
              </a:rPr>
              <a:t>Split digraphs: </a:t>
            </a:r>
            <a:r>
              <a:rPr lang="en-GB" sz="3200" dirty="0">
                <a:latin typeface="Comic Sans MS" pitchFamily="66" charset="0"/>
              </a:rPr>
              <a:t>a_e, e_e, i_e, o_e, </a:t>
            </a:r>
            <a:r>
              <a:rPr lang="en-GB" sz="3200" dirty="0" err="1">
                <a:latin typeface="Comic Sans MS" pitchFamily="66" charset="0"/>
              </a:rPr>
              <a:t>u_e</a:t>
            </a:r>
            <a:r>
              <a:rPr lang="en-GB" sz="3200" dirty="0">
                <a:latin typeface="Comic Sans MS" pitchFamily="66" charset="0"/>
              </a:rPr>
              <a:t>.</a:t>
            </a:r>
          </a:p>
          <a:p>
            <a:r>
              <a:rPr lang="en-US" sz="3200" dirty="0">
                <a:latin typeface="Comic Sans MS" pitchFamily="66" charset="0"/>
              </a:rPr>
              <a:t>T</a:t>
            </a:r>
            <a:r>
              <a:rPr lang="en-GB" sz="3200" dirty="0">
                <a:latin typeface="Comic Sans MS" pitchFamily="66" charset="0"/>
              </a:rPr>
              <a:t>hey will also be taught alternative spellings for sounds and the rules of when to use them. </a:t>
            </a:r>
            <a:r>
              <a:rPr lang="en-GB" sz="3200" dirty="0" err="1">
                <a:latin typeface="Comic Sans MS" pitchFamily="66" charset="0"/>
              </a:rPr>
              <a:t>Eg</a:t>
            </a:r>
            <a:r>
              <a:rPr lang="en-GB" sz="3200" dirty="0">
                <a:latin typeface="Comic Sans MS" pitchFamily="66" charset="0"/>
              </a:rPr>
              <a:t>  ai – 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04664"/>
            <a:ext cx="8784976" cy="6048672"/>
          </a:xfrm>
        </p:spPr>
        <p:txBody>
          <a:bodyPr>
            <a:noAutofit/>
          </a:bodyPr>
          <a:lstStyle/>
          <a:p>
            <a:endParaRPr lang="en-GB" sz="3200" dirty="0">
              <a:latin typeface="Comic Sans MS" pitchFamily="66" charset="0"/>
            </a:endParaRPr>
          </a:p>
          <a:p>
            <a:r>
              <a:rPr lang="en-GB" sz="3200" dirty="0">
                <a:latin typeface="Comic Sans MS" pitchFamily="66" charset="0"/>
              </a:rPr>
              <a:t>When spelling words children learn to choose the appropriate graphemes to represent phonemes. </a:t>
            </a:r>
          </a:p>
          <a:p>
            <a:pPr>
              <a:buNone/>
            </a:pPr>
            <a:endParaRPr lang="en-GB" sz="3200" dirty="0">
              <a:latin typeface="Comic Sans MS" pitchFamily="66" charset="0"/>
            </a:endParaRPr>
          </a:p>
          <a:p>
            <a:r>
              <a:rPr lang="en-GB" sz="3200" dirty="0">
                <a:latin typeface="Comic Sans MS" pitchFamily="66" charset="0"/>
              </a:rPr>
              <a:t>More tricky words are learnt;</a:t>
            </a:r>
          </a:p>
          <a:p>
            <a:pPr marL="0" indent="0">
              <a:buNone/>
            </a:pPr>
            <a:r>
              <a:rPr lang="en-GB" sz="3200" dirty="0">
                <a:latin typeface="Comic Sans MS" pitchFamily="66" charset="0"/>
              </a:rPr>
              <a:t>  </a:t>
            </a:r>
            <a:r>
              <a:rPr lang="en-GB" sz="3200" b="1" dirty="0">
                <a:latin typeface="Comic Sans MS" pitchFamily="66" charset="0"/>
              </a:rPr>
              <a:t>oh, their, people, Mr, Mrs, looked,</a:t>
            </a:r>
          </a:p>
          <a:p>
            <a:pPr marL="0" indent="0">
              <a:buNone/>
            </a:pPr>
            <a:r>
              <a:rPr lang="en-GB" sz="3200" b="1" dirty="0">
                <a:latin typeface="Comic Sans MS" pitchFamily="66" charset="0"/>
              </a:rPr>
              <a:t> called, asked, could.</a:t>
            </a:r>
          </a:p>
        </p:txBody>
      </p:sp>
    </p:spTree>
    <p:extLst>
      <p:ext uri="{BB962C8B-B14F-4D97-AF65-F5344CB8AC3E}">
        <p14:creationId xmlns:p14="http://schemas.microsoft.com/office/powerpoint/2010/main" val="144197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467600" cy="706090"/>
          </a:xfrm>
        </p:spPr>
        <p:txBody>
          <a:bodyPr>
            <a:normAutofit fontScale="90000"/>
          </a:bodyPr>
          <a:lstStyle/>
          <a:p>
            <a:pPr algn="ctr"/>
            <a:r>
              <a:rPr lang="en-GB" sz="6700" dirty="0">
                <a:latin typeface="Comic Sans MS" pitchFamily="66" charset="0"/>
              </a:rPr>
              <a:t>Level 6 </a:t>
            </a:r>
            <a:br>
              <a:rPr lang="en-GB" sz="6700" dirty="0">
                <a:latin typeface="Comic Sans MS" pitchFamily="66" charset="0"/>
              </a:rPr>
            </a:br>
            <a:r>
              <a:rPr lang="en-GB" sz="4400" dirty="0">
                <a:latin typeface="Comic Sans MS" pitchFamily="66" charset="0"/>
              </a:rPr>
              <a:t>year 2</a:t>
            </a:r>
          </a:p>
        </p:txBody>
      </p:sp>
      <p:sp>
        <p:nvSpPr>
          <p:cNvPr id="3" name="Content Placeholder 2"/>
          <p:cNvSpPr>
            <a:spLocks noGrp="1"/>
          </p:cNvSpPr>
          <p:nvPr>
            <p:ph sz="quarter" idx="1"/>
          </p:nvPr>
        </p:nvSpPr>
        <p:spPr>
          <a:xfrm>
            <a:off x="755576" y="1542802"/>
            <a:ext cx="7467600" cy="5315198"/>
          </a:xfrm>
        </p:spPr>
        <p:txBody>
          <a:bodyPr>
            <a:noAutofit/>
          </a:bodyPr>
          <a:lstStyle/>
          <a:p>
            <a:pPr marL="0" indent="0">
              <a:buNone/>
            </a:pPr>
            <a:r>
              <a:rPr lang="en-GB" sz="1800" dirty="0">
                <a:latin typeface="Comic Sans MS" pitchFamily="66" charset="0"/>
              </a:rPr>
              <a:t>By this phase children should be able to read hundreds of words by;</a:t>
            </a:r>
          </a:p>
          <a:p>
            <a:pPr>
              <a:buFont typeface="Courier New" panose="02070309020205020404" pitchFamily="49" charset="0"/>
              <a:buChar char="o"/>
            </a:pPr>
            <a:r>
              <a:rPr lang="en-GB" sz="1800" dirty="0">
                <a:latin typeface="Comic Sans MS" pitchFamily="66" charset="0"/>
              </a:rPr>
              <a:t>Reading the words automatically</a:t>
            </a:r>
          </a:p>
          <a:p>
            <a:pPr>
              <a:buFont typeface="Courier New" panose="02070309020205020404" pitchFamily="49" charset="0"/>
              <a:buChar char="o"/>
            </a:pPr>
            <a:r>
              <a:rPr lang="en-GB" sz="1800" dirty="0">
                <a:latin typeface="Comic Sans MS" pitchFamily="66" charset="0"/>
              </a:rPr>
              <a:t>Decoding them quickly and silently because their sounding and blending routine is now well established</a:t>
            </a:r>
          </a:p>
          <a:p>
            <a:pPr>
              <a:buFont typeface="Courier New" panose="02070309020205020404" pitchFamily="49" charset="0"/>
              <a:buChar char="o"/>
            </a:pPr>
            <a:r>
              <a:rPr lang="en-GB" sz="1800" dirty="0">
                <a:latin typeface="Comic Sans MS" pitchFamily="66" charset="0"/>
              </a:rPr>
              <a:t>Decoding aloud</a:t>
            </a:r>
          </a:p>
          <a:p>
            <a:pPr>
              <a:buFont typeface="Courier New" panose="02070309020205020404" pitchFamily="49" charset="0"/>
              <a:buChar char="o"/>
            </a:pPr>
            <a:r>
              <a:rPr lang="en-GB" sz="1800" dirty="0">
                <a:latin typeface="Comic Sans MS" pitchFamily="66" charset="0"/>
              </a:rPr>
              <a:t>Spelling should be phonetically accurate although it may still be a little unconventional at times!</a:t>
            </a:r>
            <a:r>
              <a:rPr lang="en-US" sz="1800" dirty="0">
                <a:latin typeface="Comic Sans MS" pitchFamily="66" charset="0"/>
              </a:rPr>
              <a:t> </a:t>
            </a:r>
          </a:p>
          <a:p>
            <a:pPr>
              <a:buFont typeface="Courier New" panose="02070309020205020404" pitchFamily="49" charset="0"/>
              <a:buChar char="o"/>
            </a:pPr>
            <a:r>
              <a:rPr lang="en-US" sz="1800" dirty="0">
                <a:latin typeface="Comic Sans MS" pitchFamily="66" charset="0"/>
              </a:rPr>
              <a:t>The focus in Level 6 is on learning spelling rules and patterns. They will revise all the sounds learned through reading and writing</a:t>
            </a:r>
            <a:endParaRPr lang="en-GB" sz="1800" dirty="0">
              <a:latin typeface="Comic Sans MS" pitchFamily="66" charset="0"/>
            </a:endParaRPr>
          </a:p>
          <a:p>
            <a:pPr>
              <a:buFont typeface="Courier New" panose="02070309020205020404" pitchFamily="49" charset="0"/>
              <a:buChar char="o"/>
            </a:pPr>
            <a:endParaRPr lang="en-GB" sz="1800" dirty="0">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ABFC47-98E3-4393-B43A-18E8DC8CE879}"/>
              </a:ext>
            </a:extLst>
          </p:cNvPr>
          <p:cNvSpPr txBox="1"/>
          <p:nvPr/>
        </p:nvSpPr>
        <p:spPr>
          <a:xfrm>
            <a:off x="827584" y="1124744"/>
            <a:ext cx="7416824" cy="1015663"/>
          </a:xfrm>
          <a:prstGeom prst="rect">
            <a:avLst/>
          </a:prstGeom>
          <a:noFill/>
        </p:spPr>
        <p:txBody>
          <a:bodyPr wrap="square" rtlCol="0">
            <a:spAutoFit/>
          </a:bodyPr>
          <a:lstStyle/>
          <a:p>
            <a:pPr algn="ctr"/>
            <a:r>
              <a:rPr lang="en-US" sz="2000" u="sng" dirty="0">
                <a:latin typeface="Comic Sans MS" panose="030F0702030302020204" pitchFamily="66" charset="0"/>
              </a:rPr>
              <a:t>Getting ready to read at home</a:t>
            </a:r>
          </a:p>
          <a:p>
            <a:endParaRPr lang="en-US" sz="2000" u="sng" dirty="0">
              <a:latin typeface="Comic Sans MS" panose="030F0702030302020204" pitchFamily="66" charset="0"/>
            </a:endParaRPr>
          </a:p>
          <a:p>
            <a:endParaRPr lang="en-GB" sz="2000" u="sng" dirty="0">
              <a:latin typeface="Comic Sans MS" panose="030F0702030302020204" pitchFamily="66" charset="0"/>
            </a:endParaRPr>
          </a:p>
        </p:txBody>
      </p:sp>
      <p:pic>
        <p:nvPicPr>
          <p:cNvPr id="5" name="Picture 4">
            <a:extLst>
              <a:ext uri="{FF2B5EF4-FFF2-40B4-BE49-F238E27FC236}">
                <a16:creationId xmlns:a16="http://schemas.microsoft.com/office/drawing/2014/main" id="{4C497243-A4FB-4976-9F88-39B3CF8CB37E}"/>
              </a:ext>
            </a:extLst>
          </p:cNvPr>
          <p:cNvPicPr>
            <a:picLocks noChangeAspect="1"/>
          </p:cNvPicPr>
          <p:nvPr/>
        </p:nvPicPr>
        <p:blipFill>
          <a:blip r:embed="rId2"/>
          <a:stretch>
            <a:fillRect/>
          </a:stretch>
        </p:blipFill>
        <p:spPr>
          <a:xfrm>
            <a:off x="3514827" y="1596480"/>
            <a:ext cx="2042337" cy="1499746"/>
          </a:xfrm>
          <a:prstGeom prst="rect">
            <a:avLst/>
          </a:prstGeom>
        </p:spPr>
      </p:pic>
      <p:sp>
        <p:nvSpPr>
          <p:cNvPr id="6" name="TextBox 5">
            <a:extLst>
              <a:ext uri="{FF2B5EF4-FFF2-40B4-BE49-F238E27FC236}">
                <a16:creationId xmlns:a16="http://schemas.microsoft.com/office/drawing/2014/main" id="{45A3916A-CB71-4904-8AF5-EDD0B5310D45}"/>
              </a:ext>
            </a:extLst>
          </p:cNvPr>
          <p:cNvSpPr txBox="1"/>
          <p:nvPr/>
        </p:nvSpPr>
        <p:spPr>
          <a:xfrm>
            <a:off x="1547664" y="3789040"/>
            <a:ext cx="6633547" cy="1477328"/>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omic Sans MS" panose="030F0702030302020204" pitchFamily="66" charset="0"/>
              </a:rPr>
              <a:t>Choose the best time of day for you and your child</a:t>
            </a:r>
          </a:p>
          <a:p>
            <a:pPr marL="285750" indent="-285750">
              <a:buFont typeface="Arial" panose="020B0604020202020204" pitchFamily="34" charset="0"/>
              <a:buChar char="•"/>
            </a:pPr>
            <a:r>
              <a:rPr lang="en-US" dirty="0">
                <a:latin typeface="Comic Sans MS" panose="030F0702030302020204" pitchFamily="66" charset="0"/>
              </a:rPr>
              <a:t>10 minutes daily</a:t>
            </a:r>
          </a:p>
          <a:p>
            <a:pPr marL="285750" indent="-285750">
              <a:buFont typeface="Arial" panose="020B0604020202020204" pitchFamily="34" charset="0"/>
              <a:buChar char="•"/>
            </a:pPr>
            <a:r>
              <a:rPr lang="en-US" dirty="0">
                <a:latin typeface="Comic Sans MS" panose="030F0702030302020204" pitchFamily="66" charset="0"/>
              </a:rPr>
              <a:t>It must be calm and enjoyable at all times ( nails in palm!)</a:t>
            </a:r>
          </a:p>
          <a:p>
            <a:pPr marL="285750" indent="-285750">
              <a:buFont typeface="Arial" panose="020B0604020202020204" pitchFamily="34" charset="0"/>
              <a:buChar char="•"/>
            </a:pPr>
            <a:r>
              <a:rPr lang="en-US" dirty="0">
                <a:latin typeface="Comic Sans MS" panose="030F0702030302020204" pitchFamily="66" charset="0"/>
              </a:rPr>
              <a:t>Your child must have ownership of their book</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75453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4C3946-9E0A-437B-A795-78A33C9F9816}"/>
              </a:ext>
            </a:extLst>
          </p:cNvPr>
          <p:cNvSpPr/>
          <p:nvPr/>
        </p:nvSpPr>
        <p:spPr>
          <a:xfrm>
            <a:off x="467544" y="1124744"/>
            <a:ext cx="7992888" cy="2062103"/>
          </a:xfrm>
          <a:prstGeom prst="rect">
            <a:avLst/>
          </a:prstGeom>
        </p:spPr>
        <p:txBody>
          <a:bodyPr wrap="square">
            <a:spAutoFit/>
          </a:bodyPr>
          <a:lstStyle/>
          <a:p>
            <a:r>
              <a:rPr lang="en-GB" dirty="0">
                <a:latin typeface="Comic Sans MS" panose="030F0702030302020204" pitchFamily="66" charset="0"/>
              </a:rPr>
              <a:t>Always talk about the title, the pictures and the information on the front and back cover and ask what your child thinks the book might be about.</a:t>
            </a: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dirty="0">
              <a:latin typeface="Comic Sans MS" panose="030F0702030302020204" pitchFamily="66" charset="0"/>
            </a:endParaRPr>
          </a:p>
        </p:txBody>
      </p:sp>
      <p:sp>
        <p:nvSpPr>
          <p:cNvPr id="2" name="TextBox 1">
            <a:extLst>
              <a:ext uri="{FF2B5EF4-FFF2-40B4-BE49-F238E27FC236}">
                <a16:creationId xmlns:a16="http://schemas.microsoft.com/office/drawing/2014/main" id="{2655DDE2-6D74-412E-AE77-36088FFF4D5F}"/>
              </a:ext>
            </a:extLst>
          </p:cNvPr>
          <p:cNvSpPr txBox="1"/>
          <p:nvPr/>
        </p:nvSpPr>
        <p:spPr>
          <a:xfrm>
            <a:off x="3062975" y="600769"/>
            <a:ext cx="3185487" cy="369332"/>
          </a:xfrm>
          <a:prstGeom prst="rect">
            <a:avLst/>
          </a:prstGeom>
          <a:noFill/>
        </p:spPr>
        <p:txBody>
          <a:bodyPr wrap="none" rtlCol="0">
            <a:spAutoFit/>
          </a:bodyPr>
          <a:lstStyle/>
          <a:p>
            <a:r>
              <a:rPr lang="en-US" dirty="0">
                <a:latin typeface="Comic Sans MS" panose="030F0702030302020204" pitchFamily="66" charset="0"/>
              </a:rPr>
              <a:t>Supporting reading at home</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46F7C7E1-0457-4241-B348-22845F2DC682}"/>
              </a:ext>
            </a:extLst>
          </p:cNvPr>
          <p:cNvPicPr>
            <a:picLocks noChangeAspect="1"/>
          </p:cNvPicPr>
          <p:nvPr/>
        </p:nvPicPr>
        <p:blipFill>
          <a:blip r:embed="rId2"/>
          <a:stretch>
            <a:fillRect/>
          </a:stretch>
        </p:blipFill>
        <p:spPr>
          <a:xfrm>
            <a:off x="3065879" y="2201962"/>
            <a:ext cx="2819400" cy="1817737"/>
          </a:xfrm>
          <a:prstGeom prst="rect">
            <a:avLst/>
          </a:prstGeom>
        </p:spPr>
      </p:pic>
      <p:sp>
        <p:nvSpPr>
          <p:cNvPr id="6" name="TextBox 5">
            <a:extLst>
              <a:ext uri="{FF2B5EF4-FFF2-40B4-BE49-F238E27FC236}">
                <a16:creationId xmlns:a16="http://schemas.microsoft.com/office/drawing/2014/main" id="{DBDB9D9C-0681-47D3-A754-2D3F6A5F9D31}"/>
              </a:ext>
            </a:extLst>
          </p:cNvPr>
          <p:cNvSpPr txBox="1"/>
          <p:nvPr/>
        </p:nvSpPr>
        <p:spPr>
          <a:xfrm>
            <a:off x="485183" y="4041240"/>
            <a:ext cx="7992888" cy="2031325"/>
          </a:xfrm>
          <a:prstGeom prst="rect">
            <a:avLst/>
          </a:prstGeom>
          <a:noFill/>
        </p:spPr>
        <p:txBody>
          <a:bodyPr wrap="square" rtlCol="0">
            <a:spAutoFit/>
          </a:bodyPr>
          <a:lstStyle/>
          <a:p>
            <a:r>
              <a:rPr lang="en-US" dirty="0">
                <a:latin typeface="Comic Sans MS" panose="030F0702030302020204" pitchFamily="66" charset="0"/>
              </a:rPr>
              <a:t>Look at inside cover.  Child to say the sounds and words that will be found in the book. Tricky words are found in red text.</a:t>
            </a:r>
          </a:p>
          <a:p>
            <a:r>
              <a:rPr lang="en-US" dirty="0">
                <a:latin typeface="Comic Sans MS" panose="030F0702030302020204" pitchFamily="66" charset="0"/>
              </a:rPr>
              <a:t> Look at the illustrations and talk about what they can see happening in the story. What is happening, why, what do you think ……. is feeling ? Relate to own experiences. Once you have looked at the whole book and discussed the story then tell your child that they are going to read the words to match the story.</a:t>
            </a:r>
            <a:endParaRPr lang="en-GB" dirty="0">
              <a:latin typeface="Comic Sans MS" panose="030F0702030302020204" pitchFamily="66" charset="0"/>
            </a:endParaRPr>
          </a:p>
        </p:txBody>
      </p:sp>
    </p:spTree>
    <p:extLst>
      <p:ext uri="{BB962C8B-B14F-4D97-AF65-F5344CB8AC3E}">
        <p14:creationId xmlns:p14="http://schemas.microsoft.com/office/powerpoint/2010/main" val="300343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467600" cy="1143000"/>
          </a:xfrm>
        </p:spPr>
        <p:txBody>
          <a:bodyPr>
            <a:noAutofit/>
          </a:bodyPr>
          <a:lstStyle/>
          <a:p>
            <a:pPr algn="ctr"/>
            <a:r>
              <a:rPr lang="en-US" sz="4000" dirty="0">
                <a:latin typeface="Comic Sans MS" pitchFamily="66" charset="0"/>
              </a:rPr>
              <a:t>Blending</a:t>
            </a:r>
            <a:endParaRPr lang="en-GB" sz="4000" dirty="0">
              <a:latin typeface="Comic Sans MS" pitchFamily="66" charset="0"/>
            </a:endParaRPr>
          </a:p>
        </p:txBody>
      </p:sp>
      <p:sp>
        <p:nvSpPr>
          <p:cNvPr id="3" name="Content Placeholder 2"/>
          <p:cNvSpPr>
            <a:spLocks noGrp="1"/>
          </p:cNvSpPr>
          <p:nvPr>
            <p:ph sz="quarter" idx="1"/>
          </p:nvPr>
        </p:nvSpPr>
        <p:spPr>
          <a:xfrm>
            <a:off x="107504" y="1484784"/>
            <a:ext cx="8640960" cy="5184576"/>
          </a:xfrm>
        </p:spPr>
        <p:txBody>
          <a:bodyPr>
            <a:noAutofit/>
          </a:bodyPr>
          <a:lstStyle/>
          <a:p>
            <a:r>
              <a:rPr lang="en-US" sz="1600" dirty="0">
                <a:latin typeface="Comic Sans MS" pitchFamily="66" charset="0"/>
              </a:rPr>
              <a:t>Ask your child where they start reading. Get them to put their fingers under the first letter and imagine pressing the sound button. Say the sound. Move to the next letter and say they sound. Once all letters have been sounded out run finger under the word as they blend the word.</a:t>
            </a:r>
            <a:endParaRPr lang="en-GB" sz="1600" dirty="0">
              <a:latin typeface="Comic Sans MS" pitchFamily="66" charset="0"/>
            </a:endParaRPr>
          </a:p>
          <a:p>
            <a:pPr>
              <a:buNone/>
            </a:pPr>
            <a:r>
              <a:rPr lang="en-GB" sz="1600" dirty="0">
                <a:latin typeface="Comic Sans MS" pitchFamily="66" charset="0"/>
              </a:rPr>
              <a:t>If your child gets stuck on a word encourage them to segment it by saying the letter sounds individually and then putting them together quickly to hear the word.  If they are still struggling support them by blending the sound yourself. They should find it easier at the beginning to blend words when you are saying the sounds.</a:t>
            </a:r>
          </a:p>
          <a:p>
            <a:pPr>
              <a:buNone/>
            </a:pPr>
            <a:endParaRPr lang="en-GB" sz="2000" dirty="0">
              <a:latin typeface="Comic Sans MS" pitchFamily="66" charset="0"/>
            </a:endParaRPr>
          </a:p>
          <a:p>
            <a:pPr algn="ctr">
              <a:buNone/>
            </a:pPr>
            <a:r>
              <a:rPr lang="en-GB" sz="6000" dirty="0">
                <a:latin typeface="Comic Sans MS" pitchFamily="66" charset="0"/>
              </a:rPr>
              <a:t>c</a:t>
            </a:r>
            <a:r>
              <a:rPr lang="en-GB" sz="13000" dirty="0">
                <a:latin typeface="Comic Sans MS" pitchFamily="66" charset="0"/>
              </a:rPr>
              <a:t>  </a:t>
            </a:r>
            <a:r>
              <a:rPr lang="en-GB" sz="6000" dirty="0">
                <a:latin typeface="Comic Sans MS" pitchFamily="66" charset="0"/>
              </a:rPr>
              <a:t>a</a:t>
            </a:r>
            <a:r>
              <a:rPr lang="en-GB" sz="13000" dirty="0">
                <a:latin typeface="Comic Sans MS" pitchFamily="66" charset="0"/>
              </a:rPr>
              <a:t>  </a:t>
            </a:r>
            <a:r>
              <a:rPr lang="en-GB" sz="6000" dirty="0">
                <a:latin typeface="Comic Sans MS" pitchFamily="66" charset="0"/>
              </a:rPr>
              <a:t>t</a:t>
            </a:r>
          </a:p>
          <a:p>
            <a:pPr>
              <a:buNone/>
            </a:pPr>
            <a:endParaRPr lang="en-GB" sz="7200" dirty="0">
              <a:latin typeface="Comic Sans MS" pitchFamily="66" charset="0"/>
            </a:endParaRPr>
          </a:p>
        </p:txBody>
      </p:sp>
      <p:sp>
        <p:nvSpPr>
          <p:cNvPr id="4" name="Oval 3"/>
          <p:cNvSpPr/>
          <p:nvPr/>
        </p:nvSpPr>
        <p:spPr>
          <a:xfrm>
            <a:off x="2987824" y="58052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283968" y="58052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24130" y="58052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800A-A5F3-41FA-AD58-CD9B7092FE57}"/>
              </a:ext>
            </a:extLst>
          </p:cNvPr>
          <p:cNvSpPr>
            <a:spLocks noGrp="1"/>
          </p:cNvSpPr>
          <p:nvPr>
            <p:ph type="title"/>
          </p:nvPr>
        </p:nvSpPr>
        <p:spPr/>
        <p:txBody>
          <a:bodyPr/>
          <a:lstStyle/>
          <a:p>
            <a:r>
              <a:rPr lang="en-US" dirty="0"/>
              <a:t>When will we change your child’ s reading book</a:t>
            </a:r>
            <a:endParaRPr lang="en-GB" dirty="0"/>
          </a:p>
        </p:txBody>
      </p:sp>
      <p:sp>
        <p:nvSpPr>
          <p:cNvPr id="3" name="Content Placeholder 2">
            <a:extLst>
              <a:ext uri="{FF2B5EF4-FFF2-40B4-BE49-F238E27FC236}">
                <a16:creationId xmlns:a16="http://schemas.microsoft.com/office/drawing/2014/main" id="{472DA1DE-CF22-4901-931A-E07F19596EDC}"/>
              </a:ext>
            </a:extLst>
          </p:cNvPr>
          <p:cNvSpPr>
            <a:spLocks noGrp="1"/>
          </p:cNvSpPr>
          <p:nvPr>
            <p:ph sz="quarter" idx="1"/>
          </p:nvPr>
        </p:nvSpPr>
        <p:spPr/>
        <p:txBody>
          <a:bodyPr>
            <a:normAutofit lnSpcReduction="10000"/>
          </a:bodyPr>
          <a:lstStyle/>
          <a:p>
            <a:r>
              <a:rPr lang="en-US" sz="2000" dirty="0">
                <a:latin typeface="Comic Sans MS" panose="030F0702030302020204" pitchFamily="66" charset="0"/>
              </a:rPr>
              <a:t>Worded books will be sent home once we have taught the sounds in set 1 , 2 and 3 – </a:t>
            </a:r>
            <a:r>
              <a:rPr lang="en-US" sz="2000" dirty="0" err="1">
                <a:latin typeface="Comic Sans MS" panose="030F0702030302020204" pitchFamily="66" charset="0"/>
              </a:rPr>
              <a:t>s,a,t,p,i,n,m,d,g,o,c,k</a:t>
            </a:r>
            <a:r>
              <a:rPr lang="en-US" sz="2000" dirty="0">
                <a:latin typeface="Comic Sans MS" panose="030F0702030302020204" pitchFamily="66" charset="0"/>
              </a:rPr>
              <a:t>.</a:t>
            </a:r>
          </a:p>
          <a:p>
            <a:r>
              <a:rPr lang="en-US" sz="2000" dirty="0">
                <a:latin typeface="Comic Sans MS" panose="030F0702030302020204" pitchFamily="66" charset="0"/>
              </a:rPr>
              <a:t>Children need to be confident with reading sounds and blending simple VC and CVC words before bringing texts home.</a:t>
            </a:r>
          </a:p>
          <a:p>
            <a:r>
              <a:rPr lang="en-US" sz="2000" dirty="0" err="1">
                <a:latin typeface="Comic Sans MS" panose="030F0702030302020204" pitchFamily="66" charset="0"/>
              </a:rPr>
              <a:t>Practise</a:t>
            </a:r>
            <a:r>
              <a:rPr lang="en-US" sz="2000" dirty="0">
                <a:latin typeface="Comic Sans MS" panose="030F0702030302020204" pitchFamily="66" charset="0"/>
              </a:rPr>
              <a:t> the sounds sent home along with the actions.</a:t>
            </a:r>
          </a:p>
          <a:p>
            <a:r>
              <a:rPr lang="en-US" sz="2000" dirty="0">
                <a:latin typeface="Comic Sans MS" panose="030F0702030302020204" pitchFamily="66" charset="0"/>
              </a:rPr>
              <a:t>We will change the books 3 times a week at the start. This reduces to twice a week as the texts become longer.</a:t>
            </a:r>
          </a:p>
          <a:p>
            <a:r>
              <a:rPr lang="en-US" sz="2000" u="sng" dirty="0">
                <a:latin typeface="Comic Sans MS" panose="030F0702030302020204" pitchFamily="66" charset="0"/>
              </a:rPr>
              <a:t>Why do we do this?</a:t>
            </a:r>
          </a:p>
          <a:p>
            <a:r>
              <a:rPr lang="en-US" sz="2000" dirty="0">
                <a:latin typeface="Comic Sans MS" panose="030F0702030302020204" pitchFamily="66" charset="0"/>
              </a:rPr>
              <a:t>Reading is not just about reading words it is all about comprehension. Fluent reading supports comprehension. For this to happen children need to re-read text so that they are not only focusing on decoding but also experiencing what fluency feels like. Fluency develops more in year 1 and into </a:t>
            </a:r>
            <a:r>
              <a:rPr lang="en-US" sz="2000" dirty="0" err="1">
                <a:latin typeface="Comic Sans MS" panose="030F0702030302020204" pitchFamily="66" charset="0"/>
              </a:rPr>
              <a:t>yr</a:t>
            </a:r>
            <a:r>
              <a:rPr lang="en-US" sz="2000" dirty="0">
                <a:latin typeface="Comic Sans MS" panose="030F0702030302020204" pitchFamily="66" charset="0"/>
              </a:rPr>
              <a:t> 2.</a:t>
            </a:r>
            <a:endParaRPr lang="en-GB" sz="2000" dirty="0">
              <a:latin typeface="Comic Sans MS" panose="030F0702030302020204" pitchFamily="66" charset="0"/>
            </a:endParaRPr>
          </a:p>
        </p:txBody>
      </p:sp>
    </p:spTree>
    <p:extLst>
      <p:ext uri="{BB962C8B-B14F-4D97-AF65-F5344CB8AC3E}">
        <p14:creationId xmlns:p14="http://schemas.microsoft.com/office/powerpoint/2010/main" val="307986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C1FFA-183E-41D6-9428-0B6F8D79690B}"/>
              </a:ext>
            </a:extLst>
          </p:cNvPr>
          <p:cNvSpPr txBox="1"/>
          <p:nvPr/>
        </p:nvSpPr>
        <p:spPr>
          <a:xfrm>
            <a:off x="827584" y="1124744"/>
            <a:ext cx="7416824"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omic Sans MS" panose="030F0702030302020204" pitchFamily="66" charset="0"/>
              </a:rPr>
              <a:t>we will only change a book if you have signed the home school diary.</a:t>
            </a:r>
          </a:p>
          <a:p>
            <a:pPr marL="285750" indent="-285750">
              <a:buFont typeface="Arial" panose="020B0604020202020204" pitchFamily="34" charset="0"/>
              <a:buChar char="•"/>
            </a:pP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Other things that you can do is practice writing their name making sure that is it formed correctly (NO CAPITAL LETTERS)</a:t>
            </a:r>
          </a:p>
          <a:p>
            <a:pPr marL="285750" indent="-285750">
              <a:buFont typeface="Arial" panose="020B0604020202020204" pitchFamily="34" charset="0"/>
              <a:buChar char="•"/>
            </a:pPr>
            <a:r>
              <a:rPr lang="en-US" sz="2000" dirty="0">
                <a:latin typeface="Comic Sans MS" panose="030F0702030302020204" pitchFamily="66" charset="0"/>
              </a:rPr>
              <a:t>Letter formation posters were given to you along with a whiteboard in the packs before they started school.</a:t>
            </a:r>
          </a:p>
          <a:p>
            <a:pPr marL="285750" indent="-285750">
              <a:buFont typeface="Arial" panose="020B0604020202020204" pitchFamily="34" charset="0"/>
              <a:buChar char="•"/>
            </a:pP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We will move the children onto the next reading set once all the sounds from that set have been taught at school. This is a requirement from OFSTED and we will not move them up just from requests from parents.</a:t>
            </a:r>
          </a:p>
          <a:p>
            <a:pPr marL="285750" indent="-285750">
              <a:buFont typeface="Arial" panose="020B0604020202020204" pitchFamily="34" charset="0"/>
              <a:buChar char="•"/>
            </a:pPr>
            <a:r>
              <a:rPr lang="en-US" sz="2000" dirty="0">
                <a:latin typeface="Comic Sans MS" panose="030F0702030302020204" pitchFamily="66" charset="0"/>
              </a:rPr>
              <a:t>Please trust us with your child’s reading journey.</a:t>
            </a:r>
            <a:endParaRPr lang="en-GB" sz="2000" dirty="0">
              <a:latin typeface="Comic Sans MS" panose="030F0702030302020204" pitchFamily="66" charset="0"/>
            </a:endParaRPr>
          </a:p>
        </p:txBody>
      </p:sp>
    </p:spTree>
    <p:extLst>
      <p:ext uri="{BB962C8B-B14F-4D97-AF65-F5344CB8AC3E}">
        <p14:creationId xmlns:p14="http://schemas.microsoft.com/office/powerpoint/2010/main" val="36395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EB3B4C-A551-4B30-BFC3-136F81767D02}"/>
              </a:ext>
            </a:extLst>
          </p:cNvPr>
          <p:cNvSpPr txBox="1"/>
          <p:nvPr/>
        </p:nvSpPr>
        <p:spPr>
          <a:xfrm>
            <a:off x="1043609" y="1052736"/>
            <a:ext cx="6984776" cy="4401205"/>
          </a:xfrm>
          <a:prstGeom prst="rect">
            <a:avLst/>
          </a:prstGeom>
          <a:noFill/>
        </p:spPr>
        <p:txBody>
          <a:bodyPr wrap="square" rtlCol="0">
            <a:spAutoFit/>
          </a:bodyPr>
          <a:lstStyle/>
          <a:p>
            <a:r>
              <a:rPr lang="en-US" sz="2000" u="sng" dirty="0">
                <a:latin typeface="Comic Sans MS" panose="030F0702030302020204" pitchFamily="66" charset="0"/>
              </a:rPr>
              <a:t>Early stages of writing</a:t>
            </a:r>
          </a:p>
          <a:p>
            <a:pPr marL="342900" indent="-342900">
              <a:buFont typeface="Arial" panose="020B0604020202020204" pitchFamily="34" charset="0"/>
              <a:buChar char="•"/>
            </a:pPr>
            <a:r>
              <a:rPr lang="en-US" sz="2000" dirty="0">
                <a:latin typeface="Comic Sans MS" panose="030F0702030302020204" pitchFamily="66" charset="0"/>
              </a:rPr>
              <a:t>Fine motor skills and strength.</a:t>
            </a:r>
          </a:p>
          <a:p>
            <a:pPr marL="342900" indent="-342900">
              <a:buFont typeface="Arial" panose="020B0604020202020204" pitchFamily="34" charset="0"/>
              <a:buChar char="•"/>
            </a:pPr>
            <a:r>
              <a:rPr lang="en-US" sz="2000" dirty="0">
                <a:latin typeface="Comic Sans MS" panose="030F0702030302020204" pitchFamily="66" charset="0"/>
              </a:rPr>
              <a:t>We are doing a lot of fine motor skill practice in our ‘funky finger’ activities. – tweezers, threading, playdough, </a:t>
            </a:r>
            <a:r>
              <a:rPr lang="en-US" sz="2000" dirty="0" err="1">
                <a:latin typeface="Comic Sans MS" panose="030F0702030302020204" pitchFamily="66" charset="0"/>
              </a:rPr>
              <a:t>lego</a:t>
            </a:r>
            <a:r>
              <a:rPr lang="en-US" sz="2000" dirty="0">
                <a:latin typeface="Comic Sans MS" panose="030F0702030302020204" pitchFamily="66" charset="0"/>
              </a:rPr>
              <a:t>, screws and </a:t>
            </a:r>
            <a:r>
              <a:rPr lang="en-US" sz="2000" dirty="0" err="1">
                <a:latin typeface="Comic Sans MS" panose="030F0702030302020204" pitchFamily="66" charset="0"/>
              </a:rPr>
              <a:t>alan</a:t>
            </a:r>
            <a:r>
              <a:rPr lang="en-US" sz="2000" dirty="0">
                <a:latin typeface="Comic Sans MS" panose="030F0702030302020204" pitchFamily="66" charset="0"/>
              </a:rPr>
              <a:t> keys, ‘Dough Disco’</a:t>
            </a:r>
          </a:p>
          <a:p>
            <a:pPr marL="342900" indent="-342900">
              <a:buFont typeface="Arial" panose="020B0604020202020204" pitchFamily="34" charset="0"/>
              <a:buChar char="•"/>
            </a:pPr>
            <a:endParaRPr lang="en-US" sz="2000" dirty="0">
              <a:latin typeface="Comic Sans MS" panose="030F0702030302020204" pitchFamily="66" charset="0"/>
            </a:endParaRPr>
          </a:p>
          <a:p>
            <a:pPr marL="342900" indent="-342900">
              <a:buFont typeface="Arial" panose="020B0604020202020204" pitchFamily="34" charset="0"/>
              <a:buChar char="•"/>
            </a:pPr>
            <a:r>
              <a:rPr lang="en-US" sz="2000" b="1" dirty="0">
                <a:latin typeface="Comic Sans MS" panose="030F0702030302020204" pitchFamily="66" charset="0"/>
              </a:rPr>
              <a:t>Pencil grip and control – this can only be achieved</a:t>
            </a:r>
          </a:p>
          <a:p>
            <a:r>
              <a:rPr lang="en-US" sz="2000" b="1" dirty="0">
                <a:latin typeface="Comic Sans MS" panose="030F0702030302020204" pitchFamily="66" charset="0"/>
              </a:rPr>
              <a:t>effectively if your child has good fine motor control and strength.</a:t>
            </a:r>
          </a:p>
          <a:p>
            <a:endParaRPr lang="en-US" sz="2000" b="1" dirty="0">
              <a:latin typeface="Comic Sans MS" panose="030F0702030302020204" pitchFamily="66" charset="0"/>
            </a:endParaRPr>
          </a:p>
          <a:p>
            <a:r>
              <a:rPr lang="en-US" sz="2000" dirty="0">
                <a:latin typeface="Comic Sans MS" panose="030F0702030302020204" pitchFamily="66" charset="0"/>
              </a:rPr>
              <a:t>Consistently remind and correct pencil grip – bad habits are hard to break!</a:t>
            </a:r>
          </a:p>
          <a:p>
            <a:endParaRPr lang="en-US" sz="2000" dirty="0">
              <a:latin typeface="Comic Sans MS" panose="030F0702030302020204" pitchFamily="66" charset="0"/>
            </a:endParaRPr>
          </a:p>
          <a:p>
            <a:endParaRPr lang="en-GB" sz="2000" u="sng" dirty="0">
              <a:latin typeface="Comic Sans MS" panose="030F0702030302020204" pitchFamily="66" charset="0"/>
            </a:endParaRPr>
          </a:p>
        </p:txBody>
      </p:sp>
    </p:spTree>
    <p:extLst>
      <p:ext uri="{BB962C8B-B14F-4D97-AF65-F5344CB8AC3E}">
        <p14:creationId xmlns:p14="http://schemas.microsoft.com/office/powerpoint/2010/main" val="1387379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D0E9F-4449-4909-BB72-C03C657F635D}"/>
              </a:ext>
            </a:extLst>
          </p:cNvPr>
          <p:cNvPicPr>
            <a:picLocks noChangeAspect="1"/>
          </p:cNvPicPr>
          <p:nvPr/>
        </p:nvPicPr>
        <p:blipFill>
          <a:blip r:embed="rId2"/>
          <a:stretch>
            <a:fillRect/>
          </a:stretch>
        </p:blipFill>
        <p:spPr>
          <a:xfrm>
            <a:off x="2087724" y="548680"/>
            <a:ext cx="4968552" cy="3705225"/>
          </a:xfrm>
          <a:prstGeom prst="rect">
            <a:avLst/>
          </a:prstGeom>
        </p:spPr>
      </p:pic>
      <p:sp>
        <p:nvSpPr>
          <p:cNvPr id="5" name="TextBox 4">
            <a:extLst>
              <a:ext uri="{FF2B5EF4-FFF2-40B4-BE49-F238E27FC236}">
                <a16:creationId xmlns:a16="http://schemas.microsoft.com/office/drawing/2014/main" id="{DEAFB513-3F53-4FF3-AD78-2C7B77FEC7E8}"/>
              </a:ext>
            </a:extLst>
          </p:cNvPr>
          <p:cNvSpPr txBox="1"/>
          <p:nvPr/>
        </p:nvSpPr>
        <p:spPr>
          <a:xfrm>
            <a:off x="1250687" y="4509120"/>
            <a:ext cx="6642626" cy="1200329"/>
          </a:xfrm>
          <a:prstGeom prst="rect">
            <a:avLst/>
          </a:prstGeom>
          <a:noFill/>
        </p:spPr>
        <p:txBody>
          <a:bodyPr wrap="square" rtlCol="0">
            <a:spAutoFit/>
          </a:bodyPr>
          <a:lstStyle/>
          <a:p>
            <a:r>
              <a:rPr lang="en-US" dirty="0">
                <a:latin typeface="Comic Sans MS" panose="030F0702030302020204" pitchFamily="66" charset="0"/>
              </a:rPr>
              <a:t>We use the term ‘Froggy fingers’ to help children work toward a tripod grip.</a:t>
            </a:r>
          </a:p>
          <a:p>
            <a:r>
              <a:rPr lang="en-US" dirty="0">
                <a:latin typeface="Comic Sans MS" panose="030F0702030302020204" pitchFamily="66" charset="0"/>
              </a:rPr>
              <a:t>We use family groups to help children form letters correctly. ALL LETTERS START AT THE TOP. </a:t>
            </a:r>
            <a:endParaRPr lang="en-GB" dirty="0">
              <a:latin typeface="Comic Sans MS" panose="030F0702030302020204" pitchFamily="66" charset="0"/>
            </a:endParaRPr>
          </a:p>
        </p:txBody>
      </p:sp>
    </p:spTree>
    <p:extLst>
      <p:ext uri="{BB962C8B-B14F-4D97-AF65-F5344CB8AC3E}">
        <p14:creationId xmlns:p14="http://schemas.microsoft.com/office/powerpoint/2010/main" val="68057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2CD2-915E-4F83-AD50-697457542128}"/>
              </a:ext>
            </a:extLst>
          </p:cNvPr>
          <p:cNvSpPr>
            <a:spLocks noGrp="1"/>
          </p:cNvSpPr>
          <p:nvPr>
            <p:ph type="title"/>
          </p:nvPr>
        </p:nvSpPr>
        <p:spPr/>
        <p:txBody>
          <a:bodyPr/>
          <a:lstStyle/>
          <a:p>
            <a:r>
              <a:rPr lang="en-US" dirty="0"/>
              <a:t>What is phonics?</a:t>
            </a:r>
            <a:endParaRPr lang="en-GB" dirty="0"/>
          </a:p>
        </p:txBody>
      </p:sp>
      <p:sp>
        <p:nvSpPr>
          <p:cNvPr id="3" name="Content Placeholder 2">
            <a:extLst>
              <a:ext uri="{FF2B5EF4-FFF2-40B4-BE49-F238E27FC236}">
                <a16:creationId xmlns:a16="http://schemas.microsoft.com/office/drawing/2014/main" id="{4E99D032-F618-4A51-A1E4-5700FE8D257C}"/>
              </a:ext>
            </a:extLst>
          </p:cNvPr>
          <p:cNvSpPr>
            <a:spLocks noGrp="1"/>
          </p:cNvSpPr>
          <p:nvPr>
            <p:ph sz="quarter" idx="1"/>
          </p:nvPr>
        </p:nvSpPr>
        <p:spPr/>
        <p:txBody>
          <a:bodyPr/>
          <a:lstStyle/>
          <a:p>
            <a:r>
              <a:rPr lang="en-US" dirty="0">
                <a:latin typeface="Comic Sans MS" panose="030F0702030302020204" pitchFamily="66" charset="0"/>
              </a:rPr>
              <a:t>Phonics is a method for teaching reading and writing.</a:t>
            </a:r>
          </a:p>
          <a:p>
            <a:r>
              <a:rPr lang="en-US" dirty="0">
                <a:latin typeface="Comic Sans MS" panose="030F0702030302020204" pitchFamily="66" charset="0"/>
              </a:rPr>
              <a:t>It teaches the ability to hear, </a:t>
            </a:r>
            <a:r>
              <a:rPr lang="en-US" dirty="0" err="1">
                <a:latin typeface="Comic Sans MS" panose="030F0702030302020204" pitchFamily="66" charset="0"/>
              </a:rPr>
              <a:t>recognise</a:t>
            </a:r>
            <a:r>
              <a:rPr lang="en-US" dirty="0">
                <a:latin typeface="Comic Sans MS" panose="030F0702030302020204" pitchFamily="66" charset="0"/>
              </a:rPr>
              <a:t> and use the sounds within words.</a:t>
            </a:r>
          </a:p>
          <a:p>
            <a:r>
              <a:rPr lang="en-US" dirty="0">
                <a:latin typeface="Comic Sans MS" panose="030F0702030302020204" pitchFamily="66" charset="0"/>
              </a:rPr>
              <a:t>Phonics is taught in a systematic synthetic way, it is the key to children becoming fluent readers.</a:t>
            </a:r>
          </a:p>
          <a:p>
            <a:r>
              <a:rPr lang="en-US" dirty="0">
                <a:latin typeface="Comic Sans MS" panose="030F0702030302020204" pitchFamily="66" charset="0"/>
              </a:rPr>
              <a:t>Phonics is about the links between letters and the sounds that they make.</a:t>
            </a:r>
          </a:p>
          <a:p>
            <a:r>
              <a:rPr lang="en-US" dirty="0">
                <a:latin typeface="Comic Sans MS" panose="030F0702030302020204" pitchFamily="66" charset="0"/>
              </a:rPr>
              <a:t>‘Synthetic phonics’ is the method of combining sounds to make words “synthesis”</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735100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9BD45-F902-4CB8-9244-72C0891E7AF9}"/>
              </a:ext>
            </a:extLst>
          </p:cNvPr>
          <p:cNvPicPr>
            <a:picLocks noChangeAspect="1"/>
          </p:cNvPicPr>
          <p:nvPr/>
        </p:nvPicPr>
        <p:blipFill>
          <a:blip r:embed="rId2"/>
          <a:stretch>
            <a:fillRect/>
          </a:stretch>
        </p:blipFill>
        <p:spPr>
          <a:xfrm>
            <a:off x="308710" y="476672"/>
            <a:ext cx="8422597" cy="5832648"/>
          </a:xfrm>
          <a:prstGeom prst="rect">
            <a:avLst/>
          </a:prstGeom>
        </p:spPr>
      </p:pic>
    </p:spTree>
    <p:extLst>
      <p:ext uri="{BB962C8B-B14F-4D97-AF65-F5344CB8AC3E}">
        <p14:creationId xmlns:p14="http://schemas.microsoft.com/office/powerpoint/2010/main" val="1017937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22F093-5B5A-4C92-8B17-CBD0EB31A94B}"/>
              </a:ext>
            </a:extLst>
          </p:cNvPr>
          <p:cNvSpPr txBox="1"/>
          <p:nvPr/>
        </p:nvSpPr>
        <p:spPr>
          <a:xfrm>
            <a:off x="1403649" y="1196752"/>
            <a:ext cx="6768752" cy="3785652"/>
          </a:xfrm>
          <a:prstGeom prst="rect">
            <a:avLst/>
          </a:prstGeom>
          <a:noFill/>
        </p:spPr>
        <p:txBody>
          <a:bodyPr wrap="square" rtlCol="0">
            <a:spAutoFit/>
          </a:bodyPr>
          <a:lstStyle/>
          <a:p>
            <a:r>
              <a:rPr lang="en-US" sz="2400" u="sng" dirty="0">
                <a:latin typeface="Comic Sans MS" panose="030F0702030302020204" pitchFamily="66" charset="0"/>
              </a:rPr>
              <a:t>Segmenting words to write.</a:t>
            </a:r>
          </a:p>
          <a:p>
            <a:pPr marL="342900" indent="-342900">
              <a:buFont typeface="Arial" panose="020B0604020202020204" pitchFamily="34" charset="0"/>
              <a:buChar char="•"/>
            </a:pPr>
            <a:r>
              <a:rPr lang="en-US" sz="2400" dirty="0">
                <a:latin typeface="Comic Sans MS" panose="030F0702030302020204" pitchFamily="66" charset="0"/>
              </a:rPr>
              <a:t>Segmenting is the opposite of blending. </a:t>
            </a:r>
          </a:p>
          <a:p>
            <a:pPr marL="342900" indent="-342900">
              <a:buFont typeface="Arial" panose="020B0604020202020204" pitchFamily="34" charset="0"/>
              <a:buChar char="•"/>
            </a:pPr>
            <a:r>
              <a:rPr lang="en-US" sz="2400" dirty="0">
                <a:latin typeface="Comic Sans MS" panose="030F0702030302020204" pitchFamily="66" charset="0"/>
              </a:rPr>
              <a:t>We ‘sound talk’ the word and use our fingers to count how many sounds are in the word.</a:t>
            </a:r>
          </a:p>
          <a:p>
            <a:pPr marL="342900" indent="-342900">
              <a:buFont typeface="Arial" panose="020B0604020202020204" pitchFamily="34" charset="0"/>
              <a:buChar char="•"/>
            </a:pPr>
            <a:r>
              <a:rPr lang="en-US" sz="2400" dirty="0">
                <a:latin typeface="Comic Sans MS" panose="030F0702030302020204" pitchFamily="66" charset="0"/>
              </a:rPr>
              <a:t>Cat -  c-a-t.   3 sounds the first sound I make with my mouth is ‘c’.</a:t>
            </a:r>
          </a:p>
          <a:p>
            <a:pPr marL="342900" indent="-342900">
              <a:buFont typeface="Arial" panose="020B0604020202020204" pitchFamily="34" charset="0"/>
              <a:buChar char="•"/>
            </a:pPr>
            <a:r>
              <a:rPr lang="en-US" sz="2400" dirty="0">
                <a:latin typeface="Comic Sans MS" panose="030F0702030302020204" pitchFamily="66" charset="0"/>
              </a:rPr>
              <a:t>Once we have ‘sound talked’ the word we write down the sounds we heard.</a:t>
            </a:r>
          </a:p>
          <a:p>
            <a:pPr marL="342900" indent="-342900">
              <a:buFont typeface="Arial" panose="020B0604020202020204" pitchFamily="34" charset="0"/>
              <a:buChar char="•"/>
            </a:pPr>
            <a:endParaRPr lang="en-US" sz="2400" dirty="0">
              <a:latin typeface="Comic Sans MS" panose="030F0702030302020204" pitchFamily="66" charset="0"/>
            </a:endParaRPr>
          </a:p>
        </p:txBody>
      </p:sp>
    </p:spTree>
    <p:extLst>
      <p:ext uri="{BB962C8B-B14F-4D97-AF65-F5344CB8AC3E}">
        <p14:creationId xmlns:p14="http://schemas.microsoft.com/office/powerpoint/2010/main" val="1236932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3B1B6-5746-457A-91FE-3513CE85355B}"/>
              </a:ext>
            </a:extLst>
          </p:cNvPr>
          <p:cNvSpPr txBox="1"/>
          <p:nvPr/>
        </p:nvSpPr>
        <p:spPr>
          <a:xfrm>
            <a:off x="1331641" y="1196752"/>
            <a:ext cx="7272808" cy="4524315"/>
          </a:xfrm>
          <a:prstGeom prst="rect">
            <a:avLst/>
          </a:prstGeom>
          <a:noFill/>
        </p:spPr>
        <p:txBody>
          <a:bodyPr wrap="square" rtlCol="0">
            <a:spAutoFit/>
          </a:bodyPr>
          <a:lstStyle/>
          <a:p>
            <a:r>
              <a:rPr lang="en-US" sz="2400" dirty="0">
                <a:latin typeface="Comic Sans MS" panose="030F0702030302020204" pitchFamily="66" charset="0"/>
              </a:rPr>
              <a:t>Thank you for listening and we hope </a:t>
            </a:r>
          </a:p>
          <a:p>
            <a:r>
              <a:rPr lang="en-US" sz="2400" dirty="0">
                <a:latin typeface="Comic Sans MS" panose="030F0702030302020204" pitchFamily="66" charset="0"/>
              </a:rPr>
              <a:t>that you have a better understanding</a:t>
            </a:r>
          </a:p>
          <a:p>
            <a:r>
              <a:rPr lang="en-US" sz="2400" dirty="0">
                <a:latin typeface="Comic Sans MS" panose="030F0702030302020204" pitchFamily="66" charset="0"/>
              </a:rPr>
              <a:t>of how we teach phonics, reading and writing at</a:t>
            </a:r>
          </a:p>
          <a:p>
            <a:r>
              <a:rPr lang="en-US" sz="2400" dirty="0" err="1">
                <a:latin typeface="Comic Sans MS" panose="030F0702030302020204" pitchFamily="66" charset="0"/>
              </a:rPr>
              <a:t>Hanslope</a:t>
            </a:r>
            <a:r>
              <a:rPr lang="en-US" sz="2400" dirty="0">
                <a:latin typeface="Comic Sans MS" panose="030F0702030302020204" pitchFamily="66" charset="0"/>
              </a:rPr>
              <a:t> Primary School.</a:t>
            </a:r>
          </a:p>
          <a:p>
            <a:r>
              <a:rPr lang="en-US" sz="2400" dirty="0">
                <a:latin typeface="Comic Sans MS" panose="030F0702030302020204" pitchFamily="66" charset="0"/>
              </a:rPr>
              <a:t>If you have any questions or need support please contact us, either face to face at pick up time or</a:t>
            </a:r>
          </a:p>
          <a:p>
            <a:r>
              <a:rPr lang="en-US" sz="2400" dirty="0">
                <a:latin typeface="Comic Sans MS" panose="030F0702030302020204" pitchFamily="66" charset="0"/>
              </a:rPr>
              <a:t>by emailing</a:t>
            </a:r>
          </a:p>
          <a:p>
            <a:r>
              <a:rPr lang="en-US" sz="2400" dirty="0">
                <a:latin typeface="Comic Sans MS" panose="030F0702030302020204" pitchFamily="66" charset="0"/>
                <a:hlinkClick r:id="rId2"/>
              </a:rPr>
              <a:t>Emma.pearson@hanslope.milton-keynes.sch.uk</a:t>
            </a:r>
            <a:endParaRPr lang="en-US" sz="2400" dirty="0">
              <a:latin typeface="Comic Sans MS" panose="030F0702030302020204" pitchFamily="66" charset="0"/>
            </a:endParaRPr>
          </a:p>
          <a:p>
            <a:r>
              <a:rPr lang="en-US" sz="2400" dirty="0">
                <a:latin typeface="Comic Sans MS" panose="030F0702030302020204" pitchFamily="66" charset="0"/>
              </a:rPr>
              <a:t>Or</a:t>
            </a:r>
          </a:p>
          <a:p>
            <a:endParaRPr lang="en-US" sz="2400" dirty="0">
              <a:latin typeface="Comic Sans MS" panose="030F0702030302020204" pitchFamily="66" charset="0"/>
            </a:endParaRPr>
          </a:p>
          <a:p>
            <a:r>
              <a:rPr lang="en-US" sz="2400" dirty="0">
                <a:latin typeface="Comic Sans MS" panose="030F0702030302020204" pitchFamily="66" charset="0"/>
                <a:hlinkClick r:id="rId3"/>
              </a:rPr>
              <a:t>Tracey.byott@hanslope.milton-keynes.sch.uk</a:t>
            </a:r>
            <a:endParaRPr lang="en-US"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74952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FDE06-A964-439A-BD86-01EC7854F80A}"/>
              </a:ext>
            </a:extLst>
          </p:cNvPr>
          <p:cNvSpPr/>
          <p:nvPr/>
        </p:nvSpPr>
        <p:spPr>
          <a:xfrm>
            <a:off x="467544" y="197346"/>
            <a:ext cx="7200800" cy="5016758"/>
          </a:xfrm>
          <a:prstGeom prst="rect">
            <a:avLst/>
          </a:prstGeom>
        </p:spPr>
        <p:txBody>
          <a:bodyPr wrap="square">
            <a:spAutoFit/>
          </a:bodyPr>
          <a:lstStyle/>
          <a:p>
            <a:r>
              <a:rPr lang="en-US" sz="2000" dirty="0">
                <a:latin typeface="Comic Sans MS" panose="030F0702030302020204" pitchFamily="66" charset="0"/>
              </a:rPr>
              <a:t>Synthetic phonics is a method that’s used to teach pupils how to read and write in English. Through synthetic phonics, children will learn that all words can be broken down into small units of sound called </a:t>
            </a:r>
            <a:r>
              <a:rPr lang="en-US" sz="2000" dirty="0">
                <a:solidFill>
                  <a:srgbClr val="FF0000"/>
                </a:solidFill>
                <a:latin typeface="Comic Sans MS" panose="030F0702030302020204" pitchFamily="66" charset="0"/>
              </a:rPr>
              <a:t>phonemes</a:t>
            </a:r>
            <a:r>
              <a:rPr lang="en-US" sz="2000" dirty="0">
                <a:latin typeface="Comic Sans MS" panose="030F0702030302020204" pitchFamily="66" charset="0"/>
              </a:rPr>
              <a:t>, which are represented in written language using groups of letters called </a:t>
            </a:r>
            <a:r>
              <a:rPr lang="en-US" sz="2000" dirty="0">
                <a:solidFill>
                  <a:srgbClr val="FF0000"/>
                </a:solidFill>
                <a:latin typeface="Comic Sans MS" panose="030F0702030302020204" pitchFamily="66" charset="0"/>
              </a:rPr>
              <a:t>graphemes</a:t>
            </a:r>
            <a:r>
              <a:rPr lang="en-US" sz="2000" dirty="0">
                <a:latin typeface="Comic Sans MS" panose="030F0702030302020204" pitchFamily="66" charset="0"/>
              </a:rPr>
              <a:t>. By building connections between phonemes and their graphemes, children will also be joining together sounds in their spoken and written forms.</a:t>
            </a:r>
          </a:p>
          <a:p>
            <a:endParaRPr lang="en-US" sz="2000" dirty="0">
              <a:latin typeface="Comic Sans MS" panose="030F0702030302020204" pitchFamily="66" charset="0"/>
            </a:endParaRPr>
          </a:p>
          <a:p>
            <a:r>
              <a:rPr lang="en-US" sz="2000" dirty="0">
                <a:latin typeface="Comic Sans MS" panose="030F0702030302020204" pitchFamily="66" charset="0"/>
              </a:rPr>
              <a:t>The reason it’s often called ‘systematic’ synthetic phonics is because children learn about all of the different sounds, spellings and grapheme-phoneme correspondences (GPCs) in a specific fashion. Children are taught how to break up (or decode) words into individual sounds. Then, they can blend all the sounds together as a way of reading the entire word.</a:t>
            </a:r>
            <a:endParaRPr lang="en-GB" sz="2000" dirty="0">
              <a:latin typeface="Comic Sans MS" panose="030F0702030302020204" pitchFamily="66" charset="0"/>
            </a:endParaRPr>
          </a:p>
        </p:txBody>
      </p:sp>
    </p:spTree>
    <p:extLst>
      <p:ext uri="{BB962C8B-B14F-4D97-AF65-F5344CB8AC3E}">
        <p14:creationId xmlns:p14="http://schemas.microsoft.com/office/powerpoint/2010/main" val="186222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332656"/>
            <a:ext cx="7467600" cy="4896544"/>
          </a:xfrm>
        </p:spPr>
        <p:txBody>
          <a:bodyPr>
            <a:normAutofit fontScale="25000" lnSpcReduction="20000"/>
          </a:bodyPr>
          <a:lstStyle/>
          <a:p>
            <a:pPr>
              <a:buSzPct val="78000"/>
              <a:buFont typeface="Courier New" panose="02070309020205020404" pitchFamily="49" charset="0"/>
              <a:buChar char="o"/>
            </a:pPr>
            <a:r>
              <a:rPr lang="en-GB" sz="14400" dirty="0">
                <a:latin typeface="Comic Sans MS" panose="030F0702030302020204" pitchFamily="66" charset="0"/>
              </a:rPr>
              <a:t>Phonics for reading - </a:t>
            </a:r>
          </a:p>
          <a:p>
            <a:pPr marL="0" indent="0">
              <a:buNone/>
            </a:pPr>
            <a:r>
              <a:rPr lang="en-GB" sz="14400" dirty="0">
                <a:latin typeface="Comic Sans MS" panose="030F0702030302020204" pitchFamily="66" charset="0"/>
              </a:rPr>
              <a:t>First children are taught to read letters, or groups of letters by saying the letter sounds.  Children can then start to read words by blending the sounds together to make a word. </a:t>
            </a:r>
          </a:p>
          <a:p>
            <a:pPr marL="0" indent="0">
              <a:buNone/>
            </a:pPr>
            <a:endParaRPr lang="en-GB" sz="14400" dirty="0">
              <a:latin typeface="Comic Sans MS" panose="030F0702030302020204" pitchFamily="66" charset="0"/>
            </a:endParaRPr>
          </a:p>
          <a:p>
            <a:pPr lvl="0">
              <a:buClr>
                <a:srgbClr val="FE8637"/>
              </a:buClr>
              <a:buFont typeface="Courier New" panose="02070309020205020404" pitchFamily="49" charset="0"/>
              <a:buChar char="o"/>
            </a:pPr>
            <a:r>
              <a:rPr lang="en-GB" sz="14400" dirty="0">
                <a:solidFill>
                  <a:prstClr val="black"/>
                </a:solidFill>
                <a:latin typeface="Comic Sans MS" panose="030F0702030302020204" pitchFamily="66" charset="0"/>
              </a:rPr>
              <a:t>Phonics for writing</a:t>
            </a:r>
          </a:p>
          <a:p>
            <a:pPr marL="0" indent="0">
              <a:buNone/>
            </a:pPr>
            <a:r>
              <a:rPr lang="en-GB" sz="14400" dirty="0">
                <a:latin typeface="Comic Sans MS" panose="030F0702030302020204" pitchFamily="66" charset="0"/>
              </a:rPr>
              <a:t>Children are taught to reverse this process saying the word and then segmenting the sounds.</a:t>
            </a:r>
          </a:p>
          <a:p>
            <a:endParaRPr lang="en-GB" dirty="0">
              <a:latin typeface="Comic Sans MS" panose="030F0702030302020204" pitchFamily="66" charset="0"/>
            </a:endParaRPr>
          </a:p>
        </p:txBody>
      </p:sp>
    </p:spTree>
    <p:extLst>
      <p:ext uri="{BB962C8B-B14F-4D97-AF65-F5344CB8AC3E}">
        <p14:creationId xmlns:p14="http://schemas.microsoft.com/office/powerpoint/2010/main" val="265466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5904656"/>
          </a:xfrm>
        </p:spPr>
        <p:txBody>
          <a:bodyPr>
            <a:normAutofit/>
          </a:bodyPr>
          <a:lstStyle/>
          <a:p>
            <a:pPr marL="0" indent="0" algn="ctr">
              <a:buNone/>
            </a:pPr>
            <a:r>
              <a:rPr lang="en-GB" sz="3600" b="1" dirty="0">
                <a:latin typeface="Comic Sans MS" panose="030F0702030302020204" pitchFamily="66" charset="0"/>
              </a:rPr>
              <a:t>The Phonic Alphabet</a:t>
            </a:r>
          </a:p>
          <a:p>
            <a:pPr marL="0" indent="0" algn="ctr">
              <a:buNone/>
            </a:pPr>
            <a:endParaRPr lang="en-GB" sz="3600" b="1" dirty="0">
              <a:latin typeface="Comic Sans MS" panose="030F0702030302020204" pitchFamily="66" charset="0"/>
            </a:endParaRPr>
          </a:p>
          <a:p>
            <a:r>
              <a:rPr lang="en-GB" sz="3200" dirty="0">
                <a:latin typeface="Comic Sans MS" panose="030F0702030302020204" pitchFamily="66" charset="0"/>
              </a:rPr>
              <a:t>The English language has 44 phonemes ~ (a phoneme is the smallest unit of sound in a word.)</a:t>
            </a:r>
          </a:p>
          <a:p>
            <a:r>
              <a:rPr lang="en-GB" sz="3200" dirty="0">
                <a:latin typeface="Comic Sans MS" panose="030F0702030302020204" pitchFamily="66" charset="0"/>
              </a:rPr>
              <a:t>Children are taught to write each letter, forming it accurately.</a:t>
            </a:r>
          </a:p>
          <a:p>
            <a:r>
              <a:rPr lang="en-US" altLang="en-US" sz="3200" kern="0" dirty="0">
                <a:solidFill>
                  <a:srgbClr val="000000"/>
                </a:solidFill>
                <a:latin typeface="Comic Sans MS"/>
                <a:cs typeface="Arial"/>
              </a:rPr>
              <a:t>Phonemes should be articulated clearly and precisely. </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99885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5904656"/>
          </a:xfrm>
        </p:spPr>
        <p:txBody>
          <a:bodyPr>
            <a:normAutofit/>
          </a:bodyPr>
          <a:lstStyle/>
          <a:p>
            <a:r>
              <a:rPr lang="en-GB" sz="3200" dirty="0">
                <a:latin typeface="Comic Sans MS" panose="030F0702030302020204" pitchFamily="66" charset="0"/>
              </a:rPr>
              <a:t>Children are taught to produce the shortest sounds possible e.g. no ‘uh’ on the end of ‘s’ ‘m’, ‘n’, ‘r’ ’l’ ‘d’ ‘b’ and ‘g’. </a:t>
            </a:r>
          </a:p>
          <a:p>
            <a:endParaRPr lang="en-US" altLang="en-US" sz="2800" kern="0" dirty="0">
              <a:solidFill>
                <a:srgbClr val="000000"/>
              </a:solidFill>
              <a:latin typeface="Comic Sans MS"/>
              <a:cs typeface="Arial"/>
            </a:endParaRPr>
          </a:p>
          <a:p>
            <a:r>
              <a:rPr lang="en-US" altLang="en-US" sz="2800" kern="0" dirty="0">
                <a:solidFill>
                  <a:srgbClr val="000000"/>
                </a:solidFill>
                <a:latin typeface="Comic Sans MS"/>
                <a:cs typeface="Arial"/>
              </a:rPr>
              <a:t>Twinkl have their own Twinkl Phonics on </a:t>
            </a:r>
            <a:r>
              <a:rPr lang="en-US" altLang="en-US" sz="2800" kern="0" dirty="0" err="1">
                <a:solidFill>
                  <a:srgbClr val="000000"/>
                </a:solidFill>
                <a:latin typeface="Comic Sans MS"/>
                <a:cs typeface="Arial"/>
              </a:rPr>
              <a:t>Youtube</a:t>
            </a:r>
            <a:r>
              <a:rPr lang="en-US" altLang="en-US" sz="2800" kern="0" dirty="0">
                <a:solidFill>
                  <a:srgbClr val="000000"/>
                </a:solidFill>
                <a:latin typeface="Comic Sans MS"/>
                <a:cs typeface="Arial"/>
              </a:rPr>
              <a:t> which tell you how to say the sounds correctly and give you the action the children use </a:t>
            </a:r>
          </a:p>
          <a:p>
            <a:endParaRPr lang="en-US" altLang="en-US" sz="2800" kern="0" dirty="0">
              <a:solidFill>
                <a:srgbClr val="000000"/>
              </a:solidFill>
              <a:latin typeface="Comic Sans MS"/>
              <a:cs typeface="Arial"/>
            </a:endParaRPr>
          </a:p>
          <a:p>
            <a:r>
              <a:rPr lang="en-US" altLang="en-US" sz="2800" kern="0" dirty="0">
                <a:solidFill>
                  <a:srgbClr val="000000"/>
                </a:solidFill>
                <a:latin typeface="Comic Sans MS"/>
                <a:cs typeface="Arial"/>
                <a:hlinkClick r:id="rId2"/>
              </a:rPr>
              <a:t>https://www.youtube.com/watch?v=0SzkjubQ-Ok</a:t>
            </a:r>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77361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850B4-5AA4-409E-8A2F-45CE34F6E864}"/>
              </a:ext>
            </a:extLst>
          </p:cNvPr>
          <p:cNvSpPr txBox="1"/>
          <p:nvPr/>
        </p:nvSpPr>
        <p:spPr>
          <a:xfrm>
            <a:off x="1043608" y="980728"/>
            <a:ext cx="6984776" cy="2431435"/>
          </a:xfrm>
          <a:prstGeom prst="rect">
            <a:avLst/>
          </a:prstGeom>
          <a:noFill/>
        </p:spPr>
        <p:txBody>
          <a:bodyPr wrap="square" rtlCol="0">
            <a:spAutoFit/>
          </a:bodyPr>
          <a:lstStyle/>
          <a:p>
            <a:pPr algn="ctr"/>
            <a:r>
              <a:rPr lang="en-US" sz="2400" u="sng" dirty="0">
                <a:latin typeface="Comic Sans MS" panose="030F0702030302020204" pitchFamily="66" charset="0"/>
              </a:rPr>
              <a:t>Phonics Vocabulary</a:t>
            </a:r>
          </a:p>
          <a:p>
            <a:pPr algn="ctr"/>
            <a:endParaRPr lang="en-US" sz="2400" u="sng" dirty="0">
              <a:latin typeface="Comic Sans MS" panose="030F0702030302020204" pitchFamily="66" charset="0"/>
            </a:endParaRPr>
          </a:p>
          <a:p>
            <a:r>
              <a:rPr lang="en-US" sz="2400" dirty="0">
                <a:latin typeface="Comic Sans MS" panose="030F0702030302020204" pitchFamily="66" charset="0"/>
              </a:rPr>
              <a:t>Your child will use the term:</a:t>
            </a:r>
          </a:p>
          <a:p>
            <a:endParaRPr lang="en-US" sz="2400" dirty="0">
              <a:latin typeface="Comic Sans MS" panose="030F0702030302020204" pitchFamily="66" charset="0"/>
            </a:endParaRPr>
          </a:p>
          <a:p>
            <a:r>
              <a:rPr lang="en-US" sz="3200" dirty="0">
                <a:solidFill>
                  <a:srgbClr val="FF0000"/>
                </a:solidFill>
                <a:latin typeface="Comic Sans MS" panose="030F0702030302020204" pitchFamily="66" charset="0"/>
              </a:rPr>
              <a:t>           Phoneme              </a:t>
            </a:r>
          </a:p>
          <a:p>
            <a:endParaRPr lang="en-GB" sz="2400" dirty="0">
              <a:latin typeface="Comic Sans MS" panose="030F0702030302020204" pitchFamily="66" charset="0"/>
            </a:endParaRPr>
          </a:p>
        </p:txBody>
      </p:sp>
      <p:pic>
        <p:nvPicPr>
          <p:cNvPr id="3" name="Picture 2">
            <a:extLst>
              <a:ext uri="{FF2B5EF4-FFF2-40B4-BE49-F238E27FC236}">
                <a16:creationId xmlns:a16="http://schemas.microsoft.com/office/drawing/2014/main" id="{ED94760C-6C75-4998-B7D2-6DB5CFDCBFE7}"/>
              </a:ext>
            </a:extLst>
          </p:cNvPr>
          <p:cNvPicPr>
            <a:picLocks noChangeAspect="1"/>
          </p:cNvPicPr>
          <p:nvPr/>
        </p:nvPicPr>
        <p:blipFill>
          <a:blip r:embed="rId2"/>
          <a:stretch>
            <a:fillRect/>
          </a:stretch>
        </p:blipFill>
        <p:spPr>
          <a:xfrm>
            <a:off x="5364088" y="2519363"/>
            <a:ext cx="1728192" cy="1197670"/>
          </a:xfrm>
          <a:prstGeom prst="rect">
            <a:avLst/>
          </a:prstGeom>
        </p:spPr>
      </p:pic>
      <p:sp>
        <p:nvSpPr>
          <p:cNvPr id="4" name="TextBox 3">
            <a:extLst>
              <a:ext uri="{FF2B5EF4-FFF2-40B4-BE49-F238E27FC236}">
                <a16:creationId xmlns:a16="http://schemas.microsoft.com/office/drawing/2014/main" id="{79E1A31D-18EB-4AF0-B225-1F722335EDA4}"/>
              </a:ext>
            </a:extLst>
          </p:cNvPr>
          <p:cNvSpPr txBox="1"/>
          <p:nvPr/>
        </p:nvSpPr>
        <p:spPr>
          <a:xfrm>
            <a:off x="1043608" y="4869160"/>
            <a:ext cx="6984776" cy="1569660"/>
          </a:xfrm>
          <a:prstGeom prst="rect">
            <a:avLst/>
          </a:prstGeom>
          <a:noFill/>
        </p:spPr>
        <p:txBody>
          <a:bodyPr wrap="square" rtlCol="0">
            <a:spAutoFit/>
          </a:bodyPr>
          <a:lstStyle/>
          <a:p>
            <a:r>
              <a:rPr lang="en-US" sz="2400" dirty="0">
                <a:latin typeface="Comic Sans MS" panose="030F0702030302020204" pitchFamily="66" charset="0"/>
              </a:rPr>
              <a:t>Phonemes are the smallest unit of sound that can be heard in words</a:t>
            </a:r>
          </a:p>
          <a:p>
            <a:endParaRPr lang="en-US" sz="2400" dirty="0">
              <a:latin typeface="Comic Sans MS" panose="030F0702030302020204" pitchFamily="66" charset="0"/>
            </a:endParaRPr>
          </a:p>
          <a:p>
            <a:r>
              <a:rPr lang="en-US" sz="2400" dirty="0" err="1">
                <a:latin typeface="Comic Sans MS" panose="030F0702030302020204" pitchFamily="66" charset="0"/>
              </a:rPr>
              <a:t>e.g</a:t>
            </a:r>
            <a:r>
              <a:rPr lang="en-US" sz="2400" dirty="0">
                <a:latin typeface="Comic Sans MS" panose="030F0702030302020204" pitchFamily="66" charset="0"/>
              </a:rPr>
              <a:t>       c – a- t</a:t>
            </a:r>
            <a:endParaRPr lang="en-GB" sz="2400" dirty="0">
              <a:latin typeface="Comic Sans MS" panose="030F0702030302020204" pitchFamily="66" charset="0"/>
            </a:endParaRPr>
          </a:p>
        </p:txBody>
      </p:sp>
    </p:spTree>
    <p:extLst>
      <p:ext uri="{BB962C8B-B14F-4D97-AF65-F5344CB8AC3E}">
        <p14:creationId xmlns:p14="http://schemas.microsoft.com/office/powerpoint/2010/main" val="419422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1720F-2280-4E85-A2A2-24579CA9A496}"/>
              </a:ext>
            </a:extLst>
          </p:cNvPr>
          <p:cNvSpPr txBox="1"/>
          <p:nvPr/>
        </p:nvSpPr>
        <p:spPr>
          <a:xfrm>
            <a:off x="827584" y="1052736"/>
            <a:ext cx="6840759" cy="1877437"/>
          </a:xfrm>
          <a:prstGeom prst="rect">
            <a:avLst/>
          </a:prstGeom>
          <a:noFill/>
        </p:spPr>
        <p:txBody>
          <a:bodyPr wrap="square" rtlCol="0">
            <a:spAutoFit/>
          </a:bodyPr>
          <a:lstStyle/>
          <a:p>
            <a:pPr algn="ctr"/>
            <a:r>
              <a:rPr lang="en-US" sz="3200" u="sng" dirty="0">
                <a:latin typeface="Comic Sans MS" panose="030F0702030302020204" pitchFamily="66" charset="0"/>
              </a:rPr>
              <a:t>Phonics vocabulary</a:t>
            </a:r>
            <a:endParaRPr lang="en-US" sz="2400" dirty="0">
              <a:latin typeface="Comic Sans MS" panose="030F0702030302020204" pitchFamily="66" charset="0"/>
            </a:endParaRPr>
          </a:p>
          <a:p>
            <a:r>
              <a:rPr lang="en-US" sz="2400" dirty="0">
                <a:latin typeface="Comic Sans MS" panose="030F0702030302020204" pitchFamily="66" charset="0"/>
              </a:rPr>
              <a:t>Y</a:t>
            </a:r>
            <a:r>
              <a:rPr lang="en-GB" sz="2400" dirty="0">
                <a:latin typeface="Comic Sans MS" panose="030F0702030302020204" pitchFamily="66" charset="0"/>
              </a:rPr>
              <a:t>our child will use the term:</a:t>
            </a:r>
          </a:p>
          <a:p>
            <a:endParaRPr lang="en-US" sz="2400" dirty="0">
              <a:latin typeface="Comic Sans MS" panose="030F0702030302020204" pitchFamily="66" charset="0"/>
            </a:endParaRPr>
          </a:p>
          <a:p>
            <a:r>
              <a:rPr lang="en-US" sz="2400" dirty="0">
                <a:latin typeface="Comic Sans MS" panose="030F0702030302020204" pitchFamily="66" charset="0"/>
              </a:rPr>
              <a:t> </a:t>
            </a:r>
            <a:r>
              <a:rPr lang="en-GB" sz="2400" dirty="0">
                <a:latin typeface="Comic Sans MS" panose="030F0702030302020204" pitchFamily="66" charset="0"/>
              </a:rPr>
              <a:t>         </a:t>
            </a:r>
            <a:r>
              <a:rPr lang="en-GB" sz="3600" dirty="0">
                <a:solidFill>
                  <a:srgbClr val="FF0000"/>
                </a:solidFill>
                <a:latin typeface="Comic Sans MS" panose="030F0702030302020204" pitchFamily="66" charset="0"/>
              </a:rPr>
              <a:t>grapheme      </a:t>
            </a:r>
          </a:p>
        </p:txBody>
      </p:sp>
      <p:pic>
        <p:nvPicPr>
          <p:cNvPr id="4" name="Picture 3">
            <a:extLst>
              <a:ext uri="{FF2B5EF4-FFF2-40B4-BE49-F238E27FC236}">
                <a16:creationId xmlns:a16="http://schemas.microsoft.com/office/drawing/2014/main" id="{3ED8E87A-8E1F-4785-916B-87DEF6697304}"/>
              </a:ext>
            </a:extLst>
          </p:cNvPr>
          <p:cNvPicPr>
            <a:picLocks noChangeAspect="1"/>
          </p:cNvPicPr>
          <p:nvPr/>
        </p:nvPicPr>
        <p:blipFill>
          <a:blip r:embed="rId2"/>
          <a:stretch>
            <a:fillRect/>
          </a:stretch>
        </p:blipFill>
        <p:spPr>
          <a:xfrm>
            <a:off x="4860032" y="2657475"/>
            <a:ext cx="3240360" cy="1543050"/>
          </a:xfrm>
          <a:prstGeom prst="rect">
            <a:avLst/>
          </a:prstGeom>
        </p:spPr>
      </p:pic>
      <p:sp>
        <p:nvSpPr>
          <p:cNvPr id="5" name="TextBox 4">
            <a:extLst>
              <a:ext uri="{FF2B5EF4-FFF2-40B4-BE49-F238E27FC236}">
                <a16:creationId xmlns:a16="http://schemas.microsoft.com/office/drawing/2014/main" id="{FFEF7A16-DACF-48E4-90BE-BCA327760D55}"/>
              </a:ext>
            </a:extLst>
          </p:cNvPr>
          <p:cNvSpPr txBox="1"/>
          <p:nvPr/>
        </p:nvSpPr>
        <p:spPr>
          <a:xfrm>
            <a:off x="1619672" y="4653136"/>
            <a:ext cx="5723042" cy="1200329"/>
          </a:xfrm>
          <a:prstGeom prst="rect">
            <a:avLst/>
          </a:prstGeom>
          <a:noFill/>
        </p:spPr>
        <p:txBody>
          <a:bodyPr wrap="none" rtlCol="0">
            <a:spAutoFit/>
          </a:bodyPr>
          <a:lstStyle/>
          <a:p>
            <a:r>
              <a:rPr lang="en-US" sz="2400" dirty="0">
                <a:latin typeface="Comic Sans MS" panose="030F0702030302020204" pitchFamily="66" charset="0"/>
              </a:rPr>
              <a:t>This is how a phoneme is written down.</a:t>
            </a:r>
          </a:p>
          <a:p>
            <a:r>
              <a:rPr lang="en-US" sz="2400" dirty="0">
                <a:latin typeface="Comic Sans MS" panose="030F0702030302020204" pitchFamily="66" charset="0"/>
              </a:rPr>
              <a:t>The shape of every sound.</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121328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9DA8C30AB27428AE53EDC2CBC5836" ma:contentTypeVersion="11" ma:contentTypeDescription="Create a new document." ma:contentTypeScope="" ma:versionID="2855a4053472a05fae652e8396b08e0d">
  <xsd:schema xmlns:xsd="http://www.w3.org/2001/XMLSchema" xmlns:xs="http://www.w3.org/2001/XMLSchema" xmlns:p="http://schemas.microsoft.com/office/2006/metadata/properties" xmlns:ns3="7dcc0c0d-2df4-485a-8acb-54a0d31c078b" targetNamespace="http://schemas.microsoft.com/office/2006/metadata/properties" ma:root="true" ma:fieldsID="ac8792036d741817cebdcadebe36926d" ns3:_="">
    <xsd:import namespace="7dcc0c0d-2df4-485a-8acb-54a0d31c07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c0c0d-2df4-485a-8acb-54a0d31c0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BD5B66-3B40-4351-BD90-5F95542660BD}">
  <ds:schemaRefs>
    <ds:schemaRef ds:uri="http://purl.org/dc/dcmitype/"/>
    <ds:schemaRef ds:uri="7dcc0c0d-2df4-485a-8acb-54a0d31c078b"/>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7A09ECC-08AA-4031-ABFB-687F8D342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c0c0d-2df4-485a-8acb-54a0d31c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A6DF6-7D23-4C8F-A334-A1C078321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787</TotalTime>
  <Words>2150</Words>
  <Application>Microsoft Office PowerPoint</Application>
  <PresentationFormat>On-screen Show (4:3)</PresentationFormat>
  <Paragraphs>187</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Schoolbook</vt:lpstr>
      <vt:lpstr>Comic Sans MS</vt:lpstr>
      <vt:lpstr>Courier New</vt:lpstr>
      <vt:lpstr>Wingdings</vt:lpstr>
      <vt:lpstr>Wingdings 2</vt:lpstr>
      <vt:lpstr>Oriel</vt:lpstr>
      <vt:lpstr>PowerPoint Presentation</vt:lpstr>
      <vt:lpstr>Aims for today </vt:lpstr>
      <vt:lpstr>What is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Level 2</vt:lpstr>
      <vt:lpstr>PowerPoint Presentation</vt:lpstr>
      <vt:lpstr>Level 2</vt:lpstr>
      <vt:lpstr>PowerPoint Presentation</vt:lpstr>
      <vt:lpstr>Level 3</vt:lpstr>
      <vt:lpstr>Level 3</vt:lpstr>
      <vt:lpstr>Level 4  Reception/year 1</vt:lpstr>
      <vt:lpstr>Level 5  Year 1</vt:lpstr>
      <vt:lpstr>PowerPoint Presentation</vt:lpstr>
      <vt:lpstr>Level 6  year 2</vt:lpstr>
      <vt:lpstr>PowerPoint Presentation</vt:lpstr>
      <vt:lpstr>PowerPoint Presentation</vt:lpstr>
      <vt:lpstr>Blending</vt:lpstr>
      <vt:lpstr>When will we change your child’ s reading book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Emma Pearson</cp:lastModifiedBy>
  <cp:revision>83</cp:revision>
  <cp:lastPrinted>2015-10-01T09:21:02Z</cp:lastPrinted>
  <dcterms:created xsi:type="dcterms:W3CDTF">2013-03-24T18:14:49Z</dcterms:created>
  <dcterms:modified xsi:type="dcterms:W3CDTF">2024-10-02T12:40:22Z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0x0101005E89DA8C30AB27428AE53EDC2CBC5836</vt:lpwstr>
  </property>
</Properties>
</file>