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6"/>
  </p:notesMasterIdLst>
  <p:handoutMasterIdLst>
    <p:handoutMasterId r:id="rId37"/>
  </p:handoutMasterIdLst>
  <p:sldIdLst>
    <p:sldId id="256" r:id="rId5"/>
    <p:sldId id="295" r:id="rId6"/>
    <p:sldId id="296" r:id="rId7"/>
    <p:sldId id="310" r:id="rId8"/>
    <p:sldId id="311" r:id="rId9"/>
    <p:sldId id="272" r:id="rId10"/>
    <p:sldId id="315" r:id="rId11"/>
    <p:sldId id="316" r:id="rId12"/>
    <p:sldId id="313" r:id="rId13"/>
    <p:sldId id="314" r:id="rId14"/>
    <p:sldId id="312" r:id="rId15"/>
    <p:sldId id="274" r:id="rId16"/>
    <p:sldId id="276" r:id="rId17"/>
    <p:sldId id="259" r:id="rId18"/>
    <p:sldId id="277" r:id="rId19"/>
    <p:sldId id="278" r:id="rId20"/>
    <p:sldId id="280" r:id="rId21"/>
    <p:sldId id="279" r:id="rId22"/>
    <p:sldId id="262" r:id="rId23"/>
    <p:sldId id="263" r:id="rId24"/>
    <p:sldId id="264" r:id="rId25"/>
    <p:sldId id="308" r:id="rId26"/>
    <p:sldId id="317" r:id="rId27"/>
    <p:sldId id="318" r:id="rId28"/>
    <p:sldId id="320" r:id="rId29"/>
    <p:sldId id="319" r:id="rId30"/>
    <p:sldId id="292" r:id="rId31"/>
    <p:sldId id="265" r:id="rId32"/>
    <p:sldId id="303" r:id="rId33"/>
    <p:sldId id="302" r:id="rId34"/>
    <p:sldId id="307"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autoAdjust="0"/>
  </p:normalViewPr>
  <p:slideViewPr>
    <p:cSldViewPr>
      <p:cViewPr varScale="1">
        <p:scale>
          <a:sx n="81" d="100"/>
          <a:sy n="81" d="100"/>
        </p:scale>
        <p:origin x="1459"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D7B2A2A-CB8E-4638-AF52-29AECF558E08}" type="datetimeFigureOut">
              <a:rPr lang="en-GB" smtClean="0"/>
              <a:pPr/>
              <a:t>21/09/2025</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6F9253A-A276-4267-B6D0-BF06E6B913BF}" type="slidenum">
              <a:rPr lang="en-GB" smtClean="0"/>
              <a:pPr/>
              <a:t>‹#›</a:t>
            </a:fld>
            <a:endParaRPr lang="en-GB" dirty="0"/>
          </a:p>
        </p:txBody>
      </p:sp>
    </p:spTree>
    <p:extLst>
      <p:ext uri="{BB962C8B-B14F-4D97-AF65-F5344CB8AC3E}">
        <p14:creationId xmlns:p14="http://schemas.microsoft.com/office/powerpoint/2010/main" val="3066292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418591-4BA2-4EEA-AB4E-2449231BD801}" type="datetimeFigureOut">
              <a:rPr lang="en-GB" smtClean="0"/>
              <a:pPr/>
              <a:t>21/09/2025</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dirty="0"/>
          </a:p>
        </p:txBody>
      </p:sp>
    </p:spTree>
    <p:extLst>
      <p:ext uri="{BB962C8B-B14F-4D97-AF65-F5344CB8AC3E}">
        <p14:creationId xmlns:p14="http://schemas.microsoft.com/office/powerpoint/2010/main" val="45403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20</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2421E9-E11F-4D88-9E64-0E2A5DFA8DBE}" type="datetimeFigureOut">
              <a:rPr lang="en-GB" smtClean="0"/>
              <a:pPr/>
              <a:t>21/09/2025</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21/09/2025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2421E9-E11F-4D88-9E64-0E2A5DFA8DBE}" type="datetimeFigureOut">
              <a:rPr lang="en-GB" smtClean="0"/>
              <a:pPr/>
              <a:t>21/09/2025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2421E9-E11F-4D88-9E64-0E2A5DFA8DBE}" type="datetimeFigureOut">
              <a:rPr lang="en-GB" smtClean="0"/>
              <a:pPr/>
              <a:t>21/09/2025</a:t>
            </a:fld>
            <a:endParaRPr lang="en-GB" dirty="0"/>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2421E9-E11F-4D88-9E64-0E2A5DFA8DBE}" type="datetimeFigureOut">
              <a:rPr lang="en-GB" smtClean="0"/>
              <a:pPr/>
              <a:t>21/09/2025</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2421E9-E11F-4D88-9E64-0E2A5DFA8DBE}" type="datetimeFigureOut">
              <a:rPr lang="en-GB" smtClean="0"/>
              <a:pPr/>
              <a:t>21/09/2025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2421E9-E11F-4D88-9E64-0E2A5DFA8DBE}" type="datetimeFigureOut">
              <a:rPr lang="en-GB" smtClean="0"/>
              <a:pPr/>
              <a:t>21/09/2025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2421E9-E11F-4D88-9E64-0E2A5DFA8DBE}" type="datetimeFigureOut">
              <a:rPr lang="en-GB" smtClean="0"/>
              <a:pPr/>
              <a:t>21/09/2025</a:t>
            </a:fld>
            <a:endParaRPr lang="en-GB" dirty="0"/>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421E9-E11F-4D88-9E64-0E2A5DFA8DBE}" type="datetimeFigureOut">
              <a:rPr lang="en-GB" smtClean="0"/>
              <a:pPr/>
              <a:t>21/09/2025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2421E9-E11F-4D88-9E64-0E2A5DFA8DBE}" type="datetimeFigureOut">
              <a:rPr lang="en-GB" smtClean="0"/>
              <a:pPr/>
              <a:t>21/09/2025</a:t>
            </a:fld>
            <a:endParaRPr lang="en-GB" dirty="0"/>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2421E9-E11F-4D88-9E64-0E2A5DFA8DBE}" type="datetimeFigureOut">
              <a:rPr lang="en-GB" smtClean="0"/>
              <a:pPr/>
              <a:t>21/09/2025</a:t>
            </a:fld>
            <a:endParaRPr lang="en-GB" dirty="0"/>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2421E9-E11F-4D88-9E64-0E2A5DFA8DBE}" type="datetimeFigureOut">
              <a:rPr lang="en-GB" smtClean="0"/>
              <a:pPr/>
              <a:t>21/09/2025</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0SzkjubQ-O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oanna.Piacquadio@hanslope.milton-keynes.sch.uk" TargetMode="External"/><Relationship Id="rId2" Type="http://schemas.openxmlformats.org/officeDocument/2006/relationships/hyperlink" Target="mailto:Tracey.byott@hanslope.milton-keynes.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554545"/>
          </a:xfrm>
          <a:prstGeom prst="rect">
            <a:avLst/>
          </a:prstGeom>
          <a:noFill/>
        </p:spPr>
        <p:txBody>
          <a:bodyPr wrap="square" lIns="91440" tIns="45720" rIns="91440" bIns="45720">
            <a:spAutoFit/>
          </a:bodyPr>
          <a:lstStyle/>
          <a:p>
            <a:pPr algn="ctr"/>
            <a:r>
              <a:rPr lang="en-US" sz="8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omic Sans MS" pitchFamily="66" charset="0"/>
              </a:rPr>
              <a:t>Phonics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09655-B4C6-0851-C72C-D68AFCF8F35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A58B488-8BAB-4D02-5E57-01CE2E10775E}"/>
              </a:ext>
            </a:extLst>
          </p:cNvPr>
          <p:cNvSpPr>
            <a:spLocks noGrp="1"/>
          </p:cNvSpPr>
          <p:nvPr>
            <p:ph sz="quarter" idx="1"/>
          </p:nvPr>
        </p:nvSpPr>
        <p:spPr>
          <a:xfrm>
            <a:off x="467544" y="188640"/>
            <a:ext cx="7776864" cy="6336704"/>
          </a:xfrm>
        </p:spPr>
        <p:txBody>
          <a:bodyPr>
            <a:normAutofit fontScale="32500" lnSpcReduction="20000"/>
          </a:bodyPr>
          <a:lstStyle/>
          <a:p>
            <a:pPr marL="0" lvl="0" indent="0">
              <a:buClr>
                <a:srgbClr val="FE8637"/>
              </a:buClr>
              <a:buNone/>
            </a:pPr>
            <a:r>
              <a:rPr lang="en-GB" sz="123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Phonics for writing</a:t>
            </a:r>
          </a:p>
          <a:p>
            <a:pPr marL="0" indent="0">
              <a:buNone/>
            </a:pPr>
            <a:endParaRPr lang="en-GB" sz="12800" dirty="0">
              <a:latin typeface="Comic Sans MS" panose="030F0702030302020204" pitchFamily="66" charset="0"/>
            </a:endParaRPr>
          </a:p>
          <a:p>
            <a:pPr marL="0" indent="0">
              <a:buNone/>
            </a:pPr>
            <a:r>
              <a:rPr lang="en-US" sz="7400" dirty="0">
                <a:latin typeface="Comic Sans MS" panose="030F0702030302020204" pitchFamily="66" charset="0"/>
              </a:rPr>
              <a:t>When writing words, </a:t>
            </a:r>
            <a:r>
              <a:rPr lang="en-GB" sz="7400" dirty="0">
                <a:latin typeface="Comic Sans MS" panose="030F0702030302020204" pitchFamily="66" charset="0"/>
              </a:rPr>
              <a:t>children are taught to reverse this process saying the word and then </a:t>
            </a:r>
            <a:r>
              <a:rPr lang="en-GB" sz="7400" u="sng" dirty="0">
                <a:latin typeface="Comic Sans MS" panose="030F0702030302020204" pitchFamily="66" charset="0"/>
              </a:rPr>
              <a:t>segmenting</a:t>
            </a:r>
            <a:r>
              <a:rPr lang="en-GB" sz="7400" dirty="0">
                <a:latin typeface="Comic Sans MS" panose="030F0702030302020204" pitchFamily="66" charset="0"/>
              </a:rPr>
              <a:t> the sounds.</a:t>
            </a:r>
          </a:p>
          <a:p>
            <a:pPr marL="0" indent="0">
              <a:buNone/>
            </a:pPr>
            <a:endParaRPr lang="en-GB" sz="7400" dirty="0">
              <a:latin typeface="Comic Sans MS" panose="030F0702030302020204" pitchFamily="66" charset="0"/>
            </a:endParaRPr>
          </a:p>
          <a:p>
            <a:pPr>
              <a:buFont typeface="Courier New" panose="02070309020205020404" pitchFamily="49" charset="0"/>
              <a:buChar char="o"/>
            </a:pPr>
            <a:r>
              <a:rPr lang="en-US" sz="7400" dirty="0">
                <a:latin typeface="Comic Sans MS" panose="030F0702030302020204" pitchFamily="66" charset="0"/>
              </a:rPr>
              <a:t>Segmenting is the opposite of blending. </a:t>
            </a:r>
          </a:p>
          <a:p>
            <a:pPr marL="0" indent="0">
              <a:buNone/>
            </a:pPr>
            <a:endParaRPr lang="en-US" sz="7400" dirty="0">
              <a:latin typeface="Comic Sans MS" panose="030F0702030302020204" pitchFamily="66" charset="0"/>
            </a:endParaRPr>
          </a:p>
          <a:p>
            <a:pPr>
              <a:buFont typeface="Courier New" panose="02070309020205020404" pitchFamily="49" charset="0"/>
              <a:buChar char="o"/>
            </a:pPr>
            <a:r>
              <a:rPr lang="en-US" sz="7400" dirty="0">
                <a:latin typeface="Comic Sans MS" panose="030F0702030302020204" pitchFamily="66" charset="0"/>
              </a:rPr>
              <a:t>We ‘sound talk’ the word and use our fingers to count how many sounds are in the word.</a:t>
            </a:r>
          </a:p>
          <a:p>
            <a:pPr marL="0" indent="0">
              <a:buNone/>
            </a:pPr>
            <a:endParaRPr lang="en-US" sz="7400" dirty="0">
              <a:latin typeface="Comic Sans MS" panose="030F0702030302020204" pitchFamily="66" charset="0"/>
            </a:endParaRPr>
          </a:p>
          <a:p>
            <a:pPr>
              <a:buFont typeface="Courier New" panose="02070309020205020404" pitchFamily="49" charset="0"/>
              <a:buChar char="o"/>
            </a:pPr>
            <a:r>
              <a:rPr lang="en-US" sz="7400" dirty="0">
                <a:latin typeface="Comic Sans MS" panose="030F0702030302020204" pitchFamily="66" charset="0"/>
              </a:rPr>
              <a:t>Cat -  c-a-t.   3 sounds the first sound I make with my mouth is ‘c’.</a:t>
            </a:r>
          </a:p>
          <a:p>
            <a:pPr marL="0" indent="0">
              <a:buNone/>
            </a:pPr>
            <a:endParaRPr lang="en-US" sz="7400" dirty="0">
              <a:latin typeface="Comic Sans MS" panose="030F0702030302020204" pitchFamily="66" charset="0"/>
            </a:endParaRPr>
          </a:p>
          <a:p>
            <a:pPr>
              <a:buFont typeface="Courier New" panose="02070309020205020404" pitchFamily="49" charset="0"/>
              <a:buChar char="o"/>
            </a:pPr>
            <a:r>
              <a:rPr lang="en-US" sz="7400" dirty="0">
                <a:latin typeface="Comic Sans MS" panose="030F0702030302020204" pitchFamily="66" charset="0"/>
              </a:rPr>
              <a:t>Once we have ‘sound talked’ the word we write down the sounds we heard.</a:t>
            </a:r>
          </a:p>
          <a:p>
            <a:pPr marL="0" indent="0">
              <a:buNone/>
            </a:pPr>
            <a:endParaRPr lang="en-GB" sz="12800" dirty="0">
              <a:latin typeface="Comic Sans MS" panose="030F0702030302020204" pitchFamily="66" charset="0"/>
            </a:endParaRPr>
          </a:p>
          <a:p>
            <a:pPr marL="0" indent="0">
              <a:buNone/>
            </a:pPr>
            <a:endParaRPr lang="en-GB" sz="12800" dirty="0">
              <a:latin typeface="Comic Sans MS" panose="030F0702030302020204" pitchFamily="66" charset="0"/>
            </a:endParaRPr>
          </a:p>
          <a:p>
            <a:pPr marL="0" indent="0">
              <a:buNone/>
            </a:pPr>
            <a:endParaRPr lang="en-GB" sz="12800"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50759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B219-2AB9-19BB-AE74-E6096099B336}"/>
              </a:ext>
            </a:extLst>
          </p:cNvPr>
          <p:cNvSpPr>
            <a:spLocks noGrp="1"/>
          </p:cNvSpPr>
          <p:nvPr>
            <p:ph type="title"/>
          </p:nvPr>
        </p:nvSpPr>
        <p:spPr>
          <a:xfrm>
            <a:off x="162153" y="-160540"/>
            <a:ext cx="8590248" cy="1143000"/>
          </a:xfrm>
        </p:spPr>
        <p:txBody>
          <a:bodyPr>
            <a:normAutofit/>
          </a:bodyPr>
          <a:lstStyle/>
          <a:p>
            <a:pPr algn="ctr"/>
            <a:r>
              <a:rPr lang="en-GB" sz="24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ea typeface="Roboto" panose="02000000000000000000" pitchFamily="2" charset="0"/>
              </a:rPr>
              <a:t>here is some of the terminology you might hear as your children begin to learn phonics. </a:t>
            </a:r>
            <a:endParaRPr lang="en-GB" sz="32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8AB1BE0C-2CEE-44F1-BC09-DC4EDA995D96}"/>
              </a:ext>
            </a:extLst>
          </p:cNvPr>
          <p:cNvPicPr>
            <a:picLocks noChangeAspect="1"/>
          </p:cNvPicPr>
          <p:nvPr/>
        </p:nvPicPr>
        <p:blipFill>
          <a:blip r:embed="rId2"/>
          <a:stretch>
            <a:fillRect/>
          </a:stretch>
        </p:blipFill>
        <p:spPr>
          <a:xfrm>
            <a:off x="495031" y="1188262"/>
            <a:ext cx="7029297" cy="5285690"/>
          </a:xfrm>
          <a:prstGeom prst="rect">
            <a:avLst/>
          </a:prstGeom>
        </p:spPr>
      </p:pic>
      <p:pic>
        <p:nvPicPr>
          <p:cNvPr id="7" name="Picture 6">
            <a:extLst>
              <a:ext uri="{FF2B5EF4-FFF2-40B4-BE49-F238E27FC236}">
                <a16:creationId xmlns:a16="http://schemas.microsoft.com/office/drawing/2014/main" id="{A81749A4-FC98-8FBA-8441-16F683C2CBD5}"/>
              </a:ext>
            </a:extLst>
          </p:cNvPr>
          <p:cNvPicPr>
            <a:picLocks noChangeAspect="1"/>
          </p:cNvPicPr>
          <p:nvPr/>
        </p:nvPicPr>
        <p:blipFill>
          <a:blip r:embed="rId3"/>
          <a:stretch>
            <a:fillRect/>
          </a:stretch>
        </p:blipFill>
        <p:spPr>
          <a:xfrm rot="21137022">
            <a:off x="7983409" y="1311330"/>
            <a:ext cx="701316" cy="996712"/>
          </a:xfrm>
          <a:prstGeom prst="roundRect">
            <a:avLst/>
          </a:prstGeom>
        </p:spPr>
      </p:pic>
      <p:pic>
        <p:nvPicPr>
          <p:cNvPr id="11" name="Picture 10">
            <a:extLst>
              <a:ext uri="{FF2B5EF4-FFF2-40B4-BE49-F238E27FC236}">
                <a16:creationId xmlns:a16="http://schemas.microsoft.com/office/drawing/2014/main" id="{9527C84F-9E4C-A3AE-5021-18D2460ABD52}"/>
              </a:ext>
            </a:extLst>
          </p:cNvPr>
          <p:cNvPicPr>
            <a:picLocks noChangeAspect="1"/>
          </p:cNvPicPr>
          <p:nvPr/>
        </p:nvPicPr>
        <p:blipFill>
          <a:blip r:embed="rId4"/>
          <a:stretch>
            <a:fillRect/>
          </a:stretch>
        </p:blipFill>
        <p:spPr>
          <a:xfrm rot="499727">
            <a:off x="7979246" y="2682493"/>
            <a:ext cx="701316" cy="988578"/>
          </a:xfrm>
          <a:prstGeom prst="roundRect">
            <a:avLst/>
          </a:prstGeom>
        </p:spPr>
      </p:pic>
      <p:pic>
        <p:nvPicPr>
          <p:cNvPr id="13" name="Picture 12">
            <a:extLst>
              <a:ext uri="{FF2B5EF4-FFF2-40B4-BE49-F238E27FC236}">
                <a16:creationId xmlns:a16="http://schemas.microsoft.com/office/drawing/2014/main" id="{033C01A6-FA40-6848-B79F-81A47EF63A28}"/>
              </a:ext>
            </a:extLst>
          </p:cNvPr>
          <p:cNvPicPr>
            <a:picLocks noChangeAspect="1"/>
          </p:cNvPicPr>
          <p:nvPr/>
        </p:nvPicPr>
        <p:blipFill>
          <a:blip r:embed="rId5"/>
          <a:stretch>
            <a:fillRect/>
          </a:stretch>
        </p:blipFill>
        <p:spPr>
          <a:xfrm rot="20896819">
            <a:off x="7977183" y="3922000"/>
            <a:ext cx="701317" cy="985851"/>
          </a:xfrm>
          <a:prstGeom prst="roundRect">
            <a:avLst/>
          </a:prstGeom>
        </p:spPr>
      </p:pic>
      <p:sp>
        <p:nvSpPr>
          <p:cNvPr id="14" name="TextBox 13">
            <a:extLst>
              <a:ext uri="{FF2B5EF4-FFF2-40B4-BE49-F238E27FC236}">
                <a16:creationId xmlns:a16="http://schemas.microsoft.com/office/drawing/2014/main" id="{10AE2F15-911E-53BF-BDF9-23489251462F}"/>
              </a:ext>
            </a:extLst>
          </p:cNvPr>
          <p:cNvSpPr txBox="1"/>
          <p:nvPr/>
        </p:nvSpPr>
        <p:spPr>
          <a:xfrm>
            <a:off x="7884368" y="4968803"/>
            <a:ext cx="360040" cy="1107755"/>
          </a:xfrm>
          <a:prstGeom prst="rect">
            <a:avLst/>
          </a:prstGeom>
          <a:noFill/>
        </p:spPr>
        <p:txBody>
          <a:bodyPr wrap="square" rtlCol="0">
            <a:spAutoFit/>
          </a:bodyPr>
          <a:lstStyle/>
          <a:p>
            <a:endParaRPr lang="en-GB" dirty="0"/>
          </a:p>
        </p:txBody>
      </p:sp>
      <p:pic>
        <p:nvPicPr>
          <p:cNvPr id="15" name="Picture 14">
            <a:extLst>
              <a:ext uri="{FF2B5EF4-FFF2-40B4-BE49-F238E27FC236}">
                <a16:creationId xmlns:a16="http://schemas.microsoft.com/office/drawing/2014/main" id="{701D5781-5645-FDB8-E491-EA3AD9EC3460}"/>
              </a:ext>
            </a:extLst>
          </p:cNvPr>
          <p:cNvPicPr>
            <a:picLocks noChangeAspect="1"/>
          </p:cNvPicPr>
          <p:nvPr/>
        </p:nvPicPr>
        <p:blipFill rotWithShape="1">
          <a:blip r:embed="rId6">
            <a:extLst>
              <a:ext uri="{28A0092B-C50C-407E-A947-70E740481C1C}">
                <a14:useLocalDpi xmlns:a14="http://schemas.microsoft.com/office/drawing/2010/main"/>
              </a:ext>
            </a:extLst>
          </a:blip>
          <a:srcRect r="-1088" b="-249"/>
          <a:stretch/>
        </p:blipFill>
        <p:spPr>
          <a:xfrm rot="406033">
            <a:off x="8000107" y="5335189"/>
            <a:ext cx="759288" cy="1081521"/>
          </a:xfrm>
          <a:prstGeom prst="roundRect">
            <a:avLst/>
          </a:prstGeom>
        </p:spPr>
      </p:pic>
    </p:spTree>
    <p:extLst>
      <p:ext uri="{BB962C8B-B14F-4D97-AF65-F5344CB8AC3E}">
        <p14:creationId xmlns:p14="http://schemas.microsoft.com/office/powerpoint/2010/main" val="219059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243408"/>
            <a:ext cx="8136904" cy="6840760"/>
          </a:xfrm>
        </p:spPr>
        <p:txBody>
          <a:bodyPr>
            <a:normAutofit fontScale="77500" lnSpcReduction="20000"/>
          </a:bodyPr>
          <a:lstStyle/>
          <a:p>
            <a:pPr marL="0" indent="0">
              <a:buNone/>
            </a:pPr>
            <a:endParaRPr lang="en-US" altLang="en-US" sz="2800" kern="0" dirty="0">
              <a:solidFill>
                <a:srgbClr val="000000"/>
              </a:solidFill>
              <a:latin typeface="Comic Sans MS"/>
              <a:cs typeface="Arial"/>
            </a:endParaRPr>
          </a:p>
          <a:p>
            <a:pPr marL="365760" lvl="1" indent="0">
              <a:buNone/>
            </a:pPr>
            <a:r>
              <a:rPr lang="en-GB" sz="3200" dirty="0">
                <a:latin typeface="Comic Sans MS" pitchFamily="66" charset="0"/>
              </a:rPr>
              <a:t>At </a:t>
            </a:r>
            <a:r>
              <a:rPr lang="en-GB" sz="3200" dirty="0" err="1">
                <a:latin typeface="Comic Sans MS" pitchFamily="66" charset="0"/>
              </a:rPr>
              <a:t>Hanslope</a:t>
            </a:r>
            <a:r>
              <a:rPr lang="en-GB" sz="3200" dirty="0">
                <a:latin typeface="Comic Sans MS" pitchFamily="66" charset="0"/>
              </a:rPr>
              <a:t> Primary School, we use the Twinkl Phonics scheme.</a:t>
            </a:r>
          </a:p>
          <a:p>
            <a:pPr marL="365760" lvl="1" indent="0">
              <a:buNone/>
            </a:pPr>
            <a:endParaRPr lang="en-GB" sz="3200" dirty="0">
              <a:latin typeface="Comic Sans MS" pitchFamily="66" charset="0"/>
            </a:endParaRPr>
          </a:p>
          <a:p>
            <a:pPr lvl="1"/>
            <a:endParaRPr lang="en-GB" sz="3200" dirty="0">
              <a:latin typeface="Comic Sans MS" pitchFamily="66" charset="0"/>
            </a:endParaRPr>
          </a:p>
          <a:p>
            <a:pPr lvl="1"/>
            <a:endParaRPr lang="en-US" sz="2400" dirty="0">
              <a:latin typeface="Comic Sans MS" pitchFamily="66" charset="0"/>
            </a:endParaRPr>
          </a:p>
          <a:p>
            <a:pPr lvl="1"/>
            <a:endParaRPr lang="en-US" sz="2400" dirty="0">
              <a:latin typeface="Comic Sans MS" pitchFamily="66" charset="0"/>
            </a:endParaRPr>
          </a:p>
          <a:p>
            <a:pPr lvl="1"/>
            <a:endParaRPr lang="en-US" sz="2400" dirty="0">
              <a:latin typeface="Comic Sans MS" pitchFamily="66" charset="0"/>
            </a:endParaRPr>
          </a:p>
          <a:p>
            <a:r>
              <a:rPr lang="en-US" altLang="en-US" sz="3100" kern="0" dirty="0">
                <a:solidFill>
                  <a:srgbClr val="000000"/>
                </a:solidFill>
                <a:latin typeface="Comic Sans MS"/>
                <a:cs typeface="Arial"/>
              </a:rPr>
              <a:t>This is split into 6 levels, from pre-school to Year 2.</a:t>
            </a:r>
          </a:p>
          <a:p>
            <a:r>
              <a:rPr lang="en-GB" sz="3100" dirty="0">
                <a:latin typeface="Comic Sans MS" pitchFamily="66" charset="0"/>
              </a:rPr>
              <a:t>Level 1 – takes place at Nursery/    Pre-school.  In this phase children’s speaking and listening skills are developed. Phonics / letters should not be introduced at this stage</a:t>
            </a:r>
          </a:p>
          <a:p>
            <a:endParaRPr lang="en-US" altLang="en-US" sz="3100" kern="0" dirty="0">
              <a:solidFill>
                <a:srgbClr val="000000"/>
              </a:solidFill>
              <a:latin typeface="Comic Sans MS"/>
              <a:cs typeface="Arial"/>
            </a:endParaRPr>
          </a:p>
          <a:p>
            <a:r>
              <a:rPr lang="en-US" altLang="en-US" sz="3100" kern="0" dirty="0">
                <a:solidFill>
                  <a:srgbClr val="000000"/>
                </a:solidFill>
                <a:latin typeface="Comic Sans MS"/>
                <a:cs typeface="Arial"/>
              </a:rPr>
              <a:t>Twinkl have their own Twinkl Phonics on </a:t>
            </a:r>
            <a:r>
              <a:rPr lang="en-US" altLang="en-US" sz="3100" kern="0" dirty="0" err="1">
                <a:solidFill>
                  <a:srgbClr val="000000"/>
                </a:solidFill>
                <a:latin typeface="Comic Sans MS"/>
                <a:cs typeface="Arial"/>
              </a:rPr>
              <a:t>Youtube</a:t>
            </a:r>
            <a:r>
              <a:rPr lang="en-US" altLang="en-US" sz="3100" kern="0" dirty="0">
                <a:solidFill>
                  <a:srgbClr val="000000"/>
                </a:solidFill>
                <a:latin typeface="Comic Sans MS"/>
                <a:cs typeface="Arial"/>
              </a:rPr>
              <a:t> which tell you how to say the sounds correctly and give you the action the children use </a:t>
            </a:r>
          </a:p>
          <a:p>
            <a:endParaRPr lang="en-US" altLang="en-US" sz="3100" kern="0" dirty="0">
              <a:solidFill>
                <a:srgbClr val="000000"/>
              </a:solidFill>
              <a:latin typeface="Comic Sans MS"/>
              <a:cs typeface="Arial"/>
            </a:endParaRPr>
          </a:p>
          <a:p>
            <a:r>
              <a:rPr lang="en-US" altLang="en-US" sz="3100" kern="0" dirty="0">
                <a:solidFill>
                  <a:srgbClr val="000000"/>
                </a:solidFill>
                <a:latin typeface="Comic Sans MS"/>
                <a:cs typeface="Arial"/>
                <a:hlinkClick r:id="rId2"/>
              </a:rPr>
              <a:t>https://www.youtube.com/watch?v=0SzkjubQ-Ok</a:t>
            </a:r>
            <a:endParaRPr lang="en-US" altLang="en-US" sz="3100" kern="0" dirty="0">
              <a:solidFill>
                <a:srgbClr val="000000"/>
              </a:solidFill>
              <a:latin typeface="Comic Sans MS"/>
              <a:cs typeface="Arial"/>
            </a:endParaRPr>
          </a:p>
          <a:p>
            <a:endParaRPr lang="en-US" altLang="en-US" sz="2800" kern="0" dirty="0">
              <a:solidFill>
                <a:srgbClr val="000000"/>
              </a:solidFill>
              <a:latin typeface="Comic Sans MS"/>
              <a:cs typeface="Arial"/>
            </a:endParaRPr>
          </a:p>
          <a:p>
            <a:endParaRPr lang="en-GB" dirty="0">
              <a:latin typeface="Comic Sans MS" panose="030F0702030302020204" pitchFamily="66" charset="0"/>
            </a:endParaRPr>
          </a:p>
        </p:txBody>
      </p:sp>
      <p:pic>
        <p:nvPicPr>
          <p:cNvPr id="2" name="Picture 1">
            <a:extLst>
              <a:ext uri="{FF2B5EF4-FFF2-40B4-BE49-F238E27FC236}">
                <a16:creationId xmlns:a16="http://schemas.microsoft.com/office/drawing/2014/main" id="{25156730-7469-B92A-0C86-6B634F37103D}"/>
              </a:ext>
            </a:extLst>
          </p:cNvPr>
          <p:cNvPicPr>
            <a:picLocks noChangeAspect="1"/>
          </p:cNvPicPr>
          <p:nvPr/>
        </p:nvPicPr>
        <p:blipFill>
          <a:blip r:embed="rId3"/>
          <a:stretch>
            <a:fillRect/>
          </a:stretch>
        </p:blipFill>
        <p:spPr>
          <a:xfrm>
            <a:off x="3419872" y="692696"/>
            <a:ext cx="1903933" cy="1591680"/>
          </a:xfrm>
          <a:prstGeom prst="rect">
            <a:avLst/>
          </a:prstGeom>
        </p:spPr>
      </p:pic>
    </p:spTree>
    <p:extLst>
      <p:ext uri="{BB962C8B-B14F-4D97-AF65-F5344CB8AC3E}">
        <p14:creationId xmlns:p14="http://schemas.microsoft.com/office/powerpoint/2010/main" val="177361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61786"/>
            <a:ext cx="7920880" cy="1646605"/>
          </a:xfrm>
          <a:prstGeom prst="rect">
            <a:avLst/>
          </a:prstGeom>
        </p:spPr>
        <p:txBody>
          <a:bodyPr wrap="square">
            <a:spAutoFit/>
          </a:bodyPr>
          <a:lstStyle/>
          <a:p>
            <a:pPr marL="274320" lvl="0" indent="-274320">
              <a:spcBef>
                <a:spcPts val="600"/>
              </a:spcBef>
              <a:buClr>
                <a:srgbClr val="FE8637"/>
              </a:buClr>
              <a:buSzPct val="70000"/>
              <a:buFont typeface="Wingdings"/>
              <a:buChar char=""/>
            </a:pPr>
            <a:endParaRPr lang="en-GB" sz="3200" dirty="0">
              <a:solidFill>
                <a:prstClr val="black"/>
              </a:solidFill>
              <a:latin typeface="Comic Sans MS" pitchFamily="66" charset="0"/>
            </a:endParaRPr>
          </a:p>
          <a:p>
            <a:pPr lvl="0" algn="ctr">
              <a:spcBef>
                <a:spcPts val="600"/>
              </a:spcBef>
              <a:buClr>
                <a:srgbClr val="FE8637"/>
              </a:buClr>
              <a:buSzPct val="70000"/>
            </a:pPr>
            <a:r>
              <a:rPr lang="en-GB" sz="3200" dirty="0">
                <a:solidFill>
                  <a:prstClr val="black"/>
                </a:solidFill>
                <a:latin typeface="Comic Sans MS" pitchFamily="66" charset="0"/>
              </a:rPr>
              <a:t>Sounds are taught using an action in level 2 and 3</a:t>
            </a:r>
          </a:p>
        </p:txBody>
      </p:sp>
      <p:pic>
        <p:nvPicPr>
          <p:cNvPr id="6" name="Content Placeholder 5">
            <a:extLst>
              <a:ext uri="{FF2B5EF4-FFF2-40B4-BE49-F238E27FC236}">
                <a16:creationId xmlns:a16="http://schemas.microsoft.com/office/drawing/2014/main" id="{B585E36C-7A32-4AC8-9B76-AC361E6049C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75856" y="1656381"/>
            <a:ext cx="2039076" cy="2996755"/>
          </a:xfrm>
        </p:spPr>
      </p:pic>
      <p:sp>
        <p:nvSpPr>
          <p:cNvPr id="2" name="TextBox 1">
            <a:extLst>
              <a:ext uri="{FF2B5EF4-FFF2-40B4-BE49-F238E27FC236}">
                <a16:creationId xmlns:a16="http://schemas.microsoft.com/office/drawing/2014/main" id="{4D6614CC-AD47-40DA-B02F-8B0A40080501}"/>
              </a:ext>
            </a:extLst>
          </p:cNvPr>
          <p:cNvSpPr txBox="1"/>
          <p:nvPr/>
        </p:nvSpPr>
        <p:spPr>
          <a:xfrm>
            <a:off x="827584" y="5118283"/>
            <a:ext cx="7488832" cy="830997"/>
          </a:xfrm>
          <a:prstGeom prst="rect">
            <a:avLst/>
          </a:prstGeom>
          <a:noFill/>
        </p:spPr>
        <p:txBody>
          <a:bodyPr wrap="square" rtlCol="0">
            <a:spAutoFit/>
          </a:bodyPr>
          <a:lstStyle/>
          <a:p>
            <a:pPr algn="ctr"/>
            <a:r>
              <a:rPr lang="en-US" sz="2400" dirty="0">
                <a:latin typeface="Comic Sans MS" panose="030F0702030302020204" pitchFamily="66" charset="0"/>
              </a:rPr>
              <a:t>Sounds and actions will be sent home in the sound bag once taught as a complete set.</a:t>
            </a:r>
            <a:endParaRPr lang="en-GB" sz="2400" dirty="0">
              <a:latin typeface="Comic Sans MS" panose="030F0702030302020204" pitchFamily="66" charset="0"/>
            </a:endParaRPr>
          </a:p>
        </p:txBody>
      </p:sp>
    </p:spTree>
    <p:extLst>
      <p:ext uri="{BB962C8B-B14F-4D97-AF65-F5344CB8AC3E}">
        <p14:creationId xmlns:p14="http://schemas.microsoft.com/office/powerpoint/2010/main" val="423814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467600" cy="274042"/>
          </a:xfrm>
        </p:spPr>
        <p:txBody>
          <a:bodyPr>
            <a:noAutofit/>
          </a:bodyPr>
          <a:lstStyle/>
          <a:p>
            <a:pPr algn="ctr"/>
            <a:r>
              <a:rPr lang="en-GB" sz="4000" dirty="0">
                <a:effectLst>
                  <a:outerShdw blurRad="38100" dist="38100" dir="2700000" algn="tl">
                    <a:srgbClr val="000000">
                      <a:alpha val="43137"/>
                    </a:srgbClr>
                  </a:outerShdw>
                </a:effectLst>
                <a:latin typeface="Comic Sans MS" pitchFamily="66" charset="0"/>
              </a:rPr>
              <a:t>Level 2</a:t>
            </a:r>
          </a:p>
        </p:txBody>
      </p:sp>
      <p:sp>
        <p:nvSpPr>
          <p:cNvPr id="3" name="Content Placeholder 2"/>
          <p:cNvSpPr>
            <a:spLocks noGrp="1"/>
          </p:cNvSpPr>
          <p:nvPr>
            <p:ph sz="quarter" idx="1"/>
          </p:nvPr>
        </p:nvSpPr>
        <p:spPr>
          <a:xfrm>
            <a:off x="704800" y="908720"/>
            <a:ext cx="7467600" cy="5760640"/>
          </a:xfrm>
        </p:spPr>
        <p:txBody>
          <a:bodyPr>
            <a:noAutofit/>
          </a:bodyPr>
          <a:lstStyle/>
          <a:p>
            <a:r>
              <a:rPr lang="en-GB" dirty="0">
                <a:latin typeface="Comic Sans MS" pitchFamily="66" charset="0"/>
              </a:rPr>
              <a:t>This phase is taught in the Reception class (Maple/Holly).  </a:t>
            </a:r>
          </a:p>
          <a:p>
            <a:pPr marL="0" indent="0">
              <a:buNone/>
            </a:pPr>
            <a:endParaRPr lang="en-GB" dirty="0">
              <a:latin typeface="Comic Sans MS" pitchFamily="66" charset="0"/>
            </a:endParaRPr>
          </a:p>
          <a:p>
            <a:r>
              <a:rPr lang="en-GB" dirty="0">
                <a:latin typeface="Comic Sans MS" pitchFamily="66" charset="0"/>
              </a:rPr>
              <a:t>Children are taught 19 phonemes and graphemes.</a:t>
            </a:r>
          </a:p>
          <a:p>
            <a:pPr marL="0" indent="0">
              <a:buNone/>
            </a:pPr>
            <a:endParaRPr lang="en-GB" dirty="0">
              <a:latin typeface="Comic Sans MS" pitchFamily="66" charset="0"/>
            </a:endParaRPr>
          </a:p>
          <a:p>
            <a:r>
              <a:rPr lang="en-GB" dirty="0">
                <a:latin typeface="Comic Sans MS" pitchFamily="66" charset="0"/>
              </a:rPr>
              <a:t>By the end of Level 2 many children should be able to read some </a:t>
            </a:r>
            <a:r>
              <a:rPr lang="en-GB" b="1" dirty="0">
                <a:latin typeface="Comic Sans MS" pitchFamily="66" charset="0"/>
              </a:rPr>
              <a:t>V</a:t>
            </a:r>
            <a:r>
              <a:rPr lang="en-GB" dirty="0">
                <a:latin typeface="Comic Sans MS" pitchFamily="66" charset="0"/>
              </a:rPr>
              <a:t>owel </a:t>
            </a:r>
            <a:r>
              <a:rPr lang="en-GB" b="1" dirty="0">
                <a:latin typeface="Comic Sans MS" pitchFamily="66" charset="0"/>
              </a:rPr>
              <a:t>C</a:t>
            </a:r>
            <a:r>
              <a:rPr lang="en-GB" dirty="0">
                <a:latin typeface="Comic Sans MS" pitchFamily="66" charset="0"/>
              </a:rPr>
              <a:t>onsonant (VC) words e.g. at, in and some </a:t>
            </a:r>
            <a:r>
              <a:rPr lang="en-GB" b="1" dirty="0">
                <a:latin typeface="Comic Sans MS" pitchFamily="66" charset="0"/>
              </a:rPr>
              <a:t>C</a:t>
            </a:r>
            <a:r>
              <a:rPr lang="en-GB" dirty="0">
                <a:latin typeface="Comic Sans MS" pitchFamily="66" charset="0"/>
              </a:rPr>
              <a:t>onsonant </a:t>
            </a:r>
            <a:r>
              <a:rPr lang="en-GB" b="1" dirty="0">
                <a:latin typeface="Comic Sans MS" pitchFamily="66" charset="0"/>
              </a:rPr>
              <a:t>V</a:t>
            </a:r>
            <a:r>
              <a:rPr lang="en-GB" dirty="0">
                <a:latin typeface="Comic Sans MS" pitchFamily="66" charset="0"/>
              </a:rPr>
              <a:t>owel </a:t>
            </a:r>
            <a:r>
              <a:rPr lang="en-GB" b="1" dirty="0">
                <a:latin typeface="Comic Sans MS" pitchFamily="66" charset="0"/>
              </a:rPr>
              <a:t>C</a:t>
            </a:r>
            <a:r>
              <a:rPr lang="en-GB" dirty="0">
                <a:latin typeface="Comic Sans MS" pitchFamily="66" charset="0"/>
              </a:rPr>
              <a:t>onsonant (CVC) words e.g. sat, pin.</a:t>
            </a:r>
          </a:p>
          <a:p>
            <a:pPr marL="0" indent="0">
              <a:buNone/>
            </a:pPr>
            <a:endParaRPr lang="en-GB" dirty="0">
              <a:latin typeface="Comic Sans MS" pitchFamily="66" charset="0"/>
            </a:endParaRPr>
          </a:p>
          <a:p>
            <a:r>
              <a:rPr lang="en-GB" dirty="0">
                <a:latin typeface="Comic Sans MS" pitchFamily="66" charset="0"/>
              </a:rPr>
              <a:t> Children will also begin to spell the words.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1143000"/>
          </a:xfrm>
        </p:spPr>
        <p:txBody>
          <a:bodyPr>
            <a:normAutofit/>
          </a:bodyPr>
          <a:lstStyle/>
          <a:p>
            <a:pPr algn="ctr"/>
            <a:r>
              <a:rPr lang="en-GB" sz="4000" dirty="0">
                <a:effectLst>
                  <a:outerShdw blurRad="38100" dist="38100" dir="2700000" algn="tl">
                    <a:srgbClr val="000000">
                      <a:alpha val="43137"/>
                    </a:srgbClr>
                  </a:outerShdw>
                </a:effectLst>
                <a:latin typeface="Comic Sans MS" pitchFamily="66" charset="0"/>
              </a:rPr>
              <a:t>Level 2</a:t>
            </a:r>
          </a:p>
        </p:txBody>
      </p:sp>
      <p:sp>
        <p:nvSpPr>
          <p:cNvPr id="3" name="Content Placeholder 2"/>
          <p:cNvSpPr>
            <a:spLocks noGrp="1"/>
          </p:cNvSpPr>
          <p:nvPr>
            <p:ph sz="quarter" idx="1"/>
          </p:nvPr>
        </p:nvSpPr>
        <p:spPr>
          <a:xfrm>
            <a:off x="1835696" y="1412776"/>
            <a:ext cx="5400600" cy="4873752"/>
          </a:xfrm>
        </p:spPr>
        <p:txBody>
          <a:bodyPr>
            <a:noAutofit/>
          </a:bodyPr>
          <a:lstStyle/>
          <a:p>
            <a:r>
              <a:rPr lang="en-GB" b="1" dirty="0">
                <a:latin typeface="Comic Sans MS" pitchFamily="66" charset="0"/>
              </a:rPr>
              <a:t>Set 1</a:t>
            </a:r>
            <a:r>
              <a:rPr lang="en-GB" dirty="0">
                <a:latin typeface="Comic Sans MS" pitchFamily="66" charset="0"/>
              </a:rPr>
              <a:t>: s, a, t, p</a:t>
            </a:r>
          </a:p>
          <a:p>
            <a:endParaRPr lang="en-GB" dirty="0">
              <a:latin typeface="Comic Sans MS" pitchFamily="66" charset="0"/>
            </a:endParaRPr>
          </a:p>
          <a:p>
            <a:r>
              <a:rPr lang="en-GB" b="1" dirty="0">
                <a:latin typeface="Comic Sans MS" pitchFamily="66" charset="0"/>
              </a:rPr>
              <a:t>Set 2</a:t>
            </a:r>
            <a:r>
              <a:rPr lang="en-GB" dirty="0">
                <a:latin typeface="Comic Sans MS" pitchFamily="66" charset="0"/>
              </a:rPr>
              <a:t>: i, n, m, d</a:t>
            </a:r>
          </a:p>
          <a:p>
            <a:endParaRPr lang="en-GB" dirty="0">
              <a:latin typeface="Comic Sans MS" pitchFamily="66" charset="0"/>
            </a:endParaRPr>
          </a:p>
          <a:p>
            <a:r>
              <a:rPr lang="en-GB" b="1" dirty="0">
                <a:latin typeface="Comic Sans MS" pitchFamily="66" charset="0"/>
              </a:rPr>
              <a:t>Set 3</a:t>
            </a:r>
            <a:r>
              <a:rPr lang="en-GB" dirty="0">
                <a:latin typeface="Comic Sans MS" pitchFamily="66" charset="0"/>
              </a:rPr>
              <a:t>: g, o, c, k</a:t>
            </a:r>
          </a:p>
          <a:p>
            <a:endParaRPr lang="en-GB" dirty="0">
              <a:latin typeface="Comic Sans MS" pitchFamily="66" charset="0"/>
            </a:endParaRPr>
          </a:p>
          <a:p>
            <a:r>
              <a:rPr lang="en-GB" b="1" dirty="0">
                <a:latin typeface="Comic Sans MS" pitchFamily="66" charset="0"/>
              </a:rPr>
              <a:t>Set 4</a:t>
            </a:r>
            <a:r>
              <a:rPr lang="en-GB" dirty="0">
                <a:latin typeface="Comic Sans MS" pitchFamily="66" charset="0"/>
              </a:rPr>
              <a:t>: ck, e, u, r</a:t>
            </a:r>
          </a:p>
          <a:p>
            <a:endParaRPr lang="en-GB" dirty="0">
              <a:latin typeface="Comic Sans MS" pitchFamily="66" charset="0"/>
            </a:endParaRPr>
          </a:p>
          <a:p>
            <a:r>
              <a:rPr lang="en-GB" b="1" dirty="0">
                <a:latin typeface="Comic Sans MS" pitchFamily="66" charset="0"/>
              </a:rPr>
              <a:t>Set 5</a:t>
            </a:r>
            <a:r>
              <a:rPr lang="en-GB" dirty="0">
                <a:latin typeface="Comic Sans MS" pitchFamily="66" charset="0"/>
              </a:rPr>
              <a:t>: h, b, f, ff, l, ll, ss</a:t>
            </a:r>
          </a:p>
        </p:txBody>
      </p:sp>
    </p:spTree>
    <p:extLst>
      <p:ext uri="{BB962C8B-B14F-4D97-AF65-F5344CB8AC3E}">
        <p14:creationId xmlns:p14="http://schemas.microsoft.com/office/powerpoint/2010/main" val="331313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59632" y="936104"/>
            <a:ext cx="6264696" cy="6453336"/>
          </a:xfrm>
        </p:spPr>
        <p:txBody>
          <a:bodyPr>
            <a:noAutofit/>
          </a:bodyPr>
          <a:lstStyle/>
          <a:p>
            <a:r>
              <a:rPr lang="en-GB" dirty="0">
                <a:latin typeface="Comic Sans MS" pitchFamily="66" charset="0"/>
              </a:rPr>
              <a:t>Children are also taught some tricky words or common exception words.</a:t>
            </a:r>
          </a:p>
          <a:p>
            <a:endParaRPr lang="en-GB" dirty="0">
              <a:latin typeface="Comic Sans MS" pitchFamily="66" charset="0"/>
            </a:endParaRPr>
          </a:p>
          <a:p>
            <a:r>
              <a:rPr lang="en-GB" dirty="0">
                <a:latin typeface="Comic Sans MS" pitchFamily="66" charset="0"/>
              </a:rPr>
              <a:t>These are words that can not be segmented and blended. They just have to be learnt!</a:t>
            </a:r>
          </a:p>
          <a:p>
            <a:pPr marL="0" indent="0">
              <a:buNone/>
            </a:pPr>
            <a:endParaRPr lang="en-GB" dirty="0">
              <a:latin typeface="Comic Sans MS" pitchFamily="66" charset="0"/>
            </a:endParaRPr>
          </a:p>
          <a:p>
            <a:r>
              <a:rPr lang="en-GB" b="1" dirty="0">
                <a:latin typeface="Comic Sans MS" pitchFamily="66" charset="0"/>
              </a:rPr>
              <a:t>the, to, I, no, go, into</a:t>
            </a:r>
          </a:p>
          <a:p>
            <a:pPr marL="0" indent="0">
              <a:buNone/>
            </a:pPr>
            <a:endParaRPr lang="en-US" b="1" dirty="0">
              <a:latin typeface="Comic Sans MS" pitchFamily="66" charset="0"/>
            </a:endParaRPr>
          </a:p>
          <a:p>
            <a:r>
              <a:rPr lang="en-US" dirty="0">
                <a:latin typeface="Comic Sans MS" pitchFamily="66" charset="0"/>
              </a:rPr>
              <a:t>T</a:t>
            </a:r>
            <a:r>
              <a:rPr lang="en-GB" dirty="0" err="1">
                <a:latin typeface="Comic Sans MS" pitchFamily="66" charset="0"/>
              </a:rPr>
              <a:t>hese</a:t>
            </a:r>
            <a:r>
              <a:rPr lang="en-GB" dirty="0">
                <a:latin typeface="Comic Sans MS" pitchFamily="66" charset="0"/>
              </a:rPr>
              <a:t> will be sent home for you to practise with your child</a:t>
            </a:r>
          </a:p>
        </p:txBody>
      </p:sp>
    </p:spTree>
    <p:extLst>
      <p:ext uri="{BB962C8B-B14F-4D97-AF65-F5344CB8AC3E}">
        <p14:creationId xmlns:p14="http://schemas.microsoft.com/office/powerpoint/2010/main" val="558475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196752"/>
            <a:ext cx="8496944" cy="5688632"/>
          </a:xfrm>
        </p:spPr>
        <p:txBody>
          <a:bodyPr>
            <a:noAutofit/>
          </a:bodyPr>
          <a:lstStyle/>
          <a:p>
            <a:r>
              <a:rPr lang="en-GB" dirty="0">
                <a:latin typeface="Comic Sans MS" pitchFamily="66" charset="0"/>
              </a:rPr>
              <a:t>This phase is  also taught in the Reception class (Maple/Holly).  </a:t>
            </a:r>
          </a:p>
          <a:p>
            <a:pPr marL="0" indent="0">
              <a:buNone/>
            </a:pPr>
            <a:endParaRPr lang="en-GB" dirty="0">
              <a:latin typeface="Comic Sans MS" pitchFamily="66" charset="0"/>
            </a:endParaRPr>
          </a:p>
          <a:p>
            <a:r>
              <a:rPr lang="en-GB" dirty="0">
                <a:latin typeface="Comic Sans MS" pitchFamily="66" charset="0"/>
              </a:rPr>
              <a:t>Children are taught the next 25 phonemes and graphemes.</a:t>
            </a:r>
          </a:p>
          <a:p>
            <a:endParaRPr lang="en-GB" dirty="0">
              <a:latin typeface="Comic Sans MS" pitchFamily="66" charset="0"/>
            </a:endParaRPr>
          </a:p>
          <a:p>
            <a:r>
              <a:rPr lang="en-GB" dirty="0">
                <a:latin typeface="Comic Sans MS" pitchFamily="66" charset="0"/>
              </a:rPr>
              <a:t>Most of these letters are </a:t>
            </a:r>
            <a:r>
              <a:rPr lang="en-GB" b="1" dirty="0">
                <a:latin typeface="Comic Sans MS" pitchFamily="66" charset="0"/>
              </a:rPr>
              <a:t>digraphs</a:t>
            </a:r>
            <a:r>
              <a:rPr lang="en-GB" dirty="0">
                <a:latin typeface="Comic Sans MS" pitchFamily="66" charset="0"/>
              </a:rPr>
              <a:t> two letters one sound.  e.g. </a:t>
            </a:r>
            <a:r>
              <a:rPr lang="en-GB" dirty="0">
                <a:solidFill>
                  <a:srgbClr val="00B0F0"/>
                </a:solidFill>
                <a:latin typeface="Comic Sans MS" pitchFamily="66" charset="0"/>
              </a:rPr>
              <a:t>oa</a:t>
            </a:r>
            <a:r>
              <a:rPr lang="en-GB" dirty="0">
                <a:latin typeface="Comic Sans MS" pitchFamily="66" charset="0"/>
              </a:rPr>
              <a:t> as in b</a:t>
            </a:r>
            <a:r>
              <a:rPr lang="en-GB" dirty="0">
                <a:solidFill>
                  <a:srgbClr val="00B0F0"/>
                </a:solidFill>
                <a:latin typeface="Comic Sans MS" pitchFamily="66" charset="0"/>
              </a:rPr>
              <a:t>oa</a:t>
            </a:r>
            <a:r>
              <a:rPr lang="en-GB" dirty="0">
                <a:latin typeface="Comic Sans MS" pitchFamily="66" charset="0"/>
              </a:rPr>
              <a:t>t, c</a:t>
            </a:r>
            <a:r>
              <a:rPr lang="en-GB" dirty="0">
                <a:solidFill>
                  <a:srgbClr val="00B0F0"/>
                </a:solidFill>
                <a:latin typeface="Comic Sans MS" pitchFamily="66" charset="0"/>
              </a:rPr>
              <a:t>oa</a:t>
            </a:r>
            <a:r>
              <a:rPr lang="en-GB" dirty="0">
                <a:latin typeface="Comic Sans MS" pitchFamily="66" charset="0"/>
              </a:rPr>
              <a:t>t (a </a:t>
            </a:r>
            <a:r>
              <a:rPr lang="en-GB" b="1" dirty="0">
                <a:latin typeface="Comic Sans MS" pitchFamily="66" charset="0"/>
              </a:rPr>
              <a:t>vowel digraph) </a:t>
            </a:r>
            <a:r>
              <a:rPr lang="en-GB" dirty="0">
                <a:latin typeface="Comic Sans MS" pitchFamily="66" charset="0"/>
              </a:rPr>
              <a:t>and </a:t>
            </a:r>
            <a:r>
              <a:rPr lang="en-GB" dirty="0">
                <a:solidFill>
                  <a:srgbClr val="00B0F0"/>
                </a:solidFill>
                <a:latin typeface="Comic Sans MS" pitchFamily="66" charset="0"/>
              </a:rPr>
              <a:t>sh</a:t>
            </a:r>
            <a:r>
              <a:rPr lang="en-GB" dirty="0">
                <a:latin typeface="Comic Sans MS" pitchFamily="66" charset="0"/>
              </a:rPr>
              <a:t> as in </a:t>
            </a:r>
            <a:r>
              <a:rPr lang="en-GB" dirty="0">
                <a:solidFill>
                  <a:srgbClr val="00B0F0"/>
                </a:solidFill>
                <a:latin typeface="Comic Sans MS" pitchFamily="66" charset="0"/>
              </a:rPr>
              <a:t>sh</a:t>
            </a:r>
            <a:r>
              <a:rPr lang="en-GB" dirty="0">
                <a:latin typeface="Comic Sans MS" pitchFamily="66" charset="0"/>
              </a:rPr>
              <a:t>ip, </a:t>
            </a:r>
            <a:r>
              <a:rPr lang="en-GB" dirty="0">
                <a:solidFill>
                  <a:srgbClr val="00B0F0"/>
                </a:solidFill>
                <a:latin typeface="Comic Sans MS" pitchFamily="66" charset="0"/>
              </a:rPr>
              <a:t>sh</a:t>
            </a:r>
            <a:r>
              <a:rPr lang="en-GB" dirty="0">
                <a:latin typeface="Comic Sans MS" pitchFamily="66" charset="0"/>
              </a:rPr>
              <a:t>op (a </a:t>
            </a:r>
            <a:r>
              <a:rPr lang="en-GB" b="1" dirty="0">
                <a:latin typeface="Comic Sans MS" pitchFamily="66" charset="0"/>
              </a:rPr>
              <a:t>consonant digraph).</a:t>
            </a:r>
          </a:p>
          <a:p>
            <a:pPr marL="0" indent="0">
              <a:buNone/>
            </a:pPr>
            <a:endParaRPr lang="en-GB" b="1" dirty="0">
              <a:latin typeface="Comic Sans MS" pitchFamily="66" charset="0"/>
            </a:endParaRPr>
          </a:p>
          <a:p>
            <a:r>
              <a:rPr lang="en-GB" dirty="0">
                <a:latin typeface="Comic Sans MS" pitchFamily="66" charset="0"/>
              </a:rPr>
              <a:t>More tricky words!</a:t>
            </a:r>
          </a:p>
          <a:p>
            <a:pPr marL="0" indent="0">
              <a:buNone/>
            </a:pPr>
            <a:r>
              <a:rPr lang="en-GB" b="1" dirty="0">
                <a:latin typeface="Comic Sans MS" pitchFamily="66" charset="0"/>
              </a:rPr>
              <a:t> he, she, we, me, be, was, you, they, all, are, my, her.</a:t>
            </a:r>
          </a:p>
          <a:p>
            <a:pPr marL="0" indent="0">
              <a:buNone/>
            </a:pPr>
            <a:endParaRPr lang="en-GB" sz="3200" b="1" dirty="0">
              <a:latin typeface="Comic Sans MS" pitchFamily="66" charset="0"/>
            </a:endParaRPr>
          </a:p>
        </p:txBody>
      </p:sp>
      <p:sp>
        <p:nvSpPr>
          <p:cNvPr id="4" name="Title 3"/>
          <p:cNvSpPr>
            <a:spLocks noGrp="1"/>
          </p:cNvSpPr>
          <p:nvPr>
            <p:ph type="title"/>
          </p:nvPr>
        </p:nvSpPr>
        <p:spPr>
          <a:xfrm>
            <a:off x="467544" y="404664"/>
            <a:ext cx="7467600" cy="562074"/>
          </a:xfrm>
        </p:spPr>
        <p:txBody>
          <a:bodyPr>
            <a:noAutofit/>
          </a:bodyPr>
          <a:lstStyle/>
          <a:p>
            <a:pPr algn="ctr"/>
            <a:r>
              <a:rPr lang="en-GB" sz="4000" dirty="0">
                <a:effectLst>
                  <a:outerShdw blurRad="38100" dist="38100" dir="2700000" algn="tl">
                    <a:srgbClr val="000000">
                      <a:alpha val="43137"/>
                    </a:srgbClr>
                  </a:outerShdw>
                </a:effectLst>
                <a:latin typeface="Comic Sans MS" panose="030F0702030302020204" pitchFamily="66" charset="0"/>
              </a:rPr>
              <a:t>Level 3</a:t>
            </a:r>
          </a:p>
        </p:txBody>
      </p:sp>
    </p:spTree>
    <p:extLst>
      <p:ext uri="{BB962C8B-B14F-4D97-AF65-F5344CB8AC3E}">
        <p14:creationId xmlns:p14="http://schemas.microsoft.com/office/powerpoint/2010/main" val="1168834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Autofit/>
          </a:bodyPr>
          <a:lstStyle/>
          <a:p>
            <a:pPr algn="ctr"/>
            <a:r>
              <a:rPr lang="en-GB" sz="4000" dirty="0">
                <a:solidFill>
                  <a:schemeClr val="tx1">
                    <a:lumMod val="50000"/>
                    <a:lumOff val="50000"/>
                  </a:schemeClr>
                </a:solidFill>
                <a:effectLst>
                  <a:outerShdw blurRad="38100" dist="38100" dir="2700000" algn="tl">
                    <a:srgbClr val="000000">
                      <a:alpha val="43137"/>
                    </a:srgbClr>
                  </a:outerShdw>
                </a:effectLst>
                <a:latin typeface="Comic Sans MS" pitchFamily="66" charset="0"/>
              </a:rPr>
              <a:t>Level 3</a:t>
            </a:r>
          </a:p>
        </p:txBody>
      </p:sp>
      <p:sp>
        <p:nvSpPr>
          <p:cNvPr id="3" name="Content Placeholder 2"/>
          <p:cNvSpPr>
            <a:spLocks noGrp="1"/>
          </p:cNvSpPr>
          <p:nvPr>
            <p:ph sz="quarter" idx="1"/>
          </p:nvPr>
        </p:nvSpPr>
        <p:spPr>
          <a:xfrm>
            <a:off x="179512" y="908720"/>
            <a:ext cx="8496944" cy="5328592"/>
          </a:xfrm>
        </p:spPr>
        <p:txBody>
          <a:bodyPr>
            <a:normAutofit lnSpcReduction="10000"/>
          </a:bodyPr>
          <a:lstStyle/>
          <a:p>
            <a:endParaRPr lang="en-GB" sz="3200" b="1" dirty="0">
              <a:latin typeface="Comic Sans MS" pitchFamily="66" charset="0"/>
            </a:endParaRPr>
          </a:p>
          <a:p>
            <a:r>
              <a:rPr lang="en-GB" b="1" dirty="0">
                <a:latin typeface="Comic Sans MS" pitchFamily="66" charset="0"/>
              </a:rPr>
              <a:t>Set 6:</a:t>
            </a:r>
            <a:r>
              <a:rPr lang="en-GB" dirty="0">
                <a:latin typeface="Comic Sans MS" pitchFamily="66" charset="0"/>
              </a:rPr>
              <a:t> j, v, w, x</a:t>
            </a:r>
          </a:p>
          <a:p>
            <a:pPr marL="0" indent="0">
              <a:buNone/>
            </a:pPr>
            <a:endParaRPr lang="en-GB" dirty="0">
              <a:latin typeface="Comic Sans MS" pitchFamily="66" charset="0"/>
            </a:endParaRPr>
          </a:p>
          <a:p>
            <a:r>
              <a:rPr lang="en-GB" b="1" dirty="0">
                <a:latin typeface="Comic Sans MS" pitchFamily="66" charset="0"/>
              </a:rPr>
              <a:t>Set 7</a:t>
            </a:r>
            <a:r>
              <a:rPr lang="en-GB" dirty="0">
                <a:latin typeface="Comic Sans MS" pitchFamily="66" charset="0"/>
              </a:rPr>
              <a:t>: y, z, zz, </a:t>
            </a:r>
            <a:r>
              <a:rPr lang="en-GB" dirty="0" err="1">
                <a:latin typeface="Comic Sans MS" pitchFamily="66" charset="0"/>
              </a:rPr>
              <a:t>qu</a:t>
            </a:r>
            <a:r>
              <a:rPr lang="en-GB" dirty="0">
                <a:latin typeface="Comic Sans MS" pitchFamily="66" charset="0"/>
              </a:rPr>
              <a:t>, </a:t>
            </a:r>
            <a:r>
              <a:rPr lang="en-GB" dirty="0" err="1">
                <a:latin typeface="Comic Sans MS" pitchFamily="66" charset="0"/>
              </a:rPr>
              <a:t>ch</a:t>
            </a:r>
            <a:endParaRPr lang="en-GB" dirty="0">
              <a:latin typeface="Comic Sans MS" pitchFamily="66" charset="0"/>
            </a:endParaRPr>
          </a:p>
          <a:p>
            <a:pPr marL="0" indent="0">
              <a:buNone/>
            </a:pPr>
            <a:endParaRPr lang="en-GB" dirty="0">
              <a:latin typeface="Comic Sans MS" pitchFamily="66" charset="0"/>
            </a:endParaRPr>
          </a:p>
          <a:p>
            <a:r>
              <a:rPr lang="en-GB" b="1" dirty="0">
                <a:latin typeface="Comic Sans MS" pitchFamily="66" charset="0"/>
              </a:rPr>
              <a:t>Consonant digraphs</a:t>
            </a:r>
            <a:r>
              <a:rPr lang="en-GB" dirty="0">
                <a:latin typeface="Comic Sans MS" pitchFamily="66" charset="0"/>
              </a:rPr>
              <a:t>: </a:t>
            </a:r>
            <a:r>
              <a:rPr lang="en-GB" dirty="0" err="1">
                <a:latin typeface="Comic Sans MS" pitchFamily="66" charset="0"/>
              </a:rPr>
              <a:t>sh</a:t>
            </a:r>
            <a:r>
              <a:rPr lang="en-GB" dirty="0">
                <a:latin typeface="Comic Sans MS" pitchFamily="66" charset="0"/>
              </a:rPr>
              <a:t>, th, ng</a:t>
            </a:r>
          </a:p>
          <a:p>
            <a:endParaRPr lang="en-GB" dirty="0">
              <a:latin typeface="Comic Sans MS" pitchFamily="66" charset="0"/>
            </a:endParaRPr>
          </a:p>
          <a:p>
            <a:r>
              <a:rPr lang="en-GB" b="1" dirty="0">
                <a:latin typeface="Comic Sans MS" pitchFamily="66" charset="0"/>
              </a:rPr>
              <a:t>Vowel digraphs</a:t>
            </a:r>
            <a:r>
              <a:rPr lang="en-GB" dirty="0">
                <a:latin typeface="Comic Sans MS" pitchFamily="66" charset="0"/>
              </a:rPr>
              <a:t>: ai, ee, </a:t>
            </a:r>
            <a:r>
              <a:rPr lang="en-GB" dirty="0" err="1">
                <a:latin typeface="Comic Sans MS" pitchFamily="66" charset="0"/>
              </a:rPr>
              <a:t>igh</a:t>
            </a:r>
            <a:r>
              <a:rPr lang="en-GB" dirty="0">
                <a:latin typeface="Comic Sans MS" pitchFamily="66" charset="0"/>
              </a:rPr>
              <a:t>, </a:t>
            </a:r>
            <a:r>
              <a:rPr lang="en-GB" dirty="0" err="1">
                <a:latin typeface="Comic Sans MS" pitchFamily="66" charset="0"/>
              </a:rPr>
              <a:t>oa</a:t>
            </a:r>
            <a:r>
              <a:rPr lang="en-GB" dirty="0">
                <a:latin typeface="Comic Sans MS" pitchFamily="66" charset="0"/>
              </a:rPr>
              <a:t>, oo, ar, or, ur, ow, oi, ear</a:t>
            </a:r>
          </a:p>
          <a:p>
            <a:pPr marL="0" indent="0">
              <a:buNone/>
            </a:pPr>
            <a:endParaRPr lang="en-GB" dirty="0">
              <a:latin typeface="Comic Sans MS" pitchFamily="66" charset="0"/>
            </a:endParaRPr>
          </a:p>
          <a:p>
            <a:r>
              <a:rPr lang="en-GB" b="1" dirty="0">
                <a:latin typeface="Comic Sans MS" pitchFamily="66" charset="0"/>
              </a:rPr>
              <a:t>Final set:</a:t>
            </a:r>
            <a:r>
              <a:rPr lang="en-GB" dirty="0">
                <a:latin typeface="Comic Sans MS" pitchFamily="66" charset="0"/>
              </a:rPr>
              <a:t> air, </a:t>
            </a:r>
            <a:r>
              <a:rPr lang="en-GB" dirty="0" err="1">
                <a:latin typeface="Comic Sans MS" pitchFamily="66" charset="0"/>
              </a:rPr>
              <a:t>ure</a:t>
            </a:r>
            <a:r>
              <a:rPr lang="en-GB" dirty="0">
                <a:latin typeface="Comic Sans MS" pitchFamily="66" charset="0"/>
              </a:rPr>
              <a:t>, er </a:t>
            </a:r>
          </a:p>
          <a:p>
            <a:pPr marL="0" indent="0">
              <a:buNone/>
            </a:pPr>
            <a:endParaRPr lang="en-GB" dirty="0">
              <a:latin typeface="Comic Sans MS" pitchFamily="66" charset="0"/>
            </a:endParaRPr>
          </a:p>
          <a:p>
            <a:r>
              <a:rPr lang="en-GB" dirty="0">
                <a:latin typeface="Comic Sans MS" pitchFamily="66" charset="0"/>
              </a:rPr>
              <a:t>Followed by a few weeks of consolidation!</a:t>
            </a:r>
          </a:p>
        </p:txBody>
      </p:sp>
    </p:spTree>
    <p:extLst>
      <p:ext uri="{BB962C8B-B14F-4D97-AF65-F5344CB8AC3E}">
        <p14:creationId xmlns:p14="http://schemas.microsoft.com/office/powerpoint/2010/main" val="205071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67600" cy="1143000"/>
          </a:xfrm>
        </p:spPr>
        <p:txBody>
          <a:bodyPr>
            <a:normAutofit fontScale="90000"/>
          </a:bodyPr>
          <a:lstStyle/>
          <a:p>
            <a:pPr algn="ctr"/>
            <a:r>
              <a:rPr lang="en-GB" sz="4400" dirty="0">
                <a:solidFill>
                  <a:schemeClr val="tx1">
                    <a:lumMod val="50000"/>
                    <a:lumOff val="50000"/>
                  </a:schemeClr>
                </a:solidFill>
                <a:effectLst>
                  <a:outerShdw blurRad="38100" dist="38100" dir="2700000" algn="tl">
                    <a:srgbClr val="000000">
                      <a:alpha val="43137"/>
                    </a:srgbClr>
                  </a:outerShdw>
                </a:effectLst>
                <a:latin typeface="Comic Sans MS" pitchFamily="66" charset="0"/>
              </a:rPr>
              <a:t>Level 4 </a:t>
            </a:r>
            <a:br>
              <a:rPr lang="en-GB" sz="4400" dirty="0">
                <a:latin typeface="Comic Sans MS" pitchFamily="66" charset="0"/>
              </a:rPr>
            </a:br>
            <a:r>
              <a:rPr lang="en-GB" sz="3600" dirty="0">
                <a:latin typeface="Comic Sans MS" pitchFamily="66" charset="0"/>
              </a:rPr>
              <a:t>Reception/year 1</a:t>
            </a:r>
            <a:endParaRPr lang="en-GB" sz="4400" dirty="0">
              <a:latin typeface="Comic Sans MS" pitchFamily="66" charset="0"/>
            </a:endParaRPr>
          </a:p>
        </p:txBody>
      </p:sp>
      <p:sp>
        <p:nvSpPr>
          <p:cNvPr id="3" name="Content Placeholder 2"/>
          <p:cNvSpPr>
            <a:spLocks noGrp="1"/>
          </p:cNvSpPr>
          <p:nvPr>
            <p:ph sz="quarter" idx="1"/>
          </p:nvPr>
        </p:nvSpPr>
        <p:spPr>
          <a:xfrm>
            <a:off x="179512" y="2040232"/>
            <a:ext cx="8496944" cy="5061176"/>
          </a:xfrm>
        </p:spPr>
        <p:txBody>
          <a:bodyPr>
            <a:normAutofit/>
          </a:bodyPr>
          <a:lstStyle/>
          <a:p>
            <a:r>
              <a:rPr lang="en-GB" dirty="0">
                <a:latin typeface="Comic Sans MS" pitchFamily="66" charset="0"/>
              </a:rPr>
              <a:t>This phase consolidates all the children have learnt in the previous phases.</a:t>
            </a:r>
          </a:p>
          <a:p>
            <a:pPr marL="0" indent="0">
              <a:buNone/>
            </a:pPr>
            <a:endParaRPr lang="en-GB" dirty="0">
              <a:latin typeface="Comic Sans MS" pitchFamily="66" charset="0"/>
            </a:endParaRPr>
          </a:p>
          <a:p>
            <a:r>
              <a:rPr lang="en-GB" dirty="0">
                <a:latin typeface="Comic Sans MS" pitchFamily="66" charset="0"/>
              </a:rPr>
              <a:t>Children learn to blend and read words containing adjacent consonants e.g. stop, twin, grab.</a:t>
            </a:r>
          </a:p>
          <a:p>
            <a:pPr marL="0" indent="0">
              <a:buNone/>
            </a:pPr>
            <a:endParaRPr lang="en-GB" dirty="0">
              <a:latin typeface="Comic Sans MS" pitchFamily="66" charset="0"/>
            </a:endParaRPr>
          </a:p>
          <a:p>
            <a:r>
              <a:rPr lang="en-GB" dirty="0">
                <a:latin typeface="Comic Sans MS" pitchFamily="66" charset="0"/>
              </a:rPr>
              <a:t>More tricky words are learnt as well;   </a:t>
            </a:r>
            <a:r>
              <a:rPr lang="en-GB" b="1" dirty="0">
                <a:latin typeface="Comic Sans MS" pitchFamily="66" charset="0"/>
              </a:rPr>
              <a:t>said, have, like, so, do, some, come, were, there, little, one, when, out, what.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9D98-5B8F-4608-B7B6-801E41E49C4C}"/>
              </a:ext>
            </a:extLst>
          </p:cNvPr>
          <p:cNvSpPr>
            <a:spLocks noGrp="1"/>
          </p:cNvSpPr>
          <p:nvPr>
            <p:ph type="title"/>
          </p:nvPr>
        </p:nvSpPr>
        <p:spPr/>
        <p:txBody>
          <a:bodyPr/>
          <a:lstStyle/>
          <a:p>
            <a:pPr algn="ctr"/>
            <a:r>
              <a:rPr lang="en-US" sz="3200" dirty="0">
                <a:effectLst>
                  <a:outerShdw blurRad="38100" dist="38100" dir="2700000" algn="tl">
                    <a:srgbClr val="000000">
                      <a:alpha val="43137"/>
                    </a:srgbClr>
                  </a:outerShdw>
                </a:effectLst>
                <a:latin typeface="Comic Sans MS" panose="030F0702030302020204" pitchFamily="66" charset="0"/>
              </a:rPr>
              <a:t>Workshop aims</a:t>
            </a:r>
            <a:br>
              <a:rPr lang="en-US" dirty="0"/>
            </a:br>
            <a:endParaRPr lang="en-GB" dirty="0"/>
          </a:p>
        </p:txBody>
      </p:sp>
      <p:sp>
        <p:nvSpPr>
          <p:cNvPr id="3" name="TextBox 2">
            <a:extLst>
              <a:ext uri="{FF2B5EF4-FFF2-40B4-BE49-F238E27FC236}">
                <a16:creationId xmlns:a16="http://schemas.microsoft.com/office/drawing/2014/main" id="{3FA179DE-8FCC-408E-B1CA-E6601CD7946A}"/>
              </a:ext>
            </a:extLst>
          </p:cNvPr>
          <p:cNvSpPr txBox="1"/>
          <p:nvPr/>
        </p:nvSpPr>
        <p:spPr>
          <a:xfrm>
            <a:off x="323528" y="1412776"/>
            <a:ext cx="8396419" cy="5016758"/>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GB" sz="3200" dirty="0">
                <a:latin typeface="Comic Sans MS" panose="030F0702030302020204" pitchFamily="66" charset="0"/>
              </a:rPr>
              <a:t>Explain what is phonics?</a:t>
            </a:r>
          </a:p>
          <a:p>
            <a:pPr>
              <a:buClr>
                <a:schemeClr val="accent1"/>
              </a:buClr>
            </a:pPr>
            <a:endParaRPr lang="en-GB" sz="3200" dirty="0">
              <a:latin typeface="Comic Sans MS" panose="030F0702030302020204" pitchFamily="66" charset="0"/>
            </a:endParaRPr>
          </a:p>
          <a:p>
            <a:pPr marL="457200" indent="-457200">
              <a:buClr>
                <a:schemeClr val="accent1"/>
              </a:buClr>
              <a:buFont typeface="Courier New" panose="02070309020205020404" pitchFamily="49" charset="0"/>
              <a:buChar char="o"/>
            </a:pPr>
            <a:r>
              <a:rPr lang="en-GB" sz="3200" dirty="0">
                <a:latin typeface="Comic Sans MS" panose="030F0702030302020204" pitchFamily="66" charset="0"/>
              </a:rPr>
              <a:t>Show how we teach your child phonics, reading and writing.</a:t>
            </a:r>
          </a:p>
          <a:p>
            <a:pPr marL="457200" indent="-457200">
              <a:buClr>
                <a:schemeClr val="accent1"/>
              </a:buClr>
              <a:buFont typeface="Courier New" panose="02070309020205020404" pitchFamily="49" charset="0"/>
              <a:buChar char="o"/>
            </a:pPr>
            <a:endParaRPr lang="en-GB" sz="3200" dirty="0">
              <a:latin typeface="Comic Sans MS" panose="030F0702030302020204" pitchFamily="66" charset="0"/>
            </a:endParaRPr>
          </a:p>
          <a:p>
            <a:pPr marL="457200" indent="-457200">
              <a:buClr>
                <a:schemeClr val="accent1"/>
              </a:buClr>
              <a:buFont typeface="Courier New" panose="02070309020205020404" pitchFamily="49" charset="0"/>
              <a:buChar char="o"/>
            </a:pPr>
            <a:r>
              <a:rPr lang="en-GB" sz="3200" dirty="0">
                <a:latin typeface="Comic Sans MS" panose="030F0702030302020204" pitchFamily="66" charset="0"/>
              </a:rPr>
              <a:t>Build your confidence in phonics</a:t>
            </a:r>
          </a:p>
          <a:p>
            <a:pPr marL="457200" indent="-457200">
              <a:buClr>
                <a:schemeClr val="accent1"/>
              </a:buClr>
              <a:buFont typeface="Courier New" panose="02070309020205020404" pitchFamily="49" charset="0"/>
              <a:buChar char="o"/>
            </a:pPr>
            <a:endParaRPr lang="en-GB" sz="3200" dirty="0">
              <a:latin typeface="Comic Sans MS" panose="030F0702030302020204" pitchFamily="66" charset="0"/>
            </a:endParaRPr>
          </a:p>
          <a:p>
            <a:pPr marL="457200" indent="-457200">
              <a:buClr>
                <a:schemeClr val="accent1"/>
              </a:buClr>
              <a:buFont typeface="Courier New" panose="02070309020205020404" pitchFamily="49" charset="0"/>
              <a:buChar char="o"/>
            </a:pPr>
            <a:r>
              <a:rPr lang="en-GB" sz="3200" dirty="0">
                <a:latin typeface="Comic Sans MS" panose="030F0702030302020204" pitchFamily="66" charset="0"/>
              </a:rPr>
              <a:t>Share ideas to support your child at home</a:t>
            </a:r>
            <a:endParaRPr lang="en-US" sz="3200" dirty="0">
              <a:latin typeface="Comic Sans MS" panose="030F0702030302020204" pitchFamily="66" charset="0"/>
            </a:endParaRPr>
          </a:p>
          <a:p>
            <a:pPr marL="457200" indent="-457200">
              <a:buFont typeface="Courier New" panose="02070309020205020404" pitchFamily="49" charset="0"/>
              <a:buChar char="o"/>
            </a:pPr>
            <a:endParaRPr lang="en-GB" sz="3200" dirty="0">
              <a:latin typeface="Comic Sans MS" panose="030F0702030302020204" pitchFamily="66" charset="0"/>
            </a:endParaRPr>
          </a:p>
        </p:txBody>
      </p:sp>
    </p:spTree>
    <p:extLst>
      <p:ext uri="{BB962C8B-B14F-4D97-AF65-F5344CB8AC3E}">
        <p14:creationId xmlns:p14="http://schemas.microsoft.com/office/powerpoint/2010/main" val="359904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467600" cy="1143000"/>
          </a:xfrm>
        </p:spPr>
        <p:txBody>
          <a:bodyPr>
            <a:normAutofit fontScale="90000"/>
          </a:bodyPr>
          <a:lstStyle/>
          <a:p>
            <a:pPr algn="ctr"/>
            <a:r>
              <a:rPr lang="en-GB" sz="4400" dirty="0">
                <a:solidFill>
                  <a:schemeClr val="tx1">
                    <a:lumMod val="50000"/>
                    <a:lumOff val="50000"/>
                  </a:schemeClr>
                </a:solidFill>
                <a:effectLst>
                  <a:outerShdw blurRad="38100" dist="38100" dir="2700000" algn="tl">
                    <a:srgbClr val="000000">
                      <a:alpha val="43137"/>
                    </a:srgbClr>
                  </a:outerShdw>
                </a:effectLst>
                <a:latin typeface="Comic Sans MS" pitchFamily="66" charset="0"/>
              </a:rPr>
              <a:t>Level 5 </a:t>
            </a:r>
            <a:br>
              <a:rPr lang="en-GB" sz="4800" dirty="0">
                <a:latin typeface="Comic Sans MS" pitchFamily="66" charset="0"/>
              </a:rPr>
            </a:br>
            <a:r>
              <a:rPr lang="en-GB" sz="3600" dirty="0">
                <a:latin typeface="Comic Sans MS" pitchFamily="66" charset="0"/>
              </a:rPr>
              <a:t>Year 1</a:t>
            </a:r>
            <a:endParaRPr lang="en-GB" sz="4800" dirty="0">
              <a:latin typeface="Comic Sans MS" pitchFamily="66" charset="0"/>
            </a:endParaRPr>
          </a:p>
        </p:txBody>
      </p:sp>
      <p:sp>
        <p:nvSpPr>
          <p:cNvPr id="3" name="Content Placeholder 2"/>
          <p:cNvSpPr>
            <a:spLocks noGrp="1"/>
          </p:cNvSpPr>
          <p:nvPr>
            <p:ph sz="quarter" idx="1"/>
          </p:nvPr>
        </p:nvSpPr>
        <p:spPr>
          <a:xfrm>
            <a:off x="359024" y="1796824"/>
            <a:ext cx="8317432" cy="4800528"/>
          </a:xfrm>
        </p:spPr>
        <p:txBody>
          <a:bodyPr>
            <a:noAutofit/>
          </a:bodyPr>
          <a:lstStyle/>
          <a:p>
            <a:r>
              <a:rPr lang="en-GB" dirty="0">
                <a:latin typeface="Comic Sans MS" pitchFamily="66" charset="0"/>
              </a:rPr>
              <a:t>Children will be taught new graphemes. </a:t>
            </a:r>
          </a:p>
          <a:p>
            <a:r>
              <a:rPr lang="en-GB" b="1" dirty="0">
                <a:latin typeface="Comic Sans MS" pitchFamily="66" charset="0"/>
              </a:rPr>
              <a:t>Vowel digraphs: </a:t>
            </a:r>
            <a:r>
              <a:rPr lang="en-GB" dirty="0">
                <a:latin typeface="Comic Sans MS" pitchFamily="66" charset="0"/>
              </a:rPr>
              <a:t>wh, ph, ay, ou, ie, ea, oy, ir, ue, aw, ew, oe, au.</a:t>
            </a:r>
          </a:p>
          <a:p>
            <a:r>
              <a:rPr lang="en-GB" b="1" dirty="0">
                <a:latin typeface="Comic Sans MS" pitchFamily="66" charset="0"/>
              </a:rPr>
              <a:t>Split digraphs: </a:t>
            </a:r>
            <a:r>
              <a:rPr lang="en-GB" dirty="0">
                <a:latin typeface="Comic Sans MS" pitchFamily="66" charset="0"/>
              </a:rPr>
              <a:t>a_e, e_e, i_e, o_e, </a:t>
            </a:r>
            <a:r>
              <a:rPr lang="en-GB" dirty="0" err="1">
                <a:latin typeface="Comic Sans MS" pitchFamily="66" charset="0"/>
              </a:rPr>
              <a:t>u_e</a:t>
            </a:r>
            <a:r>
              <a:rPr lang="en-GB" dirty="0">
                <a:latin typeface="Comic Sans MS" pitchFamily="66" charset="0"/>
              </a:rPr>
              <a:t>.</a:t>
            </a:r>
          </a:p>
          <a:p>
            <a:r>
              <a:rPr lang="en-US" dirty="0">
                <a:latin typeface="Comic Sans MS" pitchFamily="66" charset="0"/>
              </a:rPr>
              <a:t>T</a:t>
            </a:r>
            <a:r>
              <a:rPr lang="en-GB" dirty="0">
                <a:latin typeface="Comic Sans MS" pitchFamily="66" charset="0"/>
              </a:rPr>
              <a:t>hey will also be taught alternative spellings for sounds and the rules of when to use them. Eg  ai – ay.</a:t>
            </a:r>
          </a:p>
          <a:p>
            <a:r>
              <a:rPr lang="en-GB" dirty="0">
                <a:latin typeface="Comic Sans MS" pitchFamily="66" charset="0"/>
              </a:rPr>
              <a:t>When spelling words children learn to choose the appropriate graphemes to represent phonemes. </a:t>
            </a:r>
          </a:p>
          <a:p>
            <a:r>
              <a:rPr lang="en-GB" dirty="0">
                <a:latin typeface="Comic Sans MS" pitchFamily="66" charset="0"/>
              </a:rPr>
              <a:t>More tricky words!</a:t>
            </a:r>
          </a:p>
          <a:p>
            <a:pPr marL="0" indent="0">
              <a:buNone/>
            </a:pPr>
            <a:r>
              <a:rPr lang="en-GB" dirty="0">
                <a:latin typeface="Comic Sans MS" pitchFamily="66" charset="0"/>
              </a:rPr>
              <a:t>  </a:t>
            </a:r>
            <a:r>
              <a:rPr lang="en-GB" b="1" dirty="0">
                <a:latin typeface="Comic Sans MS" pitchFamily="66" charset="0"/>
              </a:rPr>
              <a:t>oh, their, people, Mr, Mrs, looked,</a:t>
            </a:r>
          </a:p>
          <a:p>
            <a:pPr marL="0" indent="0">
              <a:buNone/>
            </a:pPr>
            <a:r>
              <a:rPr lang="en-GB" b="1" dirty="0">
                <a:latin typeface="Comic Sans MS" pitchFamily="66" charset="0"/>
              </a:rPr>
              <a:t> called, asked, could.</a:t>
            </a:r>
          </a:p>
          <a:p>
            <a:endParaRPr lang="en-GB" dirty="0">
              <a:latin typeface="Comic Sans MS"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7467600" cy="706090"/>
          </a:xfrm>
        </p:spPr>
        <p:txBody>
          <a:bodyPr>
            <a:normAutofit fontScale="90000"/>
          </a:bodyPr>
          <a:lstStyle/>
          <a:p>
            <a:pPr algn="ctr"/>
            <a:r>
              <a:rPr lang="en-GB" sz="4400" dirty="0">
                <a:solidFill>
                  <a:schemeClr val="tx1">
                    <a:lumMod val="50000"/>
                    <a:lumOff val="50000"/>
                  </a:schemeClr>
                </a:solidFill>
                <a:effectLst>
                  <a:outerShdw blurRad="38100" dist="38100" dir="2700000" algn="tl">
                    <a:srgbClr val="000000">
                      <a:alpha val="43137"/>
                    </a:srgbClr>
                  </a:outerShdw>
                </a:effectLst>
                <a:latin typeface="Comic Sans MS" pitchFamily="66" charset="0"/>
              </a:rPr>
              <a:t>Level 6 </a:t>
            </a:r>
            <a:br>
              <a:rPr lang="en-GB" sz="6700" dirty="0">
                <a:latin typeface="Comic Sans MS" pitchFamily="66" charset="0"/>
              </a:rPr>
            </a:br>
            <a:r>
              <a:rPr lang="en-GB" sz="3600" dirty="0">
                <a:latin typeface="Comic Sans MS" pitchFamily="66" charset="0"/>
              </a:rPr>
              <a:t>year 2</a:t>
            </a:r>
            <a:endParaRPr lang="en-GB" sz="4400" dirty="0">
              <a:latin typeface="Comic Sans MS" pitchFamily="66" charset="0"/>
            </a:endParaRPr>
          </a:p>
        </p:txBody>
      </p:sp>
      <p:sp>
        <p:nvSpPr>
          <p:cNvPr id="3" name="Content Placeholder 2"/>
          <p:cNvSpPr>
            <a:spLocks noGrp="1"/>
          </p:cNvSpPr>
          <p:nvPr>
            <p:ph sz="quarter" idx="1"/>
          </p:nvPr>
        </p:nvSpPr>
        <p:spPr>
          <a:xfrm>
            <a:off x="323528" y="1542802"/>
            <a:ext cx="8568952" cy="5702622"/>
          </a:xfrm>
        </p:spPr>
        <p:txBody>
          <a:bodyPr>
            <a:noAutofit/>
          </a:bodyPr>
          <a:lstStyle/>
          <a:p>
            <a:pPr marL="0" indent="0">
              <a:buNone/>
            </a:pPr>
            <a:r>
              <a:rPr lang="en-GB" dirty="0">
                <a:latin typeface="Comic Sans MS" pitchFamily="66" charset="0"/>
              </a:rPr>
              <a:t>By this phase children should be able to read hundreds of words by;</a:t>
            </a:r>
          </a:p>
          <a:p>
            <a:r>
              <a:rPr lang="en-GB" dirty="0">
                <a:latin typeface="Comic Sans MS" pitchFamily="66" charset="0"/>
              </a:rPr>
              <a:t>Reading the words automatically</a:t>
            </a:r>
          </a:p>
          <a:p>
            <a:r>
              <a:rPr lang="en-GB" dirty="0">
                <a:latin typeface="Comic Sans MS" pitchFamily="66" charset="0"/>
              </a:rPr>
              <a:t>Decoding them quickly and silently because their sounding and blending routine is now well established</a:t>
            </a:r>
          </a:p>
          <a:p>
            <a:r>
              <a:rPr lang="en-GB" dirty="0">
                <a:latin typeface="Comic Sans MS" pitchFamily="66" charset="0"/>
              </a:rPr>
              <a:t>Decoding aloud</a:t>
            </a:r>
          </a:p>
          <a:p>
            <a:r>
              <a:rPr lang="en-GB" dirty="0">
                <a:latin typeface="Comic Sans MS" pitchFamily="66" charset="0"/>
              </a:rPr>
              <a:t>Spelling should be phonetically accurate although it may still be a little unconventional at times!</a:t>
            </a:r>
            <a:r>
              <a:rPr lang="en-US" dirty="0">
                <a:latin typeface="Comic Sans MS" pitchFamily="66" charset="0"/>
              </a:rPr>
              <a:t> </a:t>
            </a:r>
          </a:p>
          <a:p>
            <a:r>
              <a:rPr lang="en-US" dirty="0">
                <a:latin typeface="Comic Sans MS" pitchFamily="66" charset="0"/>
              </a:rPr>
              <a:t>The focus in Level 6 is on learning spelling rules and patterns. They will revise all the sounds learned through reading and writing</a:t>
            </a:r>
            <a:endParaRPr lang="en-GB" dirty="0">
              <a:latin typeface="Comic Sans MS" pitchFamily="66" charset="0"/>
            </a:endParaRPr>
          </a:p>
          <a:p>
            <a:pPr>
              <a:buFont typeface="Courier New" panose="02070309020205020404" pitchFamily="49" charset="0"/>
              <a:buChar char="o"/>
            </a:pPr>
            <a:endParaRPr lang="en-GB" sz="1800" dirty="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ABFC47-98E3-4393-B43A-18E8DC8CE879}"/>
              </a:ext>
            </a:extLst>
          </p:cNvPr>
          <p:cNvSpPr txBox="1"/>
          <p:nvPr/>
        </p:nvSpPr>
        <p:spPr>
          <a:xfrm>
            <a:off x="827583" y="357521"/>
            <a:ext cx="7416824" cy="1015663"/>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Comic Sans MS" panose="030F0702030302020204" pitchFamily="66" charset="0"/>
              </a:rPr>
              <a:t>READING MATTERS!</a:t>
            </a:r>
          </a:p>
          <a:p>
            <a:endParaRPr lang="en-GB" sz="2000" u="sng" dirty="0">
              <a:latin typeface="Comic Sans MS" panose="030F0702030302020204" pitchFamily="66" charset="0"/>
            </a:endParaRPr>
          </a:p>
        </p:txBody>
      </p:sp>
      <p:sp>
        <p:nvSpPr>
          <p:cNvPr id="6" name="TextBox 5">
            <a:extLst>
              <a:ext uri="{FF2B5EF4-FFF2-40B4-BE49-F238E27FC236}">
                <a16:creationId xmlns:a16="http://schemas.microsoft.com/office/drawing/2014/main" id="{45A3916A-CB71-4904-8AF5-EDD0B5310D45}"/>
              </a:ext>
            </a:extLst>
          </p:cNvPr>
          <p:cNvSpPr txBox="1"/>
          <p:nvPr/>
        </p:nvSpPr>
        <p:spPr>
          <a:xfrm>
            <a:off x="1547664" y="2707173"/>
            <a:ext cx="6336704" cy="2862322"/>
          </a:xfrm>
          <a:prstGeom prst="rect">
            <a:avLst/>
          </a:prstGeom>
          <a:noFill/>
        </p:spPr>
        <p:txBody>
          <a:bodyPr wrap="square" rtlCol="0">
            <a:spAutoFit/>
          </a:bodyPr>
          <a:lstStyle/>
          <a:p>
            <a:endParaRPr lang="en-GB" sz="3200" dirty="0">
              <a:latin typeface="Comic Sans MS" panose="030F0702030302020204" pitchFamily="66" charset="0"/>
            </a:endParaRPr>
          </a:p>
          <a:p>
            <a:r>
              <a:rPr lang="en-GB" sz="2400" dirty="0">
                <a:latin typeface="Comic Sans MS" panose="030F0702030302020204" pitchFamily="66" charset="0"/>
              </a:rPr>
              <a:t>The ability to read is fundamental to learning and </a:t>
            </a:r>
            <a:r>
              <a:rPr lang="en-GB" sz="2800" dirty="0">
                <a:latin typeface="Comic Sans MS" panose="030F0702030302020204" pitchFamily="66" charset="0"/>
              </a:rPr>
              <a:t>absolutely</a:t>
            </a:r>
            <a:r>
              <a:rPr lang="en-GB" sz="2400" dirty="0">
                <a:latin typeface="Comic Sans MS" panose="030F0702030302020204" pitchFamily="66" charset="0"/>
              </a:rPr>
              <a:t> affects the chances children get in life. Teachers want ALL children in their care to succeed and the PARTNERSHIP between home and school is vital in ensuring success! </a:t>
            </a:r>
          </a:p>
        </p:txBody>
      </p:sp>
      <p:pic>
        <p:nvPicPr>
          <p:cNvPr id="3" name="Picture 2">
            <a:extLst>
              <a:ext uri="{FF2B5EF4-FFF2-40B4-BE49-F238E27FC236}">
                <a16:creationId xmlns:a16="http://schemas.microsoft.com/office/drawing/2014/main" id="{F0B79F78-4BB5-9AFE-8A70-92987BC7E588}"/>
              </a:ext>
            </a:extLst>
          </p:cNvPr>
          <p:cNvPicPr>
            <a:picLocks noChangeAspect="1"/>
          </p:cNvPicPr>
          <p:nvPr/>
        </p:nvPicPr>
        <p:blipFill>
          <a:blip r:embed="rId2"/>
          <a:stretch>
            <a:fillRect/>
          </a:stretch>
        </p:blipFill>
        <p:spPr>
          <a:xfrm>
            <a:off x="3491880" y="1396039"/>
            <a:ext cx="1787866" cy="1312881"/>
          </a:xfrm>
          <a:prstGeom prst="rect">
            <a:avLst/>
          </a:prstGeom>
        </p:spPr>
      </p:pic>
    </p:spTree>
    <p:extLst>
      <p:ext uri="{BB962C8B-B14F-4D97-AF65-F5344CB8AC3E}">
        <p14:creationId xmlns:p14="http://schemas.microsoft.com/office/powerpoint/2010/main" val="75453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79295-4FEC-1870-F00B-618FBEDC9F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86E8583-7522-8E31-6CAC-5EF31445E7C1}"/>
              </a:ext>
            </a:extLst>
          </p:cNvPr>
          <p:cNvSpPr txBox="1"/>
          <p:nvPr/>
        </p:nvSpPr>
        <p:spPr>
          <a:xfrm>
            <a:off x="827583" y="357521"/>
            <a:ext cx="7416824" cy="1015663"/>
          </a:xfrm>
          <a:prstGeom prst="rect">
            <a:avLst/>
          </a:prstGeom>
          <a:noFill/>
        </p:spPr>
        <p:txBody>
          <a:bodyPr wrap="squar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READ, READ, READ!</a:t>
            </a:r>
          </a:p>
          <a:p>
            <a:endParaRPr lang="en-GB" sz="2000" u="sng" dirty="0">
              <a:latin typeface="Comic Sans MS" panose="030F0702030302020204" pitchFamily="66" charset="0"/>
            </a:endParaRPr>
          </a:p>
        </p:txBody>
      </p:sp>
      <p:sp>
        <p:nvSpPr>
          <p:cNvPr id="6" name="TextBox 5">
            <a:extLst>
              <a:ext uri="{FF2B5EF4-FFF2-40B4-BE49-F238E27FC236}">
                <a16:creationId xmlns:a16="http://schemas.microsoft.com/office/drawing/2014/main" id="{F47BC05F-EBE0-D8FF-5F6C-5DC4C6C0683A}"/>
              </a:ext>
            </a:extLst>
          </p:cNvPr>
          <p:cNvSpPr txBox="1"/>
          <p:nvPr/>
        </p:nvSpPr>
        <p:spPr>
          <a:xfrm>
            <a:off x="1331640" y="1628800"/>
            <a:ext cx="6336704" cy="3416320"/>
          </a:xfrm>
          <a:prstGeom prst="rect">
            <a:avLst/>
          </a:prstGeom>
          <a:noFill/>
        </p:spPr>
        <p:txBody>
          <a:bodyPr wrap="square" rtlCol="0">
            <a:spAutoFit/>
          </a:bodyPr>
          <a:lstStyle/>
          <a:p>
            <a:r>
              <a:rPr lang="en-GB" sz="2400" dirty="0">
                <a:latin typeface="Comic Sans MS" panose="030F0702030302020204" pitchFamily="66" charset="0"/>
              </a:rPr>
              <a:t>Whenever possible let your child see you reading for a variety of different purposes. This will really influence your child’s attitude to reading. </a:t>
            </a:r>
          </a:p>
          <a:p>
            <a:r>
              <a:rPr lang="en-GB" sz="2400" dirty="0">
                <a:latin typeface="Comic Sans MS" panose="030F0702030302020204" pitchFamily="66" charset="0"/>
              </a:rPr>
              <a:t>Reading for pleasure is a key predictor of later academic success. </a:t>
            </a:r>
          </a:p>
          <a:p>
            <a:r>
              <a:rPr lang="en-GB" sz="2400" dirty="0">
                <a:latin typeface="Comic Sans MS" panose="030F0702030302020204" pitchFamily="66" charset="0"/>
              </a:rPr>
              <a:t>Try to read the book sent home from school as often as possible too and PLEASE record in the homeschool book.</a:t>
            </a:r>
          </a:p>
        </p:txBody>
      </p:sp>
    </p:spTree>
    <p:extLst>
      <p:ext uri="{BB962C8B-B14F-4D97-AF65-F5344CB8AC3E}">
        <p14:creationId xmlns:p14="http://schemas.microsoft.com/office/powerpoint/2010/main" val="426950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70A4-D1B3-38F1-9D73-D42052C7AA3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76037C-E9C9-2483-A20D-C103F7B9E636}"/>
              </a:ext>
            </a:extLst>
          </p:cNvPr>
          <p:cNvSpPr txBox="1"/>
          <p:nvPr/>
        </p:nvSpPr>
        <p:spPr>
          <a:xfrm>
            <a:off x="827583" y="116632"/>
            <a:ext cx="7416824" cy="1631216"/>
          </a:xfrm>
          <a:prstGeom prst="rect">
            <a:avLst/>
          </a:prstGeom>
          <a:noFill/>
        </p:spPr>
        <p:txBody>
          <a:bodyPr wrap="squar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How you can help your child at home!</a:t>
            </a:r>
          </a:p>
          <a:p>
            <a:endParaRPr lang="en-GB" sz="2000" u="sng" dirty="0">
              <a:latin typeface="Comic Sans MS" panose="030F0702030302020204" pitchFamily="66" charset="0"/>
            </a:endParaRPr>
          </a:p>
        </p:txBody>
      </p:sp>
      <p:sp>
        <p:nvSpPr>
          <p:cNvPr id="6" name="TextBox 5">
            <a:extLst>
              <a:ext uri="{FF2B5EF4-FFF2-40B4-BE49-F238E27FC236}">
                <a16:creationId xmlns:a16="http://schemas.microsoft.com/office/drawing/2014/main" id="{2157AF20-506E-47B0-3515-0A807A568253}"/>
              </a:ext>
            </a:extLst>
          </p:cNvPr>
          <p:cNvSpPr txBox="1"/>
          <p:nvPr/>
        </p:nvSpPr>
        <p:spPr>
          <a:xfrm>
            <a:off x="179512" y="1628800"/>
            <a:ext cx="8640960" cy="5386090"/>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Work on listening skills, taking turns and encouraging your child to look at you when you are speaking</a:t>
            </a:r>
            <a:r>
              <a:rPr lang="en-GB" sz="2400" dirty="0">
                <a:solidFill>
                  <a:schemeClr val="bg2"/>
                </a:solidFill>
                <a:latin typeface="Roboto" panose="02000000000000000000" pitchFamily="2" charset="0"/>
                <a:ea typeface="Roboto" panose="02000000000000000000" pitchFamily="2" charset="0"/>
              </a:rPr>
              <a:t>..</a:t>
            </a:r>
          </a:p>
          <a:p>
            <a:pPr>
              <a:buClr>
                <a:schemeClr val="accent1"/>
              </a:buClr>
            </a:pPr>
            <a:endParaRPr lang="en-GB" sz="2400" dirty="0">
              <a:solidFill>
                <a:schemeClr val="bg2"/>
              </a:solidFill>
              <a:latin typeface="Roboto" panose="02000000000000000000" pitchFamily="2" charset="0"/>
              <a:ea typeface="Roboto" panose="02000000000000000000" pitchFamily="2" charset="0"/>
            </a:endParaRPr>
          </a:p>
          <a:p>
            <a:pPr marL="457200" lvl="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Look for familiar sounds and words in the world around you. Such as, when in the supermarket, can your child find words on your shopping list or recognise letters on food packaging?</a:t>
            </a:r>
          </a:p>
          <a:p>
            <a:pPr lvl="0">
              <a:buClr>
                <a:schemeClr val="accent1"/>
              </a:buClr>
            </a:pPr>
            <a:endParaRPr lang="en-GB" sz="2400" dirty="0">
              <a:latin typeface="Comic Sans MS" panose="030F0702030302020204" pitchFamily="66" charset="0"/>
              <a:ea typeface="Roboto" panose="02000000000000000000" pitchFamily="2" charset="0"/>
            </a:endParaRPr>
          </a:p>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When outside, can they recognise letters on street names or on car number plates? </a:t>
            </a:r>
          </a:p>
          <a:p>
            <a:pPr>
              <a:buClr>
                <a:schemeClr val="accent1"/>
              </a:buClr>
            </a:pPr>
            <a:endParaRPr lang="en-GB" sz="2400" dirty="0">
              <a:latin typeface="Comic Sans MS" panose="030F0702030302020204" pitchFamily="66" charset="0"/>
              <a:ea typeface="Roboto" panose="02000000000000000000" pitchFamily="2" charset="0"/>
            </a:endParaRPr>
          </a:p>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When in the house, can they recognise letters or words in magazines or letters you receive?</a:t>
            </a:r>
          </a:p>
          <a:p>
            <a:pPr marL="457200" indent="-457200">
              <a:buClr>
                <a:schemeClr val="accent1"/>
              </a:buClr>
              <a:buFont typeface="Courier New" panose="02070309020205020404" pitchFamily="49" charset="0"/>
              <a:buChar char="o"/>
            </a:pPr>
            <a:endParaRPr lang="en-GB" sz="3200" dirty="0">
              <a:latin typeface="Comic Sans MS" panose="030F0702030302020204" pitchFamily="66" charset="0"/>
            </a:endParaRPr>
          </a:p>
        </p:txBody>
      </p:sp>
    </p:spTree>
    <p:extLst>
      <p:ext uri="{BB962C8B-B14F-4D97-AF65-F5344CB8AC3E}">
        <p14:creationId xmlns:p14="http://schemas.microsoft.com/office/powerpoint/2010/main" val="377172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6C33E-3C5B-C141-5A84-4554568154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5523ED-2CE4-193A-C9B1-A5FD5800CC55}"/>
              </a:ext>
            </a:extLst>
          </p:cNvPr>
          <p:cNvSpPr txBox="1"/>
          <p:nvPr/>
        </p:nvSpPr>
        <p:spPr>
          <a:xfrm>
            <a:off x="827583" y="116632"/>
            <a:ext cx="7416824" cy="1631216"/>
          </a:xfrm>
          <a:prstGeom prst="rect">
            <a:avLst/>
          </a:prstGeom>
          <a:noFill/>
        </p:spPr>
        <p:txBody>
          <a:bodyPr wrap="squar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How you can help your child at home!</a:t>
            </a:r>
          </a:p>
          <a:p>
            <a:endParaRPr lang="en-GB" sz="2000" u="sng" dirty="0">
              <a:latin typeface="Comic Sans MS" panose="030F0702030302020204" pitchFamily="66" charset="0"/>
            </a:endParaRPr>
          </a:p>
        </p:txBody>
      </p:sp>
      <p:sp>
        <p:nvSpPr>
          <p:cNvPr id="6" name="TextBox 5">
            <a:extLst>
              <a:ext uri="{FF2B5EF4-FFF2-40B4-BE49-F238E27FC236}">
                <a16:creationId xmlns:a16="http://schemas.microsoft.com/office/drawing/2014/main" id="{EF60CE9D-C1A0-01B2-FAA2-DB604DB92A3D}"/>
              </a:ext>
            </a:extLst>
          </p:cNvPr>
          <p:cNvSpPr txBox="1"/>
          <p:nvPr/>
        </p:nvSpPr>
        <p:spPr>
          <a:xfrm>
            <a:off x="251520" y="1888371"/>
            <a:ext cx="8518169" cy="4708981"/>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As they are introduced to a new sound, children are taught how to write it correctly. It would be great if you could model this at home. </a:t>
            </a:r>
          </a:p>
          <a:p>
            <a:pPr marL="457200" indent="-457200">
              <a:buClr>
                <a:schemeClr val="accent1"/>
              </a:buClr>
              <a:buFont typeface="Courier New" panose="02070309020205020404" pitchFamily="49" charset="0"/>
              <a:buChar char="o"/>
            </a:pPr>
            <a:endParaRPr lang="en-GB" sz="2400" dirty="0">
              <a:latin typeface="Comic Sans MS" panose="030F0702030302020204" pitchFamily="66" charset="0"/>
              <a:ea typeface="Roboto" panose="02000000000000000000" pitchFamily="2" charset="0"/>
            </a:endParaRPr>
          </a:p>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It is really important that children learn to form the letters using the correct letter formation when writing. </a:t>
            </a:r>
          </a:p>
          <a:p>
            <a:pPr marL="457200" indent="-457200">
              <a:buClr>
                <a:schemeClr val="accent1"/>
              </a:buClr>
              <a:buFont typeface="Courier New" panose="02070309020205020404" pitchFamily="49" charset="0"/>
              <a:buChar char="o"/>
            </a:pPr>
            <a:endParaRPr lang="en-US" sz="2400" dirty="0">
              <a:latin typeface="Comic Sans MS" panose="030F0702030302020204" pitchFamily="66" charset="0"/>
            </a:endParaRPr>
          </a:p>
          <a:p>
            <a:pPr marL="457200" indent="-457200">
              <a:buClr>
                <a:schemeClr val="accent1"/>
              </a:buClr>
              <a:buFont typeface="Courier New" panose="02070309020205020404" pitchFamily="49" charset="0"/>
              <a:buChar char="o"/>
            </a:pPr>
            <a:r>
              <a:rPr lang="en-US" sz="2400" dirty="0">
                <a:latin typeface="Comic Sans MS" panose="030F0702030302020204" pitchFamily="66" charset="0"/>
              </a:rPr>
              <a:t>Letter formation posters were given to you along with a whiteboard in the packs before they started school.</a:t>
            </a:r>
          </a:p>
          <a:p>
            <a:pPr>
              <a:buClr>
                <a:schemeClr val="accent1"/>
              </a:buClr>
            </a:pPr>
            <a:endParaRPr lang="en-US" sz="2800" dirty="0">
              <a:latin typeface="Comic Sans MS" panose="030F0702030302020204" pitchFamily="66" charset="0"/>
            </a:endParaRPr>
          </a:p>
          <a:p>
            <a:pPr marL="457200" indent="-457200">
              <a:buClr>
                <a:schemeClr val="accent1"/>
              </a:buClr>
              <a:buFont typeface="Courier New" panose="02070309020205020404" pitchFamily="49" charset="0"/>
              <a:buChar char="o"/>
            </a:pPr>
            <a:endParaRPr lang="en-GB" sz="3200" dirty="0">
              <a:latin typeface="Comic Sans MS" panose="030F0702030302020204" pitchFamily="66" charset="0"/>
            </a:endParaRPr>
          </a:p>
        </p:txBody>
      </p:sp>
    </p:spTree>
    <p:extLst>
      <p:ext uri="{BB962C8B-B14F-4D97-AF65-F5344CB8AC3E}">
        <p14:creationId xmlns:p14="http://schemas.microsoft.com/office/powerpoint/2010/main" val="261279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753A8-6875-F685-8BC4-5183B358800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8337F7-670C-1689-B35E-4EE597260357}"/>
              </a:ext>
            </a:extLst>
          </p:cNvPr>
          <p:cNvSpPr txBox="1"/>
          <p:nvPr/>
        </p:nvSpPr>
        <p:spPr>
          <a:xfrm>
            <a:off x="827583" y="116632"/>
            <a:ext cx="7416824" cy="1631216"/>
          </a:xfrm>
          <a:prstGeom prst="rect">
            <a:avLst/>
          </a:prstGeom>
          <a:noFill/>
        </p:spPr>
        <p:txBody>
          <a:bodyPr wrap="squar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How you can help your child at home!</a:t>
            </a:r>
          </a:p>
          <a:p>
            <a:endParaRPr lang="en-GB" sz="2000" u="sng" dirty="0">
              <a:latin typeface="Comic Sans MS" panose="030F0702030302020204" pitchFamily="66" charset="0"/>
            </a:endParaRPr>
          </a:p>
        </p:txBody>
      </p:sp>
      <p:sp>
        <p:nvSpPr>
          <p:cNvPr id="6" name="TextBox 5">
            <a:extLst>
              <a:ext uri="{FF2B5EF4-FFF2-40B4-BE49-F238E27FC236}">
                <a16:creationId xmlns:a16="http://schemas.microsoft.com/office/drawing/2014/main" id="{3D8396FA-EB60-3A3B-FC0A-1CB87DFD586D}"/>
              </a:ext>
            </a:extLst>
          </p:cNvPr>
          <p:cNvSpPr txBox="1"/>
          <p:nvPr/>
        </p:nvSpPr>
        <p:spPr>
          <a:xfrm>
            <a:off x="251520" y="1478387"/>
            <a:ext cx="8064897" cy="5016758"/>
          </a:xfrm>
          <a:prstGeom prst="rect">
            <a:avLst/>
          </a:prstGeom>
          <a:noFill/>
        </p:spPr>
        <p:txBody>
          <a:bodyPr wrap="square" rtlCol="0">
            <a:spAutoFit/>
          </a:bodyPr>
          <a:lstStyle/>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Try to read to and with your child </a:t>
            </a:r>
            <a:r>
              <a:rPr lang="en-GB" sz="2400" b="1" dirty="0">
                <a:latin typeface="Comic Sans MS" panose="030F0702030302020204" pitchFamily="66" charset="0"/>
                <a:ea typeface="Roboto" panose="02000000000000000000" pitchFamily="2" charset="0"/>
              </a:rPr>
              <a:t>every day.</a:t>
            </a:r>
          </a:p>
          <a:p>
            <a:pPr>
              <a:buClr>
                <a:schemeClr val="accent1"/>
              </a:buClr>
            </a:pPr>
            <a:endParaRPr lang="en-GB" sz="2400" dirty="0">
              <a:latin typeface="Comic Sans MS" panose="030F0702030302020204" pitchFamily="66" charset="0"/>
              <a:ea typeface="Roboto" panose="02000000000000000000" pitchFamily="2" charset="0"/>
            </a:endParaRPr>
          </a:p>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Practise the new sounds and graphemes your child brings home using the Parent Information Sheets. Remember to use ‘pure’ sounds when pronouncing the sounds and model the correct letter formation as is taught in school. </a:t>
            </a:r>
          </a:p>
          <a:p>
            <a:pPr>
              <a:buClr>
                <a:schemeClr val="accent1"/>
              </a:buClr>
            </a:pPr>
            <a:endParaRPr lang="en-GB" sz="2400" dirty="0">
              <a:latin typeface="Comic Sans MS" panose="030F0702030302020204" pitchFamily="66" charset="0"/>
              <a:ea typeface="Roboto" panose="02000000000000000000" pitchFamily="2" charset="0"/>
            </a:endParaRPr>
          </a:p>
          <a:p>
            <a:pPr marL="457200" indent="-457200">
              <a:buClr>
                <a:schemeClr val="accent1"/>
              </a:buClr>
              <a:buFont typeface="Courier New" panose="02070309020205020404" pitchFamily="49" charset="0"/>
              <a:buChar char="o"/>
            </a:pPr>
            <a:r>
              <a:rPr lang="en-GB" sz="2400" dirty="0">
                <a:latin typeface="Comic Sans MS" panose="030F0702030302020204" pitchFamily="66" charset="0"/>
                <a:ea typeface="Roboto" panose="02000000000000000000" pitchFamily="2" charset="0"/>
              </a:rPr>
              <a:t>Finally, remember to ask your child’s class teacher if you are unsure about any aspect of your child’s phonics learning. A consistent approach is important.</a:t>
            </a:r>
            <a:r>
              <a:rPr lang="en-GB" sz="2400" dirty="0">
                <a:solidFill>
                  <a:schemeClr val="bg2"/>
                </a:solidFill>
                <a:latin typeface="Roboto" panose="02000000000000000000" pitchFamily="2" charset="0"/>
                <a:ea typeface="Roboto" panose="02000000000000000000" pitchFamily="2" charset="0"/>
              </a:rPr>
              <a:t>. </a:t>
            </a:r>
          </a:p>
          <a:p>
            <a:pPr marL="457200" indent="-457200">
              <a:buClr>
                <a:schemeClr val="accent1"/>
              </a:buClr>
              <a:buFont typeface="Courier New" panose="02070309020205020404" pitchFamily="49" charset="0"/>
              <a:buChar char="o"/>
            </a:pPr>
            <a:endParaRPr lang="en-GB" sz="3200" dirty="0">
              <a:latin typeface="Comic Sans MS" panose="030F0702030302020204" pitchFamily="66" charset="0"/>
            </a:endParaRPr>
          </a:p>
        </p:txBody>
      </p:sp>
    </p:spTree>
    <p:extLst>
      <p:ext uri="{BB962C8B-B14F-4D97-AF65-F5344CB8AC3E}">
        <p14:creationId xmlns:p14="http://schemas.microsoft.com/office/powerpoint/2010/main" val="1267129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4C3946-9E0A-437B-A795-78A33C9F9816}"/>
              </a:ext>
            </a:extLst>
          </p:cNvPr>
          <p:cNvSpPr/>
          <p:nvPr/>
        </p:nvSpPr>
        <p:spPr>
          <a:xfrm>
            <a:off x="251520" y="2449551"/>
            <a:ext cx="8316924" cy="4431983"/>
          </a:xfrm>
          <a:prstGeom prst="rect">
            <a:avLst/>
          </a:prstGeom>
        </p:spPr>
        <p:txBody>
          <a:bodyPr wrap="square">
            <a:spAutoFit/>
          </a:bodyPr>
          <a:lstStyle/>
          <a:p>
            <a:pPr marL="285750" indent="-285750">
              <a:buClr>
                <a:schemeClr val="accent1"/>
              </a:buClr>
              <a:buFont typeface="Courier New" panose="02070309020205020404" pitchFamily="49" charset="0"/>
              <a:buChar char="o"/>
            </a:pPr>
            <a:r>
              <a:rPr lang="en-GB" sz="2200" dirty="0">
                <a:latin typeface="Comic Sans MS" panose="030F0702030302020204" pitchFamily="66" charset="0"/>
              </a:rPr>
              <a:t>Talk about the title, the pictures and the information on the front and back cover and ask what your child thinks the book might be about.</a:t>
            </a:r>
          </a:p>
          <a:p>
            <a:pPr marL="285750" indent="-285750">
              <a:buClr>
                <a:schemeClr val="accent1"/>
              </a:buClr>
              <a:buFont typeface="Courier New" panose="02070309020205020404" pitchFamily="49" charset="0"/>
              <a:buChar char="o"/>
            </a:pPr>
            <a:r>
              <a:rPr lang="en-US" sz="2200" dirty="0">
                <a:latin typeface="Comic Sans MS" panose="030F0702030302020204" pitchFamily="66" charset="0"/>
              </a:rPr>
              <a:t>Look at the illustrations and talk about what they can see happening in the story. What is happening, why, what do you think …… is feeling ?</a:t>
            </a:r>
          </a:p>
          <a:p>
            <a:pPr marL="285750" indent="-285750">
              <a:buClr>
                <a:schemeClr val="accent1"/>
              </a:buClr>
              <a:buFont typeface="Courier New" panose="02070309020205020404" pitchFamily="49" charset="0"/>
              <a:buChar char="o"/>
            </a:pPr>
            <a:r>
              <a:rPr lang="en-US" sz="2200" dirty="0">
                <a:latin typeface="Comic Sans MS" panose="030F0702030302020204" pitchFamily="66" charset="0"/>
              </a:rPr>
              <a:t>Look at inside the over, it shows the sounds and words that will be found in the book. Tricky words are found in red text.</a:t>
            </a:r>
          </a:p>
          <a:p>
            <a:pPr marL="285750" indent="-285750">
              <a:buClr>
                <a:schemeClr val="accent1"/>
              </a:buClr>
              <a:buFont typeface="Courier New" panose="02070309020205020404" pitchFamily="49" charset="0"/>
              <a:buChar char="o"/>
            </a:pPr>
            <a:r>
              <a:rPr lang="en-US" sz="2200" dirty="0">
                <a:latin typeface="Comic Sans MS" panose="030F0702030302020204" pitchFamily="66" charset="0"/>
              </a:rPr>
              <a:t>Once you have looked at the whole book and discussed the story then tell your child that they are going to read the words to match the story.</a:t>
            </a:r>
            <a:endParaRPr lang="en-GB" sz="2200" dirty="0">
              <a:latin typeface="Comic Sans MS" panose="030F0702030302020204" pitchFamily="66" charset="0"/>
            </a:endParaRPr>
          </a:p>
          <a:p>
            <a:endParaRPr lang="en-GB" dirty="0">
              <a:latin typeface="Comic Sans MS" panose="030F0702030302020204" pitchFamily="66" charset="0"/>
            </a:endParaRPr>
          </a:p>
        </p:txBody>
      </p:sp>
      <p:sp>
        <p:nvSpPr>
          <p:cNvPr id="2" name="TextBox 1">
            <a:extLst>
              <a:ext uri="{FF2B5EF4-FFF2-40B4-BE49-F238E27FC236}">
                <a16:creationId xmlns:a16="http://schemas.microsoft.com/office/drawing/2014/main" id="{2655DDE2-6D74-412E-AE77-36088FFF4D5F}"/>
              </a:ext>
            </a:extLst>
          </p:cNvPr>
          <p:cNvSpPr txBox="1"/>
          <p:nvPr/>
        </p:nvSpPr>
        <p:spPr>
          <a:xfrm>
            <a:off x="1584404" y="112772"/>
            <a:ext cx="5782353" cy="707886"/>
          </a:xfrm>
          <a:prstGeom prst="rect">
            <a:avLst/>
          </a:prstGeom>
          <a:noFill/>
        </p:spPr>
        <p:txBody>
          <a:bodyPr wrap="non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itchFamily="66" charset="0"/>
              </a:rPr>
              <a:t>Sharing a book at home</a:t>
            </a:r>
            <a:endParaRPr lang="en-GB" sz="4000" b="1"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a:extLst>
              <a:ext uri="{FF2B5EF4-FFF2-40B4-BE49-F238E27FC236}">
                <a16:creationId xmlns:a16="http://schemas.microsoft.com/office/drawing/2014/main" id="{46F7C7E1-0457-4241-B348-22845F2DC682}"/>
              </a:ext>
            </a:extLst>
          </p:cNvPr>
          <p:cNvPicPr>
            <a:picLocks noChangeAspect="1"/>
          </p:cNvPicPr>
          <p:nvPr/>
        </p:nvPicPr>
        <p:blipFill>
          <a:blip r:embed="rId2"/>
          <a:stretch>
            <a:fillRect/>
          </a:stretch>
        </p:blipFill>
        <p:spPr>
          <a:xfrm>
            <a:off x="3275856" y="908720"/>
            <a:ext cx="2321391" cy="1496658"/>
          </a:xfrm>
          <a:prstGeom prst="rect">
            <a:avLst/>
          </a:prstGeom>
        </p:spPr>
      </p:pic>
    </p:spTree>
    <p:extLst>
      <p:ext uri="{BB962C8B-B14F-4D97-AF65-F5344CB8AC3E}">
        <p14:creationId xmlns:p14="http://schemas.microsoft.com/office/powerpoint/2010/main" val="3003430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980728"/>
            <a:ext cx="8640960" cy="5184576"/>
          </a:xfrm>
        </p:spPr>
        <p:txBody>
          <a:bodyPr>
            <a:noAutofit/>
          </a:bodyPr>
          <a:lstStyle/>
          <a:p>
            <a:r>
              <a:rPr lang="en-US" sz="2000" dirty="0">
                <a:latin typeface="Comic Sans MS" pitchFamily="66" charset="0"/>
              </a:rPr>
              <a:t>Ask your child where they start reading.</a:t>
            </a:r>
          </a:p>
          <a:p>
            <a:r>
              <a:rPr lang="en-US" sz="2000" dirty="0">
                <a:latin typeface="Comic Sans MS" pitchFamily="66" charset="0"/>
              </a:rPr>
              <a:t> Encourage them to put their fingers under the first letter and imagine pressing the sound button. </a:t>
            </a:r>
          </a:p>
          <a:p>
            <a:r>
              <a:rPr lang="en-US" sz="2000" dirty="0">
                <a:latin typeface="Comic Sans MS" pitchFamily="66" charset="0"/>
              </a:rPr>
              <a:t>Say the sound. </a:t>
            </a:r>
          </a:p>
          <a:p>
            <a:r>
              <a:rPr lang="en-US" sz="2000" dirty="0">
                <a:latin typeface="Comic Sans MS" pitchFamily="66" charset="0"/>
              </a:rPr>
              <a:t>Move to the next letter and say the sound. </a:t>
            </a:r>
          </a:p>
          <a:p>
            <a:r>
              <a:rPr lang="en-US" sz="2000" dirty="0">
                <a:latin typeface="Comic Sans MS" pitchFamily="66" charset="0"/>
              </a:rPr>
              <a:t>Once all letters have been sounded out run finger under the word as they blend the word.</a:t>
            </a:r>
          </a:p>
          <a:p>
            <a:r>
              <a:rPr lang="en-GB" sz="2000" dirty="0">
                <a:latin typeface="Comic Sans MS" pitchFamily="66" charset="0"/>
              </a:rPr>
              <a:t>If your child gets stuck on a word encourage them to segment it by saying the letter sounds individually and then putting them together quickly to hear the word. </a:t>
            </a:r>
          </a:p>
          <a:p>
            <a:r>
              <a:rPr lang="en-GB" sz="2000" dirty="0">
                <a:latin typeface="Comic Sans MS" pitchFamily="66" charset="0"/>
              </a:rPr>
              <a:t> If they are still struggling support them by blending the sound yourself. They should find it easier at the beginning to blend words when you are saying the sounds.</a:t>
            </a:r>
          </a:p>
          <a:p>
            <a:endParaRPr lang="en-GB" sz="1600" dirty="0">
              <a:latin typeface="Comic Sans MS" pitchFamily="66" charset="0"/>
            </a:endParaRPr>
          </a:p>
          <a:p>
            <a:pPr marL="0" indent="0">
              <a:buNone/>
            </a:pPr>
            <a:endParaRPr lang="en-GB" sz="7200" dirty="0">
              <a:latin typeface="Comic Sans MS" pitchFamily="66" charset="0"/>
            </a:endParaRPr>
          </a:p>
        </p:txBody>
      </p:sp>
      <p:sp>
        <p:nvSpPr>
          <p:cNvPr id="4" name="Oval 3"/>
          <p:cNvSpPr/>
          <p:nvPr/>
        </p:nvSpPr>
        <p:spPr>
          <a:xfrm>
            <a:off x="2069976" y="623731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4427984" y="623731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785992" y="623731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655D1A1F-E145-20AD-85B5-C9205F519BC4}"/>
              </a:ext>
            </a:extLst>
          </p:cNvPr>
          <p:cNvSpPr txBox="1"/>
          <p:nvPr/>
        </p:nvSpPr>
        <p:spPr>
          <a:xfrm>
            <a:off x="4355976" y="5320369"/>
            <a:ext cx="432048" cy="923330"/>
          </a:xfrm>
          <a:prstGeom prst="rect">
            <a:avLst/>
          </a:prstGeom>
          <a:noFill/>
        </p:spPr>
        <p:txBody>
          <a:bodyPr wrap="square" rtlCol="0">
            <a:spAutoFit/>
          </a:bodyPr>
          <a:lstStyle/>
          <a:p>
            <a:pPr algn="ctr"/>
            <a:r>
              <a:rPr lang="en-GB" sz="5400" b="1" dirty="0">
                <a:latin typeface="Comic Sans MS" panose="030F0702030302020204" pitchFamily="66" charset="0"/>
              </a:rPr>
              <a:t>a</a:t>
            </a:r>
          </a:p>
        </p:txBody>
      </p:sp>
      <p:sp>
        <p:nvSpPr>
          <p:cNvPr id="8" name="TextBox 7">
            <a:extLst>
              <a:ext uri="{FF2B5EF4-FFF2-40B4-BE49-F238E27FC236}">
                <a16:creationId xmlns:a16="http://schemas.microsoft.com/office/drawing/2014/main" id="{824581E8-DB4E-A7CF-3721-FA270CABDFB5}"/>
              </a:ext>
            </a:extLst>
          </p:cNvPr>
          <p:cNvSpPr txBox="1"/>
          <p:nvPr/>
        </p:nvSpPr>
        <p:spPr>
          <a:xfrm>
            <a:off x="1961964" y="5301208"/>
            <a:ext cx="432048" cy="923330"/>
          </a:xfrm>
          <a:prstGeom prst="rect">
            <a:avLst/>
          </a:prstGeom>
          <a:noFill/>
        </p:spPr>
        <p:txBody>
          <a:bodyPr wrap="square" rtlCol="0">
            <a:spAutoFit/>
          </a:bodyPr>
          <a:lstStyle/>
          <a:p>
            <a:pPr algn="ctr"/>
            <a:r>
              <a:rPr lang="en-GB" sz="5400" b="1" dirty="0">
                <a:latin typeface="Comic Sans MS" panose="030F0702030302020204" pitchFamily="66" charset="0"/>
              </a:rPr>
              <a:t>c</a:t>
            </a:r>
          </a:p>
        </p:txBody>
      </p:sp>
      <p:sp>
        <p:nvSpPr>
          <p:cNvPr id="9" name="TextBox 8">
            <a:extLst>
              <a:ext uri="{FF2B5EF4-FFF2-40B4-BE49-F238E27FC236}">
                <a16:creationId xmlns:a16="http://schemas.microsoft.com/office/drawing/2014/main" id="{9FC11251-9BD2-1622-818C-877FCC19ACAD}"/>
              </a:ext>
            </a:extLst>
          </p:cNvPr>
          <p:cNvSpPr txBox="1"/>
          <p:nvPr/>
        </p:nvSpPr>
        <p:spPr>
          <a:xfrm>
            <a:off x="6749988" y="5320369"/>
            <a:ext cx="432048" cy="923330"/>
          </a:xfrm>
          <a:prstGeom prst="rect">
            <a:avLst/>
          </a:prstGeom>
          <a:noFill/>
        </p:spPr>
        <p:txBody>
          <a:bodyPr wrap="square" rtlCol="0">
            <a:spAutoFit/>
          </a:bodyPr>
          <a:lstStyle/>
          <a:p>
            <a:pPr algn="ctr"/>
            <a:r>
              <a:rPr lang="en-GB" sz="5400" b="1" dirty="0">
                <a:latin typeface="Comic Sans MS" panose="030F0702030302020204" pitchFamily="66" charset="0"/>
              </a:rPr>
              <a:t>t</a:t>
            </a:r>
          </a:p>
        </p:txBody>
      </p:sp>
      <p:sp>
        <p:nvSpPr>
          <p:cNvPr id="10" name="Rectangle 9">
            <a:extLst>
              <a:ext uri="{FF2B5EF4-FFF2-40B4-BE49-F238E27FC236}">
                <a16:creationId xmlns:a16="http://schemas.microsoft.com/office/drawing/2014/main" id="{8B944E88-34DB-63EA-54D8-365727A641CF}"/>
              </a:ext>
            </a:extLst>
          </p:cNvPr>
          <p:cNvSpPr/>
          <p:nvPr/>
        </p:nvSpPr>
        <p:spPr>
          <a:xfrm>
            <a:off x="8100392" y="5661248"/>
            <a:ext cx="648072" cy="648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A523062-E413-AD9F-70C6-FEF9213FF473}"/>
              </a:ext>
            </a:extLst>
          </p:cNvPr>
          <p:cNvSpPr txBox="1"/>
          <p:nvPr/>
        </p:nvSpPr>
        <p:spPr>
          <a:xfrm>
            <a:off x="755576" y="116632"/>
            <a:ext cx="7560840" cy="707886"/>
          </a:xfrm>
          <a:prstGeom prst="rect">
            <a:avLst/>
          </a:prstGeom>
          <a:noFill/>
        </p:spPr>
        <p:txBody>
          <a:bodyPr wrap="square" rtlCol="0">
            <a:spAutoFit/>
          </a:bodyPr>
          <a:lstStyle/>
          <a:p>
            <a:pPr algn="ctr"/>
            <a:r>
              <a:rPr lang="en-GB"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Blending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C1FFA-183E-41D6-9428-0B6F8D79690B}"/>
              </a:ext>
            </a:extLst>
          </p:cNvPr>
          <p:cNvSpPr txBox="1"/>
          <p:nvPr/>
        </p:nvSpPr>
        <p:spPr>
          <a:xfrm>
            <a:off x="1331640" y="1751325"/>
            <a:ext cx="6372708" cy="3970318"/>
          </a:xfrm>
          <a:prstGeom prst="rect">
            <a:avLst/>
          </a:prstGeom>
          <a:noFill/>
        </p:spPr>
        <p:txBody>
          <a:bodyPr wrap="square" rtlCol="0">
            <a:spAutoFit/>
          </a:bodyPr>
          <a:lstStyle/>
          <a:p>
            <a:pPr marL="342900" indent="-342900">
              <a:buClr>
                <a:schemeClr val="accent1"/>
              </a:buClr>
              <a:buFont typeface="Courier New" panose="02070309020205020404" pitchFamily="49" charset="0"/>
              <a:buChar char="o"/>
            </a:pPr>
            <a:r>
              <a:rPr lang="en-US" sz="2400" dirty="0">
                <a:latin typeface="Comic Sans MS" panose="030F0702030302020204" pitchFamily="66" charset="0"/>
              </a:rPr>
              <a:t>We will change a book when you have signed the home school diary, to show that it has been shared.</a:t>
            </a:r>
          </a:p>
          <a:p>
            <a:pPr marL="342900" indent="-342900">
              <a:buClr>
                <a:schemeClr val="accent1"/>
              </a:buClr>
              <a:buFont typeface="Courier New" panose="02070309020205020404" pitchFamily="49" charset="0"/>
              <a:buChar char="o"/>
            </a:pPr>
            <a:endParaRPr lang="en-US" sz="2400" dirty="0">
              <a:latin typeface="Comic Sans MS" panose="030F0702030302020204" pitchFamily="66" charset="0"/>
            </a:endParaRPr>
          </a:p>
          <a:p>
            <a:pPr marL="342900" indent="-342900">
              <a:buClr>
                <a:schemeClr val="accent1"/>
              </a:buClr>
              <a:buFont typeface="Courier New" panose="02070309020205020404" pitchFamily="49" charset="0"/>
              <a:buChar char="o"/>
            </a:pPr>
            <a:r>
              <a:rPr lang="en-US" sz="2400" dirty="0">
                <a:latin typeface="Comic Sans MS" panose="030F0702030302020204" pitchFamily="66" charset="0"/>
              </a:rPr>
              <a:t>We will move the children onto the next reading set once all the sounds from that set have been taught at school, in line with OFSTED requirements. </a:t>
            </a:r>
          </a:p>
          <a:p>
            <a:pPr marL="342900" indent="-342900">
              <a:buClr>
                <a:schemeClr val="accent1"/>
              </a:buClr>
              <a:buFont typeface="Courier New" panose="02070309020205020404" pitchFamily="49" charset="0"/>
              <a:buChar char="o"/>
            </a:pPr>
            <a:endParaRPr lang="en-GB" sz="2000" dirty="0">
              <a:latin typeface="Comic Sans MS" panose="030F0702030302020204" pitchFamily="66" charset="0"/>
            </a:endParaRPr>
          </a:p>
          <a:p>
            <a:pPr marL="342900" indent="-342900">
              <a:buClr>
                <a:schemeClr val="accent1"/>
              </a:buClr>
              <a:buFont typeface="Courier New" panose="02070309020205020404" pitchFamily="49" charset="0"/>
              <a:buChar char="o"/>
            </a:pPr>
            <a:endParaRPr lang="en-US" sz="2000" dirty="0">
              <a:latin typeface="Comic Sans MS" panose="030F0702030302020204" pitchFamily="66" charset="0"/>
            </a:endParaRPr>
          </a:p>
          <a:p>
            <a:pPr>
              <a:buClr>
                <a:schemeClr val="accent1"/>
              </a:buClr>
            </a:pPr>
            <a:endParaRPr lang="en-US" sz="2000" dirty="0">
              <a:latin typeface="Comic Sans MS" panose="030F0702030302020204" pitchFamily="66" charset="0"/>
            </a:endParaRPr>
          </a:p>
        </p:txBody>
      </p:sp>
      <p:sp>
        <p:nvSpPr>
          <p:cNvPr id="3" name="TextBox 2">
            <a:extLst>
              <a:ext uri="{FF2B5EF4-FFF2-40B4-BE49-F238E27FC236}">
                <a16:creationId xmlns:a16="http://schemas.microsoft.com/office/drawing/2014/main" id="{3BD60905-D895-35F6-73D1-D155A8A8781C}"/>
              </a:ext>
            </a:extLst>
          </p:cNvPr>
          <p:cNvSpPr txBox="1"/>
          <p:nvPr/>
        </p:nvSpPr>
        <p:spPr>
          <a:xfrm>
            <a:off x="611560" y="116632"/>
            <a:ext cx="7560840" cy="1323439"/>
          </a:xfrm>
          <a:prstGeom prst="rect">
            <a:avLst/>
          </a:prstGeom>
          <a:noFill/>
        </p:spPr>
        <p:txBody>
          <a:bodyPr wrap="square" rtlCol="0">
            <a:spAutoFit/>
          </a:bodyPr>
          <a:lstStyle/>
          <a:p>
            <a:pPr algn="ctr"/>
            <a:r>
              <a:rPr lang="en-GB"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When will we change the reading book?</a:t>
            </a:r>
          </a:p>
        </p:txBody>
      </p:sp>
    </p:spTree>
    <p:extLst>
      <p:ext uri="{BB962C8B-B14F-4D97-AF65-F5344CB8AC3E}">
        <p14:creationId xmlns:p14="http://schemas.microsoft.com/office/powerpoint/2010/main" val="36395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2CD2-915E-4F83-AD50-697457542128}"/>
              </a:ext>
            </a:extLst>
          </p:cNvPr>
          <p:cNvSpPr>
            <a:spLocks noGrp="1"/>
          </p:cNvSpPr>
          <p:nvPr>
            <p:ph type="title"/>
          </p:nvPr>
        </p:nvSpPr>
        <p:spPr/>
        <p:txBody>
          <a:bodyPr>
            <a:normAutofit/>
          </a:bodyPr>
          <a:lstStyle/>
          <a:p>
            <a:r>
              <a:rPr lang="en-US" sz="4000" dirty="0">
                <a:effectLst>
                  <a:outerShdw blurRad="38100" dist="38100" dir="2700000" algn="tl">
                    <a:srgbClr val="000000">
                      <a:alpha val="43137"/>
                    </a:srgbClr>
                  </a:outerShdw>
                </a:effectLst>
                <a:latin typeface="Comic Sans MS" panose="030F0702030302020204" pitchFamily="66" charset="0"/>
              </a:rPr>
              <a:t>What is phonics?</a:t>
            </a:r>
            <a:endParaRPr lang="en-GB" sz="4000"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a:extLst>
              <a:ext uri="{FF2B5EF4-FFF2-40B4-BE49-F238E27FC236}">
                <a16:creationId xmlns:a16="http://schemas.microsoft.com/office/drawing/2014/main" id="{4E99D032-F618-4A51-A1E4-5700FE8D257C}"/>
              </a:ext>
            </a:extLst>
          </p:cNvPr>
          <p:cNvSpPr>
            <a:spLocks noGrp="1"/>
          </p:cNvSpPr>
          <p:nvPr>
            <p:ph sz="quarter" idx="1"/>
          </p:nvPr>
        </p:nvSpPr>
        <p:spPr/>
        <p:txBody>
          <a:bodyPr>
            <a:normAutofit/>
          </a:bodyPr>
          <a:lstStyle/>
          <a:p>
            <a:r>
              <a:rPr lang="en-US" dirty="0">
                <a:latin typeface="Comic Sans MS" panose="030F0702030302020204" pitchFamily="66" charset="0"/>
              </a:rPr>
              <a:t>Phonics is a method for teaching reading and writing.</a:t>
            </a:r>
          </a:p>
          <a:p>
            <a:r>
              <a:rPr lang="en-US" dirty="0">
                <a:latin typeface="Comic Sans MS" panose="030F0702030302020204" pitchFamily="66" charset="0"/>
              </a:rPr>
              <a:t>It teaches the ability to hear, recognise and use the sounds within words.</a:t>
            </a:r>
          </a:p>
          <a:p>
            <a:r>
              <a:rPr lang="en-US" dirty="0">
                <a:latin typeface="Comic Sans MS" panose="030F0702030302020204" pitchFamily="66" charset="0"/>
              </a:rPr>
              <a:t>Phonics is taught in a systematic synthetic way, and it is the key to children becoming fluent readers.</a:t>
            </a:r>
          </a:p>
          <a:p>
            <a:r>
              <a:rPr lang="en-US" dirty="0">
                <a:latin typeface="Comic Sans MS" panose="030F0702030302020204" pitchFamily="66" charset="0"/>
              </a:rPr>
              <a:t>Synthetic phonics is the method of combining sounds to make words.</a:t>
            </a:r>
          </a:p>
          <a:p>
            <a:r>
              <a:rPr lang="en-US" dirty="0">
                <a:latin typeface="Comic Sans MS" panose="030F0702030302020204" pitchFamily="66" charset="0"/>
              </a:rPr>
              <a:t>Phonics is about the links between letters and the sounds that they make.</a:t>
            </a:r>
          </a:p>
        </p:txBody>
      </p:sp>
    </p:spTree>
    <p:extLst>
      <p:ext uri="{BB962C8B-B14F-4D97-AF65-F5344CB8AC3E}">
        <p14:creationId xmlns:p14="http://schemas.microsoft.com/office/powerpoint/2010/main" val="735100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DA1DE-CF22-4901-931A-E07F19596EDC}"/>
              </a:ext>
            </a:extLst>
          </p:cNvPr>
          <p:cNvSpPr>
            <a:spLocks noGrp="1"/>
          </p:cNvSpPr>
          <p:nvPr>
            <p:ph sz="quarter" idx="1"/>
          </p:nvPr>
        </p:nvSpPr>
        <p:spPr>
          <a:xfrm>
            <a:off x="179512" y="1600200"/>
            <a:ext cx="8352928" cy="5257800"/>
          </a:xfrm>
        </p:spPr>
        <p:txBody>
          <a:bodyPr>
            <a:normAutofit fontScale="92500" lnSpcReduction="10000"/>
          </a:bodyPr>
          <a:lstStyle/>
          <a:p>
            <a:r>
              <a:rPr lang="en-US" dirty="0">
                <a:latin typeface="Comic Sans MS" panose="030F0702030302020204" pitchFamily="66" charset="0"/>
              </a:rPr>
              <a:t>Worded books will be sent home once we have taught the sounds in set 1 , 2 and 3 – </a:t>
            </a:r>
            <a:r>
              <a:rPr lang="en-US" dirty="0" err="1">
                <a:latin typeface="Comic Sans MS" panose="030F0702030302020204" pitchFamily="66" charset="0"/>
              </a:rPr>
              <a:t>s,a,t,p,i,n,m,d,g,o,c,k</a:t>
            </a:r>
            <a:r>
              <a:rPr lang="en-US" dirty="0">
                <a:latin typeface="Comic Sans MS" panose="030F0702030302020204" pitchFamily="66" charset="0"/>
              </a:rPr>
              <a:t>.</a:t>
            </a:r>
          </a:p>
          <a:p>
            <a:r>
              <a:rPr lang="en-US" dirty="0">
                <a:latin typeface="Comic Sans MS" panose="030F0702030302020204" pitchFamily="66" charset="0"/>
              </a:rPr>
              <a:t>Children need to be confident with reading sounds and blending simple VC and CVC words before bringing texts home.</a:t>
            </a:r>
          </a:p>
          <a:p>
            <a:r>
              <a:rPr lang="en-US" dirty="0" err="1">
                <a:latin typeface="Comic Sans MS" panose="030F0702030302020204" pitchFamily="66" charset="0"/>
              </a:rPr>
              <a:t>Practise</a:t>
            </a:r>
            <a:r>
              <a:rPr lang="en-US" dirty="0">
                <a:latin typeface="Comic Sans MS" panose="030F0702030302020204" pitchFamily="66" charset="0"/>
              </a:rPr>
              <a:t> the sounds sent home along with the actions.</a:t>
            </a:r>
          </a:p>
          <a:p>
            <a:r>
              <a:rPr lang="en-US" dirty="0">
                <a:latin typeface="Comic Sans MS" panose="030F0702030302020204" pitchFamily="66" charset="0"/>
              </a:rPr>
              <a:t>We will change the books 3 times a week at the start. This reduces to twice a week as the texts become longer.</a:t>
            </a:r>
          </a:p>
          <a:p>
            <a:r>
              <a:rPr lang="en-US" u="sng" dirty="0">
                <a:latin typeface="Comic Sans MS" panose="030F0702030302020204" pitchFamily="66" charset="0"/>
              </a:rPr>
              <a:t>Why do we do this?</a:t>
            </a:r>
          </a:p>
          <a:p>
            <a:r>
              <a:rPr lang="en-US" dirty="0">
                <a:latin typeface="Comic Sans MS" panose="030F0702030302020204" pitchFamily="66" charset="0"/>
              </a:rPr>
              <a:t>Reading is not just about reading words it is all about comprehension. Fluent reading supports comprehension. For this to happen children need to re-read text so that they are not only focusing on decoding but also experiencing what fluency feels like. Fluency develops more in year 1 and into </a:t>
            </a:r>
            <a:r>
              <a:rPr lang="en-US" dirty="0" err="1">
                <a:latin typeface="Comic Sans MS" panose="030F0702030302020204" pitchFamily="66" charset="0"/>
              </a:rPr>
              <a:t>yr</a:t>
            </a:r>
            <a:r>
              <a:rPr lang="en-US" dirty="0">
                <a:latin typeface="Comic Sans MS" panose="030F0702030302020204" pitchFamily="66" charset="0"/>
              </a:rPr>
              <a:t> 2.</a:t>
            </a:r>
            <a:endParaRPr lang="en-GB" dirty="0">
              <a:latin typeface="Comic Sans MS" panose="030F0702030302020204" pitchFamily="66" charset="0"/>
            </a:endParaRPr>
          </a:p>
        </p:txBody>
      </p:sp>
      <p:sp>
        <p:nvSpPr>
          <p:cNvPr id="4" name="TextBox 3">
            <a:extLst>
              <a:ext uri="{FF2B5EF4-FFF2-40B4-BE49-F238E27FC236}">
                <a16:creationId xmlns:a16="http://schemas.microsoft.com/office/drawing/2014/main" id="{D2606FD7-5CD3-9D27-01FA-C795213BB818}"/>
              </a:ext>
            </a:extLst>
          </p:cNvPr>
          <p:cNvSpPr txBox="1"/>
          <p:nvPr/>
        </p:nvSpPr>
        <p:spPr>
          <a:xfrm>
            <a:off x="611560" y="116632"/>
            <a:ext cx="7560840" cy="1323439"/>
          </a:xfrm>
          <a:prstGeom prst="rect">
            <a:avLst/>
          </a:prstGeom>
          <a:noFill/>
        </p:spPr>
        <p:txBody>
          <a:bodyPr wrap="square" rtlCol="0">
            <a:spAutoFit/>
          </a:bodyPr>
          <a:lstStyle/>
          <a:p>
            <a:pPr algn="ctr"/>
            <a:r>
              <a:rPr lang="en-GB"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When will we change the reading book?</a:t>
            </a:r>
          </a:p>
        </p:txBody>
      </p:sp>
    </p:spTree>
    <p:extLst>
      <p:ext uri="{BB962C8B-B14F-4D97-AF65-F5344CB8AC3E}">
        <p14:creationId xmlns:p14="http://schemas.microsoft.com/office/powerpoint/2010/main" val="3079867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E3B1B6-5746-457A-91FE-3513CE85355B}"/>
              </a:ext>
            </a:extLst>
          </p:cNvPr>
          <p:cNvSpPr txBox="1"/>
          <p:nvPr/>
        </p:nvSpPr>
        <p:spPr>
          <a:xfrm>
            <a:off x="755576" y="1196752"/>
            <a:ext cx="7848873" cy="4524315"/>
          </a:xfrm>
          <a:prstGeom prst="rect">
            <a:avLst/>
          </a:prstGeom>
          <a:noFill/>
        </p:spPr>
        <p:txBody>
          <a:bodyPr wrap="square" rtlCol="0">
            <a:spAutoFit/>
          </a:bodyPr>
          <a:lstStyle/>
          <a:p>
            <a:r>
              <a:rPr lang="en-US" sz="2400" dirty="0">
                <a:latin typeface="Comic Sans MS" panose="030F0702030302020204" pitchFamily="66" charset="0"/>
              </a:rPr>
              <a:t>We hope that you have a better understanding</a:t>
            </a:r>
          </a:p>
          <a:p>
            <a:r>
              <a:rPr lang="en-US" sz="2400" dirty="0">
                <a:latin typeface="Comic Sans MS" panose="030F0702030302020204" pitchFamily="66" charset="0"/>
              </a:rPr>
              <a:t>of how we teach phonics, reading and writing at</a:t>
            </a:r>
          </a:p>
          <a:p>
            <a:r>
              <a:rPr lang="en-US" sz="2400" dirty="0" err="1">
                <a:latin typeface="Comic Sans MS" panose="030F0702030302020204" pitchFamily="66" charset="0"/>
              </a:rPr>
              <a:t>Hanslope</a:t>
            </a:r>
            <a:r>
              <a:rPr lang="en-US" sz="2400" dirty="0">
                <a:latin typeface="Comic Sans MS" panose="030F0702030302020204" pitchFamily="66" charset="0"/>
              </a:rPr>
              <a:t> Primary School.</a:t>
            </a:r>
          </a:p>
          <a:p>
            <a:endParaRPr lang="en-US" sz="2400" dirty="0">
              <a:latin typeface="Comic Sans MS" panose="030F0702030302020204" pitchFamily="66" charset="0"/>
            </a:endParaRPr>
          </a:p>
          <a:p>
            <a:r>
              <a:rPr lang="en-US" sz="2400" dirty="0">
                <a:latin typeface="Comic Sans MS" panose="030F0702030302020204" pitchFamily="66" charset="0"/>
              </a:rPr>
              <a:t>If you have any questions or need support please contact us, either face to face at pick up time or</a:t>
            </a:r>
          </a:p>
          <a:p>
            <a:r>
              <a:rPr lang="en-US" sz="2400" dirty="0">
                <a:latin typeface="Comic Sans MS" panose="030F0702030302020204" pitchFamily="66" charset="0"/>
              </a:rPr>
              <a:t>by emailing</a:t>
            </a:r>
          </a:p>
          <a:p>
            <a:endParaRPr lang="en-US" sz="2400" dirty="0">
              <a:latin typeface="Comic Sans MS" panose="030F0702030302020204" pitchFamily="66" charset="0"/>
            </a:endParaRPr>
          </a:p>
          <a:p>
            <a:r>
              <a:rPr lang="en-US" sz="2400" dirty="0">
                <a:latin typeface="Comic Sans MS" panose="030F0702030302020204" pitchFamily="66" charset="0"/>
                <a:hlinkClick r:id="rId2"/>
              </a:rPr>
              <a:t>Tracey.byott@hanslope.milton-keynes.sch.uk</a:t>
            </a:r>
            <a:endParaRPr lang="en-US" sz="2400" dirty="0">
              <a:latin typeface="Comic Sans MS" panose="030F0702030302020204" pitchFamily="66" charset="0"/>
            </a:endParaRPr>
          </a:p>
          <a:p>
            <a:r>
              <a:rPr lang="en-US" sz="2400" dirty="0">
                <a:latin typeface="Comic Sans MS" panose="030F0702030302020204" pitchFamily="66" charset="0"/>
              </a:rPr>
              <a:t>Or</a:t>
            </a:r>
          </a:p>
          <a:p>
            <a:r>
              <a:rPr lang="en-US" sz="2400" dirty="0">
                <a:latin typeface="Comic Sans MS" panose="030F0702030302020204" pitchFamily="66" charset="0"/>
                <a:hlinkClick r:id="rId3"/>
              </a:rPr>
              <a:t>Joanna.Piacquadio@hanslope.milton-keynes.sch.uk</a:t>
            </a:r>
            <a:endParaRPr lang="en-US" sz="2400" dirty="0">
              <a:latin typeface="Comic Sans MS" panose="030F0702030302020204" pitchFamily="66" charset="0"/>
            </a:endParaRPr>
          </a:p>
          <a:p>
            <a:endParaRPr lang="en-GB" sz="2400" dirty="0">
              <a:latin typeface="Comic Sans MS" panose="030F0702030302020204" pitchFamily="66" charset="0"/>
            </a:endParaRPr>
          </a:p>
        </p:txBody>
      </p:sp>
      <p:sp>
        <p:nvSpPr>
          <p:cNvPr id="3" name="TextBox 2">
            <a:extLst>
              <a:ext uri="{FF2B5EF4-FFF2-40B4-BE49-F238E27FC236}">
                <a16:creationId xmlns:a16="http://schemas.microsoft.com/office/drawing/2014/main" id="{D46CCD6F-8CF8-A7F8-5C1D-73E264C05268}"/>
              </a:ext>
            </a:extLst>
          </p:cNvPr>
          <p:cNvSpPr txBox="1"/>
          <p:nvPr/>
        </p:nvSpPr>
        <p:spPr>
          <a:xfrm>
            <a:off x="827583" y="116632"/>
            <a:ext cx="7416824" cy="1015663"/>
          </a:xfrm>
          <a:prstGeom prst="rect">
            <a:avLst/>
          </a:prstGeom>
          <a:noFill/>
        </p:spPr>
        <p:txBody>
          <a:bodyPr wrap="square" rtlCol="0">
            <a:spAutoFit/>
          </a:bodyPr>
          <a:lstStyle/>
          <a:p>
            <a:pPr algn="ctr"/>
            <a:r>
              <a:rPr lang="en-US"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Thank you for listening!</a:t>
            </a:r>
          </a:p>
          <a:p>
            <a:endParaRPr lang="en-GB" sz="2000" u="sng" dirty="0">
              <a:latin typeface="Comic Sans MS" panose="030F0702030302020204" pitchFamily="66" charset="0"/>
            </a:endParaRPr>
          </a:p>
        </p:txBody>
      </p:sp>
    </p:spTree>
    <p:extLst>
      <p:ext uri="{BB962C8B-B14F-4D97-AF65-F5344CB8AC3E}">
        <p14:creationId xmlns:p14="http://schemas.microsoft.com/office/powerpoint/2010/main" val="74952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2A41-3D9A-01D5-A5B2-5FEB4DC858E6}"/>
              </a:ext>
            </a:extLst>
          </p:cNvPr>
          <p:cNvSpPr>
            <a:spLocks noGrp="1"/>
          </p:cNvSpPr>
          <p:nvPr>
            <p:ph type="title"/>
          </p:nvPr>
        </p:nvSpPr>
        <p:spPr/>
        <p:txBody>
          <a:bodyPr>
            <a:normAutofit/>
          </a:bodyPr>
          <a:lstStyle/>
          <a:p>
            <a:r>
              <a:rPr lang="en-GB" sz="4000" dirty="0">
                <a:effectLst>
                  <a:outerShdw blurRad="38100" dist="38100" dir="2700000" algn="tl">
                    <a:srgbClr val="000000">
                      <a:alpha val="43137"/>
                    </a:srgbClr>
                  </a:outerShdw>
                </a:effectLst>
                <a:latin typeface="Comic Sans MS" panose="030F0702030302020204" pitchFamily="66" charset="0"/>
              </a:rPr>
              <a:t>Did you know?</a:t>
            </a:r>
          </a:p>
        </p:txBody>
      </p:sp>
      <p:sp>
        <p:nvSpPr>
          <p:cNvPr id="3" name="TextBox 2">
            <a:extLst>
              <a:ext uri="{FF2B5EF4-FFF2-40B4-BE49-F238E27FC236}">
                <a16:creationId xmlns:a16="http://schemas.microsoft.com/office/drawing/2014/main" id="{F4FA1506-2280-1573-AD73-09EF302E12A2}"/>
              </a:ext>
            </a:extLst>
          </p:cNvPr>
          <p:cNvSpPr txBox="1"/>
          <p:nvPr/>
        </p:nvSpPr>
        <p:spPr>
          <a:xfrm rot="10800000" flipH="1" flipV="1">
            <a:off x="2771800" y="2182797"/>
            <a:ext cx="3672408" cy="3416320"/>
          </a:xfrm>
          <a:prstGeom prst="rect">
            <a:avLst/>
          </a:prstGeom>
          <a:noFill/>
        </p:spPr>
        <p:txBody>
          <a:bodyPr wrap="square" rtlCol="0">
            <a:spAutoFit/>
          </a:bodyPr>
          <a:lstStyle/>
          <a:p>
            <a:pPr lvl="0" algn="ctr"/>
            <a:r>
              <a:rPr lang="en-GB" sz="2400" dirty="0">
                <a:latin typeface="Comic Sans MS" panose="030F0702030302020204" pitchFamily="66" charset="0"/>
                <a:ea typeface="Roboto" panose="02000000000000000000" pitchFamily="2" charset="0"/>
              </a:rPr>
              <a:t>There are </a:t>
            </a:r>
            <a:r>
              <a:rPr lang="en-GB" sz="2400" b="1" dirty="0">
                <a:latin typeface="Comic Sans MS" panose="030F0702030302020204" pitchFamily="66" charset="0"/>
                <a:ea typeface="Roboto" panose="02000000000000000000" pitchFamily="2" charset="0"/>
              </a:rPr>
              <a:t>26 letters </a:t>
            </a:r>
            <a:r>
              <a:rPr lang="en-GB" sz="2400" dirty="0">
                <a:latin typeface="Comic Sans MS" panose="030F0702030302020204" pitchFamily="66" charset="0"/>
                <a:ea typeface="Roboto" panose="02000000000000000000" pitchFamily="2" charset="0"/>
              </a:rPr>
              <a:t>in the alphabet but there are </a:t>
            </a:r>
            <a:r>
              <a:rPr lang="en-GB" sz="2400" b="1" dirty="0">
                <a:latin typeface="Comic Sans MS" panose="030F0702030302020204" pitchFamily="66" charset="0"/>
                <a:ea typeface="Roboto" panose="02000000000000000000" pitchFamily="2" charset="0"/>
              </a:rPr>
              <a:t>44 sounds</a:t>
            </a:r>
            <a:r>
              <a:rPr lang="en-GB" sz="2400" dirty="0">
                <a:latin typeface="Comic Sans MS" panose="030F0702030302020204" pitchFamily="66" charset="0"/>
                <a:ea typeface="Roboto" panose="02000000000000000000" pitchFamily="2" charset="0"/>
              </a:rPr>
              <a:t> and over </a:t>
            </a:r>
            <a:r>
              <a:rPr lang="en-GB" sz="2400" b="1" dirty="0">
                <a:latin typeface="Comic Sans MS" panose="030F0702030302020204" pitchFamily="66" charset="0"/>
                <a:ea typeface="Roboto" panose="02000000000000000000" pitchFamily="2" charset="0"/>
              </a:rPr>
              <a:t>100 different ways of spelling them. </a:t>
            </a:r>
          </a:p>
          <a:p>
            <a:pPr lvl="0" algn="ctr"/>
            <a:endParaRPr lang="en-GB" sz="2400" b="1" dirty="0">
              <a:latin typeface="Comic Sans MS" panose="030F0702030302020204" pitchFamily="66" charset="0"/>
              <a:ea typeface="Roboto" panose="02000000000000000000" pitchFamily="2" charset="0"/>
            </a:endParaRPr>
          </a:p>
          <a:p>
            <a:pPr lvl="0" algn="ctr"/>
            <a:r>
              <a:rPr lang="en-GB" sz="2400" dirty="0">
                <a:latin typeface="Comic Sans MS" panose="030F0702030302020204" pitchFamily="66" charset="0"/>
                <a:ea typeface="Roboto" panose="02000000000000000000" pitchFamily="2" charset="0"/>
              </a:rPr>
              <a:t>This is why English is one of the most complex languages to learn!</a:t>
            </a:r>
          </a:p>
        </p:txBody>
      </p:sp>
    </p:spTree>
    <p:extLst>
      <p:ext uri="{BB962C8B-B14F-4D97-AF65-F5344CB8AC3E}">
        <p14:creationId xmlns:p14="http://schemas.microsoft.com/office/powerpoint/2010/main" val="37179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D944B-225C-6FCA-B0FD-D8A83406FAAF}"/>
              </a:ext>
            </a:extLst>
          </p:cNvPr>
          <p:cNvPicPr>
            <a:picLocks noChangeAspect="1"/>
          </p:cNvPicPr>
          <p:nvPr/>
        </p:nvPicPr>
        <p:blipFill>
          <a:blip r:embed="rId2"/>
          <a:stretch>
            <a:fillRect/>
          </a:stretch>
        </p:blipFill>
        <p:spPr>
          <a:xfrm>
            <a:off x="1005486" y="620688"/>
            <a:ext cx="7133028" cy="5040560"/>
          </a:xfrm>
          <a:prstGeom prst="rect">
            <a:avLst/>
          </a:prstGeom>
          <a:ln w="22225">
            <a:solidFill>
              <a:srgbClr val="E4007D"/>
            </a:solidFill>
          </a:ln>
        </p:spPr>
      </p:pic>
    </p:spTree>
    <p:extLst>
      <p:ext uri="{BB962C8B-B14F-4D97-AF65-F5344CB8AC3E}">
        <p14:creationId xmlns:p14="http://schemas.microsoft.com/office/powerpoint/2010/main" val="207910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467544" y="332656"/>
            <a:ext cx="7467600" cy="6120680"/>
          </a:xfrm>
        </p:spPr>
        <p:txBody>
          <a:bodyPr>
            <a:normAutofit fontScale="47500" lnSpcReduction="20000"/>
          </a:bodyPr>
          <a:lstStyle/>
          <a:p>
            <a:pPr marL="0" indent="0">
              <a:buSzPct val="78000"/>
              <a:buNone/>
            </a:pPr>
            <a:r>
              <a:rPr lang="en-GB" sz="84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We don’t start alphabetically!</a:t>
            </a:r>
          </a:p>
          <a:p>
            <a:pPr marL="0" indent="0">
              <a:buSzPct val="78000"/>
              <a:buNone/>
            </a:pPr>
            <a:endParaRPr lang="en-GB" sz="16000" dirty="0">
              <a:latin typeface="Comic Sans MS" panose="030F0702030302020204" pitchFamily="66" charset="0"/>
            </a:endParaRPr>
          </a:p>
          <a:p>
            <a:r>
              <a:rPr lang="en-GB" sz="6000" dirty="0">
                <a:latin typeface="Comic Sans MS" panose="030F0702030302020204" pitchFamily="66" charset="0"/>
              </a:rPr>
              <a:t>Your child will not learn the letter sound in alphabetical order. Many phonics schemes start with s a t p </a:t>
            </a:r>
            <a:r>
              <a:rPr lang="en-GB" sz="6000" dirty="0" err="1">
                <a:latin typeface="Comic Sans MS" panose="030F0702030302020204" pitchFamily="66" charset="0"/>
              </a:rPr>
              <a:t>i</a:t>
            </a:r>
            <a:r>
              <a:rPr lang="en-GB" sz="6000" dirty="0">
                <a:latin typeface="Comic Sans MS" panose="030F0702030302020204" pitchFamily="66" charset="0"/>
              </a:rPr>
              <a:t> n. </a:t>
            </a:r>
          </a:p>
          <a:p>
            <a:pPr marL="0" indent="0">
              <a:buNone/>
            </a:pPr>
            <a:endParaRPr lang="en-GB" sz="6000" dirty="0">
              <a:latin typeface="Comic Sans MS" panose="030F0702030302020204" pitchFamily="66" charset="0"/>
            </a:endParaRPr>
          </a:p>
          <a:p>
            <a:r>
              <a:rPr lang="en-GB" sz="6000" dirty="0">
                <a:latin typeface="Comic Sans MS" panose="030F0702030302020204" pitchFamily="66" charset="0"/>
              </a:rPr>
              <a:t>Teaching in this order means that your child can start to merge or </a:t>
            </a:r>
            <a:r>
              <a:rPr lang="en-GB" sz="6000" u="sng" dirty="0">
                <a:latin typeface="Comic Sans MS" panose="030F0702030302020204" pitchFamily="66" charset="0"/>
              </a:rPr>
              <a:t>‘blend</a:t>
            </a:r>
            <a:r>
              <a:rPr lang="en-GB" sz="6000" dirty="0">
                <a:latin typeface="Comic Sans MS" panose="030F0702030302020204" pitchFamily="66" charset="0"/>
              </a:rPr>
              <a:t>’ sounds together to read simple words almost immediately. Many more simple words can be made with these letters rather than </a:t>
            </a:r>
            <a:r>
              <a:rPr lang="en-GB" sz="6000" dirty="0" err="1">
                <a:latin typeface="Comic Sans MS" panose="030F0702030302020204" pitchFamily="66" charset="0"/>
              </a:rPr>
              <a:t>abcdef</a:t>
            </a:r>
            <a:r>
              <a:rPr lang="en-GB" sz="6000" dirty="0">
                <a:latin typeface="Comic Sans MS" panose="030F0702030302020204" pitchFamily="66" charset="0"/>
              </a:rPr>
              <a:t>.</a:t>
            </a:r>
          </a:p>
          <a:p>
            <a:endParaRPr lang="en-GB" dirty="0">
              <a:latin typeface="Comic Sans MS" panose="030F0702030302020204" pitchFamily="66" charset="0"/>
            </a:endParaRPr>
          </a:p>
        </p:txBody>
      </p:sp>
    </p:spTree>
    <p:extLst>
      <p:ext uri="{BB962C8B-B14F-4D97-AF65-F5344CB8AC3E}">
        <p14:creationId xmlns:p14="http://schemas.microsoft.com/office/powerpoint/2010/main" val="265466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218F-DC7F-B675-E0B8-A36E354B1A1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2226143-0E20-EE35-0477-B6D74843E52E}"/>
              </a:ext>
            </a:extLst>
          </p:cNvPr>
          <p:cNvSpPr>
            <a:spLocks noGrp="1"/>
          </p:cNvSpPr>
          <p:nvPr>
            <p:ph sz="quarter" idx="1"/>
          </p:nvPr>
        </p:nvSpPr>
        <p:spPr>
          <a:xfrm>
            <a:off x="683568" y="332656"/>
            <a:ext cx="6696744" cy="5904656"/>
          </a:xfrm>
        </p:spPr>
        <p:txBody>
          <a:bodyPr>
            <a:normAutofit fontScale="40000" lnSpcReduction="20000"/>
          </a:bodyPr>
          <a:lstStyle/>
          <a:p>
            <a:pPr marL="0" indent="0">
              <a:buSzPct val="78000"/>
              <a:buNone/>
            </a:pPr>
            <a:r>
              <a:rPr lang="en-GB" sz="10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Use letter sounds not names</a:t>
            </a:r>
          </a:p>
          <a:p>
            <a:pPr marL="0" indent="0">
              <a:buSzPct val="78000"/>
              <a:buNone/>
            </a:pPr>
            <a:endParaRPr lang="en-GB" sz="6700" dirty="0">
              <a:latin typeface="Comic Sans MS" panose="030F0702030302020204" pitchFamily="66" charset="0"/>
            </a:endParaRPr>
          </a:p>
          <a:p>
            <a:pPr>
              <a:buSzPct val="78000"/>
            </a:pPr>
            <a:r>
              <a:rPr lang="en-GB" sz="6700" dirty="0">
                <a:latin typeface="Comic Sans MS" panose="030F0702030302020204" pitchFamily="66" charset="0"/>
              </a:rPr>
              <a:t>Phonics is the prime approach to teaching your child to read. </a:t>
            </a:r>
          </a:p>
          <a:p>
            <a:pPr marL="0" indent="0">
              <a:buSzPct val="78000"/>
              <a:buNone/>
            </a:pPr>
            <a:endParaRPr lang="en-GB" sz="6700" dirty="0">
              <a:latin typeface="Comic Sans MS" panose="030F0702030302020204" pitchFamily="66" charset="0"/>
            </a:endParaRPr>
          </a:p>
          <a:p>
            <a:pPr>
              <a:buSzPct val="78000"/>
            </a:pPr>
            <a:r>
              <a:rPr lang="en-GB" sz="6700" dirty="0">
                <a:latin typeface="Comic Sans MS" panose="030F0702030302020204" pitchFamily="66" charset="0"/>
              </a:rPr>
              <a:t>This means they need to learn to match the written letter with the SOUND it makes so they can put these sounds together to read words. </a:t>
            </a:r>
          </a:p>
          <a:p>
            <a:pPr marL="0" indent="0">
              <a:buSzPct val="78000"/>
              <a:buNone/>
            </a:pPr>
            <a:endParaRPr lang="en-GB" sz="6700" dirty="0">
              <a:latin typeface="Comic Sans MS" panose="030F0702030302020204" pitchFamily="66" charset="0"/>
            </a:endParaRPr>
          </a:p>
          <a:p>
            <a:pPr>
              <a:buSzPct val="78000"/>
            </a:pPr>
            <a:r>
              <a:rPr lang="en-GB" sz="6700" dirty="0">
                <a:latin typeface="Comic Sans MS" panose="030F0702030302020204" pitchFamily="66" charset="0"/>
              </a:rPr>
              <a:t>You can’t do this by saying the letter names.</a:t>
            </a:r>
            <a:endParaRPr lang="en-GB" sz="5100" dirty="0">
              <a:latin typeface="Comic Sans MS" panose="030F0702030302020204" pitchFamily="66" charset="0"/>
            </a:endParaRPr>
          </a:p>
          <a:p>
            <a:pPr marL="0" indent="0">
              <a:buSzPct val="78000"/>
              <a:buNone/>
            </a:pPr>
            <a:endParaRPr lang="en-GB" sz="16000" dirty="0">
              <a:latin typeface="Comic Sans MS" panose="030F0702030302020204" pitchFamily="66" charset="0"/>
            </a:endParaRPr>
          </a:p>
        </p:txBody>
      </p:sp>
    </p:spTree>
    <p:extLst>
      <p:ext uri="{BB962C8B-B14F-4D97-AF65-F5344CB8AC3E}">
        <p14:creationId xmlns:p14="http://schemas.microsoft.com/office/powerpoint/2010/main" val="318791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7F424-B550-9F98-7D36-BD8606BF558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DF06D6-3995-A182-9C97-88172045DF3B}"/>
              </a:ext>
            </a:extLst>
          </p:cNvPr>
          <p:cNvSpPr>
            <a:spLocks noGrp="1"/>
          </p:cNvSpPr>
          <p:nvPr>
            <p:ph sz="quarter" idx="1"/>
          </p:nvPr>
        </p:nvSpPr>
        <p:spPr>
          <a:xfrm>
            <a:off x="755576" y="332656"/>
            <a:ext cx="7344816" cy="5904656"/>
          </a:xfrm>
        </p:spPr>
        <p:txBody>
          <a:bodyPr>
            <a:normAutofit fontScale="25000" lnSpcReduction="20000"/>
          </a:bodyPr>
          <a:lstStyle/>
          <a:p>
            <a:pPr marL="0" indent="0">
              <a:buSzPct val="78000"/>
              <a:buNone/>
            </a:pPr>
            <a:r>
              <a:rPr lang="en-GB" sz="16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Use Pure Sounds</a:t>
            </a:r>
          </a:p>
          <a:p>
            <a:pPr marL="0" indent="0">
              <a:buSzPct val="78000"/>
              <a:buNone/>
            </a:pPr>
            <a:endParaRPr lang="en-GB" sz="16000" dirty="0">
              <a:latin typeface="Comic Sans MS" panose="030F0702030302020204" pitchFamily="66" charset="0"/>
            </a:endParaRPr>
          </a:p>
          <a:p>
            <a:pPr>
              <a:buSzPct val="78000"/>
            </a:pPr>
            <a:r>
              <a:rPr lang="en-GB" sz="9600" dirty="0">
                <a:latin typeface="Comic Sans MS" panose="030F0702030302020204" pitchFamily="66" charset="0"/>
              </a:rPr>
              <a:t>Avoid adding the /uh/ sound to the end of letter sounds and encourage your child to do the same. </a:t>
            </a:r>
          </a:p>
          <a:p>
            <a:pPr marL="0" indent="0">
              <a:buSzPct val="78000"/>
              <a:buNone/>
            </a:pPr>
            <a:endParaRPr lang="en-GB" sz="9600" dirty="0">
              <a:latin typeface="Comic Sans MS" panose="030F0702030302020204" pitchFamily="66" charset="0"/>
            </a:endParaRPr>
          </a:p>
          <a:p>
            <a:pPr>
              <a:buSzPct val="78000"/>
            </a:pPr>
            <a:r>
              <a:rPr lang="en-GB" sz="9600" dirty="0">
                <a:latin typeface="Comic Sans MS" panose="030F0702030302020204" pitchFamily="66" charset="0"/>
              </a:rPr>
              <a:t>By doing this you will produce the pure sound and your child will find it much easier to blend the sounds to read words.</a:t>
            </a:r>
          </a:p>
          <a:p>
            <a:pPr marL="0" indent="0">
              <a:buSzPct val="78000"/>
              <a:buNone/>
            </a:pPr>
            <a:endParaRPr lang="en-GB" sz="11200" dirty="0">
              <a:latin typeface="Comic Sans MS" panose="030F0702030302020204" pitchFamily="66" charset="0"/>
            </a:endParaRPr>
          </a:p>
          <a:p>
            <a:pPr marL="0" indent="0">
              <a:buSzPct val="78000"/>
              <a:buNone/>
            </a:pPr>
            <a:endParaRPr lang="en-GB" sz="11200" dirty="0">
              <a:latin typeface="Comic Sans MS" panose="030F0702030302020204" pitchFamily="66" charset="0"/>
            </a:endParaRPr>
          </a:p>
          <a:p>
            <a:pPr marL="0" indent="0">
              <a:buSzPct val="78000"/>
              <a:buNone/>
            </a:pPr>
            <a:r>
              <a:rPr lang="en-GB" sz="9600" dirty="0">
                <a:latin typeface="Comic Sans MS" panose="030F0702030302020204" pitchFamily="66" charset="0"/>
              </a:rPr>
              <a:t>For example, ‘sun’</a:t>
            </a:r>
          </a:p>
          <a:p>
            <a:pPr marL="0" indent="0">
              <a:buSzPct val="78000"/>
              <a:buNone/>
            </a:pPr>
            <a:endParaRPr lang="en-GB" sz="14400" dirty="0">
              <a:latin typeface="Comic Sans MS" panose="030F0702030302020204" pitchFamily="66" charset="0"/>
            </a:endParaRPr>
          </a:p>
          <a:p>
            <a:pPr marL="0" indent="0">
              <a:buSzPct val="78000"/>
              <a:buNone/>
            </a:pPr>
            <a:r>
              <a:rPr lang="en-GB" sz="14400" dirty="0">
                <a:effectLst>
                  <a:outerShdw blurRad="38100" dist="38100" dir="2700000" algn="tl">
                    <a:srgbClr val="000000">
                      <a:alpha val="43137"/>
                    </a:srgbClr>
                  </a:outerShdw>
                </a:effectLst>
                <a:latin typeface="Comic Sans MS" panose="030F0702030302020204" pitchFamily="66" charset="0"/>
              </a:rPr>
              <a:t>SUH-U-NUH 	    SSS-U-NNN</a:t>
            </a:r>
            <a:endParaRPr lang="en-GB" sz="12800" dirty="0">
              <a:effectLst>
                <a:outerShdw blurRad="38100" dist="38100" dir="2700000" algn="tl">
                  <a:srgbClr val="000000">
                    <a:alpha val="43137"/>
                  </a:srgbClr>
                </a:outerShdw>
              </a:effectLst>
              <a:latin typeface="Comic Sans MS" panose="030F0702030302020204" pitchFamily="66" charset="0"/>
            </a:endParaRPr>
          </a:p>
          <a:p>
            <a:pPr marL="0" indent="0">
              <a:buSzPct val="78000"/>
              <a:buNone/>
            </a:pPr>
            <a:endParaRPr lang="en-GB" sz="16000" dirty="0">
              <a:latin typeface="Comic Sans MS" panose="030F0702030302020204" pitchFamily="66" charset="0"/>
            </a:endParaRPr>
          </a:p>
        </p:txBody>
      </p:sp>
      <p:cxnSp>
        <p:nvCxnSpPr>
          <p:cNvPr id="3" name="Straight Arrow Connector 2">
            <a:extLst>
              <a:ext uri="{FF2B5EF4-FFF2-40B4-BE49-F238E27FC236}">
                <a16:creationId xmlns:a16="http://schemas.microsoft.com/office/drawing/2014/main" id="{3E24D918-A838-AB98-5286-9E024A0DC317}"/>
              </a:ext>
            </a:extLst>
          </p:cNvPr>
          <p:cNvCxnSpPr/>
          <p:nvPr/>
        </p:nvCxnSpPr>
        <p:spPr>
          <a:xfrm>
            <a:off x="3851920" y="5373216"/>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773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F0E6C-B0F9-DF92-EE8A-7D4826C3EDC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5A9CAB2-1DC4-3608-B213-78FDEA003E1D}"/>
              </a:ext>
            </a:extLst>
          </p:cNvPr>
          <p:cNvSpPr>
            <a:spLocks noGrp="1"/>
          </p:cNvSpPr>
          <p:nvPr>
            <p:ph sz="quarter" idx="1"/>
          </p:nvPr>
        </p:nvSpPr>
        <p:spPr>
          <a:xfrm>
            <a:off x="506731" y="60648"/>
            <a:ext cx="7467600" cy="6525344"/>
          </a:xfrm>
        </p:spPr>
        <p:txBody>
          <a:bodyPr>
            <a:normAutofit/>
          </a:bodyPr>
          <a:lstStyle/>
          <a:p>
            <a:pPr marL="0" indent="0">
              <a:buSzPct val="78000"/>
              <a:buNone/>
            </a:pPr>
            <a:r>
              <a:rPr lang="en-GB" sz="4000" dirty="0">
                <a:solidFill>
                  <a:schemeClr val="tx1">
                    <a:lumMod val="50000"/>
                    <a:lumOff val="50000"/>
                  </a:schemeClr>
                </a:solidFill>
                <a:effectLst>
                  <a:outerShdw blurRad="38100" dist="38100" dir="2700000" algn="tl">
                    <a:srgbClr val="000000">
                      <a:alpha val="43137"/>
                    </a:srgbClr>
                  </a:outerShdw>
                </a:effectLst>
                <a:latin typeface="Comic Sans MS" panose="030F0702030302020204" pitchFamily="66" charset="0"/>
              </a:rPr>
              <a:t>Phonics for reading</a:t>
            </a:r>
          </a:p>
          <a:p>
            <a:pPr marL="0" indent="0">
              <a:buNone/>
            </a:pPr>
            <a:endParaRPr lang="en-GB" sz="3800" dirty="0">
              <a:latin typeface="Comic Sans MS" panose="030F0702030302020204" pitchFamily="66" charset="0"/>
            </a:endParaRPr>
          </a:p>
          <a:p>
            <a:pPr marL="0" indent="0">
              <a:buNone/>
            </a:pPr>
            <a:r>
              <a:rPr lang="en-GB" dirty="0">
                <a:latin typeface="Comic Sans MS" panose="030F0702030302020204" pitchFamily="66" charset="0"/>
              </a:rPr>
              <a:t>First children are taught to read letters, or groups of letters by saying the letter sounds.  Encourage early readers to sound out words into their separate sounds and </a:t>
            </a:r>
            <a:r>
              <a:rPr lang="en-GB" u="sng" dirty="0">
                <a:latin typeface="Comic Sans MS" panose="030F0702030302020204" pitchFamily="66" charset="0"/>
              </a:rPr>
              <a:t>blend</a:t>
            </a:r>
            <a:r>
              <a:rPr lang="en-GB" dirty="0">
                <a:latin typeface="Comic Sans MS" panose="030F0702030302020204" pitchFamily="66" charset="0"/>
              </a:rPr>
              <a:t> these sounds together to read.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They will need to spot when two or three letters are working together to make one sound too</a:t>
            </a:r>
            <a:r>
              <a:rPr lang="en-GB" sz="3800" dirty="0">
                <a:latin typeface="Comic Sans MS" panose="030F0702030302020204" pitchFamily="66" charset="0"/>
              </a:rPr>
              <a:t>. </a:t>
            </a:r>
            <a:endParaRPr lang="en-GB" sz="3800" u="sng" dirty="0">
              <a:latin typeface="Comic Sans MS" panose="030F0702030302020204" pitchFamily="66" charset="0"/>
            </a:endParaRPr>
          </a:p>
        </p:txBody>
      </p:sp>
      <p:sp>
        <p:nvSpPr>
          <p:cNvPr id="4" name="TextBox 3">
            <a:extLst>
              <a:ext uri="{FF2B5EF4-FFF2-40B4-BE49-F238E27FC236}">
                <a16:creationId xmlns:a16="http://schemas.microsoft.com/office/drawing/2014/main" id="{5CE3E2F5-47A5-5927-B933-C817FC5339F7}"/>
              </a:ext>
            </a:extLst>
          </p:cNvPr>
          <p:cNvSpPr txBox="1"/>
          <p:nvPr/>
        </p:nvSpPr>
        <p:spPr>
          <a:xfrm>
            <a:off x="683568" y="6237312"/>
            <a:ext cx="1440160" cy="432048"/>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044677C9-434D-CE67-5123-3692F6069FEE}"/>
              </a:ext>
            </a:extLst>
          </p:cNvPr>
          <p:cNvSpPr txBox="1"/>
          <p:nvPr/>
        </p:nvSpPr>
        <p:spPr>
          <a:xfrm>
            <a:off x="662131" y="5376698"/>
            <a:ext cx="3579208" cy="1292662"/>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latin typeface="Comic Sans MS" panose="030F0702030302020204" pitchFamily="66" charset="0"/>
              </a:rPr>
              <a:t>DIGRAPH</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Two letters together that create one sound.</a:t>
            </a:r>
          </a:p>
        </p:txBody>
      </p:sp>
      <p:sp>
        <p:nvSpPr>
          <p:cNvPr id="7" name="TextBox 6">
            <a:extLst>
              <a:ext uri="{FF2B5EF4-FFF2-40B4-BE49-F238E27FC236}">
                <a16:creationId xmlns:a16="http://schemas.microsoft.com/office/drawing/2014/main" id="{C2CDF94D-1D37-25A5-7A07-4DD7A0A76002}"/>
              </a:ext>
            </a:extLst>
          </p:cNvPr>
          <p:cNvSpPr txBox="1"/>
          <p:nvPr/>
        </p:nvSpPr>
        <p:spPr>
          <a:xfrm>
            <a:off x="4903470" y="5304952"/>
            <a:ext cx="3578400" cy="1292400"/>
          </a:xfrm>
          <a:prstGeom prst="rect">
            <a:avLst/>
          </a:prstGeom>
          <a:noFill/>
        </p:spPr>
        <p:txBody>
          <a:bodyPr wrap="square" rtlCol="0">
            <a:spAutoFit/>
          </a:bodyPr>
          <a:lstStyle/>
          <a:p>
            <a:r>
              <a:rPr lang="en-GB" sz="2400" dirty="0">
                <a:effectLst>
                  <a:outerShdw blurRad="38100" dist="38100" dir="2700000" algn="tl">
                    <a:srgbClr val="000000">
                      <a:alpha val="43137"/>
                    </a:srgbClr>
                  </a:outerShdw>
                </a:effectLst>
                <a:latin typeface="Comic Sans MS" panose="030F0702030302020204" pitchFamily="66" charset="0"/>
              </a:rPr>
              <a:t>TRIGRAPH</a:t>
            </a:r>
          </a:p>
          <a:p>
            <a:endParaRPr lang="en-GB" sz="2400" dirty="0">
              <a:effectLst>
                <a:outerShdw blurRad="38100" dist="38100" dir="2700000" algn="tl">
                  <a:srgbClr val="000000">
                    <a:alpha val="43137"/>
                  </a:srgbClr>
                </a:outerShdw>
              </a:effectLst>
              <a:latin typeface="Comic Sans MS" panose="030F0702030302020204" pitchFamily="66" charset="0"/>
            </a:endParaRPr>
          </a:p>
          <a:p>
            <a:r>
              <a:rPr lang="en-GB" dirty="0">
                <a:latin typeface="Comic Sans MS" panose="030F0702030302020204" pitchFamily="66" charset="0"/>
              </a:rPr>
              <a:t>Three letters together that create one sound.</a:t>
            </a:r>
          </a:p>
        </p:txBody>
      </p:sp>
    </p:spTree>
    <p:extLst>
      <p:ext uri="{BB962C8B-B14F-4D97-AF65-F5344CB8AC3E}">
        <p14:creationId xmlns:p14="http://schemas.microsoft.com/office/powerpoint/2010/main" val="2611877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89DA8C30AB27428AE53EDC2CBC5836" ma:contentTypeVersion="11" ma:contentTypeDescription="Create a new document." ma:contentTypeScope="" ma:versionID="2855a4053472a05fae652e8396b08e0d">
  <xsd:schema xmlns:xsd="http://www.w3.org/2001/XMLSchema" xmlns:xs="http://www.w3.org/2001/XMLSchema" xmlns:p="http://schemas.microsoft.com/office/2006/metadata/properties" xmlns:ns3="7dcc0c0d-2df4-485a-8acb-54a0d31c078b" targetNamespace="http://schemas.microsoft.com/office/2006/metadata/properties" ma:root="true" ma:fieldsID="ac8792036d741817cebdcadebe36926d" ns3:_="">
    <xsd:import namespace="7dcc0c0d-2df4-485a-8acb-54a0d31c078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c0c0d-2df4-485a-8acb-54a0d31c07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A6DF6-7D23-4C8F-A334-A1C078321D50}">
  <ds:schemaRefs>
    <ds:schemaRef ds:uri="http://schemas.microsoft.com/sharepoint/v3/contenttype/forms"/>
  </ds:schemaRefs>
</ds:datastoreItem>
</file>

<file path=customXml/itemProps2.xml><?xml version="1.0" encoding="utf-8"?>
<ds:datastoreItem xmlns:ds="http://schemas.openxmlformats.org/officeDocument/2006/customXml" ds:itemID="{2FBD5B66-3B40-4351-BD90-5F95542660BD}">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7dcc0c0d-2df4-485a-8acb-54a0d31c078b"/>
    <ds:schemaRef ds:uri="http://purl.org/dc/term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7A09ECC-08AA-4031-ABFB-687F8D342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cc0c0d-2df4-485a-8acb-54a0d31c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2481</TotalTime>
  <Words>2188</Words>
  <Application>Microsoft Office PowerPoint</Application>
  <PresentationFormat>On-screen Show (4:3)</PresentationFormat>
  <Paragraphs>220</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Schoolbook</vt:lpstr>
      <vt:lpstr>Comic Sans MS</vt:lpstr>
      <vt:lpstr>Courier New</vt:lpstr>
      <vt:lpstr>Roboto</vt:lpstr>
      <vt:lpstr>Wingdings</vt:lpstr>
      <vt:lpstr>Wingdings 2</vt:lpstr>
      <vt:lpstr>Oriel</vt:lpstr>
      <vt:lpstr>PowerPoint Presentation</vt:lpstr>
      <vt:lpstr>Workshop aims </vt:lpstr>
      <vt:lpstr>What is phonics?</vt:lpstr>
      <vt:lpstr>Did you know?</vt:lpstr>
      <vt:lpstr>PowerPoint Presentation</vt:lpstr>
      <vt:lpstr>PowerPoint Presentation</vt:lpstr>
      <vt:lpstr>PowerPoint Presentation</vt:lpstr>
      <vt:lpstr>PowerPoint Presentation</vt:lpstr>
      <vt:lpstr>PowerPoint Presentation</vt:lpstr>
      <vt:lpstr>PowerPoint Presentation</vt:lpstr>
      <vt:lpstr>here is some of the terminology you might hear as your children begin to learn phonics. </vt:lpstr>
      <vt:lpstr>PowerPoint Presentation</vt:lpstr>
      <vt:lpstr>PowerPoint Presentation</vt:lpstr>
      <vt:lpstr>Level 2</vt:lpstr>
      <vt:lpstr>Level 2</vt:lpstr>
      <vt:lpstr>PowerPoint Presentation</vt:lpstr>
      <vt:lpstr>Level 3</vt:lpstr>
      <vt:lpstr>Level 3</vt:lpstr>
      <vt:lpstr>Level 4  Reception/year 1</vt:lpstr>
      <vt:lpstr>Level 5  Year 1</vt:lpstr>
      <vt:lpstr>Level 6  year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Tracey Byott</cp:lastModifiedBy>
  <cp:revision>95</cp:revision>
  <cp:lastPrinted>2015-10-01T09:21:02Z</cp:lastPrinted>
  <dcterms:created xsi:type="dcterms:W3CDTF">2013-03-24T18:14:49Z</dcterms:created>
  <dcterms:modified xsi:type="dcterms:W3CDTF">2025-09-21T17:07:10Z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0x0101005E89DA8C30AB27428AE53EDC2CBC5836</vt:lpwstr>
  </property>
</Properties>
</file>