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87" r:id="rId4"/>
  </p:sldMasterIdLst>
  <p:notesMasterIdLst>
    <p:notesMasterId r:id="rId37"/>
  </p:notesMasterIdLst>
  <p:sldIdLst>
    <p:sldId id="322" r:id="rId5"/>
    <p:sldId id="323" r:id="rId6"/>
    <p:sldId id="311" r:id="rId7"/>
    <p:sldId id="321" r:id="rId8"/>
    <p:sldId id="325" r:id="rId9"/>
    <p:sldId id="326" r:id="rId10"/>
    <p:sldId id="327" r:id="rId11"/>
    <p:sldId id="328" r:id="rId12"/>
    <p:sldId id="329" r:id="rId13"/>
    <p:sldId id="330" r:id="rId14"/>
    <p:sldId id="317" r:id="rId15"/>
    <p:sldId id="331" r:id="rId16"/>
    <p:sldId id="312" r:id="rId17"/>
    <p:sldId id="332" r:id="rId18"/>
    <p:sldId id="333" r:id="rId19"/>
    <p:sldId id="334" r:id="rId20"/>
    <p:sldId id="335" r:id="rId21"/>
    <p:sldId id="336" r:id="rId22"/>
    <p:sldId id="337" r:id="rId23"/>
    <p:sldId id="338" r:id="rId24"/>
    <p:sldId id="340" r:id="rId25"/>
    <p:sldId id="342" r:id="rId26"/>
    <p:sldId id="344" r:id="rId27"/>
    <p:sldId id="345" r:id="rId28"/>
    <p:sldId id="346" r:id="rId29"/>
    <p:sldId id="348" r:id="rId30"/>
    <p:sldId id="349" r:id="rId31"/>
    <p:sldId id="351" r:id="rId32"/>
    <p:sldId id="350" r:id="rId33"/>
    <p:sldId id="352" r:id="rId34"/>
    <p:sldId id="353" r:id="rId35"/>
    <p:sldId id="343" r:id="rId3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81" d="100"/>
          <a:sy n="81" d="100"/>
        </p:scale>
        <p:origin x="1498" y="5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EBF763-DADF-43E5-AD12-D86F63F07791}" type="datetimeFigureOut">
              <a:rPr lang="en-GB" smtClean="0"/>
              <a:t>06/10/2026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6599E7-32AB-425F-AD5C-2BE660634C83}" type="slidenum">
              <a:rPr lang="en-GB" smtClean="0"/>
              <a:t>‹#›</a:t>
            </a:fld>
            <a:endParaRPr lang="en-GB"/>
          </a:p>
        </p:txBody>
      </p:sp>
    </p:spTree>
    <p:extLst>
      <p:ext uri="{BB962C8B-B14F-4D97-AF65-F5344CB8AC3E}">
        <p14:creationId xmlns:p14="http://schemas.microsoft.com/office/powerpoint/2010/main" val="14538358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lvl1pPr>
              <a:defRPr>
                <a:solidFill>
                  <a:srgbClr val="FFFFFF">
                    <a:alpha val="75000"/>
                  </a:srgbClr>
                </a:solidFill>
              </a:defRPr>
            </a:lvl1pPr>
          </a:lstStyle>
          <a:p>
            <a:fld id="{5BCAD085-E8A6-8845-BD4E-CB4CCA059FC4}" type="datetimeFigureOut">
              <a:rPr lang="en-US" smtClean="0"/>
              <a:t>10/6/2026</a:t>
            </a:fld>
            <a:endParaRPr lang="en-US"/>
          </a:p>
        </p:txBody>
      </p:sp>
      <p:sp>
        <p:nvSpPr>
          <p:cNvPr id="8" name="Footer Placeholder 7"/>
          <p:cNvSpPr>
            <a:spLocks noGrp="1"/>
          </p:cNvSpPr>
          <p:nvPr>
            <p:ph type="ftr" sz="quarter" idx="11"/>
          </p:nvPr>
        </p:nvSpPr>
        <p:spPr/>
        <p:txBody>
          <a:bodyPr/>
          <a:lstStyle>
            <a:lvl1pPr>
              <a:defRPr>
                <a:solidFill>
                  <a:srgbClr val="FFFFFF">
                    <a:alpha val="75000"/>
                  </a:srgbClr>
                </a:solidFill>
              </a:defRPr>
            </a:lvl1pPr>
          </a:lstStyle>
          <a:p>
            <a:endParaRPr lang="en-US"/>
          </a:p>
        </p:txBody>
      </p:sp>
      <p:sp>
        <p:nvSpPr>
          <p:cNvPr id="9" name="Slide Number Placeholder 8"/>
          <p:cNvSpPr>
            <a:spLocks noGrp="1"/>
          </p:cNvSpPr>
          <p:nvPr>
            <p:ph type="sldNum" sz="quarter" idx="12"/>
          </p:nvPr>
        </p:nvSpPr>
        <p:spPr/>
        <p:txBody>
          <a:bodyPr/>
          <a:lstStyle>
            <a:lvl1pPr>
              <a:defRPr>
                <a:solidFill>
                  <a:srgbClr val="FFFFFF">
                    <a:alpha val="20000"/>
                  </a:srgb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41956466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2210978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806609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07492" y="1993392"/>
            <a:ext cx="3806190" cy="3767328"/>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57738" y="1993392"/>
            <a:ext cx="3806190" cy="3767328"/>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BCAD085-E8A6-8845-BD4E-CB4CCA059FC4}"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6480035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507492" y="2032000"/>
            <a:ext cx="3806190" cy="723400"/>
          </a:xfrm>
        </p:spPr>
        <p:txBody>
          <a:bodyPr anchor="ctr">
            <a:normAutofit/>
          </a:bodyPr>
          <a:lstStyle>
            <a:lvl1pPr marL="0" indent="0">
              <a:spcBef>
                <a:spcPts val="0"/>
              </a:spcBef>
              <a:buNone/>
              <a:defRPr sz="20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507492" y="2736150"/>
            <a:ext cx="3806190" cy="3200400"/>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66310" y="2029968"/>
            <a:ext cx="3806190" cy="722376"/>
          </a:xfrm>
        </p:spPr>
        <p:txBody>
          <a:bodyPr anchor="ctr">
            <a:normAutofit/>
          </a:bodyPr>
          <a:lstStyle>
            <a:lvl1pPr marL="0" indent="0">
              <a:spcBef>
                <a:spcPts val="0"/>
              </a:spcBef>
              <a:buNone/>
              <a:defRPr sz="2000" b="0" cap="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766310" y="2734056"/>
            <a:ext cx="3806190" cy="3200400"/>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BCAD085-E8A6-8845-BD4E-CB4CCA059FC4}" type="datetimeFigureOut">
              <a:rPr lang="en-US" smtClean="0"/>
              <a:t>10/6/2026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796374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BCAD085-E8A6-8845-BD4E-CB4CCA059FC4}" type="datetimeFigureOut">
              <a:rPr lang="en-US" smtClean="0"/>
              <a:t>10/6/2026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460742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6716227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42896107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5909735"/>
            <a:ext cx="6922008" cy="533400"/>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alpha val="75000"/>
                  </a:srgbClr>
                </a:solidFill>
              </a:defRPr>
            </a:lvl1pPr>
          </a:lstStyle>
          <a:p>
            <a:fld id="{5BCAD085-E8A6-8845-BD4E-CB4CCA059FC4}" type="datetimeFigureOut">
              <a:rPr lang="en-US" smtClean="0"/>
              <a:t>10/6/2026</a:t>
            </a:fld>
            <a:endParaRPr lang="en-US"/>
          </a:p>
        </p:txBody>
      </p:sp>
      <p:sp>
        <p:nvSpPr>
          <p:cNvPr id="6" name="Footer Placeholder 5"/>
          <p:cNvSpPr>
            <a:spLocks noGrp="1"/>
          </p:cNvSpPr>
          <p:nvPr>
            <p:ph type="ftr" sz="quarter" idx="11"/>
          </p:nvPr>
        </p:nvSpPr>
        <p:spPr/>
        <p:txBody>
          <a:bodyPr/>
          <a:lstStyle>
            <a:lvl1pPr>
              <a:defRPr>
                <a:solidFill>
                  <a:srgbClr val="FFFFFF">
                    <a:alpha val="75000"/>
                  </a:srgbClr>
                </a:solidFill>
              </a:defRPr>
            </a:lvl1pPr>
          </a:lstStyle>
          <a:p>
            <a:endParaRPr lang="en-US"/>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834380134"/>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576032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830006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2919" y="499533"/>
            <a:ext cx="8079581" cy="165819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07206" y="1993393"/>
            <a:ext cx="8065294" cy="376618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14350" y="6412447"/>
            <a:ext cx="3086100"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5BCAD085-E8A6-8845-BD4E-CB4CCA059FC4}" type="datetimeFigureOut">
              <a:rPr lang="en-US" smtClean="0"/>
              <a:t>10/6/2026</a:t>
            </a:fld>
            <a:endParaRPr lang="en-US"/>
          </a:p>
        </p:txBody>
      </p:sp>
      <p:sp>
        <p:nvSpPr>
          <p:cNvPr id="5" name="Footer Placeholder 4"/>
          <p:cNvSpPr>
            <a:spLocks noGrp="1"/>
          </p:cNvSpPr>
          <p:nvPr>
            <p:ph type="ftr" sz="quarter" idx="3"/>
          </p:nvPr>
        </p:nvSpPr>
        <p:spPr>
          <a:xfrm>
            <a:off x="514350" y="6554697"/>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a:p>
        </p:txBody>
      </p:sp>
      <p:sp>
        <p:nvSpPr>
          <p:cNvPr id="6" name="Slide Number Placeholder 5"/>
          <p:cNvSpPr>
            <a:spLocks noGrp="1"/>
          </p:cNvSpPr>
          <p:nvPr>
            <p:ph type="sldNum" sz="quarter" idx="4"/>
          </p:nvPr>
        </p:nvSpPr>
        <p:spPr>
          <a:xfrm>
            <a:off x="6541193" y="5829748"/>
            <a:ext cx="2194560" cy="1397039"/>
          </a:xfrm>
          <a:prstGeom prst="rect">
            <a:avLst/>
          </a:prstGeom>
        </p:spPr>
        <p:txBody>
          <a:bodyPr vert="horz" lIns="91440" tIns="45720" rIns="91440" bIns="45720" rtlCol="0" anchor="b"/>
          <a:lstStyle>
            <a:lvl1pPr algn="r">
              <a:defRPr sz="9000" b="0">
                <a:ln>
                  <a:noFill/>
                </a:ln>
                <a:solidFill>
                  <a:schemeClr val="accent1">
                    <a:alpha val="20000"/>
                  </a:schemeClr>
                </a:solidFill>
                <a:latin typeface="+mj-lt"/>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3119066478"/>
      </p:ext>
    </p:extLst>
  </p:cSld>
  <p:clrMap bg1="lt1" tx1="dk1" bg2="lt2" tx2="dk2" accent1="accent1" accent2="accent2" accent3="accent3" accent4="accent4" accent5="accent5" accent6="accent6" hlink="hlink" folHlink="folHlink"/>
  <p:sldLayoutIdLst>
    <p:sldLayoutId id="2147483888" r:id="rId1"/>
    <p:sldLayoutId id="2147483889" r:id="rId2"/>
    <p:sldLayoutId id="2147483890" r:id="rId3"/>
    <p:sldLayoutId id="2147483891" r:id="rId4"/>
    <p:sldLayoutId id="2147483892" r:id="rId5"/>
    <p:sldLayoutId id="2147483893" r:id="rId6"/>
    <p:sldLayoutId id="2147483894" r:id="rId7"/>
    <p:sldLayoutId id="2147483895" r:id="rId8"/>
    <p:sldLayoutId id="2147483896" r:id="rId9"/>
    <p:sldLayoutId id="2147483897" r:id="rId10"/>
    <p:sldLayoutId id="2147483898" r:id="rId11"/>
  </p:sldLayoutIdLst>
  <p:txStyles>
    <p:titleStyle>
      <a:lvl1pPr algn="l" defTabSz="914400" rtl="0" eaLnBrk="1" latinLnBrk="0" hangingPunct="1">
        <a:lnSpc>
          <a:spcPct val="90000"/>
        </a:lnSpc>
        <a:spcBef>
          <a:spcPct val="0"/>
        </a:spcBef>
        <a:buNone/>
        <a:defRPr sz="48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274320"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hyperlink" Target="https://www.youtube.com/watch?v=0SzkjubQ-Ok" TargetMode="External"/><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mailto:Tracey.byott@hanslope.Milton-Keynes.sch.uk" TargetMode="External"/><Relationship Id="rId2" Type="http://schemas.openxmlformats.org/officeDocument/2006/relationships/hyperlink" Target="mailto:molly.peddie@hanslope.milton-keynes.sch.uk" TargetMode="External"/><Relationship Id="rId1" Type="http://schemas.openxmlformats.org/officeDocument/2006/relationships/slideLayout" Target="../slideLayouts/slideLayout2.xml"/><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96026CA-0A06-4AAB-B549-F5960C5E4792}"/>
              </a:ext>
            </a:extLst>
          </p:cNvPr>
          <p:cNvSpPr>
            <a:spLocks noGrp="1"/>
          </p:cNvSpPr>
          <p:nvPr>
            <p:ph idx="1"/>
          </p:nvPr>
        </p:nvSpPr>
        <p:spPr>
          <a:xfrm>
            <a:off x="457200" y="1972619"/>
            <a:ext cx="8229600" cy="3569575"/>
          </a:xfrm>
        </p:spPr>
        <p:txBody>
          <a:bodyPr>
            <a:normAutofit/>
          </a:bodyPr>
          <a:lstStyle/>
          <a:p>
            <a:pPr marL="0" indent="0" algn="ctr">
              <a:buNone/>
            </a:pPr>
            <a:r>
              <a:rPr lang="en-US" sz="6600" dirty="0">
                <a:latin typeface="Twinkl" panose="02000000000000000000" pitchFamily="2" charset="0"/>
              </a:rPr>
              <a:t>Phonics workshop</a:t>
            </a:r>
            <a:endParaRPr lang="en-GB" sz="6600" dirty="0">
              <a:latin typeface="Twinkl" panose="02000000000000000000" pitchFamily="2" charset="0"/>
            </a:endParaRPr>
          </a:p>
        </p:txBody>
      </p:sp>
      <p:pic>
        <p:nvPicPr>
          <p:cNvPr id="1026" name="Picture 2" descr="Hanslope Primary School">
            <a:extLst>
              <a:ext uri="{FF2B5EF4-FFF2-40B4-BE49-F238E27FC236}">
                <a16:creationId xmlns:a16="http://schemas.microsoft.com/office/drawing/2014/main" id="{44E81C88-57EF-48AF-8987-B41AC84339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00875" y="4605700"/>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76638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96026CA-0A06-4AAB-B549-F5960C5E4792}"/>
              </a:ext>
            </a:extLst>
          </p:cNvPr>
          <p:cNvSpPr>
            <a:spLocks noGrp="1"/>
          </p:cNvSpPr>
          <p:nvPr>
            <p:ph idx="1"/>
          </p:nvPr>
        </p:nvSpPr>
        <p:spPr>
          <a:xfrm>
            <a:off x="322868" y="419614"/>
            <a:ext cx="4067666" cy="949690"/>
          </a:xfrm>
        </p:spPr>
        <p:txBody>
          <a:bodyPr>
            <a:normAutofit/>
          </a:bodyPr>
          <a:lstStyle/>
          <a:p>
            <a:pPr marL="0" indent="0" algn="ctr">
              <a:buNone/>
            </a:pPr>
            <a:r>
              <a:rPr lang="en-US" sz="4000" b="1" dirty="0">
                <a:latin typeface="Twinkl" panose="02000000000000000000" pitchFamily="2" charset="0"/>
              </a:rPr>
              <a:t>Workshop aims: </a:t>
            </a:r>
            <a:endParaRPr lang="en-GB" sz="4000" b="1" dirty="0">
              <a:latin typeface="Twinkl" panose="02000000000000000000" pitchFamily="2" charset="0"/>
            </a:endParaRPr>
          </a:p>
        </p:txBody>
      </p:sp>
      <p:pic>
        <p:nvPicPr>
          <p:cNvPr id="1026" name="Picture 2" descr="Hanslope Primary School">
            <a:extLst>
              <a:ext uri="{FF2B5EF4-FFF2-40B4-BE49-F238E27FC236}">
                <a16:creationId xmlns:a16="http://schemas.microsoft.com/office/drawing/2014/main" id="{44E81C88-57EF-48AF-8987-B41AC84339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00875" y="4605700"/>
            <a:ext cx="2143125" cy="214312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F863B6AE-B083-4648-BD2F-6E08DD5C7E6D}"/>
              </a:ext>
            </a:extLst>
          </p:cNvPr>
          <p:cNvSpPr/>
          <p:nvPr/>
        </p:nvSpPr>
        <p:spPr>
          <a:xfrm>
            <a:off x="322868" y="894459"/>
            <a:ext cx="6999402" cy="1384995"/>
          </a:xfrm>
          <a:prstGeom prst="rect">
            <a:avLst/>
          </a:prstGeom>
        </p:spPr>
        <p:txBody>
          <a:bodyPr wrap="square">
            <a:spAutoFit/>
          </a:bodyPr>
          <a:lstStyle/>
          <a:p>
            <a:pPr>
              <a:buClr>
                <a:schemeClr val="accent1"/>
              </a:buClr>
            </a:pPr>
            <a:endParaRPr lang="en-GB" sz="2800" dirty="0">
              <a:latin typeface="Comic Sans MS" panose="030F0702030302020204" pitchFamily="66" charset="0"/>
            </a:endParaRPr>
          </a:p>
          <a:p>
            <a:pPr marL="457200" indent="-457200">
              <a:buClr>
                <a:schemeClr val="accent1"/>
              </a:buClr>
              <a:buFont typeface="Courier New" panose="02070309020205020404" pitchFamily="49" charset="0"/>
              <a:buChar char="o"/>
            </a:pPr>
            <a:r>
              <a:rPr lang="en-GB" sz="2800" dirty="0">
                <a:latin typeface="Twinkl" panose="02000000000000000000" pitchFamily="2" charset="0"/>
              </a:rPr>
              <a:t>Explore how phonics is taught at </a:t>
            </a:r>
            <a:r>
              <a:rPr lang="en-GB" sz="2800" dirty="0" err="1">
                <a:latin typeface="Twinkl" panose="02000000000000000000" pitchFamily="2" charset="0"/>
              </a:rPr>
              <a:t>Hanslope</a:t>
            </a:r>
            <a:r>
              <a:rPr lang="en-GB" sz="2800" dirty="0">
                <a:latin typeface="Twinkl" panose="02000000000000000000" pitchFamily="2" charset="0"/>
              </a:rPr>
              <a:t> </a:t>
            </a:r>
          </a:p>
        </p:txBody>
      </p:sp>
      <p:sp>
        <p:nvSpPr>
          <p:cNvPr id="6" name="Rectangle 5">
            <a:extLst>
              <a:ext uri="{FF2B5EF4-FFF2-40B4-BE49-F238E27FC236}">
                <a16:creationId xmlns:a16="http://schemas.microsoft.com/office/drawing/2014/main" id="{3A2F2F3D-6D9D-4809-87ED-4367732A00CC}"/>
              </a:ext>
            </a:extLst>
          </p:cNvPr>
          <p:cNvSpPr/>
          <p:nvPr/>
        </p:nvSpPr>
        <p:spPr>
          <a:xfrm>
            <a:off x="322868" y="1844149"/>
            <a:ext cx="6999402" cy="1815882"/>
          </a:xfrm>
          <a:prstGeom prst="rect">
            <a:avLst/>
          </a:prstGeom>
        </p:spPr>
        <p:txBody>
          <a:bodyPr wrap="square">
            <a:spAutoFit/>
          </a:bodyPr>
          <a:lstStyle/>
          <a:p>
            <a:pPr>
              <a:buClr>
                <a:schemeClr val="accent1"/>
              </a:buClr>
            </a:pPr>
            <a:endParaRPr lang="en-GB" sz="2800" dirty="0">
              <a:latin typeface="Comic Sans MS" panose="030F0702030302020204" pitchFamily="66" charset="0"/>
            </a:endParaRPr>
          </a:p>
          <a:p>
            <a:pPr marL="457200" indent="-457200">
              <a:buClr>
                <a:schemeClr val="accent1"/>
              </a:buClr>
              <a:buFont typeface="Courier New" panose="02070309020205020404" pitchFamily="49" charset="0"/>
              <a:buChar char="o"/>
            </a:pPr>
            <a:endParaRPr lang="en-GB" sz="2800" dirty="0">
              <a:latin typeface="Comic Sans MS" panose="030F0702030302020204" pitchFamily="66" charset="0"/>
            </a:endParaRPr>
          </a:p>
          <a:p>
            <a:pPr marL="457200" indent="-457200">
              <a:buClr>
                <a:schemeClr val="accent1"/>
              </a:buClr>
              <a:buFont typeface="Courier New" panose="02070309020205020404" pitchFamily="49" charset="0"/>
              <a:buChar char="o"/>
            </a:pPr>
            <a:r>
              <a:rPr lang="en-GB" sz="2800" dirty="0">
                <a:latin typeface="Twinkl" panose="02000000000000000000" pitchFamily="2" charset="0"/>
              </a:rPr>
              <a:t>See progression throughout KS1 </a:t>
            </a:r>
          </a:p>
          <a:p>
            <a:pPr>
              <a:buClr>
                <a:schemeClr val="accent1"/>
              </a:buClr>
            </a:pPr>
            <a:endParaRPr lang="en-GB" sz="2800" dirty="0">
              <a:latin typeface="Comic Sans MS" panose="030F0702030302020204" pitchFamily="66" charset="0"/>
            </a:endParaRPr>
          </a:p>
        </p:txBody>
      </p:sp>
      <p:sp>
        <p:nvSpPr>
          <p:cNvPr id="7" name="Rectangle 6">
            <a:extLst>
              <a:ext uri="{FF2B5EF4-FFF2-40B4-BE49-F238E27FC236}">
                <a16:creationId xmlns:a16="http://schemas.microsoft.com/office/drawing/2014/main" id="{EB1653D7-5FB3-4A2F-B665-C05B20B6B4CD}"/>
              </a:ext>
            </a:extLst>
          </p:cNvPr>
          <p:cNvSpPr/>
          <p:nvPr/>
        </p:nvSpPr>
        <p:spPr>
          <a:xfrm>
            <a:off x="322868" y="4476770"/>
            <a:ext cx="6999402" cy="1815882"/>
          </a:xfrm>
          <a:prstGeom prst="rect">
            <a:avLst/>
          </a:prstGeom>
        </p:spPr>
        <p:txBody>
          <a:bodyPr wrap="square">
            <a:spAutoFit/>
          </a:bodyPr>
          <a:lstStyle/>
          <a:p>
            <a:pPr>
              <a:buClr>
                <a:schemeClr val="accent1"/>
              </a:buClr>
            </a:pPr>
            <a:endParaRPr lang="en-GB" sz="2800" dirty="0">
              <a:latin typeface="Comic Sans MS" panose="030F0702030302020204" pitchFamily="66" charset="0"/>
            </a:endParaRPr>
          </a:p>
          <a:p>
            <a:pPr>
              <a:buClr>
                <a:schemeClr val="accent1"/>
              </a:buClr>
            </a:pPr>
            <a:endParaRPr lang="en-GB" sz="2800" dirty="0">
              <a:latin typeface="Comic Sans MS" panose="030F0702030302020204" pitchFamily="66" charset="0"/>
            </a:endParaRPr>
          </a:p>
          <a:p>
            <a:pPr marL="457200" indent="-457200">
              <a:buClr>
                <a:schemeClr val="accent1"/>
              </a:buClr>
              <a:buFont typeface="Courier New" panose="02070309020205020404" pitchFamily="49" charset="0"/>
              <a:buChar char="o"/>
            </a:pPr>
            <a:r>
              <a:rPr lang="en-GB" sz="2800" dirty="0">
                <a:latin typeface="Twinkl" panose="02000000000000000000" pitchFamily="2" charset="0"/>
              </a:rPr>
              <a:t>Phonics screener information </a:t>
            </a:r>
          </a:p>
          <a:p>
            <a:pPr marL="457200" indent="-457200">
              <a:buClr>
                <a:schemeClr val="accent1"/>
              </a:buClr>
              <a:buFont typeface="Courier New" panose="02070309020205020404" pitchFamily="49" charset="0"/>
              <a:buChar char="o"/>
            </a:pPr>
            <a:endParaRPr lang="en-GB" sz="2800" dirty="0">
              <a:latin typeface="Comic Sans MS" panose="030F0702030302020204" pitchFamily="66" charset="0"/>
            </a:endParaRPr>
          </a:p>
        </p:txBody>
      </p:sp>
      <p:sp>
        <p:nvSpPr>
          <p:cNvPr id="8" name="Rectangle 7">
            <a:extLst>
              <a:ext uri="{FF2B5EF4-FFF2-40B4-BE49-F238E27FC236}">
                <a16:creationId xmlns:a16="http://schemas.microsoft.com/office/drawing/2014/main" id="{1BEEF3D0-BBF4-4BE7-A6A8-019597C48E11}"/>
              </a:ext>
            </a:extLst>
          </p:cNvPr>
          <p:cNvSpPr/>
          <p:nvPr/>
        </p:nvSpPr>
        <p:spPr>
          <a:xfrm>
            <a:off x="322868" y="3935252"/>
            <a:ext cx="6999402" cy="954107"/>
          </a:xfrm>
          <a:prstGeom prst="rect">
            <a:avLst/>
          </a:prstGeom>
        </p:spPr>
        <p:txBody>
          <a:bodyPr wrap="square">
            <a:spAutoFit/>
          </a:bodyPr>
          <a:lstStyle/>
          <a:p>
            <a:pPr marL="457200" indent="-457200">
              <a:buClr>
                <a:schemeClr val="accent1"/>
              </a:buClr>
              <a:buFont typeface="Courier New" panose="02070309020205020404" pitchFamily="49" charset="0"/>
              <a:buChar char="o"/>
            </a:pPr>
            <a:r>
              <a:rPr lang="en-GB" sz="2800" dirty="0">
                <a:latin typeface="Twinkl" panose="02000000000000000000" pitchFamily="2" charset="0"/>
              </a:rPr>
              <a:t>Share ideas to support your child at home</a:t>
            </a:r>
            <a:endParaRPr lang="en-US" sz="2800" dirty="0">
              <a:latin typeface="Twinkl" panose="02000000000000000000" pitchFamily="2" charset="0"/>
            </a:endParaRPr>
          </a:p>
        </p:txBody>
      </p:sp>
    </p:spTree>
    <p:extLst>
      <p:ext uri="{BB962C8B-B14F-4D97-AF65-F5344CB8AC3E}">
        <p14:creationId xmlns:p14="http://schemas.microsoft.com/office/powerpoint/2010/main" val="568198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71FDF92-1CB4-4426-9032-36E257A49666}"/>
              </a:ext>
            </a:extLst>
          </p:cNvPr>
          <p:cNvPicPr>
            <a:picLocks noChangeAspect="1"/>
          </p:cNvPicPr>
          <p:nvPr/>
        </p:nvPicPr>
        <p:blipFill>
          <a:blip r:embed="rId2"/>
          <a:stretch>
            <a:fillRect/>
          </a:stretch>
        </p:blipFill>
        <p:spPr>
          <a:xfrm>
            <a:off x="2591001" y="1854985"/>
            <a:ext cx="3528366" cy="3939881"/>
          </a:xfrm>
          <a:prstGeom prst="rect">
            <a:avLst/>
          </a:prstGeom>
        </p:spPr>
      </p:pic>
      <p:sp>
        <p:nvSpPr>
          <p:cNvPr id="4" name="Content Placeholder 2">
            <a:extLst>
              <a:ext uri="{FF2B5EF4-FFF2-40B4-BE49-F238E27FC236}">
                <a16:creationId xmlns:a16="http://schemas.microsoft.com/office/drawing/2014/main" id="{41ED7202-9B10-4720-AF5E-95F73505D037}"/>
              </a:ext>
            </a:extLst>
          </p:cNvPr>
          <p:cNvSpPr txBox="1">
            <a:spLocks/>
          </p:cNvSpPr>
          <p:nvPr/>
        </p:nvSpPr>
        <p:spPr>
          <a:xfrm>
            <a:off x="464269" y="711845"/>
            <a:ext cx="7963293" cy="949690"/>
          </a:xfrm>
          <a:prstGeom prst="rect">
            <a:avLst/>
          </a:prstGeom>
        </p:spPr>
        <p:txBody>
          <a:bodyPr>
            <a:norm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274320"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0" indent="0" algn="ctr">
              <a:buFont typeface="Arial" pitchFamily="34" charset="0"/>
              <a:buNone/>
            </a:pPr>
            <a:r>
              <a:rPr lang="en-US" sz="4000" dirty="0">
                <a:latin typeface="Twinkl" panose="02000000000000000000" pitchFamily="2" charset="0"/>
              </a:rPr>
              <a:t>Can you read these symbols? </a:t>
            </a:r>
            <a:endParaRPr lang="en-GB" sz="4000" dirty="0">
              <a:latin typeface="Twinkl" panose="02000000000000000000" pitchFamily="2" charset="0"/>
            </a:endParaRPr>
          </a:p>
        </p:txBody>
      </p:sp>
    </p:spTree>
    <p:extLst>
      <p:ext uri="{BB962C8B-B14F-4D97-AF65-F5344CB8AC3E}">
        <p14:creationId xmlns:p14="http://schemas.microsoft.com/office/powerpoint/2010/main" val="24009449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B7E6161-2667-4C53-BD87-29B1E01AB0B1}"/>
              </a:ext>
            </a:extLst>
          </p:cNvPr>
          <p:cNvPicPr>
            <a:picLocks noChangeAspect="1"/>
          </p:cNvPicPr>
          <p:nvPr/>
        </p:nvPicPr>
        <p:blipFill rotWithShape="1">
          <a:blip r:embed="rId2"/>
          <a:srcRect t="13141"/>
          <a:stretch/>
        </p:blipFill>
        <p:spPr>
          <a:xfrm>
            <a:off x="5030037" y="2460396"/>
            <a:ext cx="3856732" cy="3506772"/>
          </a:xfrm>
          <a:prstGeom prst="rect">
            <a:avLst/>
          </a:prstGeom>
        </p:spPr>
      </p:pic>
      <p:pic>
        <p:nvPicPr>
          <p:cNvPr id="6" name="Picture 5">
            <a:extLst>
              <a:ext uri="{FF2B5EF4-FFF2-40B4-BE49-F238E27FC236}">
                <a16:creationId xmlns:a16="http://schemas.microsoft.com/office/drawing/2014/main" id="{DAA88B30-C7F2-4203-8E07-8776FD2C8D51}"/>
              </a:ext>
            </a:extLst>
          </p:cNvPr>
          <p:cNvPicPr>
            <a:picLocks noChangeAspect="1"/>
          </p:cNvPicPr>
          <p:nvPr/>
        </p:nvPicPr>
        <p:blipFill>
          <a:blip r:embed="rId3"/>
          <a:stretch>
            <a:fillRect/>
          </a:stretch>
        </p:blipFill>
        <p:spPr>
          <a:xfrm>
            <a:off x="585598" y="2109508"/>
            <a:ext cx="3528366" cy="3939881"/>
          </a:xfrm>
          <a:prstGeom prst="rect">
            <a:avLst/>
          </a:prstGeom>
        </p:spPr>
      </p:pic>
      <p:sp>
        <p:nvSpPr>
          <p:cNvPr id="9" name="Content Placeholder 2">
            <a:extLst>
              <a:ext uri="{FF2B5EF4-FFF2-40B4-BE49-F238E27FC236}">
                <a16:creationId xmlns:a16="http://schemas.microsoft.com/office/drawing/2014/main" id="{6CFA3AEC-46D4-4056-B729-503E81F90C01}"/>
              </a:ext>
            </a:extLst>
          </p:cNvPr>
          <p:cNvSpPr txBox="1">
            <a:spLocks/>
          </p:cNvSpPr>
          <p:nvPr/>
        </p:nvSpPr>
        <p:spPr>
          <a:xfrm>
            <a:off x="464269" y="711845"/>
            <a:ext cx="7963293" cy="949690"/>
          </a:xfrm>
          <a:prstGeom prst="rect">
            <a:avLst/>
          </a:prstGeom>
        </p:spPr>
        <p:txBody>
          <a:bodyPr>
            <a:norm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274320"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0" indent="0" algn="ctr">
              <a:buFont typeface="Arial" pitchFamily="34" charset="0"/>
              <a:buNone/>
            </a:pPr>
            <a:r>
              <a:rPr lang="en-US" sz="4000" dirty="0">
                <a:latin typeface="Twinkl" panose="02000000000000000000" pitchFamily="2" charset="0"/>
              </a:rPr>
              <a:t>What about now? </a:t>
            </a:r>
            <a:endParaRPr lang="en-GB" sz="4000" dirty="0">
              <a:latin typeface="Twinkl" panose="02000000000000000000" pitchFamily="2" charset="0"/>
            </a:endParaRPr>
          </a:p>
        </p:txBody>
      </p:sp>
    </p:spTree>
    <p:extLst>
      <p:ext uri="{BB962C8B-B14F-4D97-AF65-F5344CB8AC3E}">
        <p14:creationId xmlns:p14="http://schemas.microsoft.com/office/powerpoint/2010/main" val="2513973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96026CA-0A06-4AAB-B549-F5960C5E4792}"/>
              </a:ext>
            </a:extLst>
          </p:cNvPr>
          <p:cNvSpPr>
            <a:spLocks noGrp="1"/>
          </p:cNvSpPr>
          <p:nvPr>
            <p:ph idx="1"/>
          </p:nvPr>
        </p:nvSpPr>
        <p:spPr>
          <a:xfrm>
            <a:off x="322868" y="419614"/>
            <a:ext cx="4067666" cy="949690"/>
          </a:xfrm>
        </p:spPr>
        <p:txBody>
          <a:bodyPr>
            <a:normAutofit/>
          </a:bodyPr>
          <a:lstStyle/>
          <a:p>
            <a:pPr marL="0" indent="0" algn="ctr">
              <a:buNone/>
            </a:pPr>
            <a:r>
              <a:rPr lang="en-US" sz="4000" b="1" dirty="0">
                <a:latin typeface="Twinkl" panose="02000000000000000000" pitchFamily="2" charset="0"/>
              </a:rPr>
              <a:t>What is phonics? </a:t>
            </a:r>
            <a:endParaRPr lang="en-GB" sz="4000" b="1" dirty="0">
              <a:latin typeface="Twinkl" panose="02000000000000000000" pitchFamily="2" charset="0"/>
            </a:endParaRPr>
          </a:p>
        </p:txBody>
      </p:sp>
      <p:pic>
        <p:nvPicPr>
          <p:cNvPr id="1026" name="Picture 2" descr="Hanslope Primary School">
            <a:extLst>
              <a:ext uri="{FF2B5EF4-FFF2-40B4-BE49-F238E27FC236}">
                <a16:creationId xmlns:a16="http://schemas.microsoft.com/office/drawing/2014/main" id="{44E81C88-57EF-48AF-8987-B41AC84339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00875" y="4605700"/>
            <a:ext cx="2143125" cy="214312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F863B6AE-B083-4648-BD2F-6E08DD5C7E6D}"/>
              </a:ext>
            </a:extLst>
          </p:cNvPr>
          <p:cNvSpPr/>
          <p:nvPr/>
        </p:nvSpPr>
        <p:spPr>
          <a:xfrm>
            <a:off x="322868" y="894459"/>
            <a:ext cx="6999402" cy="1815882"/>
          </a:xfrm>
          <a:prstGeom prst="rect">
            <a:avLst/>
          </a:prstGeom>
        </p:spPr>
        <p:txBody>
          <a:bodyPr wrap="square">
            <a:spAutoFit/>
          </a:bodyPr>
          <a:lstStyle/>
          <a:p>
            <a:pPr>
              <a:buClr>
                <a:schemeClr val="accent1"/>
              </a:buClr>
            </a:pPr>
            <a:endParaRPr lang="en-GB" sz="2800" dirty="0">
              <a:latin typeface="Comic Sans MS" panose="030F0702030302020204" pitchFamily="66" charset="0"/>
            </a:endParaRPr>
          </a:p>
          <a:p>
            <a:pPr marL="457200" indent="-457200">
              <a:buClr>
                <a:schemeClr val="accent1"/>
              </a:buClr>
              <a:buFont typeface="Courier New" panose="02070309020205020404" pitchFamily="49" charset="0"/>
              <a:buChar char="o"/>
            </a:pPr>
            <a:r>
              <a:rPr lang="en-GB" sz="2800" dirty="0">
                <a:latin typeface="Twinkl" panose="02000000000000000000" pitchFamily="2" charset="0"/>
              </a:rPr>
              <a:t>Phonics teaches children how letters and sounds work together to help them read and write. </a:t>
            </a:r>
          </a:p>
        </p:txBody>
      </p:sp>
      <p:sp>
        <p:nvSpPr>
          <p:cNvPr id="6" name="Rectangle 5">
            <a:extLst>
              <a:ext uri="{FF2B5EF4-FFF2-40B4-BE49-F238E27FC236}">
                <a16:creationId xmlns:a16="http://schemas.microsoft.com/office/drawing/2014/main" id="{3A2F2F3D-6D9D-4809-87ED-4367732A00CC}"/>
              </a:ext>
            </a:extLst>
          </p:cNvPr>
          <p:cNvSpPr/>
          <p:nvPr/>
        </p:nvSpPr>
        <p:spPr>
          <a:xfrm>
            <a:off x="367645" y="2254569"/>
            <a:ext cx="6999402" cy="2246769"/>
          </a:xfrm>
          <a:prstGeom prst="rect">
            <a:avLst/>
          </a:prstGeom>
        </p:spPr>
        <p:txBody>
          <a:bodyPr wrap="square">
            <a:spAutoFit/>
          </a:bodyPr>
          <a:lstStyle/>
          <a:p>
            <a:pPr>
              <a:buClr>
                <a:schemeClr val="accent1"/>
              </a:buClr>
            </a:pPr>
            <a:endParaRPr lang="en-GB" sz="2800" dirty="0">
              <a:latin typeface="Comic Sans MS" panose="030F0702030302020204" pitchFamily="66" charset="0"/>
            </a:endParaRPr>
          </a:p>
          <a:p>
            <a:pPr marL="457200" indent="-457200">
              <a:buClr>
                <a:schemeClr val="accent1"/>
              </a:buClr>
              <a:buFont typeface="Courier New" panose="02070309020205020404" pitchFamily="49" charset="0"/>
              <a:buChar char="o"/>
            </a:pPr>
            <a:endParaRPr lang="en-GB" sz="2800" dirty="0">
              <a:latin typeface="Twinkl" panose="02000000000000000000" pitchFamily="2" charset="0"/>
            </a:endParaRPr>
          </a:p>
          <a:p>
            <a:pPr marL="457200" indent="-457200">
              <a:buClr>
                <a:schemeClr val="accent1"/>
              </a:buClr>
              <a:buFont typeface="Courier New" panose="02070309020205020404" pitchFamily="49" charset="0"/>
              <a:buChar char="o"/>
            </a:pPr>
            <a:r>
              <a:rPr lang="en-GB" sz="2800" dirty="0">
                <a:latin typeface="Twinkl" panose="02000000000000000000" pitchFamily="2" charset="0"/>
              </a:rPr>
              <a:t>Children learn to recognise sounds and blend them together to make words. </a:t>
            </a:r>
          </a:p>
          <a:p>
            <a:pPr>
              <a:buClr>
                <a:schemeClr val="accent1"/>
              </a:buClr>
            </a:pPr>
            <a:endParaRPr lang="en-GB" sz="2800" dirty="0">
              <a:latin typeface="Comic Sans MS" panose="030F0702030302020204" pitchFamily="66" charset="0"/>
            </a:endParaRPr>
          </a:p>
        </p:txBody>
      </p:sp>
      <p:sp>
        <p:nvSpPr>
          <p:cNvPr id="8" name="Rectangle 7">
            <a:extLst>
              <a:ext uri="{FF2B5EF4-FFF2-40B4-BE49-F238E27FC236}">
                <a16:creationId xmlns:a16="http://schemas.microsoft.com/office/drawing/2014/main" id="{1BEEF3D0-BBF4-4BE7-A6A8-019597C48E11}"/>
              </a:ext>
            </a:extLst>
          </p:cNvPr>
          <p:cNvSpPr/>
          <p:nvPr/>
        </p:nvSpPr>
        <p:spPr>
          <a:xfrm>
            <a:off x="322868" y="4839174"/>
            <a:ext cx="6999402" cy="1384995"/>
          </a:xfrm>
          <a:prstGeom prst="rect">
            <a:avLst/>
          </a:prstGeom>
        </p:spPr>
        <p:txBody>
          <a:bodyPr wrap="square">
            <a:spAutoFit/>
          </a:bodyPr>
          <a:lstStyle/>
          <a:p>
            <a:pPr marL="457200" indent="-457200">
              <a:buClr>
                <a:schemeClr val="accent1"/>
              </a:buClr>
              <a:buFont typeface="Courier New" panose="02070309020205020404" pitchFamily="49" charset="0"/>
              <a:buChar char="o"/>
            </a:pPr>
            <a:r>
              <a:rPr lang="en-GB" sz="2800" dirty="0">
                <a:latin typeface="Twinkl" panose="02000000000000000000" pitchFamily="2" charset="0"/>
              </a:rPr>
              <a:t>Phonics is taught systematically and helps children become confident, fluent readers. </a:t>
            </a:r>
            <a:endParaRPr lang="en-US" sz="2800" dirty="0">
              <a:latin typeface="Twinkl" panose="02000000000000000000" pitchFamily="2" charset="0"/>
            </a:endParaRPr>
          </a:p>
        </p:txBody>
      </p:sp>
    </p:spTree>
    <p:extLst>
      <p:ext uri="{BB962C8B-B14F-4D97-AF65-F5344CB8AC3E}">
        <p14:creationId xmlns:p14="http://schemas.microsoft.com/office/powerpoint/2010/main" val="1503267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96026CA-0A06-4AAB-B549-F5960C5E4792}"/>
              </a:ext>
            </a:extLst>
          </p:cNvPr>
          <p:cNvSpPr>
            <a:spLocks noGrp="1"/>
          </p:cNvSpPr>
          <p:nvPr>
            <p:ph idx="1"/>
          </p:nvPr>
        </p:nvSpPr>
        <p:spPr>
          <a:xfrm>
            <a:off x="322868" y="415485"/>
            <a:ext cx="5333214" cy="949690"/>
          </a:xfrm>
        </p:spPr>
        <p:txBody>
          <a:bodyPr>
            <a:normAutofit/>
          </a:bodyPr>
          <a:lstStyle/>
          <a:p>
            <a:pPr marL="0" indent="0" algn="ctr">
              <a:buNone/>
            </a:pPr>
            <a:r>
              <a:rPr lang="en-US" sz="4000" b="1" dirty="0">
                <a:latin typeface="Twinkl" panose="02000000000000000000" pitchFamily="2" charset="0"/>
              </a:rPr>
              <a:t>Why phonics matters </a:t>
            </a:r>
            <a:endParaRPr lang="en-GB" sz="4000" b="1" dirty="0">
              <a:latin typeface="Twinkl" panose="02000000000000000000" pitchFamily="2" charset="0"/>
            </a:endParaRPr>
          </a:p>
        </p:txBody>
      </p:sp>
      <p:pic>
        <p:nvPicPr>
          <p:cNvPr id="1026" name="Picture 2" descr="Hanslope Primary School">
            <a:extLst>
              <a:ext uri="{FF2B5EF4-FFF2-40B4-BE49-F238E27FC236}">
                <a16:creationId xmlns:a16="http://schemas.microsoft.com/office/drawing/2014/main" id="{44E81C88-57EF-48AF-8987-B41AC84339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00875" y="4605700"/>
            <a:ext cx="2143125" cy="214312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F863B6AE-B083-4648-BD2F-6E08DD5C7E6D}"/>
              </a:ext>
            </a:extLst>
          </p:cNvPr>
          <p:cNvSpPr/>
          <p:nvPr/>
        </p:nvSpPr>
        <p:spPr>
          <a:xfrm>
            <a:off x="539683" y="1073058"/>
            <a:ext cx="6999402" cy="3108543"/>
          </a:xfrm>
          <a:prstGeom prst="rect">
            <a:avLst/>
          </a:prstGeom>
        </p:spPr>
        <p:txBody>
          <a:bodyPr wrap="square">
            <a:spAutoFit/>
          </a:bodyPr>
          <a:lstStyle/>
          <a:p>
            <a:pPr algn="ctr">
              <a:buClr>
                <a:schemeClr val="accent1"/>
              </a:buClr>
            </a:pPr>
            <a:endParaRPr lang="en-GB" sz="2800" dirty="0">
              <a:latin typeface="Twinkl" panose="02000000000000000000" pitchFamily="2" charset="0"/>
            </a:endParaRPr>
          </a:p>
          <a:p>
            <a:pPr>
              <a:buClr>
                <a:schemeClr val="accent1"/>
              </a:buClr>
            </a:pPr>
            <a:r>
              <a:rPr lang="en-GB" sz="2800" dirty="0">
                <a:latin typeface="Twinkl" panose="02000000000000000000" pitchFamily="2" charset="0"/>
              </a:rPr>
              <a:t>There are 26 letters in the alphabet but there are 44 sounds and over 100 different ways of spelling them. </a:t>
            </a:r>
          </a:p>
          <a:p>
            <a:pPr algn="ctr">
              <a:buClr>
                <a:schemeClr val="accent1"/>
              </a:buClr>
            </a:pPr>
            <a:endParaRPr lang="en-GB" sz="2800" dirty="0">
              <a:latin typeface="Twinkl" panose="02000000000000000000" pitchFamily="2" charset="0"/>
            </a:endParaRPr>
          </a:p>
          <a:p>
            <a:pPr>
              <a:buClr>
                <a:schemeClr val="accent1"/>
              </a:buClr>
            </a:pPr>
            <a:r>
              <a:rPr lang="en-GB" sz="2800" dirty="0">
                <a:latin typeface="Twinkl" panose="02000000000000000000" pitchFamily="2" charset="0"/>
              </a:rPr>
              <a:t>This is why English is one of the most complex languages to learn! </a:t>
            </a:r>
          </a:p>
        </p:txBody>
      </p:sp>
      <p:sp>
        <p:nvSpPr>
          <p:cNvPr id="8" name="Rectangle 7">
            <a:extLst>
              <a:ext uri="{FF2B5EF4-FFF2-40B4-BE49-F238E27FC236}">
                <a16:creationId xmlns:a16="http://schemas.microsoft.com/office/drawing/2014/main" id="{1BEEF3D0-BBF4-4BE7-A6A8-019597C48E11}"/>
              </a:ext>
            </a:extLst>
          </p:cNvPr>
          <p:cNvSpPr/>
          <p:nvPr/>
        </p:nvSpPr>
        <p:spPr>
          <a:xfrm>
            <a:off x="539683" y="4830835"/>
            <a:ext cx="6999402" cy="954107"/>
          </a:xfrm>
          <a:prstGeom prst="rect">
            <a:avLst/>
          </a:prstGeom>
        </p:spPr>
        <p:txBody>
          <a:bodyPr wrap="square">
            <a:spAutoFit/>
          </a:bodyPr>
          <a:lstStyle/>
          <a:p>
            <a:pPr>
              <a:buClr>
                <a:schemeClr val="accent1"/>
              </a:buClr>
            </a:pPr>
            <a:r>
              <a:rPr lang="en-GB" sz="2800" dirty="0">
                <a:latin typeface="Twinkl" panose="02000000000000000000" pitchFamily="2" charset="0"/>
              </a:rPr>
              <a:t>Phonics helps children to decode these unfamiliar words accurately. </a:t>
            </a:r>
            <a:endParaRPr lang="en-US" sz="2800" dirty="0">
              <a:latin typeface="Twinkl" panose="02000000000000000000" pitchFamily="2" charset="0"/>
            </a:endParaRPr>
          </a:p>
        </p:txBody>
      </p:sp>
    </p:spTree>
    <p:extLst>
      <p:ext uri="{BB962C8B-B14F-4D97-AF65-F5344CB8AC3E}">
        <p14:creationId xmlns:p14="http://schemas.microsoft.com/office/powerpoint/2010/main" val="3391216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96026CA-0A06-4AAB-B549-F5960C5E4792}"/>
              </a:ext>
            </a:extLst>
          </p:cNvPr>
          <p:cNvSpPr>
            <a:spLocks noGrp="1"/>
          </p:cNvSpPr>
          <p:nvPr>
            <p:ph idx="1"/>
          </p:nvPr>
        </p:nvSpPr>
        <p:spPr>
          <a:xfrm>
            <a:off x="379431" y="415485"/>
            <a:ext cx="4051167" cy="949690"/>
          </a:xfrm>
        </p:spPr>
        <p:txBody>
          <a:bodyPr>
            <a:normAutofit/>
          </a:bodyPr>
          <a:lstStyle/>
          <a:p>
            <a:pPr marL="0" indent="0" algn="ctr">
              <a:buNone/>
            </a:pPr>
            <a:r>
              <a:rPr lang="en-US" sz="4000" b="1" dirty="0">
                <a:latin typeface="Twinkl" panose="02000000000000000000" pitchFamily="2" charset="0"/>
              </a:rPr>
              <a:t>Teaching sounds </a:t>
            </a:r>
            <a:endParaRPr lang="en-GB" sz="4000" b="1" dirty="0">
              <a:latin typeface="Twinkl" panose="02000000000000000000" pitchFamily="2" charset="0"/>
            </a:endParaRPr>
          </a:p>
        </p:txBody>
      </p:sp>
      <p:sp>
        <p:nvSpPr>
          <p:cNvPr id="2" name="Rectangle 1">
            <a:extLst>
              <a:ext uri="{FF2B5EF4-FFF2-40B4-BE49-F238E27FC236}">
                <a16:creationId xmlns:a16="http://schemas.microsoft.com/office/drawing/2014/main" id="{F863B6AE-B083-4648-BD2F-6E08DD5C7E6D}"/>
              </a:ext>
            </a:extLst>
          </p:cNvPr>
          <p:cNvSpPr/>
          <p:nvPr/>
        </p:nvSpPr>
        <p:spPr>
          <a:xfrm>
            <a:off x="539683" y="1073058"/>
            <a:ext cx="6999402" cy="3539430"/>
          </a:xfrm>
          <a:prstGeom prst="rect">
            <a:avLst/>
          </a:prstGeom>
        </p:spPr>
        <p:txBody>
          <a:bodyPr wrap="square">
            <a:spAutoFit/>
          </a:bodyPr>
          <a:lstStyle/>
          <a:p>
            <a:pPr algn="ctr">
              <a:buClr>
                <a:schemeClr val="accent1"/>
              </a:buClr>
            </a:pPr>
            <a:endParaRPr lang="en-GB" sz="2800" dirty="0">
              <a:latin typeface="Twinkl" panose="02000000000000000000" pitchFamily="2" charset="0"/>
            </a:endParaRPr>
          </a:p>
          <a:p>
            <a:pPr>
              <a:buClr>
                <a:schemeClr val="accent1"/>
              </a:buClr>
            </a:pPr>
            <a:r>
              <a:rPr lang="en-GB" sz="2800" dirty="0">
                <a:latin typeface="Twinkl" panose="02000000000000000000" pitchFamily="2" charset="0"/>
              </a:rPr>
              <a:t>Phonics is not taught in alphabetical order. </a:t>
            </a:r>
          </a:p>
          <a:p>
            <a:pPr>
              <a:buClr>
                <a:schemeClr val="accent1"/>
              </a:buClr>
            </a:pPr>
            <a:endParaRPr lang="en-GB" sz="2800" dirty="0">
              <a:latin typeface="Twinkl" panose="02000000000000000000" pitchFamily="2" charset="0"/>
            </a:endParaRPr>
          </a:p>
          <a:p>
            <a:pPr>
              <a:buClr>
                <a:schemeClr val="accent1"/>
              </a:buClr>
            </a:pPr>
            <a:r>
              <a:rPr lang="en-GB" sz="2800" dirty="0">
                <a:latin typeface="Twinkl" panose="02000000000000000000" pitchFamily="2" charset="0"/>
              </a:rPr>
              <a:t>Most phonics schemes often start with </a:t>
            </a:r>
          </a:p>
          <a:p>
            <a:pPr>
              <a:buClr>
                <a:schemeClr val="accent1"/>
              </a:buClr>
            </a:pPr>
            <a:r>
              <a:rPr lang="en-GB" sz="2800" dirty="0">
                <a:latin typeface="Twinkl" panose="02000000000000000000" pitchFamily="2" charset="0"/>
              </a:rPr>
              <a:t>s, a, t, p, </a:t>
            </a:r>
            <a:r>
              <a:rPr lang="en-GB" sz="2800" dirty="0" err="1">
                <a:latin typeface="Twinkl" panose="02000000000000000000" pitchFamily="2" charset="0"/>
              </a:rPr>
              <a:t>i</a:t>
            </a:r>
            <a:r>
              <a:rPr lang="en-GB" sz="2800" dirty="0">
                <a:latin typeface="Twinkl" panose="02000000000000000000" pitchFamily="2" charset="0"/>
              </a:rPr>
              <a:t>, n because these can be blended together to read lots of simple words quickly. </a:t>
            </a:r>
          </a:p>
        </p:txBody>
      </p:sp>
      <p:pic>
        <p:nvPicPr>
          <p:cNvPr id="4" name="Picture 3">
            <a:extLst>
              <a:ext uri="{FF2B5EF4-FFF2-40B4-BE49-F238E27FC236}">
                <a16:creationId xmlns:a16="http://schemas.microsoft.com/office/drawing/2014/main" id="{5AA1D653-83B4-4FE7-AE11-D729DBB02759}"/>
              </a:ext>
            </a:extLst>
          </p:cNvPr>
          <p:cNvPicPr>
            <a:picLocks noChangeAspect="1"/>
          </p:cNvPicPr>
          <p:nvPr/>
        </p:nvPicPr>
        <p:blipFill>
          <a:blip r:embed="rId2"/>
          <a:stretch>
            <a:fillRect/>
          </a:stretch>
        </p:blipFill>
        <p:spPr>
          <a:xfrm>
            <a:off x="539683" y="4839281"/>
            <a:ext cx="6544493" cy="1360439"/>
          </a:xfrm>
          <a:prstGeom prst="rect">
            <a:avLst/>
          </a:prstGeom>
        </p:spPr>
      </p:pic>
    </p:spTree>
    <p:extLst>
      <p:ext uri="{BB962C8B-B14F-4D97-AF65-F5344CB8AC3E}">
        <p14:creationId xmlns:p14="http://schemas.microsoft.com/office/powerpoint/2010/main" val="225147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96026CA-0A06-4AAB-B549-F5960C5E4792}"/>
              </a:ext>
            </a:extLst>
          </p:cNvPr>
          <p:cNvSpPr>
            <a:spLocks noGrp="1"/>
          </p:cNvSpPr>
          <p:nvPr>
            <p:ph idx="1"/>
          </p:nvPr>
        </p:nvSpPr>
        <p:spPr>
          <a:xfrm>
            <a:off x="358219" y="443707"/>
            <a:ext cx="3129699" cy="949690"/>
          </a:xfrm>
        </p:spPr>
        <p:txBody>
          <a:bodyPr>
            <a:normAutofit/>
          </a:bodyPr>
          <a:lstStyle/>
          <a:p>
            <a:pPr marL="0" indent="0" algn="ctr">
              <a:buNone/>
            </a:pPr>
            <a:r>
              <a:rPr lang="en-US" sz="4000" b="1" dirty="0">
                <a:latin typeface="Twinkl" panose="02000000000000000000" pitchFamily="2" charset="0"/>
              </a:rPr>
              <a:t>Pure sounds </a:t>
            </a:r>
            <a:endParaRPr lang="en-GB" sz="4000" b="1" dirty="0">
              <a:latin typeface="Twinkl" panose="02000000000000000000" pitchFamily="2" charset="0"/>
            </a:endParaRPr>
          </a:p>
        </p:txBody>
      </p:sp>
      <p:pic>
        <p:nvPicPr>
          <p:cNvPr id="1026" name="Picture 2" descr="Hanslope Primary School">
            <a:extLst>
              <a:ext uri="{FF2B5EF4-FFF2-40B4-BE49-F238E27FC236}">
                <a16:creationId xmlns:a16="http://schemas.microsoft.com/office/drawing/2014/main" id="{44E81C88-57EF-48AF-8987-B41AC84339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00875" y="4605700"/>
            <a:ext cx="2143125" cy="214312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F863B6AE-B083-4648-BD2F-6E08DD5C7E6D}"/>
              </a:ext>
            </a:extLst>
          </p:cNvPr>
          <p:cNvSpPr/>
          <p:nvPr/>
        </p:nvSpPr>
        <p:spPr>
          <a:xfrm>
            <a:off x="539683" y="1119224"/>
            <a:ext cx="6999402" cy="1815882"/>
          </a:xfrm>
          <a:prstGeom prst="rect">
            <a:avLst/>
          </a:prstGeom>
        </p:spPr>
        <p:txBody>
          <a:bodyPr wrap="square">
            <a:spAutoFit/>
          </a:bodyPr>
          <a:lstStyle/>
          <a:p>
            <a:pPr>
              <a:buClr>
                <a:schemeClr val="accent1"/>
              </a:buClr>
            </a:pPr>
            <a:r>
              <a:rPr lang="en-GB" sz="2800" dirty="0">
                <a:latin typeface="Twinkl" panose="02000000000000000000" pitchFamily="2" charset="0"/>
              </a:rPr>
              <a:t>Children need to learn the sound letters make rather than their letter names. Then they can blend the sounds together to read the words. </a:t>
            </a:r>
          </a:p>
        </p:txBody>
      </p:sp>
      <p:sp>
        <p:nvSpPr>
          <p:cNvPr id="6" name="Rectangle 5">
            <a:extLst>
              <a:ext uri="{FF2B5EF4-FFF2-40B4-BE49-F238E27FC236}">
                <a16:creationId xmlns:a16="http://schemas.microsoft.com/office/drawing/2014/main" id="{415776D5-2B7B-4B16-B82B-1BDC60639D61}"/>
              </a:ext>
            </a:extLst>
          </p:cNvPr>
          <p:cNvSpPr/>
          <p:nvPr/>
        </p:nvSpPr>
        <p:spPr>
          <a:xfrm>
            <a:off x="539683" y="3063991"/>
            <a:ext cx="6999402" cy="1815882"/>
          </a:xfrm>
          <a:prstGeom prst="rect">
            <a:avLst/>
          </a:prstGeom>
        </p:spPr>
        <p:txBody>
          <a:bodyPr wrap="square">
            <a:spAutoFit/>
          </a:bodyPr>
          <a:lstStyle/>
          <a:p>
            <a:pPr>
              <a:buClr>
                <a:schemeClr val="accent1"/>
              </a:buClr>
            </a:pPr>
            <a:r>
              <a:rPr lang="en-GB" sz="2800" dirty="0">
                <a:latin typeface="Twinkl" panose="02000000000000000000" pitchFamily="2" charset="0"/>
              </a:rPr>
              <a:t>Use pure letter sounds without adding an ‘uh’ sound. This makes it easier for your child to blend the sounds together and read the word. </a:t>
            </a:r>
          </a:p>
        </p:txBody>
      </p:sp>
      <p:sp>
        <p:nvSpPr>
          <p:cNvPr id="4" name="Rectangle 3">
            <a:extLst>
              <a:ext uri="{FF2B5EF4-FFF2-40B4-BE49-F238E27FC236}">
                <a16:creationId xmlns:a16="http://schemas.microsoft.com/office/drawing/2014/main" id="{997BAFCE-E094-496E-AE03-B84B91C9CB3E}"/>
              </a:ext>
            </a:extLst>
          </p:cNvPr>
          <p:cNvSpPr/>
          <p:nvPr/>
        </p:nvSpPr>
        <p:spPr>
          <a:xfrm>
            <a:off x="539683" y="5123725"/>
            <a:ext cx="5613662" cy="1384995"/>
          </a:xfrm>
          <a:prstGeom prst="rect">
            <a:avLst/>
          </a:prstGeom>
        </p:spPr>
        <p:txBody>
          <a:bodyPr wrap="square">
            <a:spAutoFit/>
          </a:bodyPr>
          <a:lstStyle/>
          <a:p>
            <a:pPr>
              <a:buSzPct val="78000"/>
            </a:pPr>
            <a:r>
              <a:rPr lang="en-GB" sz="2800" dirty="0">
                <a:latin typeface="Twinkl" panose="02000000000000000000" pitchFamily="2" charset="0"/>
              </a:rPr>
              <a:t>For example, ‘sun’</a:t>
            </a:r>
          </a:p>
          <a:p>
            <a:pPr>
              <a:buSzPct val="78000"/>
            </a:pPr>
            <a:endParaRPr lang="en-GB" sz="2800" dirty="0">
              <a:latin typeface="Twinkl" panose="02000000000000000000" pitchFamily="2" charset="0"/>
            </a:endParaRPr>
          </a:p>
          <a:p>
            <a:pPr>
              <a:buSzPct val="78000"/>
            </a:pPr>
            <a:r>
              <a:rPr lang="en-GB" sz="2800" dirty="0">
                <a:effectLst>
                  <a:outerShdw blurRad="38100" dist="38100" dir="2700000" algn="tl">
                    <a:srgbClr val="000000">
                      <a:alpha val="43137"/>
                    </a:srgbClr>
                  </a:outerShdw>
                </a:effectLst>
                <a:latin typeface="Twinkl" panose="02000000000000000000" pitchFamily="2" charset="0"/>
              </a:rPr>
              <a:t>SUH-U-NUH 	    SSS-U-NNN</a:t>
            </a:r>
          </a:p>
        </p:txBody>
      </p:sp>
    </p:spTree>
    <p:extLst>
      <p:ext uri="{BB962C8B-B14F-4D97-AF65-F5344CB8AC3E}">
        <p14:creationId xmlns:p14="http://schemas.microsoft.com/office/powerpoint/2010/main" val="2040405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96026CA-0A06-4AAB-B549-F5960C5E4792}"/>
              </a:ext>
            </a:extLst>
          </p:cNvPr>
          <p:cNvSpPr>
            <a:spLocks noGrp="1"/>
          </p:cNvSpPr>
          <p:nvPr>
            <p:ph idx="1"/>
          </p:nvPr>
        </p:nvSpPr>
        <p:spPr>
          <a:xfrm>
            <a:off x="433633" y="424530"/>
            <a:ext cx="4977353" cy="949690"/>
          </a:xfrm>
        </p:spPr>
        <p:txBody>
          <a:bodyPr>
            <a:normAutofit/>
          </a:bodyPr>
          <a:lstStyle/>
          <a:p>
            <a:pPr marL="0" indent="0" algn="ctr">
              <a:buNone/>
            </a:pPr>
            <a:r>
              <a:rPr lang="en-US" sz="4000" b="1" dirty="0">
                <a:latin typeface="Twinkl" panose="02000000000000000000" pitchFamily="2" charset="0"/>
              </a:rPr>
              <a:t>Blending for reading</a:t>
            </a:r>
            <a:endParaRPr lang="en-GB" sz="4000" b="1" dirty="0">
              <a:latin typeface="Twinkl" panose="02000000000000000000" pitchFamily="2" charset="0"/>
            </a:endParaRPr>
          </a:p>
        </p:txBody>
      </p:sp>
      <p:sp>
        <p:nvSpPr>
          <p:cNvPr id="2" name="Rectangle 1">
            <a:extLst>
              <a:ext uri="{FF2B5EF4-FFF2-40B4-BE49-F238E27FC236}">
                <a16:creationId xmlns:a16="http://schemas.microsoft.com/office/drawing/2014/main" id="{F863B6AE-B083-4648-BD2F-6E08DD5C7E6D}"/>
              </a:ext>
            </a:extLst>
          </p:cNvPr>
          <p:cNvSpPr/>
          <p:nvPr/>
        </p:nvSpPr>
        <p:spPr>
          <a:xfrm>
            <a:off x="539683" y="1073058"/>
            <a:ext cx="6999402" cy="1815882"/>
          </a:xfrm>
          <a:prstGeom prst="rect">
            <a:avLst/>
          </a:prstGeom>
        </p:spPr>
        <p:txBody>
          <a:bodyPr wrap="square">
            <a:spAutoFit/>
          </a:bodyPr>
          <a:lstStyle/>
          <a:p>
            <a:pPr algn="ctr">
              <a:buClr>
                <a:schemeClr val="accent1"/>
              </a:buClr>
            </a:pPr>
            <a:endParaRPr lang="en-GB" sz="2800" dirty="0">
              <a:latin typeface="Twinkl" panose="02000000000000000000" pitchFamily="2" charset="0"/>
            </a:endParaRPr>
          </a:p>
          <a:p>
            <a:pPr>
              <a:buClr>
                <a:schemeClr val="accent1"/>
              </a:buClr>
            </a:pPr>
            <a:r>
              <a:rPr lang="en-GB" sz="2800" dirty="0">
                <a:latin typeface="Twinkl" panose="02000000000000000000" pitchFamily="2" charset="0"/>
              </a:rPr>
              <a:t>First children are taught to say letter sounds, then blend the sounds together to read words. </a:t>
            </a:r>
          </a:p>
        </p:txBody>
      </p:sp>
      <p:sp>
        <p:nvSpPr>
          <p:cNvPr id="6" name="Rectangle 5">
            <a:extLst>
              <a:ext uri="{FF2B5EF4-FFF2-40B4-BE49-F238E27FC236}">
                <a16:creationId xmlns:a16="http://schemas.microsoft.com/office/drawing/2014/main" id="{DED29FBA-51C2-406A-B00F-AEE2972B081E}"/>
              </a:ext>
            </a:extLst>
          </p:cNvPr>
          <p:cNvSpPr/>
          <p:nvPr/>
        </p:nvSpPr>
        <p:spPr>
          <a:xfrm>
            <a:off x="539683" y="2629527"/>
            <a:ext cx="6999402" cy="1815882"/>
          </a:xfrm>
          <a:prstGeom prst="rect">
            <a:avLst/>
          </a:prstGeom>
        </p:spPr>
        <p:txBody>
          <a:bodyPr wrap="square">
            <a:spAutoFit/>
          </a:bodyPr>
          <a:lstStyle/>
          <a:p>
            <a:pPr algn="ctr">
              <a:buClr>
                <a:schemeClr val="accent1"/>
              </a:buClr>
            </a:pPr>
            <a:endParaRPr lang="en-GB" sz="2800" dirty="0">
              <a:latin typeface="Twinkl" panose="02000000000000000000" pitchFamily="2" charset="0"/>
            </a:endParaRPr>
          </a:p>
          <a:p>
            <a:pPr>
              <a:buClr>
                <a:schemeClr val="accent1"/>
              </a:buClr>
            </a:pPr>
            <a:r>
              <a:rPr lang="en-GB" sz="2800" dirty="0">
                <a:latin typeface="Twinkl" panose="02000000000000000000" pitchFamily="2" charset="0"/>
              </a:rPr>
              <a:t>They also learn that two or three letters can sometimes work together to make one sound. </a:t>
            </a:r>
          </a:p>
        </p:txBody>
      </p:sp>
      <p:pic>
        <p:nvPicPr>
          <p:cNvPr id="4" name="Picture 3">
            <a:extLst>
              <a:ext uri="{FF2B5EF4-FFF2-40B4-BE49-F238E27FC236}">
                <a16:creationId xmlns:a16="http://schemas.microsoft.com/office/drawing/2014/main" id="{A69C7E19-6882-430B-A595-A572AD2EC8E6}"/>
              </a:ext>
            </a:extLst>
          </p:cNvPr>
          <p:cNvPicPr>
            <a:picLocks noChangeAspect="1"/>
          </p:cNvPicPr>
          <p:nvPr/>
        </p:nvPicPr>
        <p:blipFill rotWithShape="1">
          <a:blip r:embed="rId2"/>
          <a:srcRect l="50932"/>
          <a:stretch/>
        </p:blipFill>
        <p:spPr>
          <a:xfrm>
            <a:off x="7055390" y="4909456"/>
            <a:ext cx="1182206" cy="1373727"/>
          </a:xfrm>
          <a:prstGeom prst="rect">
            <a:avLst/>
          </a:prstGeom>
        </p:spPr>
      </p:pic>
      <p:sp>
        <p:nvSpPr>
          <p:cNvPr id="9" name="TextBox 8">
            <a:extLst>
              <a:ext uri="{FF2B5EF4-FFF2-40B4-BE49-F238E27FC236}">
                <a16:creationId xmlns:a16="http://schemas.microsoft.com/office/drawing/2014/main" id="{89A78834-C29B-489D-A1F5-EF6E72EABB1A}"/>
              </a:ext>
            </a:extLst>
          </p:cNvPr>
          <p:cNvSpPr txBox="1"/>
          <p:nvPr/>
        </p:nvSpPr>
        <p:spPr>
          <a:xfrm>
            <a:off x="558216" y="4863810"/>
            <a:ext cx="2014981" cy="1569660"/>
          </a:xfrm>
          <a:prstGeom prst="rect">
            <a:avLst/>
          </a:prstGeom>
          <a:noFill/>
        </p:spPr>
        <p:txBody>
          <a:bodyPr wrap="square" rtlCol="0">
            <a:spAutoFit/>
          </a:bodyPr>
          <a:lstStyle/>
          <a:p>
            <a:r>
              <a:rPr lang="en-GB" sz="2400" dirty="0">
                <a:effectLst>
                  <a:outerShdw blurRad="38100" dist="38100" dir="2700000" algn="tl">
                    <a:srgbClr val="000000">
                      <a:alpha val="43137"/>
                    </a:srgbClr>
                  </a:outerShdw>
                </a:effectLst>
                <a:latin typeface="Twinkl" panose="02000000000000000000" pitchFamily="2" charset="0"/>
              </a:rPr>
              <a:t>DIGRAPH</a:t>
            </a:r>
            <a:endParaRPr lang="en-GB" dirty="0">
              <a:latin typeface="Twinkl" panose="02000000000000000000" pitchFamily="2" charset="0"/>
            </a:endParaRPr>
          </a:p>
          <a:p>
            <a:endParaRPr lang="en-GB" dirty="0">
              <a:latin typeface="Twinkl" panose="02000000000000000000" pitchFamily="2" charset="0"/>
            </a:endParaRPr>
          </a:p>
          <a:p>
            <a:r>
              <a:rPr lang="en-GB" dirty="0">
                <a:latin typeface="Twinkl" panose="02000000000000000000" pitchFamily="2" charset="0"/>
              </a:rPr>
              <a:t>Two letters together that create one sound.</a:t>
            </a:r>
          </a:p>
        </p:txBody>
      </p:sp>
      <p:sp>
        <p:nvSpPr>
          <p:cNvPr id="10" name="TextBox 9">
            <a:extLst>
              <a:ext uri="{FF2B5EF4-FFF2-40B4-BE49-F238E27FC236}">
                <a16:creationId xmlns:a16="http://schemas.microsoft.com/office/drawing/2014/main" id="{ECDB171D-A26A-4CCD-A59E-B8D750BE33F7}"/>
              </a:ext>
            </a:extLst>
          </p:cNvPr>
          <p:cNvSpPr txBox="1"/>
          <p:nvPr/>
        </p:nvSpPr>
        <p:spPr>
          <a:xfrm>
            <a:off x="4341898" y="4866366"/>
            <a:ext cx="2713492" cy="1384995"/>
          </a:xfrm>
          <a:prstGeom prst="rect">
            <a:avLst/>
          </a:prstGeom>
          <a:noFill/>
        </p:spPr>
        <p:txBody>
          <a:bodyPr wrap="square" rtlCol="0">
            <a:spAutoFit/>
          </a:bodyPr>
          <a:lstStyle/>
          <a:p>
            <a:r>
              <a:rPr lang="en-GB" sz="2400" dirty="0">
                <a:effectLst>
                  <a:outerShdw blurRad="38100" dist="38100" dir="2700000" algn="tl">
                    <a:srgbClr val="000000">
                      <a:alpha val="43137"/>
                    </a:srgbClr>
                  </a:outerShdw>
                </a:effectLst>
                <a:latin typeface="Twinkl" panose="02000000000000000000" pitchFamily="2" charset="0"/>
              </a:rPr>
              <a:t>TRIGRAPH</a:t>
            </a:r>
          </a:p>
          <a:p>
            <a:endParaRPr lang="en-GB" sz="2400" dirty="0">
              <a:effectLst>
                <a:outerShdw blurRad="38100" dist="38100" dir="2700000" algn="tl">
                  <a:srgbClr val="000000">
                    <a:alpha val="43137"/>
                  </a:srgbClr>
                </a:outerShdw>
              </a:effectLst>
              <a:latin typeface="Twinkl" panose="02000000000000000000" pitchFamily="2" charset="0"/>
            </a:endParaRPr>
          </a:p>
          <a:p>
            <a:r>
              <a:rPr lang="en-GB" dirty="0">
                <a:latin typeface="Twinkl" panose="02000000000000000000" pitchFamily="2" charset="0"/>
              </a:rPr>
              <a:t>Three letters together that create one sound.</a:t>
            </a:r>
          </a:p>
        </p:txBody>
      </p:sp>
      <p:pic>
        <p:nvPicPr>
          <p:cNvPr id="11" name="Picture 10">
            <a:extLst>
              <a:ext uri="{FF2B5EF4-FFF2-40B4-BE49-F238E27FC236}">
                <a16:creationId xmlns:a16="http://schemas.microsoft.com/office/drawing/2014/main" id="{2A197833-993B-4738-A6E4-CF4BB62DEA29}"/>
              </a:ext>
            </a:extLst>
          </p:cNvPr>
          <p:cNvPicPr>
            <a:picLocks noChangeAspect="1"/>
          </p:cNvPicPr>
          <p:nvPr/>
        </p:nvPicPr>
        <p:blipFill rotWithShape="1">
          <a:blip r:embed="rId2"/>
          <a:srcRect r="48767"/>
          <a:stretch/>
        </p:blipFill>
        <p:spPr>
          <a:xfrm>
            <a:off x="2831950" y="4985984"/>
            <a:ext cx="1137004" cy="1265377"/>
          </a:xfrm>
          <a:prstGeom prst="rect">
            <a:avLst/>
          </a:prstGeom>
        </p:spPr>
      </p:pic>
    </p:spTree>
    <p:extLst>
      <p:ext uri="{BB962C8B-B14F-4D97-AF65-F5344CB8AC3E}">
        <p14:creationId xmlns:p14="http://schemas.microsoft.com/office/powerpoint/2010/main" val="930564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9"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96026CA-0A06-4AAB-B549-F5960C5E4792}"/>
              </a:ext>
            </a:extLst>
          </p:cNvPr>
          <p:cNvSpPr>
            <a:spLocks noGrp="1"/>
          </p:cNvSpPr>
          <p:nvPr>
            <p:ph idx="1"/>
          </p:nvPr>
        </p:nvSpPr>
        <p:spPr>
          <a:xfrm>
            <a:off x="433633" y="424530"/>
            <a:ext cx="5580668" cy="949690"/>
          </a:xfrm>
        </p:spPr>
        <p:txBody>
          <a:bodyPr>
            <a:normAutofit/>
          </a:bodyPr>
          <a:lstStyle/>
          <a:p>
            <a:pPr marL="0" indent="0" algn="ctr">
              <a:buNone/>
            </a:pPr>
            <a:r>
              <a:rPr lang="en-US" sz="4000" b="1" dirty="0">
                <a:latin typeface="Twinkl" panose="02000000000000000000" pitchFamily="2" charset="0"/>
              </a:rPr>
              <a:t>Segmenting for writing</a:t>
            </a:r>
            <a:endParaRPr lang="en-GB" sz="4000" b="1" dirty="0">
              <a:latin typeface="Twinkl" panose="02000000000000000000" pitchFamily="2" charset="0"/>
            </a:endParaRPr>
          </a:p>
        </p:txBody>
      </p:sp>
      <p:pic>
        <p:nvPicPr>
          <p:cNvPr id="1026" name="Picture 2" descr="Hanslope Primary School">
            <a:extLst>
              <a:ext uri="{FF2B5EF4-FFF2-40B4-BE49-F238E27FC236}">
                <a16:creationId xmlns:a16="http://schemas.microsoft.com/office/drawing/2014/main" id="{44E81C88-57EF-48AF-8987-B41AC84339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00875" y="4605700"/>
            <a:ext cx="2143125" cy="214312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F863B6AE-B083-4648-BD2F-6E08DD5C7E6D}"/>
              </a:ext>
            </a:extLst>
          </p:cNvPr>
          <p:cNvSpPr/>
          <p:nvPr/>
        </p:nvSpPr>
        <p:spPr>
          <a:xfrm>
            <a:off x="539683" y="1073058"/>
            <a:ext cx="6999402" cy="2677656"/>
          </a:xfrm>
          <a:prstGeom prst="rect">
            <a:avLst/>
          </a:prstGeom>
        </p:spPr>
        <p:txBody>
          <a:bodyPr wrap="square">
            <a:spAutoFit/>
          </a:bodyPr>
          <a:lstStyle/>
          <a:p>
            <a:pPr algn="ctr">
              <a:buClr>
                <a:schemeClr val="accent1"/>
              </a:buClr>
            </a:pPr>
            <a:endParaRPr lang="en-GB" sz="2800" dirty="0">
              <a:latin typeface="Twinkl" panose="02000000000000000000" pitchFamily="2" charset="0"/>
            </a:endParaRPr>
          </a:p>
          <a:p>
            <a:pPr>
              <a:buClr>
                <a:schemeClr val="accent1"/>
              </a:buClr>
            </a:pPr>
            <a:r>
              <a:rPr lang="en-GB" sz="2800" dirty="0">
                <a:latin typeface="Twinkl" panose="02000000000000000000" pitchFamily="2" charset="0"/>
              </a:rPr>
              <a:t>For writing, children learn to segment words into their individual sounds, count the sounds, and then write the letters that represent them. </a:t>
            </a:r>
          </a:p>
          <a:p>
            <a:pPr>
              <a:buClr>
                <a:schemeClr val="accent1"/>
              </a:buClr>
            </a:pPr>
            <a:endParaRPr lang="en-GB" sz="2800" dirty="0">
              <a:latin typeface="Twinkl" panose="02000000000000000000" pitchFamily="2" charset="0"/>
            </a:endParaRPr>
          </a:p>
        </p:txBody>
      </p:sp>
      <p:sp>
        <p:nvSpPr>
          <p:cNvPr id="7" name="Rectangle 6">
            <a:extLst>
              <a:ext uri="{FF2B5EF4-FFF2-40B4-BE49-F238E27FC236}">
                <a16:creationId xmlns:a16="http://schemas.microsoft.com/office/drawing/2014/main" id="{C9D6A6D2-8A5D-453D-A5B5-977D398E1A10}"/>
              </a:ext>
            </a:extLst>
          </p:cNvPr>
          <p:cNvSpPr/>
          <p:nvPr/>
        </p:nvSpPr>
        <p:spPr>
          <a:xfrm>
            <a:off x="539683" y="3288478"/>
            <a:ext cx="6999402" cy="1815882"/>
          </a:xfrm>
          <a:prstGeom prst="rect">
            <a:avLst/>
          </a:prstGeom>
        </p:spPr>
        <p:txBody>
          <a:bodyPr wrap="square">
            <a:spAutoFit/>
          </a:bodyPr>
          <a:lstStyle/>
          <a:p>
            <a:pPr algn="ctr">
              <a:buClr>
                <a:schemeClr val="accent1"/>
              </a:buClr>
            </a:pPr>
            <a:endParaRPr lang="en-GB" sz="2800" dirty="0">
              <a:latin typeface="Twinkl" panose="02000000000000000000" pitchFamily="2" charset="0"/>
            </a:endParaRPr>
          </a:p>
          <a:p>
            <a:pPr>
              <a:buClr>
                <a:schemeClr val="accent1"/>
              </a:buClr>
            </a:pPr>
            <a:r>
              <a:rPr lang="en-GB" sz="2800" dirty="0">
                <a:latin typeface="Twinkl" panose="02000000000000000000" pitchFamily="2" charset="0"/>
              </a:rPr>
              <a:t>For example, if we were writing ‘sat’ we would sound out s-a-t and then write the word. </a:t>
            </a:r>
          </a:p>
        </p:txBody>
      </p:sp>
    </p:spTree>
    <p:extLst>
      <p:ext uri="{BB962C8B-B14F-4D97-AF65-F5344CB8AC3E}">
        <p14:creationId xmlns:p14="http://schemas.microsoft.com/office/powerpoint/2010/main" val="2831241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AB1BE0C-2CEE-44F1-BC09-DC4EDA995D96}"/>
              </a:ext>
            </a:extLst>
          </p:cNvPr>
          <p:cNvPicPr>
            <a:picLocks noChangeAspect="1"/>
          </p:cNvPicPr>
          <p:nvPr/>
        </p:nvPicPr>
        <p:blipFill>
          <a:blip r:embed="rId2"/>
          <a:stretch>
            <a:fillRect/>
          </a:stretch>
        </p:blipFill>
        <p:spPr>
          <a:xfrm>
            <a:off x="495031" y="1188262"/>
            <a:ext cx="7029297" cy="5285690"/>
          </a:xfrm>
          <a:prstGeom prst="rect">
            <a:avLst/>
          </a:prstGeom>
        </p:spPr>
      </p:pic>
      <p:pic>
        <p:nvPicPr>
          <p:cNvPr id="7" name="Picture 6">
            <a:extLst>
              <a:ext uri="{FF2B5EF4-FFF2-40B4-BE49-F238E27FC236}">
                <a16:creationId xmlns:a16="http://schemas.microsoft.com/office/drawing/2014/main" id="{A81749A4-FC98-8FBA-8441-16F683C2CBD5}"/>
              </a:ext>
            </a:extLst>
          </p:cNvPr>
          <p:cNvPicPr>
            <a:picLocks noChangeAspect="1"/>
          </p:cNvPicPr>
          <p:nvPr/>
        </p:nvPicPr>
        <p:blipFill>
          <a:blip r:embed="rId3"/>
          <a:stretch>
            <a:fillRect/>
          </a:stretch>
        </p:blipFill>
        <p:spPr>
          <a:xfrm rot="21137022">
            <a:off x="7983409" y="1311330"/>
            <a:ext cx="701316" cy="996712"/>
          </a:xfrm>
          <a:prstGeom prst="roundRect">
            <a:avLst/>
          </a:prstGeom>
        </p:spPr>
      </p:pic>
      <p:pic>
        <p:nvPicPr>
          <p:cNvPr id="11" name="Picture 10">
            <a:extLst>
              <a:ext uri="{FF2B5EF4-FFF2-40B4-BE49-F238E27FC236}">
                <a16:creationId xmlns:a16="http://schemas.microsoft.com/office/drawing/2014/main" id="{9527C84F-9E4C-A3AE-5021-18D2460ABD52}"/>
              </a:ext>
            </a:extLst>
          </p:cNvPr>
          <p:cNvPicPr>
            <a:picLocks noChangeAspect="1"/>
          </p:cNvPicPr>
          <p:nvPr/>
        </p:nvPicPr>
        <p:blipFill>
          <a:blip r:embed="rId4"/>
          <a:stretch>
            <a:fillRect/>
          </a:stretch>
        </p:blipFill>
        <p:spPr>
          <a:xfrm rot="499727">
            <a:off x="7979246" y="2682493"/>
            <a:ext cx="701316" cy="988578"/>
          </a:xfrm>
          <a:prstGeom prst="roundRect">
            <a:avLst/>
          </a:prstGeom>
        </p:spPr>
      </p:pic>
      <p:pic>
        <p:nvPicPr>
          <p:cNvPr id="13" name="Picture 12">
            <a:extLst>
              <a:ext uri="{FF2B5EF4-FFF2-40B4-BE49-F238E27FC236}">
                <a16:creationId xmlns:a16="http://schemas.microsoft.com/office/drawing/2014/main" id="{033C01A6-FA40-6848-B79F-81A47EF63A28}"/>
              </a:ext>
            </a:extLst>
          </p:cNvPr>
          <p:cNvPicPr>
            <a:picLocks noChangeAspect="1"/>
          </p:cNvPicPr>
          <p:nvPr/>
        </p:nvPicPr>
        <p:blipFill>
          <a:blip r:embed="rId5"/>
          <a:stretch>
            <a:fillRect/>
          </a:stretch>
        </p:blipFill>
        <p:spPr>
          <a:xfrm rot="20896819">
            <a:off x="7977183" y="3922000"/>
            <a:ext cx="701317" cy="985851"/>
          </a:xfrm>
          <a:prstGeom prst="roundRect">
            <a:avLst/>
          </a:prstGeom>
        </p:spPr>
      </p:pic>
      <p:sp>
        <p:nvSpPr>
          <p:cNvPr id="14" name="TextBox 13">
            <a:extLst>
              <a:ext uri="{FF2B5EF4-FFF2-40B4-BE49-F238E27FC236}">
                <a16:creationId xmlns:a16="http://schemas.microsoft.com/office/drawing/2014/main" id="{10AE2F15-911E-53BF-BDF9-23489251462F}"/>
              </a:ext>
            </a:extLst>
          </p:cNvPr>
          <p:cNvSpPr txBox="1"/>
          <p:nvPr/>
        </p:nvSpPr>
        <p:spPr>
          <a:xfrm>
            <a:off x="7884368" y="4968803"/>
            <a:ext cx="360040" cy="1107755"/>
          </a:xfrm>
          <a:prstGeom prst="rect">
            <a:avLst/>
          </a:prstGeom>
          <a:noFill/>
        </p:spPr>
        <p:txBody>
          <a:bodyPr wrap="square" rtlCol="0">
            <a:spAutoFit/>
          </a:bodyPr>
          <a:lstStyle/>
          <a:p>
            <a:endParaRPr lang="en-GB" dirty="0"/>
          </a:p>
        </p:txBody>
      </p:sp>
      <p:pic>
        <p:nvPicPr>
          <p:cNvPr id="15" name="Picture 14">
            <a:extLst>
              <a:ext uri="{FF2B5EF4-FFF2-40B4-BE49-F238E27FC236}">
                <a16:creationId xmlns:a16="http://schemas.microsoft.com/office/drawing/2014/main" id="{701D5781-5645-FDB8-E491-EA3AD9EC3460}"/>
              </a:ext>
            </a:extLst>
          </p:cNvPr>
          <p:cNvPicPr>
            <a:picLocks noChangeAspect="1"/>
          </p:cNvPicPr>
          <p:nvPr/>
        </p:nvPicPr>
        <p:blipFill rotWithShape="1">
          <a:blip r:embed="rId6">
            <a:extLst>
              <a:ext uri="{28A0092B-C50C-407E-A947-70E740481C1C}">
                <a14:useLocalDpi xmlns:a14="http://schemas.microsoft.com/office/drawing/2010/main"/>
              </a:ext>
            </a:extLst>
          </a:blip>
          <a:srcRect r="-1088" b="-249"/>
          <a:stretch/>
        </p:blipFill>
        <p:spPr>
          <a:xfrm rot="406033">
            <a:off x="8000107" y="5335189"/>
            <a:ext cx="759288" cy="1081521"/>
          </a:xfrm>
          <a:prstGeom prst="roundRect">
            <a:avLst/>
          </a:prstGeom>
        </p:spPr>
      </p:pic>
      <p:sp>
        <p:nvSpPr>
          <p:cNvPr id="9" name="Content Placeholder 2">
            <a:extLst>
              <a:ext uri="{FF2B5EF4-FFF2-40B4-BE49-F238E27FC236}">
                <a16:creationId xmlns:a16="http://schemas.microsoft.com/office/drawing/2014/main" id="{9C181CD3-5575-4EF7-B20E-ADEB1F3B0FE7}"/>
              </a:ext>
            </a:extLst>
          </p:cNvPr>
          <p:cNvSpPr>
            <a:spLocks noGrp="1"/>
          </p:cNvSpPr>
          <p:nvPr>
            <p:ph idx="1"/>
          </p:nvPr>
        </p:nvSpPr>
        <p:spPr>
          <a:xfrm>
            <a:off x="433633" y="319070"/>
            <a:ext cx="5580668" cy="949690"/>
          </a:xfrm>
        </p:spPr>
        <p:txBody>
          <a:bodyPr>
            <a:normAutofit/>
          </a:bodyPr>
          <a:lstStyle/>
          <a:p>
            <a:pPr marL="0" indent="0" algn="ctr">
              <a:buNone/>
            </a:pPr>
            <a:r>
              <a:rPr lang="en-US" sz="4000" b="1" dirty="0">
                <a:latin typeface="Twinkl" panose="02000000000000000000" pitchFamily="2" charset="0"/>
              </a:rPr>
              <a:t>Key phonics vocabulary:</a:t>
            </a:r>
            <a:endParaRPr lang="en-GB" sz="4000" b="1" dirty="0">
              <a:latin typeface="Twinkl" panose="02000000000000000000" pitchFamily="2" charset="0"/>
            </a:endParaRPr>
          </a:p>
        </p:txBody>
      </p:sp>
    </p:spTree>
    <p:extLst>
      <p:ext uri="{BB962C8B-B14F-4D97-AF65-F5344CB8AC3E}">
        <p14:creationId xmlns:p14="http://schemas.microsoft.com/office/powerpoint/2010/main" val="21905957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96026CA-0A06-4AAB-B549-F5960C5E4792}"/>
              </a:ext>
            </a:extLst>
          </p:cNvPr>
          <p:cNvSpPr>
            <a:spLocks noGrp="1"/>
          </p:cNvSpPr>
          <p:nvPr>
            <p:ph idx="1"/>
          </p:nvPr>
        </p:nvSpPr>
        <p:spPr>
          <a:xfrm>
            <a:off x="-509047" y="424530"/>
            <a:ext cx="5580668" cy="949690"/>
          </a:xfrm>
        </p:spPr>
        <p:txBody>
          <a:bodyPr>
            <a:normAutofit/>
          </a:bodyPr>
          <a:lstStyle/>
          <a:p>
            <a:pPr marL="0" indent="0" algn="ctr">
              <a:buNone/>
            </a:pPr>
            <a:r>
              <a:rPr lang="en-US" sz="4000" b="1" dirty="0">
                <a:latin typeface="Twinkl" panose="02000000000000000000" pitchFamily="2" charset="0"/>
              </a:rPr>
              <a:t>Twinkl Phonics </a:t>
            </a:r>
            <a:endParaRPr lang="en-GB" sz="4000" b="1" dirty="0">
              <a:latin typeface="Twinkl" panose="02000000000000000000" pitchFamily="2" charset="0"/>
            </a:endParaRPr>
          </a:p>
        </p:txBody>
      </p:sp>
      <p:sp>
        <p:nvSpPr>
          <p:cNvPr id="2" name="Rectangle 1">
            <a:extLst>
              <a:ext uri="{FF2B5EF4-FFF2-40B4-BE49-F238E27FC236}">
                <a16:creationId xmlns:a16="http://schemas.microsoft.com/office/drawing/2014/main" id="{F863B6AE-B083-4648-BD2F-6E08DD5C7E6D}"/>
              </a:ext>
            </a:extLst>
          </p:cNvPr>
          <p:cNvSpPr/>
          <p:nvPr/>
        </p:nvSpPr>
        <p:spPr>
          <a:xfrm>
            <a:off x="539683" y="899375"/>
            <a:ext cx="6999402" cy="1200329"/>
          </a:xfrm>
          <a:prstGeom prst="rect">
            <a:avLst/>
          </a:prstGeom>
        </p:spPr>
        <p:txBody>
          <a:bodyPr wrap="square">
            <a:spAutoFit/>
          </a:bodyPr>
          <a:lstStyle/>
          <a:p>
            <a:pPr algn="ctr">
              <a:buClr>
                <a:schemeClr val="accent1"/>
              </a:buClr>
            </a:pPr>
            <a:endParaRPr lang="en-GB" sz="2400" dirty="0">
              <a:latin typeface="Twinkl" panose="02000000000000000000" pitchFamily="2" charset="0"/>
            </a:endParaRPr>
          </a:p>
          <a:p>
            <a:pPr>
              <a:buClr>
                <a:schemeClr val="accent1"/>
              </a:buClr>
            </a:pPr>
            <a:r>
              <a:rPr lang="en-GB" sz="2400" dirty="0">
                <a:latin typeface="Twinkl" panose="02000000000000000000" pitchFamily="2" charset="0"/>
              </a:rPr>
              <a:t>At </a:t>
            </a:r>
            <a:r>
              <a:rPr lang="en-GB" sz="2400" dirty="0" err="1">
                <a:latin typeface="Twinkl" panose="02000000000000000000" pitchFamily="2" charset="0"/>
              </a:rPr>
              <a:t>Hanslope</a:t>
            </a:r>
            <a:r>
              <a:rPr lang="en-GB" sz="2400" dirty="0">
                <a:latin typeface="Twinkl" panose="02000000000000000000" pitchFamily="2" charset="0"/>
              </a:rPr>
              <a:t> Primary School, we follow the Twinkl Phonics Programme. </a:t>
            </a:r>
          </a:p>
        </p:txBody>
      </p:sp>
      <p:sp>
        <p:nvSpPr>
          <p:cNvPr id="7" name="Rectangle 6">
            <a:extLst>
              <a:ext uri="{FF2B5EF4-FFF2-40B4-BE49-F238E27FC236}">
                <a16:creationId xmlns:a16="http://schemas.microsoft.com/office/drawing/2014/main" id="{C9D6A6D2-8A5D-453D-A5B5-977D398E1A10}"/>
              </a:ext>
            </a:extLst>
          </p:cNvPr>
          <p:cNvSpPr/>
          <p:nvPr/>
        </p:nvSpPr>
        <p:spPr>
          <a:xfrm>
            <a:off x="539683" y="2085254"/>
            <a:ext cx="6999402" cy="1261884"/>
          </a:xfrm>
          <a:prstGeom prst="rect">
            <a:avLst/>
          </a:prstGeom>
        </p:spPr>
        <p:txBody>
          <a:bodyPr wrap="square">
            <a:spAutoFit/>
          </a:bodyPr>
          <a:lstStyle/>
          <a:p>
            <a:pPr algn="ctr">
              <a:buClr>
                <a:schemeClr val="accent1"/>
              </a:buClr>
            </a:pPr>
            <a:endParaRPr lang="en-GB" sz="2400" dirty="0">
              <a:latin typeface="Twinkl" panose="02000000000000000000" pitchFamily="2" charset="0"/>
            </a:endParaRPr>
          </a:p>
          <a:p>
            <a:pPr>
              <a:buClr>
                <a:schemeClr val="accent1"/>
              </a:buClr>
            </a:pPr>
            <a:r>
              <a:rPr lang="en-GB" sz="2400" dirty="0">
                <a:latin typeface="Twinkl" panose="02000000000000000000" pitchFamily="2" charset="0"/>
              </a:rPr>
              <a:t>The scheme has six levels from pre-school to Year 2</a:t>
            </a:r>
            <a:r>
              <a:rPr lang="en-GB" sz="2800" dirty="0">
                <a:latin typeface="Twinkl" panose="02000000000000000000" pitchFamily="2" charset="0"/>
              </a:rPr>
              <a:t>. </a:t>
            </a:r>
          </a:p>
        </p:txBody>
      </p:sp>
      <p:pic>
        <p:nvPicPr>
          <p:cNvPr id="6" name="Picture 5">
            <a:extLst>
              <a:ext uri="{FF2B5EF4-FFF2-40B4-BE49-F238E27FC236}">
                <a16:creationId xmlns:a16="http://schemas.microsoft.com/office/drawing/2014/main" id="{6B08B8B9-8651-4971-85D8-6D8FC19BC027}"/>
              </a:ext>
            </a:extLst>
          </p:cNvPr>
          <p:cNvPicPr>
            <a:picLocks noChangeAspect="1"/>
          </p:cNvPicPr>
          <p:nvPr/>
        </p:nvPicPr>
        <p:blipFill>
          <a:blip r:embed="rId2"/>
          <a:stretch>
            <a:fillRect/>
          </a:stretch>
        </p:blipFill>
        <p:spPr>
          <a:xfrm>
            <a:off x="7277800" y="5297864"/>
            <a:ext cx="1866200" cy="1560136"/>
          </a:xfrm>
          <a:prstGeom prst="rect">
            <a:avLst/>
          </a:prstGeom>
        </p:spPr>
      </p:pic>
      <p:sp>
        <p:nvSpPr>
          <p:cNvPr id="8" name="Rectangle 7">
            <a:extLst>
              <a:ext uri="{FF2B5EF4-FFF2-40B4-BE49-F238E27FC236}">
                <a16:creationId xmlns:a16="http://schemas.microsoft.com/office/drawing/2014/main" id="{704BD819-EADB-422A-9742-3456E63C963A}"/>
              </a:ext>
            </a:extLst>
          </p:cNvPr>
          <p:cNvSpPr/>
          <p:nvPr/>
        </p:nvSpPr>
        <p:spPr>
          <a:xfrm>
            <a:off x="539683" y="3145475"/>
            <a:ext cx="6738117" cy="3416320"/>
          </a:xfrm>
          <a:prstGeom prst="rect">
            <a:avLst/>
          </a:prstGeom>
        </p:spPr>
        <p:txBody>
          <a:bodyPr wrap="square">
            <a:spAutoFit/>
          </a:bodyPr>
          <a:lstStyle/>
          <a:p>
            <a:pPr algn="ctr">
              <a:buClr>
                <a:schemeClr val="accent1"/>
              </a:buClr>
            </a:pPr>
            <a:endParaRPr lang="en-GB" sz="2400" dirty="0">
              <a:latin typeface="Twinkl" panose="02000000000000000000" pitchFamily="2" charset="0"/>
            </a:endParaRPr>
          </a:p>
          <a:p>
            <a:pPr>
              <a:buClr>
                <a:schemeClr val="accent1"/>
              </a:buClr>
            </a:pPr>
            <a:r>
              <a:rPr lang="en-GB" sz="2400" dirty="0">
                <a:latin typeface="Twinkl" panose="02000000000000000000" pitchFamily="2" charset="0"/>
              </a:rPr>
              <a:t>In each year group, new sounds and words are introduced. Twinkl provides YouTube videos showing the correct sound and action at each level to support your child:</a:t>
            </a:r>
          </a:p>
          <a:p>
            <a:pPr>
              <a:buClr>
                <a:schemeClr val="accent1"/>
              </a:buClr>
            </a:pPr>
            <a:endParaRPr lang="en-GB" sz="2400" dirty="0">
              <a:latin typeface="Twinkl" panose="02000000000000000000" pitchFamily="2" charset="0"/>
            </a:endParaRPr>
          </a:p>
          <a:p>
            <a:pPr>
              <a:buClr>
                <a:schemeClr val="accent1"/>
              </a:buClr>
            </a:pPr>
            <a:r>
              <a:rPr lang="en-US" altLang="en-US" sz="2400" kern="0" dirty="0">
                <a:solidFill>
                  <a:srgbClr val="000000"/>
                </a:solidFill>
                <a:latin typeface="Twinkl" panose="02000000000000000000" pitchFamily="2" charset="0"/>
                <a:cs typeface="Arial"/>
                <a:hlinkClick r:id="rId3"/>
              </a:rPr>
              <a:t>https://www.youtube.com/watch?v=0SzkjubQ-Ok</a:t>
            </a:r>
            <a:endParaRPr lang="en-US" altLang="en-US" sz="2400" kern="0" dirty="0">
              <a:solidFill>
                <a:srgbClr val="000000"/>
              </a:solidFill>
              <a:latin typeface="Twinkl" panose="02000000000000000000" pitchFamily="2" charset="0"/>
              <a:cs typeface="Arial"/>
            </a:endParaRPr>
          </a:p>
          <a:p>
            <a:pPr>
              <a:buClr>
                <a:schemeClr val="accent1"/>
              </a:buClr>
            </a:pPr>
            <a:r>
              <a:rPr lang="en-GB" sz="2400" dirty="0">
                <a:latin typeface="Twinkl" panose="02000000000000000000" pitchFamily="2" charset="0"/>
              </a:rPr>
              <a:t> </a:t>
            </a:r>
          </a:p>
        </p:txBody>
      </p:sp>
    </p:spTree>
    <p:extLst>
      <p:ext uri="{BB962C8B-B14F-4D97-AF65-F5344CB8AC3E}">
        <p14:creationId xmlns:p14="http://schemas.microsoft.com/office/powerpoint/2010/main" val="286494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701347C-9AC4-4DA0-BC43-40C971702168}"/>
              </a:ext>
            </a:extLst>
          </p:cNvPr>
          <p:cNvPicPr>
            <a:picLocks noChangeAspect="1"/>
          </p:cNvPicPr>
          <p:nvPr/>
        </p:nvPicPr>
        <p:blipFill>
          <a:blip r:embed="rId2"/>
          <a:stretch>
            <a:fillRect/>
          </a:stretch>
        </p:blipFill>
        <p:spPr>
          <a:xfrm>
            <a:off x="620045" y="1050600"/>
            <a:ext cx="7835798" cy="5488330"/>
          </a:xfrm>
          <a:prstGeom prst="rect">
            <a:avLst/>
          </a:prstGeom>
        </p:spPr>
      </p:pic>
      <p:sp>
        <p:nvSpPr>
          <p:cNvPr id="6" name="Content Placeholder 2">
            <a:extLst>
              <a:ext uri="{FF2B5EF4-FFF2-40B4-BE49-F238E27FC236}">
                <a16:creationId xmlns:a16="http://schemas.microsoft.com/office/drawing/2014/main" id="{02DEE14E-CDDA-473C-AD13-80AF1DA31F35}"/>
              </a:ext>
            </a:extLst>
          </p:cNvPr>
          <p:cNvSpPr txBox="1">
            <a:spLocks/>
          </p:cNvSpPr>
          <p:nvPr/>
        </p:nvSpPr>
        <p:spPr>
          <a:xfrm>
            <a:off x="433632" y="319070"/>
            <a:ext cx="6759019" cy="949690"/>
          </a:xfrm>
          <a:prstGeom prst="rect">
            <a:avLst/>
          </a:prstGeom>
        </p:spPr>
        <p:txBody>
          <a:bodyPr>
            <a:normAutofit fontScale="92500"/>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274320"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0" indent="0" algn="ctr">
              <a:buFont typeface="Arial" pitchFamily="34" charset="0"/>
              <a:buNone/>
            </a:pPr>
            <a:r>
              <a:rPr lang="en-US" sz="4000" dirty="0">
                <a:latin typeface="Twinkl" panose="02000000000000000000" pitchFamily="2" charset="0"/>
              </a:rPr>
              <a:t>KS1 phonics scheme overview:</a:t>
            </a:r>
            <a:endParaRPr lang="en-GB" sz="4000" dirty="0">
              <a:latin typeface="Twinkl" panose="02000000000000000000" pitchFamily="2" charset="0"/>
            </a:endParaRPr>
          </a:p>
        </p:txBody>
      </p:sp>
    </p:spTree>
    <p:extLst>
      <p:ext uri="{BB962C8B-B14F-4D97-AF65-F5344CB8AC3E}">
        <p14:creationId xmlns:p14="http://schemas.microsoft.com/office/powerpoint/2010/main" val="39834694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02DEE14E-CDDA-473C-AD13-80AF1DA31F35}"/>
              </a:ext>
            </a:extLst>
          </p:cNvPr>
          <p:cNvSpPr txBox="1">
            <a:spLocks/>
          </p:cNvSpPr>
          <p:nvPr/>
        </p:nvSpPr>
        <p:spPr>
          <a:xfrm>
            <a:off x="433632" y="319070"/>
            <a:ext cx="6759019" cy="949690"/>
          </a:xfrm>
          <a:prstGeom prst="rect">
            <a:avLst/>
          </a:prstGeom>
        </p:spPr>
        <p:txBody>
          <a:bodyPr>
            <a:norm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274320"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0" indent="0">
              <a:buFont typeface="Arial" pitchFamily="34" charset="0"/>
              <a:buNone/>
            </a:pPr>
            <a:r>
              <a:rPr lang="en-US" sz="4000" b="1" dirty="0">
                <a:latin typeface="Twinkl" panose="02000000000000000000" pitchFamily="2" charset="0"/>
              </a:rPr>
              <a:t>Level 2:</a:t>
            </a:r>
            <a:endParaRPr lang="en-GB" sz="4000" b="1" dirty="0">
              <a:latin typeface="Twinkl" panose="02000000000000000000" pitchFamily="2" charset="0"/>
            </a:endParaRPr>
          </a:p>
        </p:txBody>
      </p:sp>
      <p:pic>
        <p:nvPicPr>
          <p:cNvPr id="2" name="Picture 1">
            <a:extLst>
              <a:ext uri="{FF2B5EF4-FFF2-40B4-BE49-F238E27FC236}">
                <a16:creationId xmlns:a16="http://schemas.microsoft.com/office/drawing/2014/main" id="{940D5C68-2D4D-4E5E-BC67-9D8AD3F6C359}"/>
              </a:ext>
            </a:extLst>
          </p:cNvPr>
          <p:cNvPicPr>
            <a:picLocks noChangeAspect="1"/>
          </p:cNvPicPr>
          <p:nvPr/>
        </p:nvPicPr>
        <p:blipFill>
          <a:blip r:embed="rId2"/>
          <a:stretch>
            <a:fillRect/>
          </a:stretch>
        </p:blipFill>
        <p:spPr>
          <a:xfrm>
            <a:off x="4982382" y="3832039"/>
            <a:ext cx="4161618" cy="2935832"/>
          </a:xfrm>
          <a:prstGeom prst="rect">
            <a:avLst/>
          </a:prstGeom>
        </p:spPr>
      </p:pic>
      <p:pic>
        <p:nvPicPr>
          <p:cNvPr id="4" name="Picture 3">
            <a:extLst>
              <a:ext uri="{FF2B5EF4-FFF2-40B4-BE49-F238E27FC236}">
                <a16:creationId xmlns:a16="http://schemas.microsoft.com/office/drawing/2014/main" id="{F3023190-49CB-4D3C-A80E-67374BC0CF42}"/>
              </a:ext>
            </a:extLst>
          </p:cNvPr>
          <p:cNvPicPr>
            <a:picLocks noChangeAspect="1"/>
          </p:cNvPicPr>
          <p:nvPr/>
        </p:nvPicPr>
        <p:blipFill>
          <a:blip r:embed="rId3"/>
          <a:stretch>
            <a:fillRect/>
          </a:stretch>
        </p:blipFill>
        <p:spPr>
          <a:xfrm>
            <a:off x="0" y="5179847"/>
            <a:ext cx="4053525" cy="1678153"/>
          </a:xfrm>
          <a:prstGeom prst="rect">
            <a:avLst/>
          </a:prstGeom>
        </p:spPr>
      </p:pic>
      <p:sp>
        <p:nvSpPr>
          <p:cNvPr id="7" name="Rectangle 6">
            <a:extLst>
              <a:ext uri="{FF2B5EF4-FFF2-40B4-BE49-F238E27FC236}">
                <a16:creationId xmlns:a16="http://schemas.microsoft.com/office/drawing/2014/main" id="{D872C4B8-98F3-4BBB-9F25-89D682884D3F}"/>
              </a:ext>
            </a:extLst>
          </p:cNvPr>
          <p:cNvSpPr/>
          <p:nvPr/>
        </p:nvSpPr>
        <p:spPr>
          <a:xfrm>
            <a:off x="433632" y="793915"/>
            <a:ext cx="6999402" cy="2308324"/>
          </a:xfrm>
          <a:prstGeom prst="rect">
            <a:avLst/>
          </a:prstGeom>
        </p:spPr>
        <p:txBody>
          <a:bodyPr wrap="square">
            <a:spAutoFit/>
          </a:bodyPr>
          <a:lstStyle/>
          <a:p>
            <a:pPr algn="ctr">
              <a:buClr>
                <a:schemeClr val="accent1"/>
              </a:buClr>
            </a:pPr>
            <a:endParaRPr lang="en-GB" sz="2400" dirty="0">
              <a:latin typeface="Twinkl" panose="02000000000000000000" pitchFamily="2" charset="0"/>
            </a:endParaRPr>
          </a:p>
          <a:p>
            <a:pPr>
              <a:buClr>
                <a:schemeClr val="accent1"/>
              </a:buClr>
            </a:pPr>
            <a:r>
              <a:rPr lang="en-GB" sz="2400" dirty="0">
                <a:latin typeface="Twinkl" panose="02000000000000000000" pitchFamily="2" charset="0"/>
              </a:rPr>
              <a:t>Level 2 is taught at the start of foundation (Maple and Holly class). </a:t>
            </a:r>
          </a:p>
          <a:p>
            <a:pPr>
              <a:buClr>
                <a:schemeClr val="accent1"/>
              </a:buClr>
            </a:pPr>
            <a:endParaRPr lang="en-GB" sz="2400" dirty="0">
              <a:latin typeface="Twinkl" panose="02000000000000000000" pitchFamily="2" charset="0"/>
            </a:endParaRPr>
          </a:p>
          <a:p>
            <a:pPr>
              <a:buClr>
                <a:schemeClr val="accent1"/>
              </a:buClr>
            </a:pPr>
            <a:endParaRPr lang="en-GB" sz="2400" dirty="0">
              <a:latin typeface="Twinkl" panose="02000000000000000000" pitchFamily="2" charset="0"/>
            </a:endParaRPr>
          </a:p>
          <a:p>
            <a:pPr>
              <a:buClr>
                <a:schemeClr val="accent1"/>
              </a:buClr>
            </a:pPr>
            <a:r>
              <a:rPr lang="en-GB" sz="2400" dirty="0">
                <a:latin typeface="Twinkl" panose="02000000000000000000" pitchFamily="2" charset="0"/>
              </a:rPr>
              <a:t> </a:t>
            </a:r>
          </a:p>
        </p:txBody>
      </p:sp>
      <p:sp>
        <p:nvSpPr>
          <p:cNvPr id="9" name="Rectangle 8">
            <a:extLst>
              <a:ext uri="{FF2B5EF4-FFF2-40B4-BE49-F238E27FC236}">
                <a16:creationId xmlns:a16="http://schemas.microsoft.com/office/drawing/2014/main" id="{F43D11AE-2655-42E8-8C46-2AC4C8896ECD}"/>
              </a:ext>
            </a:extLst>
          </p:cNvPr>
          <p:cNvSpPr/>
          <p:nvPr/>
        </p:nvSpPr>
        <p:spPr>
          <a:xfrm>
            <a:off x="433632" y="1871799"/>
            <a:ext cx="6999402" cy="2677656"/>
          </a:xfrm>
          <a:prstGeom prst="rect">
            <a:avLst/>
          </a:prstGeom>
        </p:spPr>
        <p:txBody>
          <a:bodyPr wrap="square">
            <a:spAutoFit/>
          </a:bodyPr>
          <a:lstStyle/>
          <a:p>
            <a:pPr algn="ctr">
              <a:buClr>
                <a:schemeClr val="accent1"/>
              </a:buClr>
            </a:pPr>
            <a:endParaRPr lang="en-GB" sz="2400" dirty="0">
              <a:latin typeface="Twinkl" panose="02000000000000000000" pitchFamily="2" charset="0"/>
            </a:endParaRPr>
          </a:p>
          <a:p>
            <a:pPr>
              <a:buClr>
                <a:schemeClr val="accent1"/>
              </a:buClr>
            </a:pPr>
            <a:r>
              <a:rPr lang="en-GB" sz="2400" dirty="0">
                <a:latin typeface="Twinkl" panose="02000000000000000000" pitchFamily="2" charset="0"/>
              </a:rPr>
              <a:t>Children learn phonemes and graphemes and begin reading and spelling simple VC and CVC words, such as at, in, sat and pin. </a:t>
            </a:r>
          </a:p>
          <a:p>
            <a:pPr>
              <a:buClr>
                <a:schemeClr val="accent1"/>
              </a:buClr>
            </a:pPr>
            <a:endParaRPr lang="en-GB" sz="2400" dirty="0">
              <a:latin typeface="Twinkl" panose="02000000000000000000" pitchFamily="2" charset="0"/>
            </a:endParaRPr>
          </a:p>
          <a:p>
            <a:pPr>
              <a:buClr>
                <a:schemeClr val="accent1"/>
              </a:buClr>
            </a:pPr>
            <a:endParaRPr lang="en-GB" sz="2400" dirty="0">
              <a:latin typeface="Twinkl" panose="02000000000000000000" pitchFamily="2" charset="0"/>
            </a:endParaRPr>
          </a:p>
          <a:p>
            <a:pPr>
              <a:buClr>
                <a:schemeClr val="accent1"/>
              </a:buClr>
            </a:pPr>
            <a:r>
              <a:rPr lang="en-GB" sz="2400" dirty="0">
                <a:latin typeface="Twinkl" panose="02000000000000000000" pitchFamily="2" charset="0"/>
              </a:rPr>
              <a:t> </a:t>
            </a:r>
          </a:p>
        </p:txBody>
      </p:sp>
      <p:sp>
        <p:nvSpPr>
          <p:cNvPr id="11" name="Rectangle 10">
            <a:extLst>
              <a:ext uri="{FF2B5EF4-FFF2-40B4-BE49-F238E27FC236}">
                <a16:creationId xmlns:a16="http://schemas.microsoft.com/office/drawing/2014/main" id="{63D73C88-6094-4E15-8197-F7D384733EC4}"/>
              </a:ext>
            </a:extLst>
          </p:cNvPr>
          <p:cNvSpPr/>
          <p:nvPr/>
        </p:nvSpPr>
        <p:spPr>
          <a:xfrm>
            <a:off x="433632" y="3257031"/>
            <a:ext cx="4440026" cy="2677656"/>
          </a:xfrm>
          <a:prstGeom prst="rect">
            <a:avLst/>
          </a:prstGeom>
        </p:spPr>
        <p:txBody>
          <a:bodyPr wrap="square">
            <a:spAutoFit/>
          </a:bodyPr>
          <a:lstStyle/>
          <a:p>
            <a:pPr algn="ctr">
              <a:buClr>
                <a:schemeClr val="accent1"/>
              </a:buClr>
            </a:pPr>
            <a:endParaRPr lang="en-GB" sz="2400" dirty="0">
              <a:latin typeface="Twinkl" panose="02000000000000000000" pitchFamily="2" charset="0"/>
            </a:endParaRPr>
          </a:p>
          <a:p>
            <a:pPr>
              <a:buClr>
                <a:schemeClr val="accent1"/>
              </a:buClr>
            </a:pPr>
            <a:r>
              <a:rPr lang="en-GB" sz="2400" dirty="0">
                <a:latin typeface="Twinkl" panose="02000000000000000000" pitchFamily="2" charset="0"/>
              </a:rPr>
              <a:t>Your child will also learn tricky words that cannot be sounded out and must be memorised: </a:t>
            </a:r>
          </a:p>
          <a:p>
            <a:pPr>
              <a:buClr>
                <a:schemeClr val="accent1"/>
              </a:buClr>
            </a:pPr>
            <a:endParaRPr lang="en-GB" sz="2400" dirty="0">
              <a:latin typeface="Twinkl" panose="02000000000000000000" pitchFamily="2" charset="0"/>
            </a:endParaRPr>
          </a:p>
          <a:p>
            <a:pPr>
              <a:buClr>
                <a:schemeClr val="accent1"/>
              </a:buClr>
            </a:pPr>
            <a:r>
              <a:rPr lang="en-GB" sz="2400" dirty="0">
                <a:latin typeface="Twinkl" panose="02000000000000000000" pitchFamily="2" charset="0"/>
              </a:rPr>
              <a:t> </a:t>
            </a:r>
          </a:p>
        </p:txBody>
      </p:sp>
    </p:spTree>
    <p:extLst>
      <p:ext uri="{BB962C8B-B14F-4D97-AF65-F5344CB8AC3E}">
        <p14:creationId xmlns:p14="http://schemas.microsoft.com/office/powerpoint/2010/main" val="2335834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02DEE14E-CDDA-473C-AD13-80AF1DA31F35}"/>
              </a:ext>
            </a:extLst>
          </p:cNvPr>
          <p:cNvSpPr txBox="1">
            <a:spLocks/>
          </p:cNvSpPr>
          <p:nvPr/>
        </p:nvSpPr>
        <p:spPr>
          <a:xfrm>
            <a:off x="433632" y="319070"/>
            <a:ext cx="6759019" cy="949690"/>
          </a:xfrm>
          <a:prstGeom prst="rect">
            <a:avLst/>
          </a:prstGeom>
        </p:spPr>
        <p:txBody>
          <a:bodyPr>
            <a:norm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274320"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0" indent="0">
              <a:buFont typeface="Arial" pitchFamily="34" charset="0"/>
              <a:buNone/>
            </a:pPr>
            <a:r>
              <a:rPr lang="en-US" sz="4000" b="1" dirty="0">
                <a:latin typeface="Twinkl" panose="02000000000000000000" pitchFamily="2" charset="0"/>
              </a:rPr>
              <a:t>Level 3:</a:t>
            </a:r>
            <a:endParaRPr lang="en-GB" sz="4000" b="1" dirty="0">
              <a:latin typeface="Twinkl" panose="02000000000000000000" pitchFamily="2" charset="0"/>
            </a:endParaRPr>
          </a:p>
        </p:txBody>
      </p:sp>
      <p:pic>
        <p:nvPicPr>
          <p:cNvPr id="2" name="Picture 1">
            <a:extLst>
              <a:ext uri="{FF2B5EF4-FFF2-40B4-BE49-F238E27FC236}">
                <a16:creationId xmlns:a16="http://schemas.microsoft.com/office/drawing/2014/main" id="{078F41AF-94E3-4EED-8289-E94395A14864}"/>
              </a:ext>
            </a:extLst>
          </p:cNvPr>
          <p:cNvPicPr>
            <a:picLocks noChangeAspect="1"/>
          </p:cNvPicPr>
          <p:nvPr/>
        </p:nvPicPr>
        <p:blipFill>
          <a:blip r:embed="rId2"/>
          <a:stretch>
            <a:fillRect/>
          </a:stretch>
        </p:blipFill>
        <p:spPr>
          <a:xfrm>
            <a:off x="4975951" y="3945072"/>
            <a:ext cx="4168049" cy="2912928"/>
          </a:xfrm>
          <a:prstGeom prst="rect">
            <a:avLst/>
          </a:prstGeom>
        </p:spPr>
      </p:pic>
      <p:pic>
        <p:nvPicPr>
          <p:cNvPr id="3" name="Picture 2">
            <a:extLst>
              <a:ext uri="{FF2B5EF4-FFF2-40B4-BE49-F238E27FC236}">
                <a16:creationId xmlns:a16="http://schemas.microsoft.com/office/drawing/2014/main" id="{8E3D1753-463A-49F8-9FB5-9F7635AC9F78}"/>
              </a:ext>
            </a:extLst>
          </p:cNvPr>
          <p:cNvPicPr>
            <a:picLocks noChangeAspect="1"/>
          </p:cNvPicPr>
          <p:nvPr/>
        </p:nvPicPr>
        <p:blipFill>
          <a:blip r:embed="rId3"/>
          <a:stretch>
            <a:fillRect/>
          </a:stretch>
        </p:blipFill>
        <p:spPr>
          <a:xfrm>
            <a:off x="141402" y="5025673"/>
            <a:ext cx="4430598" cy="1832327"/>
          </a:xfrm>
          <a:prstGeom prst="rect">
            <a:avLst/>
          </a:prstGeom>
        </p:spPr>
      </p:pic>
      <p:sp>
        <p:nvSpPr>
          <p:cNvPr id="5" name="Rectangle 4">
            <a:extLst>
              <a:ext uri="{FF2B5EF4-FFF2-40B4-BE49-F238E27FC236}">
                <a16:creationId xmlns:a16="http://schemas.microsoft.com/office/drawing/2014/main" id="{859F024D-3067-41AE-A686-D0D11D7920AB}"/>
              </a:ext>
            </a:extLst>
          </p:cNvPr>
          <p:cNvSpPr/>
          <p:nvPr/>
        </p:nvSpPr>
        <p:spPr>
          <a:xfrm>
            <a:off x="433632" y="678165"/>
            <a:ext cx="6999402" cy="2308324"/>
          </a:xfrm>
          <a:prstGeom prst="rect">
            <a:avLst/>
          </a:prstGeom>
        </p:spPr>
        <p:txBody>
          <a:bodyPr wrap="square">
            <a:spAutoFit/>
          </a:bodyPr>
          <a:lstStyle/>
          <a:p>
            <a:pPr algn="ctr">
              <a:buClr>
                <a:schemeClr val="accent1"/>
              </a:buClr>
            </a:pPr>
            <a:endParaRPr lang="en-GB" sz="2400" dirty="0">
              <a:latin typeface="Twinkl" panose="02000000000000000000" pitchFamily="2" charset="0"/>
            </a:endParaRPr>
          </a:p>
          <a:p>
            <a:pPr>
              <a:buClr>
                <a:schemeClr val="accent1"/>
              </a:buClr>
            </a:pPr>
            <a:r>
              <a:rPr lang="en-GB" sz="2400" dirty="0">
                <a:latin typeface="Twinkl" panose="02000000000000000000" pitchFamily="2" charset="0"/>
              </a:rPr>
              <a:t>Level 3 is also taught in foundation (Maple and Holly class) and recapped at the start of Year 1.</a:t>
            </a:r>
          </a:p>
          <a:p>
            <a:pPr>
              <a:buClr>
                <a:schemeClr val="accent1"/>
              </a:buClr>
            </a:pPr>
            <a:endParaRPr lang="en-GB" sz="2400" dirty="0">
              <a:latin typeface="Twinkl" panose="02000000000000000000" pitchFamily="2" charset="0"/>
            </a:endParaRPr>
          </a:p>
          <a:p>
            <a:pPr>
              <a:buClr>
                <a:schemeClr val="accent1"/>
              </a:buClr>
            </a:pPr>
            <a:endParaRPr lang="en-GB" sz="2400" dirty="0">
              <a:latin typeface="Twinkl" panose="02000000000000000000" pitchFamily="2" charset="0"/>
            </a:endParaRPr>
          </a:p>
          <a:p>
            <a:pPr>
              <a:buClr>
                <a:schemeClr val="accent1"/>
              </a:buClr>
            </a:pPr>
            <a:r>
              <a:rPr lang="en-GB" sz="2400" dirty="0">
                <a:latin typeface="Twinkl" panose="02000000000000000000" pitchFamily="2" charset="0"/>
              </a:rPr>
              <a:t> </a:t>
            </a:r>
          </a:p>
        </p:txBody>
      </p:sp>
      <p:sp>
        <p:nvSpPr>
          <p:cNvPr id="7" name="Rectangle 6">
            <a:extLst>
              <a:ext uri="{FF2B5EF4-FFF2-40B4-BE49-F238E27FC236}">
                <a16:creationId xmlns:a16="http://schemas.microsoft.com/office/drawing/2014/main" id="{17FADB5D-2822-4791-95F2-E95BD4677195}"/>
              </a:ext>
            </a:extLst>
          </p:cNvPr>
          <p:cNvSpPr/>
          <p:nvPr/>
        </p:nvSpPr>
        <p:spPr>
          <a:xfrm>
            <a:off x="433632" y="1730397"/>
            <a:ext cx="6999402" cy="2677656"/>
          </a:xfrm>
          <a:prstGeom prst="rect">
            <a:avLst/>
          </a:prstGeom>
        </p:spPr>
        <p:txBody>
          <a:bodyPr wrap="square">
            <a:spAutoFit/>
          </a:bodyPr>
          <a:lstStyle/>
          <a:p>
            <a:pPr algn="ctr">
              <a:buClr>
                <a:schemeClr val="accent1"/>
              </a:buClr>
            </a:pPr>
            <a:endParaRPr lang="en-GB" sz="2400" dirty="0">
              <a:latin typeface="Twinkl" panose="02000000000000000000" pitchFamily="2" charset="0"/>
            </a:endParaRPr>
          </a:p>
          <a:p>
            <a:pPr>
              <a:buClr>
                <a:schemeClr val="accent1"/>
              </a:buClr>
            </a:pPr>
            <a:r>
              <a:rPr lang="en-GB" sz="2400" dirty="0">
                <a:latin typeface="Twinkl" panose="02000000000000000000" pitchFamily="2" charset="0"/>
              </a:rPr>
              <a:t>Children learn more phonemes and graphemes, including digraphs (two letters making one sound) and trigraphs (three letters making one sound). </a:t>
            </a:r>
          </a:p>
          <a:p>
            <a:pPr>
              <a:buClr>
                <a:schemeClr val="accent1"/>
              </a:buClr>
            </a:pPr>
            <a:endParaRPr lang="en-GB" sz="2400" dirty="0">
              <a:latin typeface="Twinkl" panose="02000000000000000000" pitchFamily="2" charset="0"/>
            </a:endParaRPr>
          </a:p>
          <a:p>
            <a:pPr>
              <a:buClr>
                <a:schemeClr val="accent1"/>
              </a:buClr>
            </a:pPr>
            <a:r>
              <a:rPr lang="en-GB" sz="2400" dirty="0">
                <a:latin typeface="Twinkl" panose="02000000000000000000" pitchFamily="2" charset="0"/>
              </a:rPr>
              <a:t> </a:t>
            </a:r>
          </a:p>
        </p:txBody>
      </p:sp>
      <p:sp>
        <p:nvSpPr>
          <p:cNvPr id="8" name="Rectangle 7">
            <a:extLst>
              <a:ext uri="{FF2B5EF4-FFF2-40B4-BE49-F238E27FC236}">
                <a16:creationId xmlns:a16="http://schemas.microsoft.com/office/drawing/2014/main" id="{10F8EF57-200C-45DC-829B-AE13029E04FC}"/>
              </a:ext>
            </a:extLst>
          </p:cNvPr>
          <p:cNvSpPr/>
          <p:nvPr/>
        </p:nvSpPr>
        <p:spPr>
          <a:xfrm>
            <a:off x="410066" y="3604109"/>
            <a:ext cx="4440026" cy="1938992"/>
          </a:xfrm>
          <a:prstGeom prst="rect">
            <a:avLst/>
          </a:prstGeom>
        </p:spPr>
        <p:txBody>
          <a:bodyPr wrap="square">
            <a:spAutoFit/>
          </a:bodyPr>
          <a:lstStyle/>
          <a:p>
            <a:pPr algn="ctr">
              <a:buClr>
                <a:schemeClr val="accent1"/>
              </a:buClr>
            </a:pPr>
            <a:endParaRPr lang="en-GB" sz="2400" dirty="0">
              <a:latin typeface="Twinkl" panose="02000000000000000000" pitchFamily="2" charset="0"/>
            </a:endParaRPr>
          </a:p>
          <a:p>
            <a:pPr>
              <a:buClr>
                <a:schemeClr val="accent1"/>
              </a:buClr>
            </a:pPr>
            <a:r>
              <a:rPr lang="en-GB" sz="2400" dirty="0">
                <a:latin typeface="Twinkl" panose="02000000000000000000" pitchFamily="2" charset="0"/>
              </a:rPr>
              <a:t>Your child will also learn more tricky words: </a:t>
            </a:r>
          </a:p>
          <a:p>
            <a:pPr>
              <a:buClr>
                <a:schemeClr val="accent1"/>
              </a:buClr>
            </a:pPr>
            <a:endParaRPr lang="en-GB" sz="2400" dirty="0">
              <a:latin typeface="Twinkl" panose="02000000000000000000" pitchFamily="2" charset="0"/>
            </a:endParaRPr>
          </a:p>
          <a:p>
            <a:pPr>
              <a:buClr>
                <a:schemeClr val="accent1"/>
              </a:buClr>
            </a:pPr>
            <a:r>
              <a:rPr lang="en-GB" sz="2400" dirty="0">
                <a:latin typeface="Twinkl" panose="02000000000000000000" pitchFamily="2" charset="0"/>
              </a:rPr>
              <a:t> </a:t>
            </a:r>
          </a:p>
        </p:txBody>
      </p:sp>
    </p:spTree>
    <p:extLst>
      <p:ext uri="{BB962C8B-B14F-4D97-AF65-F5344CB8AC3E}">
        <p14:creationId xmlns:p14="http://schemas.microsoft.com/office/powerpoint/2010/main" val="3557292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02DEE14E-CDDA-473C-AD13-80AF1DA31F35}"/>
              </a:ext>
            </a:extLst>
          </p:cNvPr>
          <p:cNvSpPr txBox="1">
            <a:spLocks/>
          </p:cNvSpPr>
          <p:nvPr/>
        </p:nvSpPr>
        <p:spPr>
          <a:xfrm>
            <a:off x="433632" y="319070"/>
            <a:ext cx="6759019" cy="949690"/>
          </a:xfrm>
          <a:prstGeom prst="rect">
            <a:avLst/>
          </a:prstGeom>
        </p:spPr>
        <p:txBody>
          <a:bodyPr>
            <a:norm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274320"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0" indent="0">
              <a:buFont typeface="Arial" pitchFamily="34" charset="0"/>
              <a:buNone/>
            </a:pPr>
            <a:r>
              <a:rPr lang="en-US" sz="4000" b="1" dirty="0">
                <a:latin typeface="Twinkl" panose="02000000000000000000" pitchFamily="2" charset="0"/>
              </a:rPr>
              <a:t>Level 4:</a:t>
            </a:r>
            <a:endParaRPr lang="en-GB" sz="4000" b="1" dirty="0">
              <a:latin typeface="Twinkl" panose="02000000000000000000" pitchFamily="2" charset="0"/>
            </a:endParaRPr>
          </a:p>
        </p:txBody>
      </p:sp>
      <p:pic>
        <p:nvPicPr>
          <p:cNvPr id="2" name="Picture 1">
            <a:extLst>
              <a:ext uri="{FF2B5EF4-FFF2-40B4-BE49-F238E27FC236}">
                <a16:creationId xmlns:a16="http://schemas.microsoft.com/office/drawing/2014/main" id="{F6A60E22-9C3A-41BC-BFBE-695EB5221342}"/>
              </a:ext>
            </a:extLst>
          </p:cNvPr>
          <p:cNvPicPr>
            <a:picLocks noChangeAspect="1"/>
          </p:cNvPicPr>
          <p:nvPr/>
        </p:nvPicPr>
        <p:blipFill>
          <a:blip r:embed="rId2"/>
          <a:stretch>
            <a:fillRect/>
          </a:stretch>
        </p:blipFill>
        <p:spPr>
          <a:xfrm>
            <a:off x="744717" y="4647661"/>
            <a:ext cx="4958499" cy="2021802"/>
          </a:xfrm>
          <a:prstGeom prst="rect">
            <a:avLst/>
          </a:prstGeom>
        </p:spPr>
      </p:pic>
      <p:sp>
        <p:nvSpPr>
          <p:cNvPr id="4" name="Rectangle 3">
            <a:extLst>
              <a:ext uri="{FF2B5EF4-FFF2-40B4-BE49-F238E27FC236}">
                <a16:creationId xmlns:a16="http://schemas.microsoft.com/office/drawing/2014/main" id="{B5F17674-F019-48F4-B421-BB24271BE221}"/>
              </a:ext>
            </a:extLst>
          </p:cNvPr>
          <p:cNvSpPr/>
          <p:nvPr/>
        </p:nvSpPr>
        <p:spPr>
          <a:xfrm>
            <a:off x="433632" y="1976054"/>
            <a:ext cx="6999402" cy="2308324"/>
          </a:xfrm>
          <a:prstGeom prst="rect">
            <a:avLst/>
          </a:prstGeom>
        </p:spPr>
        <p:txBody>
          <a:bodyPr wrap="square">
            <a:spAutoFit/>
          </a:bodyPr>
          <a:lstStyle/>
          <a:p>
            <a:pPr algn="ctr">
              <a:buClr>
                <a:schemeClr val="accent1"/>
              </a:buClr>
            </a:pPr>
            <a:endParaRPr lang="en-GB" sz="2400" dirty="0">
              <a:latin typeface="Twinkl" panose="02000000000000000000" pitchFamily="2" charset="0"/>
            </a:endParaRPr>
          </a:p>
          <a:p>
            <a:pPr>
              <a:buClr>
                <a:schemeClr val="accent1"/>
              </a:buClr>
            </a:pPr>
            <a:r>
              <a:rPr lang="en-GB" sz="2400" dirty="0">
                <a:latin typeface="Twinkl" panose="02000000000000000000" pitchFamily="2" charset="0"/>
              </a:rPr>
              <a:t>Level 4 consolidates previous learning. Children practise blending and reading words with adjacent consonants, such as stop, twin and grab.  </a:t>
            </a:r>
          </a:p>
          <a:p>
            <a:pPr>
              <a:buClr>
                <a:schemeClr val="accent1"/>
              </a:buClr>
            </a:pPr>
            <a:endParaRPr lang="en-GB" sz="2400" dirty="0">
              <a:latin typeface="Twinkl" panose="02000000000000000000" pitchFamily="2" charset="0"/>
            </a:endParaRPr>
          </a:p>
          <a:p>
            <a:pPr>
              <a:buClr>
                <a:schemeClr val="accent1"/>
              </a:buClr>
            </a:pPr>
            <a:r>
              <a:rPr lang="en-GB" sz="2400" dirty="0">
                <a:latin typeface="Twinkl" panose="02000000000000000000" pitchFamily="2" charset="0"/>
              </a:rPr>
              <a:t> </a:t>
            </a:r>
          </a:p>
        </p:txBody>
      </p:sp>
      <p:sp>
        <p:nvSpPr>
          <p:cNvPr id="5" name="Rectangle 4">
            <a:extLst>
              <a:ext uri="{FF2B5EF4-FFF2-40B4-BE49-F238E27FC236}">
                <a16:creationId xmlns:a16="http://schemas.microsoft.com/office/drawing/2014/main" id="{CFBEECBD-B274-469F-8D83-20B6B35DF7A1}"/>
              </a:ext>
            </a:extLst>
          </p:cNvPr>
          <p:cNvSpPr/>
          <p:nvPr/>
        </p:nvSpPr>
        <p:spPr>
          <a:xfrm>
            <a:off x="433632" y="3713055"/>
            <a:ext cx="6999402" cy="1569660"/>
          </a:xfrm>
          <a:prstGeom prst="rect">
            <a:avLst/>
          </a:prstGeom>
        </p:spPr>
        <p:txBody>
          <a:bodyPr wrap="square">
            <a:spAutoFit/>
          </a:bodyPr>
          <a:lstStyle/>
          <a:p>
            <a:pPr algn="ctr">
              <a:buClr>
                <a:schemeClr val="accent1"/>
              </a:buClr>
            </a:pPr>
            <a:endParaRPr lang="en-GB" sz="2400" dirty="0">
              <a:latin typeface="Twinkl" panose="02000000000000000000" pitchFamily="2" charset="0"/>
            </a:endParaRPr>
          </a:p>
          <a:p>
            <a:pPr>
              <a:buClr>
                <a:schemeClr val="accent1"/>
              </a:buClr>
            </a:pPr>
            <a:r>
              <a:rPr lang="en-GB" sz="2400" dirty="0">
                <a:latin typeface="Twinkl" panose="02000000000000000000" pitchFamily="2" charset="0"/>
              </a:rPr>
              <a:t>Your child will also learn more tricky words: </a:t>
            </a:r>
          </a:p>
          <a:p>
            <a:pPr>
              <a:buClr>
                <a:schemeClr val="accent1"/>
              </a:buClr>
            </a:pPr>
            <a:endParaRPr lang="en-GB" sz="2400" dirty="0">
              <a:latin typeface="Twinkl" panose="02000000000000000000" pitchFamily="2" charset="0"/>
            </a:endParaRPr>
          </a:p>
          <a:p>
            <a:pPr>
              <a:buClr>
                <a:schemeClr val="accent1"/>
              </a:buClr>
            </a:pPr>
            <a:r>
              <a:rPr lang="en-GB" sz="2400" dirty="0">
                <a:latin typeface="Twinkl" panose="02000000000000000000" pitchFamily="2" charset="0"/>
              </a:rPr>
              <a:t> </a:t>
            </a:r>
          </a:p>
        </p:txBody>
      </p:sp>
      <p:sp>
        <p:nvSpPr>
          <p:cNvPr id="7" name="Rectangle 6">
            <a:extLst>
              <a:ext uri="{FF2B5EF4-FFF2-40B4-BE49-F238E27FC236}">
                <a16:creationId xmlns:a16="http://schemas.microsoft.com/office/drawing/2014/main" id="{5A31D7D8-A85D-4333-ABF5-2B729DC97021}"/>
              </a:ext>
            </a:extLst>
          </p:cNvPr>
          <p:cNvSpPr/>
          <p:nvPr/>
        </p:nvSpPr>
        <p:spPr>
          <a:xfrm>
            <a:off x="433632" y="678165"/>
            <a:ext cx="6999402" cy="2308324"/>
          </a:xfrm>
          <a:prstGeom prst="rect">
            <a:avLst/>
          </a:prstGeom>
        </p:spPr>
        <p:txBody>
          <a:bodyPr wrap="square">
            <a:spAutoFit/>
          </a:bodyPr>
          <a:lstStyle/>
          <a:p>
            <a:pPr algn="ctr">
              <a:buClr>
                <a:schemeClr val="accent1"/>
              </a:buClr>
            </a:pPr>
            <a:endParaRPr lang="en-GB" sz="2400" dirty="0">
              <a:latin typeface="Twinkl" panose="02000000000000000000" pitchFamily="2" charset="0"/>
            </a:endParaRPr>
          </a:p>
          <a:p>
            <a:pPr>
              <a:buClr>
                <a:schemeClr val="accent1"/>
              </a:buClr>
            </a:pPr>
            <a:r>
              <a:rPr lang="en-GB" sz="2400" dirty="0">
                <a:latin typeface="Twinkl" panose="02000000000000000000" pitchFamily="2" charset="0"/>
              </a:rPr>
              <a:t>Level 4 is also taught in foundation (Maple and Holly class) and recapped at the start of Year 1.</a:t>
            </a:r>
          </a:p>
          <a:p>
            <a:pPr>
              <a:buClr>
                <a:schemeClr val="accent1"/>
              </a:buClr>
            </a:pPr>
            <a:endParaRPr lang="en-GB" sz="2400" dirty="0">
              <a:latin typeface="Twinkl" panose="02000000000000000000" pitchFamily="2" charset="0"/>
            </a:endParaRPr>
          </a:p>
          <a:p>
            <a:pPr>
              <a:buClr>
                <a:schemeClr val="accent1"/>
              </a:buClr>
            </a:pPr>
            <a:endParaRPr lang="en-GB" sz="2400" dirty="0">
              <a:latin typeface="Twinkl" panose="02000000000000000000" pitchFamily="2" charset="0"/>
            </a:endParaRPr>
          </a:p>
          <a:p>
            <a:pPr>
              <a:buClr>
                <a:schemeClr val="accent1"/>
              </a:buClr>
            </a:pPr>
            <a:r>
              <a:rPr lang="en-GB" sz="2400" dirty="0">
                <a:latin typeface="Twinkl" panose="02000000000000000000" pitchFamily="2" charset="0"/>
              </a:rPr>
              <a:t> </a:t>
            </a:r>
          </a:p>
        </p:txBody>
      </p:sp>
    </p:spTree>
    <p:extLst>
      <p:ext uri="{BB962C8B-B14F-4D97-AF65-F5344CB8AC3E}">
        <p14:creationId xmlns:p14="http://schemas.microsoft.com/office/powerpoint/2010/main" val="699437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02DEE14E-CDDA-473C-AD13-80AF1DA31F35}"/>
              </a:ext>
            </a:extLst>
          </p:cNvPr>
          <p:cNvSpPr txBox="1">
            <a:spLocks/>
          </p:cNvSpPr>
          <p:nvPr/>
        </p:nvSpPr>
        <p:spPr>
          <a:xfrm>
            <a:off x="433632" y="319070"/>
            <a:ext cx="6759019" cy="949690"/>
          </a:xfrm>
          <a:prstGeom prst="rect">
            <a:avLst/>
          </a:prstGeom>
        </p:spPr>
        <p:txBody>
          <a:bodyPr>
            <a:norm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274320"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0" indent="0">
              <a:buFont typeface="Arial" pitchFamily="34" charset="0"/>
              <a:buNone/>
            </a:pPr>
            <a:r>
              <a:rPr lang="en-US" sz="4000" b="1" dirty="0">
                <a:latin typeface="Twinkl" panose="02000000000000000000" pitchFamily="2" charset="0"/>
              </a:rPr>
              <a:t>Level 5:</a:t>
            </a:r>
            <a:endParaRPr lang="en-GB" sz="4000" b="1" dirty="0">
              <a:latin typeface="Twinkl" panose="02000000000000000000" pitchFamily="2" charset="0"/>
            </a:endParaRPr>
          </a:p>
        </p:txBody>
      </p:sp>
      <p:pic>
        <p:nvPicPr>
          <p:cNvPr id="2" name="Picture 1">
            <a:extLst>
              <a:ext uri="{FF2B5EF4-FFF2-40B4-BE49-F238E27FC236}">
                <a16:creationId xmlns:a16="http://schemas.microsoft.com/office/drawing/2014/main" id="{467B8A63-80A5-4C65-B92E-A568DC73CA1F}"/>
              </a:ext>
            </a:extLst>
          </p:cNvPr>
          <p:cNvPicPr>
            <a:picLocks noChangeAspect="1"/>
          </p:cNvPicPr>
          <p:nvPr/>
        </p:nvPicPr>
        <p:blipFill>
          <a:blip r:embed="rId2"/>
          <a:stretch>
            <a:fillRect/>
          </a:stretch>
        </p:blipFill>
        <p:spPr>
          <a:xfrm>
            <a:off x="5244225" y="4113739"/>
            <a:ext cx="3896851" cy="2744261"/>
          </a:xfrm>
          <a:prstGeom prst="rect">
            <a:avLst/>
          </a:prstGeom>
        </p:spPr>
      </p:pic>
      <p:pic>
        <p:nvPicPr>
          <p:cNvPr id="3" name="Picture 2">
            <a:extLst>
              <a:ext uri="{FF2B5EF4-FFF2-40B4-BE49-F238E27FC236}">
                <a16:creationId xmlns:a16="http://schemas.microsoft.com/office/drawing/2014/main" id="{8D3D76F6-6C2C-4220-8A50-18A749DB18A9}"/>
              </a:ext>
            </a:extLst>
          </p:cNvPr>
          <p:cNvPicPr>
            <a:picLocks noChangeAspect="1"/>
          </p:cNvPicPr>
          <p:nvPr/>
        </p:nvPicPr>
        <p:blipFill>
          <a:blip r:embed="rId3"/>
          <a:stretch>
            <a:fillRect/>
          </a:stretch>
        </p:blipFill>
        <p:spPr>
          <a:xfrm>
            <a:off x="0" y="4974586"/>
            <a:ext cx="4675695" cy="1874506"/>
          </a:xfrm>
          <a:prstGeom prst="rect">
            <a:avLst/>
          </a:prstGeom>
        </p:spPr>
      </p:pic>
      <p:sp>
        <p:nvSpPr>
          <p:cNvPr id="7" name="Rectangle 6">
            <a:extLst>
              <a:ext uri="{FF2B5EF4-FFF2-40B4-BE49-F238E27FC236}">
                <a16:creationId xmlns:a16="http://schemas.microsoft.com/office/drawing/2014/main" id="{8F1F7EAE-19F5-4102-9CD3-3F88B1B1112A}"/>
              </a:ext>
            </a:extLst>
          </p:cNvPr>
          <p:cNvSpPr/>
          <p:nvPr/>
        </p:nvSpPr>
        <p:spPr>
          <a:xfrm>
            <a:off x="433632" y="736995"/>
            <a:ext cx="6999402" cy="1938992"/>
          </a:xfrm>
          <a:prstGeom prst="rect">
            <a:avLst/>
          </a:prstGeom>
        </p:spPr>
        <p:txBody>
          <a:bodyPr wrap="square">
            <a:spAutoFit/>
          </a:bodyPr>
          <a:lstStyle/>
          <a:p>
            <a:pPr algn="ctr">
              <a:buClr>
                <a:schemeClr val="accent1"/>
              </a:buClr>
            </a:pPr>
            <a:endParaRPr lang="en-GB" sz="2400" dirty="0">
              <a:latin typeface="Twinkl" panose="02000000000000000000" pitchFamily="2" charset="0"/>
            </a:endParaRPr>
          </a:p>
          <a:p>
            <a:pPr>
              <a:buClr>
                <a:schemeClr val="accent1"/>
              </a:buClr>
            </a:pPr>
            <a:r>
              <a:rPr lang="en-GB" sz="2400" dirty="0">
                <a:latin typeface="Twinkl" panose="02000000000000000000" pitchFamily="2" charset="0"/>
              </a:rPr>
              <a:t>Level 5 is taught in Year 1 and introduces new graphemes, including vowel and split digraphs. </a:t>
            </a:r>
          </a:p>
          <a:p>
            <a:pPr>
              <a:buClr>
                <a:schemeClr val="accent1"/>
              </a:buClr>
            </a:pPr>
            <a:endParaRPr lang="en-GB" sz="2400" dirty="0">
              <a:latin typeface="Twinkl" panose="02000000000000000000" pitchFamily="2" charset="0"/>
            </a:endParaRPr>
          </a:p>
          <a:p>
            <a:pPr>
              <a:buClr>
                <a:schemeClr val="accent1"/>
              </a:buClr>
            </a:pPr>
            <a:r>
              <a:rPr lang="en-GB" sz="2400" dirty="0">
                <a:latin typeface="Twinkl" panose="02000000000000000000" pitchFamily="2" charset="0"/>
              </a:rPr>
              <a:t> </a:t>
            </a:r>
          </a:p>
        </p:txBody>
      </p:sp>
      <p:sp>
        <p:nvSpPr>
          <p:cNvPr id="8" name="Rectangle 7">
            <a:extLst>
              <a:ext uri="{FF2B5EF4-FFF2-40B4-BE49-F238E27FC236}">
                <a16:creationId xmlns:a16="http://schemas.microsoft.com/office/drawing/2014/main" id="{615D636F-F93A-4505-888B-E0EDAA362EF5}"/>
              </a:ext>
            </a:extLst>
          </p:cNvPr>
          <p:cNvSpPr/>
          <p:nvPr/>
        </p:nvSpPr>
        <p:spPr>
          <a:xfrm>
            <a:off x="400075" y="2020720"/>
            <a:ext cx="6999402" cy="2677656"/>
          </a:xfrm>
          <a:prstGeom prst="rect">
            <a:avLst/>
          </a:prstGeom>
        </p:spPr>
        <p:txBody>
          <a:bodyPr wrap="square">
            <a:spAutoFit/>
          </a:bodyPr>
          <a:lstStyle/>
          <a:p>
            <a:pPr algn="ctr">
              <a:buClr>
                <a:schemeClr val="accent1"/>
              </a:buClr>
            </a:pPr>
            <a:endParaRPr lang="en-GB" sz="2400" dirty="0">
              <a:latin typeface="Twinkl" panose="02000000000000000000" pitchFamily="2" charset="0"/>
            </a:endParaRPr>
          </a:p>
          <a:p>
            <a:pPr>
              <a:buClr>
                <a:schemeClr val="accent1"/>
              </a:buClr>
            </a:pPr>
            <a:r>
              <a:rPr lang="en-GB" sz="2400" dirty="0">
                <a:latin typeface="Twinkl" panose="02000000000000000000" pitchFamily="2" charset="0"/>
              </a:rPr>
              <a:t>Children learn different ways to spell the same sounds and how to choose the correct spelling when writing words. </a:t>
            </a:r>
          </a:p>
          <a:p>
            <a:pPr>
              <a:buClr>
                <a:schemeClr val="accent1"/>
              </a:buClr>
            </a:pPr>
            <a:endParaRPr lang="en-GB" sz="2400" dirty="0">
              <a:latin typeface="Twinkl" panose="02000000000000000000" pitchFamily="2" charset="0"/>
            </a:endParaRPr>
          </a:p>
          <a:p>
            <a:pPr>
              <a:buClr>
                <a:schemeClr val="accent1"/>
              </a:buClr>
            </a:pPr>
            <a:endParaRPr lang="en-GB" sz="2400" dirty="0">
              <a:latin typeface="Twinkl" panose="02000000000000000000" pitchFamily="2" charset="0"/>
            </a:endParaRPr>
          </a:p>
          <a:p>
            <a:pPr>
              <a:buClr>
                <a:schemeClr val="accent1"/>
              </a:buClr>
            </a:pPr>
            <a:r>
              <a:rPr lang="en-GB" sz="2400" dirty="0">
                <a:latin typeface="Twinkl" panose="02000000000000000000" pitchFamily="2" charset="0"/>
              </a:rPr>
              <a:t> </a:t>
            </a:r>
          </a:p>
        </p:txBody>
      </p:sp>
      <p:sp>
        <p:nvSpPr>
          <p:cNvPr id="9" name="Rectangle 8">
            <a:extLst>
              <a:ext uri="{FF2B5EF4-FFF2-40B4-BE49-F238E27FC236}">
                <a16:creationId xmlns:a16="http://schemas.microsoft.com/office/drawing/2014/main" id="{1F186F6C-7375-4FCB-ABA7-971F5B4A249D}"/>
              </a:ext>
            </a:extLst>
          </p:cNvPr>
          <p:cNvSpPr/>
          <p:nvPr/>
        </p:nvSpPr>
        <p:spPr>
          <a:xfrm>
            <a:off x="410066" y="3604109"/>
            <a:ext cx="4440026" cy="1938992"/>
          </a:xfrm>
          <a:prstGeom prst="rect">
            <a:avLst/>
          </a:prstGeom>
        </p:spPr>
        <p:txBody>
          <a:bodyPr wrap="square">
            <a:spAutoFit/>
          </a:bodyPr>
          <a:lstStyle/>
          <a:p>
            <a:pPr algn="ctr">
              <a:buClr>
                <a:schemeClr val="accent1"/>
              </a:buClr>
            </a:pPr>
            <a:endParaRPr lang="en-GB" sz="2400" dirty="0">
              <a:latin typeface="Twinkl" panose="02000000000000000000" pitchFamily="2" charset="0"/>
            </a:endParaRPr>
          </a:p>
          <a:p>
            <a:pPr>
              <a:buClr>
                <a:schemeClr val="accent1"/>
              </a:buClr>
            </a:pPr>
            <a:r>
              <a:rPr lang="en-GB" sz="2400" dirty="0">
                <a:latin typeface="Twinkl" panose="02000000000000000000" pitchFamily="2" charset="0"/>
              </a:rPr>
              <a:t>Your child will also learn more tricky words: </a:t>
            </a:r>
          </a:p>
          <a:p>
            <a:pPr>
              <a:buClr>
                <a:schemeClr val="accent1"/>
              </a:buClr>
            </a:pPr>
            <a:endParaRPr lang="en-GB" sz="2400" dirty="0">
              <a:latin typeface="Twinkl" panose="02000000000000000000" pitchFamily="2" charset="0"/>
            </a:endParaRPr>
          </a:p>
          <a:p>
            <a:pPr>
              <a:buClr>
                <a:schemeClr val="accent1"/>
              </a:buClr>
            </a:pPr>
            <a:r>
              <a:rPr lang="en-GB" sz="2400" dirty="0">
                <a:latin typeface="Twinkl" panose="02000000000000000000" pitchFamily="2" charset="0"/>
              </a:rPr>
              <a:t> </a:t>
            </a:r>
          </a:p>
        </p:txBody>
      </p:sp>
    </p:spTree>
    <p:extLst>
      <p:ext uri="{BB962C8B-B14F-4D97-AF65-F5344CB8AC3E}">
        <p14:creationId xmlns:p14="http://schemas.microsoft.com/office/powerpoint/2010/main" val="611289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02DEE14E-CDDA-473C-AD13-80AF1DA31F35}"/>
              </a:ext>
            </a:extLst>
          </p:cNvPr>
          <p:cNvSpPr txBox="1">
            <a:spLocks/>
          </p:cNvSpPr>
          <p:nvPr/>
        </p:nvSpPr>
        <p:spPr>
          <a:xfrm>
            <a:off x="433632" y="319070"/>
            <a:ext cx="6759019" cy="949690"/>
          </a:xfrm>
          <a:prstGeom prst="rect">
            <a:avLst/>
          </a:prstGeom>
        </p:spPr>
        <p:txBody>
          <a:bodyPr>
            <a:norm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274320"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0" indent="0">
              <a:buFont typeface="Arial" pitchFamily="34" charset="0"/>
              <a:buNone/>
            </a:pPr>
            <a:r>
              <a:rPr lang="en-US" sz="4000" b="1" dirty="0">
                <a:latin typeface="Twinkl" panose="02000000000000000000" pitchFamily="2" charset="0"/>
              </a:rPr>
              <a:t>Level 6:</a:t>
            </a:r>
            <a:endParaRPr lang="en-GB" sz="4000" b="1" dirty="0">
              <a:latin typeface="Twinkl" panose="02000000000000000000" pitchFamily="2" charset="0"/>
            </a:endParaRPr>
          </a:p>
        </p:txBody>
      </p:sp>
      <p:pic>
        <p:nvPicPr>
          <p:cNvPr id="2" name="Picture 1">
            <a:extLst>
              <a:ext uri="{FF2B5EF4-FFF2-40B4-BE49-F238E27FC236}">
                <a16:creationId xmlns:a16="http://schemas.microsoft.com/office/drawing/2014/main" id="{644FBF0F-DA48-4720-8D2C-98DF31EF0827}"/>
              </a:ext>
            </a:extLst>
          </p:cNvPr>
          <p:cNvPicPr>
            <a:picLocks noChangeAspect="1"/>
          </p:cNvPicPr>
          <p:nvPr/>
        </p:nvPicPr>
        <p:blipFill>
          <a:blip r:embed="rId2"/>
          <a:stretch>
            <a:fillRect/>
          </a:stretch>
        </p:blipFill>
        <p:spPr>
          <a:xfrm>
            <a:off x="4838429" y="3862021"/>
            <a:ext cx="4305571" cy="2995979"/>
          </a:xfrm>
          <a:prstGeom prst="rect">
            <a:avLst/>
          </a:prstGeom>
        </p:spPr>
      </p:pic>
      <p:pic>
        <p:nvPicPr>
          <p:cNvPr id="3" name="Picture 2">
            <a:extLst>
              <a:ext uri="{FF2B5EF4-FFF2-40B4-BE49-F238E27FC236}">
                <a16:creationId xmlns:a16="http://schemas.microsoft.com/office/drawing/2014/main" id="{12ADF9EF-CE9D-478E-81EA-8D7A4A9A0A0C}"/>
              </a:ext>
            </a:extLst>
          </p:cNvPr>
          <p:cNvPicPr>
            <a:picLocks noChangeAspect="1"/>
          </p:cNvPicPr>
          <p:nvPr/>
        </p:nvPicPr>
        <p:blipFill>
          <a:blip r:embed="rId3"/>
          <a:stretch>
            <a:fillRect/>
          </a:stretch>
        </p:blipFill>
        <p:spPr>
          <a:xfrm>
            <a:off x="0" y="4972922"/>
            <a:ext cx="4741254" cy="1885078"/>
          </a:xfrm>
          <a:prstGeom prst="rect">
            <a:avLst/>
          </a:prstGeom>
        </p:spPr>
      </p:pic>
      <p:sp>
        <p:nvSpPr>
          <p:cNvPr id="5" name="Rectangle 4">
            <a:extLst>
              <a:ext uri="{FF2B5EF4-FFF2-40B4-BE49-F238E27FC236}">
                <a16:creationId xmlns:a16="http://schemas.microsoft.com/office/drawing/2014/main" id="{AB77A3B4-7B8D-47D2-8F63-9DAF8AFA6C89}"/>
              </a:ext>
            </a:extLst>
          </p:cNvPr>
          <p:cNvSpPr/>
          <p:nvPr/>
        </p:nvSpPr>
        <p:spPr>
          <a:xfrm>
            <a:off x="433632" y="736995"/>
            <a:ext cx="6999402" cy="1938992"/>
          </a:xfrm>
          <a:prstGeom prst="rect">
            <a:avLst/>
          </a:prstGeom>
        </p:spPr>
        <p:txBody>
          <a:bodyPr wrap="square">
            <a:spAutoFit/>
          </a:bodyPr>
          <a:lstStyle/>
          <a:p>
            <a:pPr algn="ctr">
              <a:buClr>
                <a:schemeClr val="accent1"/>
              </a:buClr>
            </a:pPr>
            <a:endParaRPr lang="en-GB" sz="2400" dirty="0">
              <a:latin typeface="Twinkl" panose="02000000000000000000" pitchFamily="2" charset="0"/>
            </a:endParaRPr>
          </a:p>
          <a:p>
            <a:pPr>
              <a:buClr>
                <a:schemeClr val="accent1"/>
              </a:buClr>
            </a:pPr>
            <a:r>
              <a:rPr lang="en-GB" sz="2400" dirty="0">
                <a:latin typeface="Twinkl" panose="02000000000000000000" pitchFamily="2" charset="0"/>
              </a:rPr>
              <a:t>Level 6 is taught in Year 2 and focuses on developing fluent reading and accurate spelling. </a:t>
            </a:r>
          </a:p>
          <a:p>
            <a:pPr>
              <a:buClr>
                <a:schemeClr val="accent1"/>
              </a:buClr>
            </a:pPr>
            <a:endParaRPr lang="en-GB" sz="2400" dirty="0">
              <a:latin typeface="Twinkl" panose="02000000000000000000" pitchFamily="2" charset="0"/>
            </a:endParaRPr>
          </a:p>
          <a:p>
            <a:pPr>
              <a:buClr>
                <a:schemeClr val="accent1"/>
              </a:buClr>
            </a:pPr>
            <a:r>
              <a:rPr lang="en-GB" sz="2400" dirty="0">
                <a:latin typeface="Twinkl" panose="02000000000000000000" pitchFamily="2" charset="0"/>
              </a:rPr>
              <a:t> </a:t>
            </a:r>
          </a:p>
        </p:txBody>
      </p:sp>
      <p:sp>
        <p:nvSpPr>
          <p:cNvPr id="7" name="Rectangle 6">
            <a:extLst>
              <a:ext uri="{FF2B5EF4-FFF2-40B4-BE49-F238E27FC236}">
                <a16:creationId xmlns:a16="http://schemas.microsoft.com/office/drawing/2014/main" id="{D55E9FCA-C2C3-4AD0-BC41-214E6ABD5927}"/>
              </a:ext>
            </a:extLst>
          </p:cNvPr>
          <p:cNvSpPr/>
          <p:nvPr/>
        </p:nvSpPr>
        <p:spPr>
          <a:xfrm>
            <a:off x="410066" y="1831205"/>
            <a:ext cx="6999402" cy="2677656"/>
          </a:xfrm>
          <a:prstGeom prst="rect">
            <a:avLst/>
          </a:prstGeom>
        </p:spPr>
        <p:txBody>
          <a:bodyPr wrap="square">
            <a:spAutoFit/>
          </a:bodyPr>
          <a:lstStyle/>
          <a:p>
            <a:pPr algn="ctr">
              <a:buClr>
                <a:schemeClr val="accent1"/>
              </a:buClr>
            </a:pPr>
            <a:endParaRPr lang="en-GB" sz="2400" dirty="0">
              <a:latin typeface="Twinkl" panose="02000000000000000000" pitchFamily="2" charset="0"/>
            </a:endParaRPr>
          </a:p>
          <a:p>
            <a:pPr>
              <a:buClr>
                <a:schemeClr val="accent1"/>
              </a:buClr>
            </a:pPr>
            <a:r>
              <a:rPr lang="en-GB" sz="2400" dirty="0">
                <a:latin typeface="Twinkl" panose="02000000000000000000" pitchFamily="2" charset="0"/>
              </a:rPr>
              <a:t>Children should be able to read many words quickly and automatically, while learning spelling rules and patterns. They will also revise previously taught sounds. </a:t>
            </a:r>
          </a:p>
          <a:p>
            <a:pPr>
              <a:buClr>
                <a:schemeClr val="accent1"/>
              </a:buClr>
            </a:pPr>
            <a:endParaRPr lang="en-GB" sz="2400" dirty="0">
              <a:latin typeface="Twinkl" panose="02000000000000000000" pitchFamily="2" charset="0"/>
            </a:endParaRPr>
          </a:p>
          <a:p>
            <a:pPr>
              <a:buClr>
                <a:schemeClr val="accent1"/>
              </a:buClr>
            </a:pPr>
            <a:r>
              <a:rPr lang="en-GB" sz="2400" dirty="0">
                <a:latin typeface="Twinkl" panose="02000000000000000000" pitchFamily="2" charset="0"/>
              </a:rPr>
              <a:t> </a:t>
            </a:r>
          </a:p>
        </p:txBody>
      </p:sp>
      <p:sp>
        <p:nvSpPr>
          <p:cNvPr id="8" name="Rectangle 7">
            <a:extLst>
              <a:ext uri="{FF2B5EF4-FFF2-40B4-BE49-F238E27FC236}">
                <a16:creationId xmlns:a16="http://schemas.microsoft.com/office/drawing/2014/main" id="{AF162284-C61F-4952-A1DC-C02E415E8910}"/>
              </a:ext>
            </a:extLst>
          </p:cNvPr>
          <p:cNvSpPr/>
          <p:nvPr/>
        </p:nvSpPr>
        <p:spPr>
          <a:xfrm>
            <a:off x="410066" y="3604109"/>
            <a:ext cx="4440026" cy="1938992"/>
          </a:xfrm>
          <a:prstGeom prst="rect">
            <a:avLst/>
          </a:prstGeom>
        </p:spPr>
        <p:txBody>
          <a:bodyPr wrap="square">
            <a:spAutoFit/>
          </a:bodyPr>
          <a:lstStyle/>
          <a:p>
            <a:pPr algn="ctr">
              <a:buClr>
                <a:schemeClr val="accent1"/>
              </a:buClr>
            </a:pPr>
            <a:endParaRPr lang="en-GB" sz="2400" dirty="0">
              <a:latin typeface="Twinkl" panose="02000000000000000000" pitchFamily="2" charset="0"/>
            </a:endParaRPr>
          </a:p>
          <a:p>
            <a:pPr>
              <a:buClr>
                <a:schemeClr val="accent1"/>
              </a:buClr>
            </a:pPr>
            <a:r>
              <a:rPr lang="en-GB" sz="2400" dirty="0">
                <a:latin typeface="Twinkl" panose="02000000000000000000" pitchFamily="2" charset="0"/>
              </a:rPr>
              <a:t>Your child will also learn more tricky words: </a:t>
            </a:r>
          </a:p>
          <a:p>
            <a:pPr>
              <a:buClr>
                <a:schemeClr val="accent1"/>
              </a:buClr>
            </a:pPr>
            <a:endParaRPr lang="en-GB" sz="2400" dirty="0">
              <a:latin typeface="Twinkl" panose="02000000000000000000" pitchFamily="2" charset="0"/>
            </a:endParaRPr>
          </a:p>
          <a:p>
            <a:pPr>
              <a:buClr>
                <a:schemeClr val="accent1"/>
              </a:buClr>
            </a:pPr>
            <a:r>
              <a:rPr lang="en-GB" sz="2400" dirty="0">
                <a:latin typeface="Twinkl" panose="02000000000000000000" pitchFamily="2" charset="0"/>
              </a:rPr>
              <a:t> </a:t>
            </a:r>
          </a:p>
        </p:txBody>
      </p:sp>
    </p:spTree>
    <p:extLst>
      <p:ext uri="{BB962C8B-B14F-4D97-AF65-F5344CB8AC3E}">
        <p14:creationId xmlns:p14="http://schemas.microsoft.com/office/powerpoint/2010/main" val="3980848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96026CA-0A06-4AAB-B549-F5960C5E4792}"/>
              </a:ext>
            </a:extLst>
          </p:cNvPr>
          <p:cNvSpPr>
            <a:spLocks noGrp="1"/>
          </p:cNvSpPr>
          <p:nvPr>
            <p:ph idx="1"/>
          </p:nvPr>
        </p:nvSpPr>
        <p:spPr>
          <a:xfrm>
            <a:off x="322868" y="415485"/>
            <a:ext cx="5333214" cy="949690"/>
          </a:xfrm>
        </p:spPr>
        <p:txBody>
          <a:bodyPr>
            <a:normAutofit/>
          </a:bodyPr>
          <a:lstStyle/>
          <a:p>
            <a:pPr marL="0" indent="0" algn="ctr">
              <a:buNone/>
            </a:pPr>
            <a:r>
              <a:rPr lang="en-US" sz="4000" b="1" dirty="0">
                <a:latin typeface="Twinkl" panose="02000000000000000000" pitchFamily="2" charset="0"/>
              </a:rPr>
              <a:t>Why reading matters </a:t>
            </a:r>
            <a:endParaRPr lang="en-GB" sz="4000" b="1" dirty="0">
              <a:latin typeface="Twinkl" panose="02000000000000000000" pitchFamily="2" charset="0"/>
            </a:endParaRPr>
          </a:p>
        </p:txBody>
      </p:sp>
      <p:pic>
        <p:nvPicPr>
          <p:cNvPr id="1026" name="Picture 2" descr="Hanslope Primary School">
            <a:extLst>
              <a:ext uri="{FF2B5EF4-FFF2-40B4-BE49-F238E27FC236}">
                <a16:creationId xmlns:a16="http://schemas.microsoft.com/office/drawing/2014/main" id="{44E81C88-57EF-48AF-8987-B41AC84339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00875" y="4605700"/>
            <a:ext cx="2143125" cy="214312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F863B6AE-B083-4648-BD2F-6E08DD5C7E6D}"/>
              </a:ext>
            </a:extLst>
          </p:cNvPr>
          <p:cNvSpPr/>
          <p:nvPr/>
        </p:nvSpPr>
        <p:spPr>
          <a:xfrm>
            <a:off x="539683" y="771171"/>
            <a:ext cx="6999402" cy="3416320"/>
          </a:xfrm>
          <a:prstGeom prst="rect">
            <a:avLst/>
          </a:prstGeom>
        </p:spPr>
        <p:txBody>
          <a:bodyPr wrap="square">
            <a:spAutoFit/>
          </a:bodyPr>
          <a:lstStyle/>
          <a:p>
            <a:pPr algn="ctr">
              <a:buClr>
                <a:schemeClr val="accent1"/>
              </a:buClr>
            </a:pPr>
            <a:endParaRPr lang="en-GB" sz="2400" dirty="0">
              <a:latin typeface="Twinkl" panose="02000000000000000000" pitchFamily="2" charset="0"/>
            </a:endParaRPr>
          </a:p>
          <a:p>
            <a:pPr>
              <a:buClr>
                <a:schemeClr val="accent1"/>
              </a:buClr>
            </a:pPr>
            <a:r>
              <a:rPr lang="en-US" sz="2400" dirty="0">
                <a:latin typeface="Twinkl" panose="02000000000000000000" pitchFamily="2" charset="0"/>
              </a:rPr>
              <a:t>The ability to read is fundamental to learning and absolutely affects the chances children get in life. Teachers want all children in their care to succeed and the partnership between home and school is vital in ensuring success! </a:t>
            </a:r>
          </a:p>
          <a:p>
            <a:pPr>
              <a:buClr>
                <a:schemeClr val="accent1"/>
              </a:buClr>
            </a:pPr>
            <a:endParaRPr lang="en-US" sz="2400" dirty="0">
              <a:latin typeface="Twinkl" panose="02000000000000000000" pitchFamily="2" charset="0"/>
            </a:endParaRPr>
          </a:p>
          <a:p>
            <a:pPr>
              <a:buClr>
                <a:schemeClr val="accent1"/>
              </a:buClr>
            </a:pPr>
            <a:endParaRPr lang="en-US" sz="2400" dirty="0">
              <a:latin typeface="Twinkl" panose="02000000000000000000" pitchFamily="2" charset="0"/>
            </a:endParaRPr>
          </a:p>
          <a:p>
            <a:pPr>
              <a:buClr>
                <a:schemeClr val="accent1"/>
              </a:buClr>
            </a:pPr>
            <a:endParaRPr lang="en-US" sz="2400" dirty="0">
              <a:latin typeface="Twinkl" panose="02000000000000000000" pitchFamily="2" charset="0"/>
            </a:endParaRPr>
          </a:p>
        </p:txBody>
      </p:sp>
      <p:sp>
        <p:nvSpPr>
          <p:cNvPr id="6" name="Rectangle 5">
            <a:extLst>
              <a:ext uri="{FF2B5EF4-FFF2-40B4-BE49-F238E27FC236}">
                <a16:creationId xmlns:a16="http://schemas.microsoft.com/office/drawing/2014/main" id="{8F652542-7A2E-423B-8E77-D797247CEB7E}"/>
              </a:ext>
            </a:extLst>
          </p:cNvPr>
          <p:cNvSpPr/>
          <p:nvPr/>
        </p:nvSpPr>
        <p:spPr>
          <a:xfrm>
            <a:off x="539683" y="4516817"/>
            <a:ext cx="6285323" cy="2677656"/>
          </a:xfrm>
          <a:prstGeom prst="rect">
            <a:avLst/>
          </a:prstGeom>
        </p:spPr>
        <p:txBody>
          <a:bodyPr wrap="square">
            <a:spAutoFit/>
          </a:bodyPr>
          <a:lstStyle/>
          <a:p>
            <a:pPr algn="ctr">
              <a:buClr>
                <a:schemeClr val="accent1"/>
              </a:buClr>
            </a:pPr>
            <a:endParaRPr lang="en-GB" sz="2400" dirty="0">
              <a:latin typeface="Twinkl" panose="02000000000000000000" pitchFamily="2" charset="0"/>
            </a:endParaRPr>
          </a:p>
          <a:p>
            <a:pPr>
              <a:buClr>
                <a:schemeClr val="accent1"/>
              </a:buClr>
            </a:pPr>
            <a:r>
              <a:rPr lang="en-US" sz="2400" dirty="0">
                <a:latin typeface="Twinkl" panose="02000000000000000000" pitchFamily="2" charset="0"/>
              </a:rPr>
              <a:t>Reading for pleasure is also particularly important so giving your child lots of different opportunities to read and pushing that love of reading really helps!  </a:t>
            </a:r>
          </a:p>
          <a:p>
            <a:pPr>
              <a:buClr>
                <a:schemeClr val="accent1"/>
              </a:buClr>
            </a:pPr>
            <a:endParaRPr lang="en-GB" sz="2400" dirty="0">
              <a:latin typeface="Twinkl" panose="02000000000000000000" pitchFamily="2" charset="0"/>
            </a:endParaRPr>
          </a:p>
          <a:p>
            <a:pPr>
              <a:buClr>
                <a:schemeClr val="accent1"/>
              </a:buClr>
            </a:pPr>
            <a:r>
              <a:rPr lang="en-GB" sz="2400" dirty="0">
                <a:latin typeface="Twinkl" panose="02000000000000000000" pitchFamily="2" charset="0"/>
              </a:rPr>
              <a:t> </a:t>
            </a:r>
          </a:p>
        </p:txBody>
      </p:sp>
      <p:sp>
        <p:nvSpPr>
          <p:cNvPr id="7" name="Rectangle 6">
            <a:extLst>
              <a:ext uri="{FF2B5EF4-FFF2-40B4-BE49-F238E27FC236}">
                <a16:creationId xmlns:a16="http://schemas.microsoft.com/office/drawing/2014/main" id="{9D50C3C2-B9B0-45AB-8387-93CF7F1831F6}"/>
              </a:ext>
            </a:extLst>
          </p:cNvPr>
          <p:cNvSpPr/>
          <p:nvPr/>
        </p:nvSpPr>
        <p:spPr>
          <a:xfrm>
            <a:off x="539683" y="3033329"/>
            <a:ext cx="6999402" cy="2308324"/>
          </a:xfrm>
          <a:prstGeom prst="rect">
            <a:avLst/>
          </a:prstGeom>
        </p:spPr>
        <p:txBody>
          <a:bodyPr wrap="square">
            <a:spAutoFit/>
          </a:bodyPr>
          <a:lstStyle/>
          <a:p>
            <a:pPr algn="ctr">
              <a:buClr>
                <a:schemeClr val="accent1"/>
              </a:buClr>
            </a:pPr>
            <a:endParaRPr lang="en-GB" sz="2400" dirty="0">
              <a:latin typeface="Twinkl" panose="02000000000000000000" pitchFamily="2" charset="0"/>
            </a:endParaRPr>
          </a:p>
          <a:p>
            <a:pPr>
              <a:buClr>
                <a:schemeClr val="accent1"/>
              </a:buClr>
            </a:pPr>
            <a:r>
              <a:rPr lang="en-US" sz="2400" dirty="0">
                <a:latin typeface="Twinkl" panose="02000000000000000000" pitchFamily="2" charset="0"/>
              </a:rPr>
              <a:t>Try to read the book sent home from school as often as possible and please record in the homeschool book. </a:t>
            </a:r>
          </a:p>
          <a:p>
            <a:pPr>
              <a:buClr>
                <a:schemeClr val="accent1"/>
              </a:buClr>
            </a:pPr>
            <a:endParaRPr lang="en-GB" sz="2400" dirty="0">
              <a:latin typeface="Twinkl" panose="02000000000000000000" pitchFamily="2" charset="0"/>
            </a:endParaRPr>
          </a:p>
          <a:p>
            <a:pPr>
              <a:buClr>
                <a:schemeClr val="accent1"/>
              </a:buClr>
            </a:pPr>
            <a:r>
              <a:rPr lang="en-GB" sz="2400" dirty="0">
                <a:latin typeface="Twinkl" panose="02000000000000000000" pitchFamily="2" charset="0"/>
              </a:rPr>
              <a:t> </a:t>
            </a:r>
          </a:p>
        </p:txBody>
      </p:sp>
    </p:spTree>
    <p:extLst>
      <p:ext uri="{BB962C8B-B14F-4D97-AF65-F5344CB8AC3E}">
        <p14:creationId xmlns:p14="http://schemas.microsoft.com/office/powerpoint/2010/main" val="624122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96026CA-0A06-4AAB-B549-F5960C5E4792}"/>
              </a:ext>
            </a:extLst>
          </p:cNvPr>
          <p:cNvSpPr>
            <a:spLocks noGrp="1"/>
          </p:cNvSpPr>
          <p:nvPr>
            <p:ph idx="1"/>
          </p:nvPr>
        </p:nvSpPr>
        <p:spPr>
          <a:xfrm>
            <a:off x="-271020" y="227291"/>
            <a:ext cx="5333214" cy="949690"/>
          </a:xfrm>
        </p:spPr>
        <p:txBody>
          <a:bodyPr>
            <a:normAutofit/>
          </a:bodyPr>
          <a:lstStyle/>
          <a:p>
            <a:pPr marL="0" indent="0" algn="ctr">
              <a:buNone/>
            </a:pPr>
            <a:r>
              <a:rPr lang="en-US" sz="4000" b="1" dirty="0">
                <a:latin typeface="Twinkl" panose="02000000000000000000" pitchFamily="2" charset="0"/>
              </a:rPr>
              <a:t>Helping at home </a:t>
            </a:r>
            <a:endParaRPr lang="en-GB" sz="4000" b="1" dirty="0">
              <a:latin typeface="Twinkl" panose="02000000000000000000" pitchFamily="2" charset="0"/>
            </a:endParaRPr>
          </a:p>
        </p:txBody>
      </p:sp>
      <p:pic>
        <p:nvPicPr>
          <p:cNvPr id="1026" name="Picture 2" descr="Hanslope Primary School">
            <a:extLst>
              <a:ext uri="{FF2B5EF4-FFF2-40B4-BE49-F238E27FC236}">
                <a16:creationId xmlns:a16="http://schemas.microsoft.com/office/drawing/2014/main" id="{44E81C88-57EF-48AF-8987-B41AC84339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00875" y="4605700"/>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Hanslope Primary School">
            <a:extLst>
              <a:ext uri="{FF2B5EF4-FFF2-40B4-BE49-F238E27FC236}">
                <a16:creationId xmlns:a16="http://schemas.microsoft.com/office/drawing/2014/main" id="{C0D94F73-F69D-458F-B3DF-196DCC0C76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00875" y="4605700"/>
            <a:ext cx="2143125" cy="2143125"/>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D250388C-D3B3-4F4B-982D-5939543B45E2}"/>
              </a:ext>
            </a:extLst>
          </p:cNvPr>
          <p:cNvSpPr/>
          <p:nvPr/>
        </p:nvSpPr>
        <p:spPr>
          <a:xfrm>
            <a:off x="338481" y="1348021"/>
            <a:ext cx="6999402" cy="707886"/>
          </a:xfrm>
          <a:prstGeom prst="rect">
            <a:avLst/>
          </a:prstGeom>
        </p:spPr>
        <p:txBody>
          <a:bodyPr wrap="square">
            <a:spAutoFit/>
          </a:bodyPr>
          <a:lstStyle/>
          <a:p>
            <a:pPr>
              <a:buClr>
                <a:schemeClr val="accent1"/>
              </a:buClr>
            </a:pPr>
            <a:endParaRPr lang="en-GB" sz="2000" dirty="0">
              <a:latin typeface="Comic Sans MS" panose="030F0702030302020204" pitchFamily="66" charset="0"/>
            </a:endParaRPr>
          </a:p>
          <a:p>
            <a:pPr marL="457200" indent="-457200">
              <a:buClr>
                <a:schemeClr val="accent1"/>
              </a:buClr>
              <a:buFont typeface="Courier New" panose="02070309020205020404" pitchFamily="49" charset="0"/>
              <a:buChar char="o"/>
            </a:pPr>
            <a:r>
              <a:rPr lang="en-GB" sz="2000" dirty="0">
                <a:latin typeface="Twinkl" panose="02000000000000000000" pitchFamily="2" charset="0"/>
              </a:rPr>
              <a:t>Developing listening, turn-taking and speaking skills. </a:t>
            </a:r>
          </a:p>
        </p:txBody>
      </p:sp>
      <p:sp>
        <p:nvSpPr>
          <p:cNvPr id="18" name="Content Placeholder 2">
            <a:extLst>
              <a:ext uri="{FF2B5EF4-FFF2-40B4-BE49-F238E27FC236}">
                <a16:creationId xmlns:a16="http://schemas.microsoft.com/office/drawing/2014/main" id="{1E8D4277-9B34-484A-AF2A-4428E7227957}"/>
              </a:ext>
            </a:extLst>
          </p:cNvPr>
          <p:cNvSpPr txBox="1">
            <a:spLocks/>
          </p:cNvSpPr>
          <p:nvPr/>
        </p:nvSpPr>
        <p:spPr>
          <a:xfrm>
            <a:off x="-684229" y="1033089"/>
            <a:ext cx="7485667" cy="949690"/>
          </a:xfrm>
          <a:prstGeom prst="rect">
            <a:avLst/>
          </a:prstGeom>
        </p:spPr>
        <p:txBody>
          <a:bodyPr vert="horz" lIns="91440" tIns="45720" rIns="91440" bIns="45720" rtlCol="0">
            <a:norm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274320"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0" indent="0" algn="ctr">
              <a:buFont typeface="Arial" pitchFamily="34" charset="0"/>
              <a:buNone/>
            </a:pPr>
            <a:r>
              <a:rPr lang="en-US" sz="2800" dirty="0">
                <a:latin typeface="Twinkl" panose="02000000000000000000" pitchFamily="2" charset="0"/>
              </a:rPr>
              <a:t>Support your child’s phonics by: </a:t>
            </a:r>
            <a:endParaRPr lang="en-GB" sz="2800" dirty="0">
              <a:latin typeface="Twinkl" panose="02000000000000000000" pitchFamily="2" charset="0"/>
            </a:endParaRPr>
          </a:p>
        </p:txBody>
      </p:sp>
      <p:sp>
        <p:nvSpPr>
          <p:cNvPr id="19" name="Rectangle 18">
            <a:extLst>
              <a:ext uri="{FF2B5EF4-FFF2-40B4-BE49-F238E27FC236}">
                <a16:creationId xmlns:a16="http://schemas.microsoft.com/office/drawing/2014/main" id="{B431D2BD-2B13-49CD-9591-A2A1F49067AA}"/>
              </a:ext>
            </a:extLst>
          </p:cNvPr>
          <p:cNvSpPr/>
          <p:nvPr/>
        </p:nvSpPr>
        <p:spPr>
          <a:xfrm>
            <a:off x="338481" y="1949883"/>
            <a:ext cx="6999402" cy="1015663"/>
          </a:xfrm>
          <a:prstGeom prst="rect">
            <a:avLst/>
          </a:prstGeom>
        </p:spPr>
        <p:txBody>
          <a:bodyPr wrap="square">
            <a:spAutoFit/>
          </a:bodyPr>
          <a:lstStyle/>
          <a:p>
            <a:pPr>
              <a:buClr>
                <a:schemeClr val="accent1"/>
              </a:buClr>
            </a:pPr>
            <a:endParaRPr lang="en-GB" sz="2000" dirty="0">
              <a:latin typeface="Comic Sans MS" panose="030F0702030302020204" pitchFamily="66" charset="0"/>
            </a:endParaRPr>
          </a:p>
          <a:p>
            <a:pPr marL="457200" indent="-457200">
              <a:buClr>
                <a:schemeClr val="accent1"/>
              </a:buClr>
              <a:buFont typeface="Courier New" panose="02070309020205020404" pitchFamily="49" charset="0"/>
              <a:buChar char="o"/>
            </a:pPr>
            <a:r>
              <a:rPr lang="en-GB" sz="2000" dirty="0">
                <a:latin typeface="Twinkl" panose="02000000000000000000" pitchFamily="2" charset="0"/>
              </a:rPr>
              <a:t>Helping them spot letters and familiar words in everyday places. </a:t>
            </a:r>
          </a:p>
        </p:txBody>
      </p:sp>
      <p:sp>
        <p:nvSpPr>
          <p:cNvPr id="20" name="Rectangle 19">
            <a:extLst>
              <a:ext uri="{FF2B5EF4-FFF2-40B4-BE49-F238E27FC236}">
                <a16:creationId xmlns:a16="http://schemas.microsoft.com/office/drawing/2014/main" id="{F12277C9-1439-4BF6-8281-09934735DE5E}"/>
              </a:ext>
            </a:extLst>
          </p:cNvPr>
          <p:cNvSpPr/>
          <p:nvPr/>
        </p:nvSpPr>
        <p:spPr>
          <a:xfrm>
            <a:off x="338481" y="2934401"/>
            <a:ext cx="6999402" cy="1015663"/>
          </a:xfrm>
          <a:prstGeom prst="rect">
            <a:avLst/>
          </a:prstGeom>
        </p:spPr>
        <p:txBody>
          <a:bodyPr wrap="square">
            <a:spAutoFit/>
          </a:bodyPr>
          <a:lstStyle/>
          <a:p>
            <a:pPr>
              <a:buClr>
                <a:schemeClr val="accent1"/>
              </a:buClr>
            </a:pPr>
            <a:endParaRPr lang="en-GB" sz="2000" dirty="0">
              <a:latin typeface="Comic Sans MS" panose="030F0702030302020204" pitchFamily="66" charset="0"/>
            </a:endParaRPr>
          </a:p>
          <a:p>
            <a:pPr marL="457200" indent="-457200">
              <a:buClr>
                <a:schemeClr val="accent1"/>
              </a:buClr>
              <a:buFont typeface="Courier New" panose="02070309020205020404" pitchFamily="49" charset="0"/>
              <a:buChar char="o"/>
            </a:pPr>
            <a:r>
              <a:rPr lang="en-GB" sz="2000" dirty="0">
                <a:latin typeface="Twinkl" panose="02000000000000000000" pitchFamily="2" charset="0"/>
              </a:rPr>
              <a:t>Practising new sounds and correct letter formation at home. </a:t>
            </a:r>
          </a:p>
        </p:txBody>
      </p:sp>
      <p:sp>
        <p:nvSpPr>
          <p:cNvPr id="21" name="Rectangle 20">
            <a:extLst>
              <a:ext uri="{FF2B5EF4-FFF2-40B4-BE49-F238E27FC236}">
                <a16:creationId xmlns:a16="http://schemas.microsoft.com/office/drawing/2014/main" id="{250E6B42-03F6-4BBD-B8B5-5E985F80525C}"/>
              </a:ext>
            </a:extLst>
          </p:cNvPr>
          <p:cNvSpPr/>
          <p:nvPr/>
        </p:nvSpPr>
        <p:spPr>
          <a:xfrm>
            <a:off x="338481" y="3906843"/>
            <a:ext cx="6999402" cy="1015663"/>
          </a:xfrm>
          <a:prstGeom prst="rect">
            <a:avLst/>
          </a:prstGeom>
        </p:spPr>
        <p:txBody>
          <a:bodyPr wrap="square">
            <a:spAutoFit/>
          </a:bodyPr>
          <a:lstStyle/>
          <a:p>
            <a:pPr>
              <a:buClr>
                <a:schemeClr val="accent1"/>
              </a:buClr>
            </a:pPr>
            <a:endParaRPr lang="en-GB" sz="2000" dirty="0">
              <a:latin typeface="Comic Sans MS" panose="030F0702030302020204" pitchFamily="66" charset="0"/>
            </a:endParaRPr>
          </a:p>
          <a:p>
            <a:pPr marL="457200" indent="-457200">
              <a:buClr>
                <a:schemeClr val="accent1"/>
              </a:buClr>
              <a:buFont typeface="Courier New" panose="02070309020205020404" pitchFamily="49" charset="0"/>
              <a:buChar char="o"/>
            </a:pPr>
            <a:r>
              <a:rPr lang="en-GB" sz="2000" dirty="0">
                <a:latin typeface="Twinkl" panose="02000000000000000000" pitchFamily="2" charset="0"/>
              </a:rPr>
              <a:t>Reading every day and using the pure sounds taught at school. </a:t>
            </a:r>
          </a:p>
        </p:txBody>
      </p:sp>
      <p:sp>
        <p:nvSpPr>
          <p:cNvPr id="23" name="Rectangle 22">
            <a:extLst>
              <a:ext uri="{FF2B5EF4-FFF2-40B4-BE49-F238E27FC236}">
                <a16:creationId xmlns:a16="http://schemas.microsoft.com/office/drawing/2014/main" id="{2F598D71-C009-48B1-9CFB-D2221DBCB944}"/>
              </a:ext>
            </a:extLst>
          </p:cNvPr>
          <p:cNvSpPr/>
          <p:nvPr/>
        </p:nvSpPr>
        <p:spPr>
          <a:xfrm>
            <a:off x="338481" y="4809248"/>
            <a:ext cx="6999402" cy="1015663"/>
          </a:xfrm>
          <a:prstGeom prst="rect">
            <a:avLst/>
          </a:prstGeom>
        </p:spPr>
        <p:txBody>
          <a:bodyPr wrap="square">
            <a:spAutoFit/>
          </a:bodyPr>
          <a:lstStyle/>
          <a:p>
            <a:pPr>
              <a:buClr>
                <a:schemeClr val="accent1"/>
              </a:buClr>
            </a:pPr>
            <a:endParaRPr lang="en-GB" sz="2000" dirty="0">
              <a:latin typeface="Comic Sans MS" panose="030F0702030302020204" pitchFamily="66" charset="0"/>
            </a:endParaRPr>
          </a:p>
          <a:p>
            <a:pPr marL="457200" indent="-457200">
              <a:buClr>
                <a:schemeClr val="accent1"/>
              </a:buClr>
              <a:buFont typeface="Courier New" panose="02070309020205020404" pitchFamily="49" charset="0"/>
              <a:buChar char="o"/>
            </a:pPr>
            <a:r>
              <a:rPr lang="en-GB" sz="2000" dirty="0">
                <a:latin typeface="Twinkl" panose="02000000000000000000" pitchFamily="2" charset="0"/>
              </a:rPr>
              <a:t>Ask your child’s teacher if you are unsure about anything, so home and school use the same approach. </a:t>
            </a:r>
          </a:p>
        </p:txBody>
      </p:sp>
    </p:spTree>
    <p:extLst>
      <p:ext uri="{BB962C8B-B14F-4D97-AF65-F5344CB8AC3E}">
        <p14:creationId xmlns:p14="http://schemas.microsoft.com/office/powerpoint/2010/main" val="1586562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9" grpId="0"/>
      <p:bldP spid="20" grpId="0"/>
      <p:bldP spid="21" grpId="0"/>
      <p:bldP spid="2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96026CA-0A06-4AAB-B549-F5960C5E4792}"/>
              </a:ext>
            </a:extLst>
          </p:cNvPr>
          <p:cNvSpPr>
            <a:spLocks noGrp="1"/>
          </p:cNvSpPr>
          <p:nvPr>
            <p:ph idx="1"/>
          </p:nvPr>
        </p:nvSpPr>
        <p:spPr>
          <a:xfrm>
            <a:off x="-271020" y="227291"/>
            <a:ext cx="5333214" cy="949690"/>
          </a:xfrm>
        </p:spPr>
        <p:txBody>
          <a:bodyPr>
            <a:normAutofit/>
          </a:bodyPr>
          <a:lstStyle/>
          <a:p>
            <a:pPr marL="0" indent="0" algn="ctr">
              <a:buNone/>
            </a:pPr>
            <a:r>
              <a:rPr lang="en-US" sz="4000" b="1" dirty="0">
                <a:latin typeface="Twinkl" panose="02000000000000000000" pitchFamily="2" charset="0"/>
              </a:rPr>
              <a:t>Helping at home </a:t>
            </a:r>
            <a:endParaRPr lang="en-GB" sz="4000" b="1" dirty="0">
              <a:latin typeface="Twinkl" panose="02000000000000000000" pitchFamily="2" charset="0"/>
            </a:endParaRPr>
          </a:p>
        </p:txBody>
      </p:sp>
      <p:pic>
        <p:nvPicPr>
          <p:cNvPr id="1026" name="Picture 2" descr="Hanslope Primary School">
            <a:extLst>
              <a:ext uri="{FF2B5EF4-FFF2-40B4-BE49-F238E27FC236}">
                <a16:creationId xmlns:a16="http://schemas.microsoft.com/office/drawing/2014/main" id="{44E81C88-57EF-48AF-8987-B41AC84339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00875" y="4605700"/>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Hanslope Primary School">
            <a:extLst>
              <a:ext uri="{FF2B5EF4-FFF2-40B4-BE49-F238E27FC236}">
                <a16:creationId xmlns:a16="http://schemas.microsoft.com/office/drawing/2014/main" id="{C0D94F73-F69D-458F-B3DF-196DCC0C76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00875" y="4605700"/>
            <a:ext cx="2143125" cy="2143125"/>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D250388C-D3B3-4F4B-982D-5939543B45E2}"/>
              </a:ext>
            </a:extLst>
          </p:cNvPr>
          <p:cNvSpPr/>
          <p:nvPr/>
        </p:nvSpPr>
        <p:spPr>
          <a:xfrm>
            <a:off x="338481" y="1492205"/>
            <a:ext cx="7966533" cy="1015663"/>
          </a:xfrm>
          <a:prstGeom prst="rect">
            <a:avLst/>
          </a:prstGeom>
        </p:spPr>
        <p:txBody>
          <a:bodyPr wrap="square">
            <a:spAutoFit/>
          </a:bodyPr>
          <a:lstStyle/>
          <a:p>
            <a:pPr>
              <a:buClr>
                <a:schemeClr val="accent1"/>
              </a:buClr>
            </a:pPr>
            <a:endParaRPr lang="en-GB" sz="2000" dirty="0">
              <a:latin typeface="Comic Sans MS" panose="030F0702030302020204" pitchFamily="66" charset="0"/>
            </a:endParaRPr>
          </a:p>
          <a:p>
            <a:pPr marL="457200" indent="-457200">
              <a:buClr>
                <a:schemeClr val="accent1"/>
              </a:buClr>
              <a:buFont typeface="Courier New" panose="02070309020205020404" pitchFamily="49" charset="0"/>
              <a:buChar char="o"/>
            </a:pPr>
            <a:r>
              <a:rPr lang="en-GB" sz="2000" dirty="0">
                <a:latin typeface="Twinkl" panose="02000000000000000000" pitchFamily="2" charset="0"/>
              </a:rPr>
              <a:t>Talk about the book’s title, pictures and what your child thinks will happen. </a:t>
            </a:r>
          </a:p>
        </p:txBody>
      </p:sp>
      <p:sp>
        <p:nvSpPr>
          <p:cNvPr id="18" name="Content Placeholder 2">
            <a:extLst>
              <a:ext uri="{FF2B5EF4-FFF2-40B4-BE49-F238E27FC236}">
                <a16:creationId xmlns:a16="http://schemas.microsoft.com/office/drawing/2014/main" id="{1E8D4277-9B34-484A-AF2A-4428E7227957}"/>
              </a:ext>
            </a:extLst>
          </p:cNvPr>
          <p:cNvSpPr txBox="1">
            <a:spLocks/>
          </p:cNvSpPr>
          <p:nvPr/>
        </p:nvSpPr>
        <p:spPr>
          <a:xfrm>
            <a:off x="-1347247" y="1033089"/>
            <a:ext cx="7485667" cy="949690"/>
          </a:xfrm>
          <a:prstGeom prst="rect">
            <a:avLst/>
          </a:prstGeom>
        </p:spPr>
        <p:txBody>
          <a:bodyPr vert="horz" lIns="91440" tIns="45720" rIns="91440" bIns="45720" rtlCol="0">
            <a:norm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274320"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0" indent="0" algn="ctr">
              <a:buFont typeface="Arial" pitchFamily="34" charset="0"/>
              <a:buNone/>
            </a:pPr>
            <a:r>
              <a:rPr lang="en-US" sz="2800" dirty="0">
                <a:latin typeface="Twinkl" panose="02000000000000000000" pitchFamily="2" charset="0"/>
              </a:rPr>
              <a:t>When reading together: </a:t>
            </a:r>
            <a:endParaRPr lang="en-GB" sz="2800" dirty="0">
              <a:latin typeface="Twinkl" panose="02000000000000000000" pitchFamily="2" charset="0"/>
            </a:endParaRPr>
          </a:p>
        </p:txBody>
      </p:sp>
      <p:sp>
        <p:nvSpPr>
          <p:cNvPr id="19" name="Rectangle 18">
            <a:extLst>
              <a:ext uri="{FF2B5EF4-FFF2-40B4-BE49-F238E27FC236}">
                <a16:creationId xmlns:a16="http://schemas.microsoft.com/office/drawing/2014/main" id="{B431D2BD-2B13-49CD-9591-A2A1F49067AA}"/>
              </a:ext>
            </a:extLst>
          </p:cNvPr>
          <p:cNvSpPr/>
          <p:nvPr/>
        </p:nvSpPr>
        <p:spPr>
          <a:xfrm>
            <a:off x="338481" y="2566927"/>
            <a:ext cx="6999402" cy="707886"/>
          </a:xfrm>
          <a:prstGeom prst="rect">
            <a:avLst/>
          </a:prstGeom>
        </p:spPr>
        <p:txBody>
          <a:bodyPr wrap="square">
            <a:spAutoFit/>
          </a:bodyPr>
          <a:lstStyle/>
          <a:p>
            <a:pPr>
              <a:buClr>
                <a:schemeClr val="accent1"/>
              </a:buClr>
            </a:pPr>
            <a:endParaRPr lang="en-GB" sz="2000" dirty="0">
              <a:latin typeface="Comic Sans MS" panose="030F0702030302020204" pitchFamily="66" charset="0"/>
            </a:endParaRPr>
          </a:p>
          <a:p>
            <a:pPr marL="457200" indent="-457200">
              <a:buClr>
                <a:schemeClr val="accent1"/>
              </a:buClr>
              <a:buFont typeface="Courier New" panose="02070309020205020404" pitchFamily="49" charset="0"/>
              <a:buChar char="o"/>
            </a:pPr>
            <a:r>
              <a:rPr lang="en-GB" sz="2000" dirty="0">
                <a:latin typeface="Twinkl" panose="02000000000000000000" pitchFamily="2" charset="0"/>
              </a:rPr>
              <a:t>Practise the sounds and tricky words before reading. </a:t>
            </a:r>
          </a:p>
        </p:txBody>
      </p:sp>
      <p:sp>
        <p:nvSpPr>
          <p:cNvPr id="20" name="Rectangle 19">
            <a:extLst>
              <a:ext uri="{FF2B5EF4-FFF2-40B4-BE49-F238E27FC236}">
                <a16:creationId xmlns:a16="http://schemas.microsoft.com/office/drawing/2014/main" id="{F12277C9-1439-4BF6-8281-09934735DE5E}"/>
              </a:ext>
            </a:extLst>
          </p:cNvPr>
          <p:cNvSpPr/>
          <p:nvPr/>
        </p:nvSpPr>
        <p:spPr>
          <a:xfrm>
            <a:off x="338481" y="3316250"/>
            <a:ext cx="6999402" cy="1015663"/>
          </a:xfrm>
          <a:prstGeom prst="rect">
            <a:avLst/>
          </a:prstGeom>
        </p:spPr>
        <p:txBody>
          <a:bodyPr wrap="square">
            <a:spAutoFit/>
          </a:bodyPr>
          <a:lstStyle/>
          <a:p>
            <a:pPr>
              <a:buClr>
                <a:schemeClr val="accent1"/>
              </a:buClr>
            </a:pPr>
            <a:endParaRPr lang="en-GB" sz="2000" dirty="0">
              <a:latin typeface="Comic Sans MS" panose="030F0702030302020204" pitchFamily="66" charset="0"/>
            </a:endParaRPr>
          </a:p>
          <a:p>
            <a:pPr marL="457200" indent="-457200">
              <a:buClr>
                <a:schemeClr val="accent1"/>
              </a:buClr>
              <a:buFont typeface="Courier New" panose="02070309020205020404" pitchFamily="49" charset="0"/>
              <a:buChar char="o"/>
            </a:pPr>
            <a:r>
              <a:rPr lang="en-GB" sz="2000" dirty="0">
                <a:latin typeface="Twinkl" panose="02000000000000000000" pitchFamily="2" charset="0"/>
              </a:rPr>
              <a:t>Encourage your child to sound out each letter, then blend the sounds together to read the word. </a:t>
            </a:r>
          </a:p>
        </p:txBody>
      </p:sp>
      <p:sp>
        <p:nvSpPr>
          <p:cNvPr id="21" name="Rectangle 20">
            <a:extLst>
              <a:ext uri="{FF2B5EF4-FFF2-40B4-BE49-F238E27FC236}">
                <a16:creationId xmlns:a16="http://schemas.microsoft.com/office/drawing/2014/main" id="{250E6B42-03F6-4BBD-B8B5-5E985F80525C}"/>
              </a:ext>
            </a:extLst>
          </p:cNvPr>
          <p:cNvSpPr/>
          <p:nvPr/>
        </p:nvSpPr>
        <p:spPr>
          <a:xfrm>
            <a:off x="338481" y="4336698"/>
            <a:ext cx="6999402" cy="1015663"/>
          </a:xfrm>
          <a:prstGeom prst="rect">
            <a:avLst/>
          </a:prstGeom>
        </p:spPr>
        <p:txBody>
          <a:bodyPr wrap="square">
            <a:spAutoFit/>
          </a:bodyPr>
          <a:lstStyle/>
          <a:p>
            <a:pPr>
              <a:buClr>
                <a:schemeClr val="accent1"/>
              </a:buClr>
            </a:pPr>
            <a:endParaRPr lang="en-GB" sz="2000" dirty="0">
              <a:latin typeface="Comic Sans MS" panose="030F0702030302020204" pitchFamily="66" charset="0"/>
            </a:endParaRPr>
          </a:p>
          <a:p>
            <a:pPr marL="457200" indent="-457200">
              <a:buClr>
                <a:schemeClr val="accent1"/>
              </a:buClr>
              <a:buFont typeface="Courier New" panose="02070309020205020404" pitchFamily="49" charset="0"/>
              <a:buChar char="o"/>
            </a:pPr>
            <a:r>
              <a:rPr lang="en-GB" sz="2000" dirty="0">
                <a:latin typeface="Twinkl" panose="02000000000000000000" pitchFamily="2" charset="0"/>
              </a:rPr>
              <a:t>If they get stuck, help them segment the word into individual sounds and blend them together. </a:t>
            </a:r>
          </a:p>
        </p:txBody>
      </p:sp>
      <p:sp>
        <p:nvSpPr>
          <p:cNvPr id="11" name="Rectangle 10">
            <a:extLst>
              <a:ext uri="{FF2B5EF4-FFF2-40B4-BE49-F238E27FC236}">
                <a16:creationId xmlns:a16="http://schemas.microsoft.com/office/drawing/2014/main" id="{7078BCDF-6D2C-494A-9D0C-E456AEADBE04}"/>
              </a:ext>
            </a:extLst>
          </p:cNvPr>
          <p:cNvSpPr/>
          <p:nvPr/>
        </p:nvSpPr>
        <p:spPr>
          <a:xfrm>
            <a:off x="264638" y="5377161"/>
            <a:ext cx="6999402" cy="1323439"/>
          </a:xfrm>
          <a:prstGeom prst="rect">
            <a:avLst/>
          </a:prstGeom>
        </p:spPr>
        <p:txBody>
          <a:bodyPr wrap="square">
            <a:spAutoFit/>
          </a:bodyPr>
          <a:lstStyle/>
          <a:p>
            <a:pPr>
              <a:buClr>
                <a:schemeClr val="accent1"/>
              </a:buClr>
            </a:pPr>
            <a:endParaRPr lang="en-GB" sz="2000" dirty="0">
              <a:latin typeface="Comic Sans MS" panose="030F0702030302020204" pitchFamily="66" charset="0"/>
            </a:endParaRPr>
          </a:p>
          <a:p>
            <a:pPr marL="457200" indent="-457200">
              <a:buClr>
                <a:schemeClr val="accent1"/>
              </a:buClr>
              <a:buFont typeface="Courier New" panose="02070309020205020404" pitchFamily="49" charset="0"/>
              <a:buChar char="o"/>
            </a:pPr>
            <a:r>
              <a:rPr lang="en-GB" sz="2000" dirty="0">
                <a:latin typeface="Twinkl" panose="02000000000000000000" pitchFamily="2" charset="0"/>
              </a:rPr>
              <a:t>For tricky words in the book (usually highlighted in red), remind your child that we cannot sound out these words. </a:t>
            </a:r>
          </a:p>
        </p:txBody>
      </p:sp>
    </p:spTree>
    <p:extLst>
      <p:ext uri="{BB962C8B-B14F-4D97-AF65-F5344CB8AC3E}">
        <p14:creationId xmlns:p14="http://schemas.microsoft.com/office/powerpoint/2010/main" val="2872979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9" grpId="0"/>
      <p:bldP spid="20" grpId="0"/>
      <p:bldP spid="21" grpId="0"/>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96026CA-0A06-4AAB-B549-F5960C5E4792}"/>
              </a:ext>
            </a:extLst>
          </p:cNvPr>
          <p:cNvSpPr>
            <a:spLocks noGrp="1"/>
          </p:cNvSpPr>
          <p:nvPr>
            <p:ph idx="1"/>
          </p:nvPr>
        </p:nvSpPr>
        <p:spPr>
          <a:xfrm>
            <a:off x="-223886" y="296326"/>
            <a:ext cx="5333214" cy="949690"/>
          </a:xfrm>
        </p:spPr>
        <p:txBody>
          <a:bodyPr>
            <a:normAutofit/>
          </a:bodyPr>
          <a:lstStyle/>
          <a:p>
            <a:pPr marL="0" indent="0" algn="ctr">
              <a:buNone/>
            </a:pPr>
            <a:r>
              <a:rPr lang="en-US" sz="4000" b="1" dirty="0">
                <a:latin typeface="Twinkl" panose="02000000000000000000" pitchFamily="2" charset="0"/>
              </a:rPr>
              <a:t>Helping at home</a:t>
            </a:r>
            <a:endParaRPr lang="en-GB" sz="4000" b="1" dirty="0">
              <a:latin typeface="Twinkl" panose="02000000000000000000" pitchFamily="2" charset="0"/>
            </a:endParaRPr>
          </a:p>
        </p:txBody>
      </p:sp>
      <p:sp>
        <p:nvSpPr>
          <p:cNvPr id="2" name="Rectangle 1">
            <a:extLst>
              <a:ext uri="{FF2B5EF4-FFF2-40B4-BE49-F238E27FC236}">
                <a16:creationId xmlns:a16="http://schemas.microsoft.com/office/drawing/2014/main" id="{F863B6AE-B083-4648-BD2F-6E08DD5C7E6D}"/>
              </a:ext>
            </a:extLst>
          </p:cNvPr>
          <p:cNvSpPr/>
          <p:nvPr/>
        </p:nvSpPr>
        <p:spPr>
          <a:xfrm>
            <a:off x="539683" y="771171"/>
            <a:ext cx="5908251" cy="3046988"/>
          </a:xfrm>
          <a:prstGeom prst="rect">
            <a:avLst/>
          </a:prstGeom>
        </p:spPr>
        <p:txBody>
          <a:bodyPr wrap="square">
            <a:spAutoFit/>
          </a:bodyPr>
          <a:lstStyle/>
          <a:p>
            <a:pPr algn="ctr">
              <a:buClr>
                <a:schemeClr val="accent1"/>
              </a:buClr>
            </a:pPr>
            <a:endParaRPr lang="en-GB" sz="2400" dirty="0">
              <a:latin typeface="Twinkl" panose="02000000000000000000" pitchFamily="2" charset="0"/>
            </a:endParaRPr>
          </a:p>
          <a:p>
            <a:pPr>
              <a:buClr>
                <a:schemeClr val="accent1"/>
              </a:buClr>
            </a:pPr>
            <a:r>
              <a:rPr lang="en-US" sz="2400" dirty="0">
                <a:latin typeface="Twinkl" panose="02000000000000000000" pitchFamily="2" charset="0"/>
              </a:rPr>
              <a:t>Your child will bring home a phonics book matched to the level they are learning in class. When the book has been read twice, we will change it for a new book. </a:t>
            </a:r>
          </a:p>
          <a:p>
            <a:pPr>
              <a:buClr>
                <a:schemeClr val="accent1"/>
              </a:buClr>
            </a:pPr>
            <a:endParaRPr lang="en-US" sz="2400" dirty="0">
              <a:latin typeface="Twinkl" panose="02000000000000000000" pitchFamily="2" charset="0"/>
            </a:endParaRPr>
          </a:p>
          <a:p>
            <a:pPr>
              <a:buClr>
                <a:schemeClr val="accent1"/>
              </a:buClr>
            </a:pPr>
            <a:endParaRPr lang="en-US" sz="2400" dirty="0">
              <a:latin typeface="Twinkl" panose="02000000000000000000" pitchFamily="2" charset="0"/>
            </a:endParaRPr>
          </a:p>
          <a:p>
            <a:pPr>
              <a:buClr>
                <a:schemeClr val="accent1"/>
              </a:buClr>
            </a:pPr>
            <a:endParaRPr lang="en-US" sz="2400" dirty="0">
              <a:latin typeface="Twinkl" panose="02000000000000000000" pitchFamily="2" charset="0"/>
            </a:endParaRPr>
          </a:p>
        </p:txBody>
      </p:sp>
      <p:sp>
        <p:nvSpPr>
          <p:cNvPr id="6" name="Rectangle 5">
            <a:extLst>
              <a:ext uri="{FF2B5EF4-FFF2-40B4-BE49-F238E27FC236}">
                <a16:creationId xmlns:a16="http://schemas.microsoft.com/office/drawing/2014/main" id="{8F652542-7A2E-423B-8E77-D797247CEB7E}"/>
              </a:ext>
            </a:extLst>
          </p:cNvPr>
          <p:cNvSpPr/>
          <p:nvPr/>
        </p:nvSpPr>
        <p:spPr>
          <a:xfrm>
            <a:off x="539683" y="5288340"/>
            <a:ext cx="6285323" cy="1569660"/>
          </a:xfrm>
          <a:prstGeom prst="rect">
            <a:avLst/>
          </a:prstGeom>
        </p:spPr>
        <p:txBody>
          <a:bodyPr wrap="square">
            <a:spAutoFit/>
          </a:bodyPr>
          <a:lstStyle/>
          <a:p>
            <a:pPr>
              <a:buClr>
                <a:schemeClr val="accent1"/>
              </a:buClr>
            </a:pPr>
            <a:r>
              <a:rPr lang="en-GB" sz="2400" dirty="0">
                <a:latin typeface="Twinkl" panose="02000000000000000000" pitchFamily="2" charset="0"/>
              </a:rPr>
              <a:t>Your child’s class teacher may also send home extra work to support their phonics. </a:t>
            </a:r>
            <a:endParaRPr lang="en-US" sz="2400" dirty="0">
              <a:latin typeface="Twinkl" panose="02000000000000000000" pitchFamily="2" charset="0"/>
            </a:endParaRPr>
          </a:p>
          <a:p>
            <a:pPr>
              <a:buClr>
                <a:schemeClr val="accent1"/>
              </a:buClr>
            </a:pPr>
            <a:endParaRPr lang="en-GB" sz="2400" dirty="0">
              <a:latin typeface="Twinkl" panose="02000000000000000000" pitchFamily="2" charset="0"/>
            </a:endParaRPr>
          </a:p>
          <a:p>
            <a:pPr>
              <a:buClr>
                <a:schemeClr val="accent1"/>
              </a:buClr>
            </a:pPr>
            <a:r>
              <a:rPr lang="en-GB" sz="2400" dirty="0">
                <a:latin typeface="Twinkl" panose="02000000000000000000" pitchFamily="2" charset="0"/>
              </a:rPr>
              <a:t> </a:t>
            </a:r>
          </a:p>
        </p:txBody>
      </p:sp>
      <p:sp>
        <p:nvSpPr>
          <p:cNvPr id="7" name="Rectangle 6">
            <a:extLst>
              <a:ext uri="{FF2B5EF4-FFF2-40B4-BE49-F238E27FC236}">
                <a16:creationId xmlns:a16="http://schemas.microsoft.com/office/drawing/2014/main" id="{9D50C3C2-B9B0-45AB-8387-93CF7F1831F6}"/>
              </a:ext>
            </a:extLst>
          </p:cNvPr>
          <p:cNvSpPr/>
          <p:nvPr/>
        </p:nvSpPr>
        <p:spPr>
          <a:xfrm>
            <a:off x="539683" y="2835366"/>
            <a:ext cx="5908251" cy="2308324"/>
          </a:xfrm>
          <a:prstGeom prst="rect">
            <a:avLst/>
          </a:prstGeom>
        </p:spPr>
        <p:txBody>
          <a:bodyPr wrap="square">
            <a:spAutoFit/>
          </a:bodyPr>
          <a:lstStyle/>
          <a:p>
            <a:pPr algn="ctr">
              <a:buClr>
                <a:schemeClr val="accent1"/>
              </a:buClr>
            </a:pPr>
            <a:endParaRPr lang="en-GB" sz="2400" dirty="0">
              <a:latin typeface="Twinkl" panose="02000000000000000000" pitchFamily="2" charset="0"/>
            </a:endParaRPr>
          </a:p>
          <a:p>
            <a:pPr>
              <a:buClr>
                <a:schemeClr val="accent1"/>
              </a:buClr>
            </a:pPr>
            <a:r>
              <a:rPr lang="en-US" sz="2400" dirty="0">
                <a:latin typeface="Twinkl" panose="02000000000000000000" pitchFamily="2" charset="0"/>
              </a:rPr>
              <a:t>There will also be a phonics bookmark stapled into the homeschool book. Please practice reading and writing the words with your child. </a:t>
            </a:r>
            <a:endParaRPr lang="en-GB" sz="2400" dirty="0">
              <a:latin typeface="Twinkl" panose="02000000000000000000" pitchFamily="2" charset="0"/>
            </a:endParaRPr>
          </a:p>
          <a:p>
            <a:pPr>
              <a:buClr>
                <a:schemeClr val="accent1"/>
              </a:buClr>
            </a:pPr>
            <a:r>
              <a:rPr lang="en-GB" sz="2400" dirty="0">
                <a:latin typeface="Twinkl" panose="02000000000000000000" pitchFamily="2" charset="0"/>
              </a:rPr>
              <a:t> </a:t>
            </a:r>
          </a:p>
        </p:txBody>
      </p:sp>
      <p:pic>
        <p:nvPicPr>
          <p:cNvPr id="4" name="Picture 3">
            <a:extLst>
              <a:ext uri="{FF2B5EF4-FFF2-40B4-BE49-F238E27FC236}">
                <a16:creationId xmlns:a16="http://schemas.microsoft.com/office/drawing/2014/main" id="{F63B765E-E2B9-4E8E-B4D1-D3CA7D2FF8E9}"/>
              </a:ext>
            </a:extLst>
          </p:cNvPr>
          <p:cNvPicPr>
            <a:picLocks noChangeAspect="1"/>
          </p:cNvPicPr>
          <p:nvPr/>
        </p:nvPicPr>
        <p:blipFill>
          <a:blip r:embed="rId2"/>
          <a:stretch>
            <a:fillRect/>
          </a:stretch>
        </p:blipFill>
        <p:spPr>
          <a:xfrm>
            <a:off x="6393738" y="3344682"/>
            <a:ext cx="1216022" cy="3360216"/>
          </a:xfrm>
          <a:prstGeom prst="rect">
            <a:avLst/>
          </a:prstGeom>
        </p:spPr>
      </p:pic>
      <p:pic>
        <p:nvPicPr>
          <p:cNvPr id="5" name="Picture 4">
            <a:extLst>
              <a:ext uri="{FF2B5EF4-FFF2-40B4-BE49-F238E27FC236}">
                <a16:creationId xmlns:a16="http://schemas.microsoft.com/office/drawing/2014/main" id="{B80C34CF-FAA5-4DFD-AC23-879CD5BF538E}"/>
              </a:ext>
            </a:extLst>
          </p:cNvPr>
          <p:cNvPicPr>
            <a:picLocks noChangeAspect="1"/>
          </p:cNvPicPr>
          <p:nvPr/>
        </p:nvPicPr>
        <p:blipFill>
          <a:blip r:embed="rId3"/>
          <a:stretch>
            <a:fillRect/>
          </a:stretch>
        </p:blipFill>
        <p:spPr>
          <a:xfrm>
            <a:off x="7755855" y="3386172"/>
            <a:ext cx="1216021" cy="3318726"/>
          </a:xfrm>
          <a:prstGeom prst="rect">
            <a:avLst/>
          </a:prstGeom>
        </p:spPr>
      </p:pic>
      <p:pic>
        <p:nvPicPr>
          <p:cNvPr id="9" name="Picture 8">
            <a:extLst>
              <a:ext uri="{FF2B5EF4-FFF2-40B4-BE49-F238E27FC236}">
                <a16:creationId xmlns:a16="http://schemas.microsoft.com/office/drawing/2014/main" id="{677910B3-3FC7-4193-A3A1-1EA826111E89}"/>
              </a:ext>
            </a:extLst>
          </p:cNvPr>
          <p:cNvPicPr>
            <a:picLocks noChangeAspect="1"/>
          </p:cNvPicPr>
          <p:nvPr/>
        </p:nvPicPr>
        <p:blipFill>
          <a:blip r:embed="rId4"/>
          <a:stretch>
            <a:fillRect/>
          </a:stretch>
        </p:blipFill>
        <p:spPr>
          <a:xfrm>
            <a:off x="6659912" y="1246016"/>
            <a:ext cx="2321391" cy="1496658"/>
          </a:xfrm>
          <a:prstGeom prst="rect">
            <a:avLst/>
          </a:prstGeom>
        </p:spPr>
      </p:pic>
    </p:spTree>
    <p:extLst>
      <p:ext uri="{BB962C8B-B14F-4D97-AF65-F5344CB8AC3E}">
        <p14:creationId xmlns:p14="http://schemas.microsoft.com/office/powerpoint/2010/main" val="3086320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E92D431-1965-4D3E-BA91-718AC29E3611}"/>
              </a:ext>
            </a:extLst>
          </p:cNvPr>
          <p:cNvSpPr/>
          <p:nvPr/>
        </p:nvSpPr>
        <p:spPr>
          <a:xfrm>
            <a:off x="338478" y="1180941"/>
            <a:ext cx="7966533" cy="830997"/>
          </a:xfrm>
          <a:prstGeom prst="rect">
            <a:avLst/>
          </a:prstGeom>
        </p:spPr>
        <p:txBody>
          <a:bodyPr wrap="square">
            <a:spAutoFit/>
          </a:bodyPr>
          <a:lstStyle/>
          <a:p>
            <a:pPr>
              <a:buClr>
                <a:schemeClr val="accent1"/>
              </a:buClr>
            </a:pPr>
            <a:endParaRPr lang="en-GB" sz="2400" dirty="0">
              <a:latin typeface="Comic Sans MS" panose="030F0702030302020204" pitchFamily="66" charset="0"/>
            </a:endParaRPr>
          </a:p>
          <a:p>
            <a:pPr marL="457200" indent="-457200">
              <a:buClr>
                <a:schemeClr val="accent1"/>
              </a:buClr>
              <a:buFont typeface="Courier New" panose="02070309020205020404" pitchFamily="49" charset="0"/>
              <a:buChar char="o"/>
            </a:pPr>
            <a:r>
              <a:rPr lang="en-GB" sz="2400" dirty="0">
                <a:latin typeface="Twinkl" panose="02000000000000000000" pitchFamily="2" charset="0"/>
              </a:rPr>
              <a:t>A short, statutory assessment. </a:t>
            </a:r>
          </a:p>
        </p:txBody>
      </p:sp>
      <p:sp>
        <p:nvSpPr>
          <p:cNvPr id="6" name="Content Placeholder 2">
            <a:extLst>
              <a:ext uri="{FF2B5EF4-FFF2-40B4-BE49-F238E27FC236}">
                <a16:creationId xmlns:a16="http://schemas.microsoft.com/office/drawing/2014/main" id="{25B79C1A-583F-4DC8-A824-7F2D11740E15}"/>
              </a:ext>
            </a:extLst>
          </p:cNvPr>
          <p:cNvSpPr txBox="1">
            <a:spLocks/>
          </p:cNvSpPr>
          <p:nvPr/>
        </p:nvSpPr>
        <p:spPr>
          <a:xfrm>
            <a:off x="285129" y="401818"/>
            <a:ext cx="8573742" cy="949690"/>
          </a:xfrm>
          <a:prstGeom prst="rect">
            <a:avLst/>
          </a:prstGeom>
        </p:spPr>
        <p:txBody>
          <a:bodyPr vert="horz" lIns="91440" tIns="45720" rIns="91440" bIns="45720" rtlCol="0">
            <a:norm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274320"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0" indent="0" algn="ctr">
              <a:buFont typeface="Arial" pitchFamily="34" charset="0"/>
              <a:buNone/>
            </a:pPr>
            <a:r>
              <a:rPr lang="en-US" sz="4000" b="1" dirty="0">
                <a:latin typeface="Twinkl" panose="02000000000000000000" pitchFamily="2" charset="0"/>
              </a:rPr>
              <a:t>What is the phonics screening check? </a:t>
            </a:r>
            <a:endParaRPr lang="en-GB" sz="4000" b="1" dirty="0">
              <a:latin typeface="Twinkl" panose="02000000000000000000" pitchFamily="2" charset="0"/>
            </a:endParaRPr>
          </a:p>
        </p:txBody>
      </p:sp>
      <p:pic>
        <p:nvPicPr>
          <p:cNvPr id="7" name="Picture 2" descr="Hanslope Primary School">
            <a:extLst>
              <a:ext uri="{FF2B5EF4-FFF2-40B4-BE49-F238E27FC236}">
                <a16:creationId xmlns:a16="http://schemas.microsoft.com/office/drawing/2014/main" id="{01BC0167-4349-480E-99F7-10817F9DFD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00875" y="4605700"/>
            <a:ext cx="2143125" cy="214312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E608A820-90B9-4606-A16D-A385DAA5F4FB}"/>
              </a:ext>
            </a:extLst>
          </p:cNvPr>
          <p:cNvSpPr/>
          <p:nvPr/>
        </p:nvSpPr>
        <p:spPr>
          <a:xfrm>
            <a:off x="338481" y="1969992"/>
            <a:ext cx="7966533" cy="769441"/>
          </a:xfrm>
          <a:prstGeom prst="rect">
            <a:avLst/>
          </a:prstGeom>
        </p:spPr>
        <p:txBody>
          <a:bodyPr wrap="square">
            <a:spAutoFit/>
          </a:bodyPr>
          <a:lstStyle/>
          <a:p>
            <a:pPr>
              <a:buClr>
                <a:schemeClr val="accent1"/>
              </a:buClr>
            </a:pPr>
            <a:endParaRPr lang="en-GB" sz="2000" dirty="0">
              <a:latin typeface="Comic Sans MS" panose="030F0702030302020204" pitchFamily="66" charset="0"/>
            </a:endParaRPr>
          </a:p>
          <a:p>
            <a:pPr marL="457200" indent="-457200">
              <a:buClr>
                <a:schemeClr val="accent1"/>
              </a:buClr>
              <a:buFont typeface="Courier New" panose="02070309020205020404" pitchFamily="49" charset="0"/>
              <a:buChar char="o"/>
            </a:pPr>
            <a:r>
              <a:rPr lang="en-GB" sz="2400" dirty="0">
                <a:latin typeface="Twinkl" panose="02000000000000000000" pitchFamily="2" charset="0"/>
              </a:rPr>
              <a:t>Taken by all Year 1 children in England. </a:t>
            </a:r>
          </a:p>
        </p:txBody>
      </p:sp>
      <p:sp>
        <p:nvSpPr>
          <p:cNvPr id="9" name="Rectangle 8">
            <a:extLst>
              <a:ext uri="{FF2B5EF4-FFF2-40B4-BE49-F238E27FC236}">
                <a16:creationId xmlns:a16="http://schemas.microsoft.com/office/drawing/2014/main" id="{6A60AEA1-DC36-43C0-99F2-4012E5BBFC5C}"/>
              </a:ext>
            </a:extLst>
          </p:cNvPr>
          <p:cNvSpPr/>
          <p:nvPr/>
        </p:nvSpPr>
        <p:spPr>
          <a:xfrm>
            <a:off x="338481" y="2648388"/>
            <a:ext cx="7966533" cy="1138773"/>
          </a:xfrm>
          <a:prstGeom prst="rect">
            <a:avLst/>
          </a:prstGeom>
        </p:spPr>
        <p:txBody>
          <a:bodyPr wrap="square">
            <a:spAutoFit/>
          </a:bodyPr>
          <a:lstStyle/>
          <a:p>
            <a:pPr>
              <a:buClr>
                <a:schemeClr val="accent1"/>
              </a:buClr>
            </a:pPr>
            <a:endParaRPr lang="en-GB" sz="2000" dirty="0">
              <a:latin typeface="Comic Sans MS" panose="030F0702030302020204" pitchFamily="66" charset="0"/>
            </a:endParaRPr>
          </a:p>
          <a:p>
            <a:pPr marL="457200" indent="-457200">
              <a:buClr>
                <a:schemeClr val="accent1"/>
              </a:buClr>
              <a:buFont typeface="Courier New" panose="02070309020205020404" pitchFamily="49" charset="0"/>
              <a:buChar char="o"/>
            </a:pPr>
            <a:r>
              <a:rPr lang="en-GB" sz="2400" dirty="0">
                <a:latin typeface="Twinkl" panose="02000000000000000000" pitchFamily="2" charset="0"/>
              </a:rPr>
              <a:t>Checks how well children can read words using phonics.  </a:t>
            </a:r>
          </a:p>
        </p:txBody>
      </p:sp>
      <p:sp>
        <p:nvSpPr>
          <p:cNvPr id="10" name="Rectangle 9">
            <a:extLst>
              <a:ext uri="{FF2B5EF4-FFF2-40B4-BE49-F238E27FC236}">
                <a16:creationId xmlns:a16="http://schemas.microsoft.com/office/drawing/2014/main" id="{20395631-33F3-429D-B7AD-6BAD3A1F0DF3}"/>
              </a:ext>
            </a:extLst>
          </p:cNvPr>
          <p:cNvSpPr/>
          <p:nvPr/>
        </p:nvSpPr>
        <p:spPr>
          <a:xfrm>
            <a:off x="338479" y="3648298"/>
            <a:ext cx="7966533" cy="769441"/>
          </a:xfrm>
          <a:prstGeom prst="rect">
            <a:avLst/>
          </a:prstGeom>
        </p:spPr>
        <p:txBody>
          <a:bodyPr wrap="square">
            <a:spAutoFit/>
          </a:bodyPr>
          <a:lstStyle/>
          <a:p>
            <a:pPr>
              <a:buClr>
                <a:schemeClr val="accent1"/>
              </a:buClr>
            </a:pPr>
            <a:endParaRPr lang="en-GB" sz="2000" dirty="0">
              <a:latin typeface="Comic Sans MS" panose="030F0702030302020204" pitchFamily="66" charset="0"/>
            </a:endParaRPr>
          </a:p>
          <a:p>
            <a:pPr marL="457200" indent="-457200">
              <a:buClr>
                <a:schemeClr val="accent1"/>
              </a:buClr>
              <a:buFont typeface="Courier New" panose="02070309020205020404" pitchFamily="49" charset="0"/>
              <a:buChar char="o"/>
            </a:pPr>
            <a:r>
              <a:rPr lang="en-GB" sz="2400" dirty="0">
                <a:latin typeface="Twinkl" panose="02000000000000000000" pitchFamily="2" charset="0"/>
              </a:rPr>
              <a:t>Conducted one-to-one with the class teacher. </a:t>
            </a:r>
          </a:p>
        </p:txBody>
      </p:sp>
    </p:spTree>
    <p:extLst>
      <p:ext uri="{BB962C8B-B14F-4D97-AF65-F5344CB8AC3E}">
        <p14:creationId xmlns:p14="http://schemas.microsoft.com/office/powerpoint/2010/main" val="273155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9" grpId="0"/>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E92D431-1965-4D3E-BA91-718AC29E3611}"/>
              </a:ext>
            </a:extLst>
          </p:cNvPr>
          <p:cNvSpPr/>
          <p:nvPr/>
        </p:nvSpPr>
        <p:spPr>
          <a:xfrm>
            <a:off x="338478" y="1180941"/>
            <a:ext cx="7966533" cy="830997"/>
          </a:xfrm>
          <a:prstGeom prst="rect">
            <a:avLst/>
          </a:prstGeom>
        </p:spPr>
        <p:txBody>
          <a:bodyPr wrap="square">
            <a:spAutoFit/>
          </a:bodyPr>
          <a:lstStyle/>
          <a:p>
            <a:pPr>
              <a:buClr>
                <a:schemeClr val="accent1"/>
              </a:buClr>
            </a:pPr>
            <a:endParaRPr lang="en-GB" sz="2400" dirty="0">
              <a:latin typeface="Comic Sans MS" panose="030F0702030302020204" pitchFamily="66" charset="0"/>
            </a:endParaRPr>
          </a:p>
          <a:p>
            <a:pPr marL="457200" indent="-457200">
              <a:buClr>
                <a:schemeClr val="accent1"/>
              </a:buClr>
              <a:buFont typeface="Courier New" panose="02070309020205020404" pitchFamily="49" charset="0"/>
              <a:buChar char="o"/>
            </a:pPr>
            <a:r>
              <a:rPr lang="en-GB" sz="2400" dirty="0">
                <a:latin typeface="Twinkl" panose="02000000000000000000" pitchFamily="2" charset="0"/>
              </a:rPr>
              <a:t>Children read 40 words  </a:t>
            </a:r>
          </a:p>
        </p:txBody>
      </p:sp>
      <p:sp>
        <p:nvSpPr>
          <p:cNvPr id="6" name="Content Placeholder 2">
            <a:extLst>
              <a:ext uri="{FF2B5EF4-FFF2-40B4-BE49-F238E27FC236}">
                <a16:creationId xmlns:a16="http://schemas.microsoft.com/office/drawing/2014/main" id="{25B79C1A-583F-4DC8-A824-7F2D11740E15}"/>
              </a:ext>
            </a:extLst>
          </p:cNvPr>
          <p:cNvSpPr txBox="1">
            <a:spLocks/>
          </p:cNvSpPr>
          <p:nvPr/>
        </p:nvSpPr>
        <p:spPr>
          <a:xfrm>
            <a:off x="-563283" y="383852"/>
            <a:ext cx="8573742" cy="949690"/>
          </a:xfrm>
          <a:prstGeom prst="rect">
            <a:avLst/>
          </a:prstGeom>
        </p:spPr>
        <p:txBody>
          <a:bodyPr vert="horz" lIns="91440" tIns="45720" rIns="91440" bIns="45720" rtlCol="0">
            <a:norm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274320"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0" indent="0" algn="ctr">
              <a:buFont typeface="Arial" pitchFamily="34" charset="0"/>
              <a:buNone/>
            </a:pPr>
            <a:r>
              <a:rPr lang="en-US" sz="4000" b="1" dirty="0">
                <a:latin typeface="Twinkl" panose="02000000000000000000" pitchFamily="2" charset="0"/>
              </a:rPr>
              <a:t>What does the check involve? </a:t>
            </a:r>
            <a:endParaRPr lang="en-GB" sz="4000" b="1" dirty="0">
              <a:latin typeface="Twinkl" panose="02000000000000000000" pitchFamily="2" charset="0"/>
            </a:endParaRPr>
          </a:p>
        </p:txBody>
      </p:sp>
      <p:sp>
        <p:nvSpPr>
          <p:cNvPr id="8" name="Rectangle 7">
            <a:extLst>
              <a:ext uri="{FF2B5EF4-FFF2-40B4-BE49-F238E27FC236}">
                <a16:creationId xmlns:a16="http://schemas.microsoft.com/office/drawing/2014/main" id="{E608A820-90B9-4606-A16D-A385DAA5F4FB}"/>
              </a:ext>
            </a:extLst>
          </p:cNvPr>
          <p:cNvSpPr/>
          <p:nvPr/>
        </p:nvSpPr>
        <p:spPr>
          <a:xfrm>
            <a:off x="338481" y="1969992"/>
            <a:ext cx="7966533" cy="769441"/>
          </a:xfrm>
          <a:prstGeom prst="rect">
            <a:avLst/>
          </a:prstGeom>
        </p:spPr>
        <p:txBody>
          <a:bodyPr wrap="square">
            <a:spAutoFit/>
          </a:bodyPr>
          <a:lstStyle/>
          <a:p>
            <a:pPr>
              <a:buClr>
                <a:schemeClr val="accent1"/>
              </a:buClr>
            </a:pPr>
            <a:endParaRPr lang="en-GB" sz="2000" dirty="0">
              <a:latin typeface="Comic Sans MS" panose="030F0702030302020204" pitchFamily="66" charset="0"/>
            </a:endParaRPr>
          </a:p>
          <a:p>
            <a:pPr marL="457200" indent="-457200">
              <a:buClr>
                <a:schemeClr val="accent1"/>
              </a:buClr>
              <a:buFont typeface="Courier New" panose="02070309020205020404" pitchFamily="49" charset="0"/>
              <a:buChar char="o"/>
            </a:pPr>
            <a:r>
              <a:rPr lang="en-GB" sz="2400" dirty="0">
                <a:latin typeface="Twinkl" panose="02000000000000000000" pitchFamily="2" charset="0"/>
              </a:rPr>
              <a:t>20 real words (e.g. ‘ship’)</a:t>
            </a:r>
          </a:p>
        </p:txBody>
      </p:sp>
      <p:sp>
        <p:nvSpPr>
          <p:cNvPr id="9" name="Rectangle 8">
            <a:extLst>
              <a:ext uri="{FF2B5EF4-FFF2-40B4-BE49-F238E27FC236}">
                <a16:creationId xmlns:a16="http://schemas.microsoft.com/office/drawing/2014/main" id="{6A60AEA1-DC36-43C0-99F2-4012E5BBFC5C}"/>
              </a:ext>
            </a:extLst>
          </p:cNvPr>
          <p:cNvSpPr/>
          <p:nvPr/>
        </p:nvSpPr>
        <p:spPr>
          <a:xfrm>
            <a:off x="338481" y="2648388"/>
            <a:ext cx="7966533" cy="769441"/>
          </a:xfrm>
          <a:prstGeom prst="rect">
            <a:avLst/>
          </a:prstGeom>
        </p:spPr>
        <p:txBody>
          <a:bodyPr wrap="square">
            <a:spAutoFit/>
          </a:bodyPr>
          <a:lstStyle/>
          <a:p>
            <a:pPr>
              <a:buClr>
                <a:schemeClr val="accent1"/>
              </a:buClr>
            </a:pPr>
            <a:endParaRPr lang="en-GB" sz="2000" dirty="0">
              <a:latin typeface="Comic Sans MS" panose="030F0702030302020204" pitchFamily="66" charset="0"/>
            </a:endParaRPr>
          </a:p>
          <a:p>
            <a:pPr marL="457200" indent="-457200">
              <a:buClr>
                <a:schemeClr val="accent1"/>
              </a:buClr>
              <a:buFont typeface="Courier New" panose="02070309020205020404" pitchFamily="49" charset="0"/>
              <a:buChar char="o"/>
            </a:pPr>
            <a:r>
              <a:rPr lang="en-GB" sz="2400" dirty="0">
                <a:latin typeface="Twinkl" panose="02000000000000000000" pitchFamily="2" charset="0"/>
              </a:rPr>
              <a:t>20 ‘alien’ or nonsense words (e.g. ‘</a:t>
            </a:r>
            <a:r>
              <a:rPr lang="en-GB" sz="2400" dirty="0" err="1">
                <a:latin typeface="Twinkl" panose="02000000000000000000" pitchFamily="2" charset="0"/>
              </a:rPr>
              <a:t>zog</a:t>
            </a:r>
            <a:r>
              <a:rPr lang="en-GB" sz="2400" dirty="0">
                <a:latin typeface="Twinkl" panose="02000000000000000000" pitchFamily="2" charset="0"/>
              </a:rPr>
              <a:t>’) </a:t>
            </a:r>
          </a:p>
        </p:txBody>
      </p:sp>
      <p:pic>
        <p:nvPicPr>
          <p:cNvPr id="11" name="Picture 10">
            <a:extLst>
              <a:ext uri="{FF2B5EF4-FFF2-40B4-BE49-F238E27FC236}">
                <a16:creationId xmlns:a16="http://schemas.microsoft.com/office/drawing/2014/main" id="{F75F3B58-3BFA-4011-A586-4757E54025D1}"/>
              </a:ext>
            </a:extLst>
          </p:cNvPr>
          <p:cNvPicPr>
            <a:picLocks noChangeAspect="1"/>
          </p:cNvPicPr>
          <p:nvPr/>
        </p:nvPicPr>
        <p:blipFill rotWithShape="1">
          <a:blip r:embed="rId2"/>
          <a:srcRect b="9959"/>
          <a:stretch/>
        </p:blipFill>
        <p:spPr>
          <a:xfrm>
            <a:off x="4321744" y="3528484"/>
            <a:ext cx="4618168" cy="3237941"/>
          </a:xfrm>
          <a:prstGeom prst="rect">
            <a:avLst/>
          </a:prstGeom>
        </p:spPr>
      </p:pic>
    </p:spTree>
    <p:extLst>
      <p:ext uri="{BB962C8B-B14F-4D97-AF65-F5344CB8AC3E}">
        <p14:creationId xmlns:p14="http://schemas.microsoft.com/office/powerpoint/2010/main" val="914539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E92D431-1965-4D3E-BA91-718AC29E3611}"/>
              </a:ext>
            </a:extLst>
          </p:cNvPr>
          <p:cNvSpPr/>
          <p:nvPr/>
        </p:nvSpPr>
        <p:spPr>
          <a:xfrm>
            <a:off x="588733" y="1531271"/>
            <a:ext cx="7966533" cy="2308324"/>
          </a:xfrm>
          <a:prstGeom prst="rect">
            <a:avLst/>
          </a:prstGeom>
        </p:spPr>
        <p:txBody>
          <a:bodyPr wrap="square">
            <a:spAutoFit/>
          </a:bodyPr>
          <a:lstStyle/>
          <a:p>
            <a:r>
              <a:rPr lang="en-US" sz="2400" dirty="0">
                <a:latin typeface="Twinkl" panose="02000000000000000000" pitchFamily="2" charset="0"/>
              </a:rPr>
              <a:t>Section 1 – simple word structures of three or four letters (20 words) </a:t>
            </a:r>
          </a:p>
          <a:p>
            <a:endParaRPr lang="en-US" sz="2400" dirty="0">
              <a:latin typeface="Twinkl" panose="02000000000000000000" pitchFamily="2" charset="0"/>
            </a:endParaRPr>
          </a:p>
          <a:p>
            <a:r>
              <a:rPr lang="en-US" sz="2400" dirty="0">
                <a:latin typeface="Twinkl" panose="02000000000000000000" pitchFamily="2" charset="0"/>
              </a:rPr>
              <a:t>Section 2 – more complex word structures of five or six letters (20 words) </a:t>
            </a:r>
            <a:endParaRPr lang="en-GB" sz="2400" dirty="0">
              <a:latin typeface="Twinkl" panose="02000000000000000000" pitchFamily="2" charset="0"/>
            </a:endParaRPr>
          </a:p>
          <a:p>
            <a:pPr>
              <a:buClr>
                <a:schemeClr val="accent1"/>
              </a:buClr>
            </a:pPr>
            <a:endParaRPr lang="en-GB" sz="2400" dirty="0">
              <a:latin typeface="Twinkl" panose="02000000000000000000" pitchFamily="2" charset="0"/>
            </a:endParaRPr>
          </a:p>
        </p:txBody>
      </p:sp>
      <p:sp>
        <p:nvSpPr>
          <p:cNvPr id="6" name="Content Placeholder 2">
            <a:extLst>
              <a:ext uri="{FF2B5EF4-FFF2-40B4-BE49-F238E27FC236}">
                <a16:creationId xmlns:a16="http://schemas.microsoft.com/office/drawing/2014/main" id="{25B79C1A-583F-4DC8-A824-7F2D11740E15}"/>
              </a:ext>
            </a:extLst>
          </p:cNvPr>
          <p:cNvSpPr txBox="1">
            <a:spLocks/>
          </p:cNvSpPr>
          <p:nvPr/>
        </p:nvSpPr>
        <p:spPr>
          <a:xfrm>
            <a:off x="34872" y="366898"/>
            <a:ext cx="9109127" cy="949690"/>
          </a:xfrm>
          <a:prstGeom prst="rect">
            <a:avLst/>
          </a:prstGeom>
        </p:spPr>
        <p:txBody>
          <a:bodyPr vert="horz" lIns="91440" tIns="45720" rIns="91440" bIns="45720" rtlCol="0">
            <a:norm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274320"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0" indent="0" algn="ctr">
              <a:buFont typeface="Arial" pitchFamily="34" charset="0"/>
              <a:buNone/>
            </a:pPr>
            <a:r>
              <a:rPr lang="en-US" sz="4000" b="1" dirty="0">
                <a:latin typeface="Twinkl" panose="02000000000000000000" pitchFamily="2" charset="0"/>
              </a:rPr>
              <a:t>The check is divided into two sections: </a:t>
            </a:r>
            <a:endParaRPr lang="en-GB" sz="4000" b="1" dirty="0">
              <a:latin typeface="Twinkl" panose="02000000000000000000" pitchFamily="2" charset="0"/>
            </a:endParaRPr>
          </a:p>
        </p:txBody>
      </p:sp>
      <p:pic>
        <p:nvPicPr>
          <p:cNvPr id="7" name="Picture 6">
            <a:extLst>
              <a:ext uri="{FF2B5EF4-FFF2-40B4-BE49-F238E27FC236}">
                <a16:creationId xmlns:a16="http://schemas.microsoft.com/office/drawing/2014/main" id="{2905C376-8231-452A-929A-C952508C2267}"/>
              </a:ext>
            </a:extLst>
          </p:cNvPr>
          <p:cNvPicPr>
            <a:picLocks noChangeAspect="1"/>
          </p:cNvPicPr>
          <p:nvPr/>
        </p:nvPicPr>
        <p:blipFill>
          <a:blip r:embed="rId2"/>
          <a:stretch>
            <a:fillRect/>
          </a:stretch>
        </p:blipFill>
        <p:spPr>
          <a:xfrm>
            <a:off x="441713" y="4054279"/>
            <a:ext cx="8556171" cy="2737975"/>
          </a:xfrm>
          <a:prstGeom prst="rect">
            <a:avLst/>
          </a:prstGeom>
        </p:spPr>
      </p:pic>
    </p:spTree>
    <p:extLst>
      <p:ext uri="{BB962C8B-B14F-4D97-AF65-F5344CB8AC3E}">
        <p14:creationId xmlns:p14="http://schemas.microsoft.com/office/powerpoint/2010/main" val="675628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Sound Button – Phonics Resources – Twinkl USA Teaching Wiki">
            <a:extLst>
              <a:ext uri="{FF2B5EF4-FFF2-40B4-BE49-F238E27FC236}">
                <a16:creationId xmlns:a16="http://schemas.microsoft.com/office/drawing/2014/main" id="{F946CD3B-4A5D-454A-9308-FDD1EC7AB6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6375" y="846055"/>
            <a:ext cx="6191250" cy="476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97398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E92D431-1965-4D3E-BA91-718AC29E3611}"/>
              </a:ext>
            </a:extLst>
          </p:cNvPr>
          <p:cNvSpPr/>
          <p:nvPr/>
        </p:nvSpPr>
        <p:spPr>
          <a:xfrm>
            <a:off x="338478" y="1180941"/>
            <a:ext cx="7966533" cy="830997"/>
          </a:xfrm>
          <a:prstGeom prst="rect">
            <a:avLst/>
          </a:prstGeom>
        </p:spPr>
        <p:txBody>
          <a:bodyPr wrap="square">
            <a:spAutoFit/>
          </a:bodyPr>
          <a:lstStyle/>
          <a:p>
            <a:pPr>
              <a:buClr>
                <a:schemeClr val="accent1"/>
              </a:buClr>
            </a:pPr>
            <a:endParaRPr lang="en-GB" sz="2400" dirty="0">
              <a:latin typeface="Comic Sans MS" panose="030F0702030302020204" pitchFamily="66" charset="0"/>
            </a:endParaRPr>
          </a:p>
          <a:p>
            <a:pPr marL="457200" indent="-457200">
              <a:buClr>
                <a:schemeClr val="accent1"/>
              </a:buClr>
              <a:buFont typeface="Courier New" panose="02070309020205020404" pitchFamily="49" charset="0"/>
              <a:buChar char="o"/>
            </a:pPr>
            <a:r>
              <a:rPr lang="en-GB" sz="2400" dirty="0">
                <a:latin typeface="Twinkl" panose="02000000000000000000" pitchFamily="2" charset="0"/>
              </a:rPr>
              <a:t>A teacher known to the child will carry out the test.  </a:t>
            </a:r>
          </a:p>
        </p:txBody>
      </p:sp>
      <p:sp>
        <p:nvSpPr>
          <p:cNvPr id="6" name="Content Placeholder 2">
            <a:extLst>
              <a:ext uri="{FF2B5EF4-FFF2-40B4-BE49-F238E27FC236}">
                <a16:creationId xmlns:a16="http://schemas.microsoft.com/office/drawing/2014/main" id="{25B79C1A-583F-4DC8-A824-7F2D11740E15}"/>
              </a:ext>
            </a:extLst>
          </p:cNvPr>
          <p:cNvSpPr txBox="1">
            <a:spLocks/>
          </p:cNvSpPr>
          <p:nvPr/>
        </p:nvSpPr>
        <p:spPr>
          <a:xfrm>
            <a:off x="-714112" y="459338"/>
            <a:ext cx="8573742" cy="949690"/>
          </a:xfrm>
          <a:prstGeom prst="rect">
            <a:avLst/>
          </a:prstGeom>
        </p:spPr>
        <p:txBody>
          <a:bodyPr vert="horz" lIns="91440" tIns="45720" rIns="91440" bIns="45720" rtlCol="0">
            <a:norm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274320"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0" indent="0" algn="ctr">
              <a:buFont typeface="Arial" pitchFamily="34" charset="0"/>
              <a:buNone/>
            </a:pPr>
            <a:r>
              <a:rPr lang="en-US" sz="4000" b="1" dirty="0">
                <a:latin typeface="Twinkl" panose="02000000000000000000" pitchFamily="2" charset="0"/>
              </a:rPr>
              <a:t>How are children supported? </a:t>
            </a:r>
            <a:endParaRPr lang="en-GB" sz="4000" b="1" dirty="0">
              <a:latin typeface="Twinkl" panose="02000000000000000000" pitchFamily="2" charset="0"/>
            </a:endParaRPr>
          </a:p>
        </p:txBody>
      </p:sp>
      <p:pic>
        <p:nvPicPr>
          <p:cNvPr id="7" name="Picture 2" descr="Hanslope Primary School">
            <a:extLst>
              <a:ext uri="{FF2B5EF4-FFF2-40B4-BE49-F238E27FC236}">
                <a16:creationId xmlns:a16="http://schemas.microsoft.com/office/drawing/2014/main" id="{01BC0167-4349-480E-99F7-10817F9DFD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00875" y="4605700"/>
            <a:ext cx="2143125" cy="214312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E608A820-90B9-4606-A16D-A385DAA5F4FB}"/>
              </a:ext>
            </a:extLst>
          </p:cNvPr>
          <p:cNvSpPr/>
          <p:nvPr/>
        </p:nvSpPr>
        <p:spPr>
          <a:xfrm>
            <a:off x="338481" y="1969992"/>
            <a:ext cx="7966533" cy="769441"/>
          </a:xfrm>
          <a:prstGeom prst="rect">
            <a:avLst/>
          </a:prstGeom>
        </p:spPr>
        <p:txBody>
          <a:bodyPr wrap="square">
            <a:spAutoFit/>
          </a:bodyPr>
          <a:lstStyle/>
          <a:p>
            <a:pPr>
              <a:buClr>
                <a:schemeClr val="accent1"/>
              </a:buClr>
            </a:pPr>
            <a:endParaRPr lang="en-GB" sz="2000" dirty="0">
              <a:latin typeface="Comic Sans MS" panose="030F0702030302020204" pitchFamily="66" charset="0"/>
            </a:endParaRPr>
          </a:p>
          <a:p>
            <a:pPr marL="457200" indent="-457200">
              <a:buClr>
                <a:schemeClr val="accent1"/>
              </a:buClr>
              <a:buFont typeface="Courier New" panose="02070309020205020404" pitchFamily="49" charset="0"/>
              <a:buChar char="o"/>
            </a:pPr>
            <a:r>
              <a:rPr lang="en-GB" sz="2400" dirty="0">
                <a:latin typeface="Twinkl" panose="02000000000000000000" pitchFamily="2" charset="0"/>
              </a:rPr>
              <a:t>Familiar format used in class beforehand. </a:t>
            </a:r>
          </a:p>
        </p:txBody>
      </p:sp>
      <p:sp>
        <p:nvSpPr>
          <p:cNvPr id="9" name="Rectangle 8">
            <a:extLst>
              <a:ext uri="{FF2B5EF4-FFF2-40B4-BE49-F238E27FC236}">
                <a16:creationId xmlns:a16="http://schemas.microsoft.com/office/drawing/2014/main" id="{6A60AEA1-DC36-43C0-99F2-4012E5BBFC5C}"/>
              </a:ext>
            </a:extLst>
          </p:cNvPr>
          <p:cNvSpPr/>
          <p:nvPr/>
        </p:nvSpPr>
        <p:spPr>
          <a:xfrm>
            <a:off x="338481" y="2648388"/>
            <a:ext cx="7966533" cy="1138773"/>
          </a:xfrm>
          <a:prstGeom prst="rect">
            <a:avLst/>
          </a:prstGeom>
        </p:spPr>
        <p:txBody>
          <a:bodyPr wrap="square">
            <a:spAutoFit/>
          </a:bodyPr>
          <a:lstStyle/>
          <a:p>
            <a:pPr>
              <a:buClr>
                <a:schemeClr val="accent1"/>
              </a:buClr>
            </a:pPr>
            <a:endParaRPr lang="en-GB" sz="2000" dirty="0">
              <a:latin typeface="Comic Sans MS" panose="030F0702030302020204" pitchFamily="66" charset="0"/>
            </a:endParaRPr>
          </a:p>
          <a:p>
            <a:pPr marL="457200" indent="-457200">
              <a:buClr>
                <a:schemeClr val="accent1"/>
              </a:buClr>
              <a:buFont typeface="Courier New" panose="02070309020205020404" pitchFamily="49" charset="0"/>
              <a:buChar char="o"/>
            </a:pPr>
            <a:r>
              <a:rPr lang="en-GB" sz="2400" dirty="0">
                <a:latin typeface="Twinkl" panose="02000000000000000000" pitchFamily="2" charset="0"/>
              </a:rPr>
              <a:t>No time pressure- most children take 4-9 minutes to complete. </a:t>
            </a:r>
          </a:p>
        </p:txBody>
      </p:sp>
      <p:sp>
        <p:nvSpPr>
          <p:cNvPr id="10" name="Rectangle 9">
            <a:extLst>
              <a:ext uri="{FF2B5EF4-FFF2-40B4-BE49-F238E27FC236}">
                <a16:creationId xmlns:a16="http://schemas.microsoft.com/office/drawing/2014/main" id="{20395631-33F3-429D-B7AD-6BAD3A1F0DF3}"/>
              </a:ext>
            </a:extLst>
          </p:cNvPr>
          <p:cNvSpPr/>
          <p:nvPr/>
        </p:nvSpPr>
        <p:spPr>
          <a:xfrm>
            <a:off x="338479" y="3648298"/>
            <a:ext cx="7966533" cy="769441"/>
          </a:xfrm>
          <a:prstGeom prst="rect">
            <a:avLst/>
          </a:prstGeom>
        </p:spPr>
        <p:txBody>
          <a:bodyPr wrap="square">
            <a:spAutoFit/>
          </a:bodyPr>
          <a:lstStyle/>
          <a:p>
            <a:pPr>
              <a:buClr>
                <a:schemeClr val="accent1"/>
              </a:buClr>
            </a:pPr>
            <a:endParaRPr lang="en-GB" sz="2000" dirty="0">
              <a:latin typeface="Comic Sans MS" panose="030F0702030302020204" pitchFamily="66" charset="0"/>
            </a:endParaRPr>
          </a:p>
          <a:p>
            <a:pPr marL="457200" indent="-457200">
              <a:buClr>
                <a:schemeClr val="accent1"/>
              </a:buClr>
              <a:buFont typeface="Courier New" panose="02070309020205020404" pitchFamily="49" charset="0"/>
              <a:buChar char="o"/>
            </a:pPr>
            <a:r>
              <a:rPr lang="en-GB" sz="2400" dirty="0">
                <a:latin typeface="Twinkl" panose="02000000000000000000" pitchFamily="2" charset="0"/>
              </a:rPr>
              <a:t>Encouragement and praise throughout. </a:t>
            </a:r>
          </a:p>
        </p:txBody>
      </p:sp>
    </p:spTree>
    <p:extLst>
      <p:ext uri="{BB962C8B-B14F-4D97-AF65-F5344CB8AC3E}">
        <p14:creationId xmlns:p14="http://schemas.microsoft.com/office/powerpoint/2010/main" val="1689817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9" grpId="0"/>
      <p:bldP spid="1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E92D431-1965-4D3E-BA91-718AC29E3611}"/>
              </a:ext>
            </a:extLst>
          </p:cNvPr>
          <p:cNvSpPr/>
          <p:nvPr/>
        </p:nvSpPr>
        <p:spPr>
          <a:xfrm>
            <a:off x="338478" y="1180941"/>
            <a:ext cx="7966533" cy="830997"/>
          </a:xfrm>
          <a:prstGeom prst="rect">
            <a:avLst/>
          </a:prstGeom>
        </p:spPr>
        <p:txBody>
          <a:bodyPr wrap="square">
            <a:spAutoFit/>
          </a:bodyPr>
          <a:lstStyle/>
          <a:p>
            <a:pPr>
              <a:buClr>
                <a:schemeClr val="accent1"/>
              </a:buClr>
            </a:pPr>
            <a:endParaRPr lang="en-GB" sz="2400" dirty="0">
              <a:latin typeface="Comic Sans MS" panose="030F0702030302020204" pitchFamily="66" charset="0"/>
            </a:endParaRPr>
          </a:p>
          <a:p>
            <a:pPr marL="457200" indent="-457200">
              <a:buClr>
                <a:schemeClr val="accent1"/>
              </a:buClr>
              <a:buFont typeface="Courier New" panose="02070309020205020404" pitchFamily="49" charset="0"/>
              <a:buChar char="o"/>
            </a:pPr>
            <a:r>
              <a:rPr lang="en-GB" sz="2400" dirty="0">
                <a:latin typeface="Twinkl" panose="02000000000000000000" pitchFamily="2" charset="0"/>
              </a:rPr>
              <a:t>The check takes place w/b Monday 14</a:t>
            </a:r>
            <a:r>
              <a:rPr lang="en-GB" sz="2400" baseline="30000" dirty="0">
                <a:latin typeface="Twinkl" panose="02000000000000000000" pitchFamily="2" charset="0"/>
              </a:rPr>
              <a:t>th</a:t>
            </a:r>
            <a:r>
              <a:rPr lang="en-GB" sz="2400" dirty="0">
                <a:latin typeface="Twinkl" panose="02000000000000000000" pitchFamily="2" charset="0"/>
              </a:rPr>
              <a:t> June. </a:t>
            </a:r>
          </a:p>
        </p:txBody>
      </p:sp>
      <p:pic>
        <p:nvPicPr>
          <p:cNvPr id="7" name="Picture 2" descr="Hanslope Primary School">
            <a:extLst>
              <a:ext uri="{FF2B5EF4-FFF2-40B4-BE49-F238E27FC236}">
                <a16:creationId xmlns:a16="http://schemas.microsoft.com/office/drawing/2014/main" id="{01BC0167-4349-480E-99F7-10817F9DFD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00875" y="4605700"/>
            <a:ext cx="2143125" cy="214312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E608A820-90B9-4606-A16D-A385DAA5F4FB}"/>
              </a:ext>
            </a:extLst>
          </p:cNvPr>
          <p:cNvSpPr/>
          <p:nvPr/>
        </p:nvSpPr>
        <p:spPr>
          <a:xfrm>
            <a:off x="338481" y="1969992"/>
            <a:ext cx="7966533" cy="769441"/>
          </a:xfrm>
          <a:prstGeom prst="rect">
            <a:avLst/>
          </a:prstGeom>
        </p:spPr>
        <p:txBody>
          <a:bodyPr wrap="square">
            <a:spAutoFit/>
          </a:bodyPr>
          <a:lstStyle/>
          <a:p>
            <a:pPr>
              <a:buClr>
                <a:schemeClr val="accent1"/>
              </a:buClr>
            </a:pPr>
            <a:endParaRPr lang="en-GB" sz="2000" dirty="0">
              <a:latin typeface="Comic Sans MS" panose="030F0702030302020204" pitchFamily="66" charset="0"/>
            </a:endParaRPr>
          </a:p>
          <a:p>
            <a:pPr marL="457200" indent="-457200">
              <a:buClr>
                <a:schemeClr val="accent1"/>
              </a:buClr>
              <a:buFont typeface="Courier New" panose="02070309020205020404" pitchFamily="49" charset="0"/>
              <a:buChar char="o"/>
            </a:pPr>
            <a:r>
              <a:rPr lang="en-GB" sz="2400" dirty="0">
                <a:latin typeface="Twinkl" panose="02000000000000000000" pitchFamily="2" charset="0"/>
              </a:rPr>
              <a:t>Administered during the normal school day. </a:t>
            </a:r>
          </a:p>
        </p:txBody>
      </p:sp>
      <p:sp>
        <p:nvSpPr>
          <p:cNvPr id="9" name="Rectangle 8">
            <a:extLst>
              <a:ext uri="{FF2B5EF4-FFF2-40B4-BE49-F238E27FC236}">
                <a16:creationId xmlns:a16="http://schemas.microsoft.com/office/drawing/2014/main" id="{6A60AEA1-DC36-43C0-99F2-4012E5BBFC5C}"/>
              </a:ext>
            </a:extLst>
          </p:cNvPr>
          <p:cNvSpPr/>
          <p:nvPr/>
        </p:nvSpPr>
        <p:spPr>
          <a:xfrm>
            <a:off x="338481" y="2648388"/>
            <a:ext cx="7966533" cy="1138773"/>
          </a:xfrm>
          <a:prstGeom prst="rect">
            <a:avLst/>
          </a:prstGeom>
        </p:spPr>
        <p:txBody>
          <a:bodyPr wrap="square">
            <a:spAutoFit/>
          </a:bodyPr>
          <a:lstStyle/>
          <a:p>
            <a:pPr>
              <a:buClr>
                <a:schemeClr val="accent1"/>
              </a:buClr>
            </a:pPr>
            <a:endParaRPr lang="en-GB" sz="2000" dirty="0">
              <a:latin typeface="Comic Sans MS" panose="030F0702030302020204" pitchFamily="66" charset="0"/>
            </a:endParaRPr>
          </a:p>
          <a:p>
            <a:pPr marL="457200" indent="-457200">
              <a:buClr>
                <a:schemeClr val="accent1"/>
              </a:buClr>
              <a:buFont typeface="Courier New" panose="02070309020205020404" pitchFamily="49" charset="0"/>
              <a:buChar char="o"/>
            </a:pPr>
            <a:r>
              <a:rPr lang="en-GB" sz="2400" dirty="0">
                <a:latin typeface="Twinkl" panose="02000000000000000000" pitchFamily="2" charset="0"/>
              </a:rPr>
              <a:t>Children usually see it as a reading activity, not a test. </a:t>
            </a:r>
          </a:p>
        </p:txBody>
      </p:sp>
      <p:sp>
        <p:nvSpPr>
          <p:cNvPr id="10" name="Content Placeholder 2">
            <a:extLst>
              <a:ext uri="{FF2B5EF4-FFF2-40B4-BE49-F238E27FC236}">
                <a16:creationId xmlns:a16="http://schemas.microsoft.com/office/drawing/2014/main" id="{ECE90B5F-2769-4987-B7BF-A8D4D26E8345}"/>
              </a:ext>
            </a:extLst>
          </p:cNvPr>
          <p:cNvSpPr txBox="1">
            <a:spLocks/>
          </p:cNvSpPr>
          <p:nvPr/>
        </p:nvSpPr>
        <p:spPr>
          <a:xfrm>
            <a:off x="-268728" y="459338"/>
            <a:ext cx="8573742" cy="949690"/>
          </a:xfrm>
          <a:prstGeom prst="rect">
            <a:avLst/>
          </a:prstGeom>
        </p:spPr>
        <p:txBody>
          <a:bodyPr vert="horz" lIns="91440" tIns="45720" rIns="91440" bIns="45720" rtlCol="0">
            <a:norm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274320"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0" indent="0" algn="ctr">
              <a:buFont typeface="Arial" pitchFamily="34" charset="0"/>
              <a:buNone/>
            </a:pPr>
            <a:r>
              <a:rPr lang="en-US" sz="4000" b="1" dirty="0">
                <a:latin typeface="Twinkl" panose="02000000000000000000" pitchFamily="2" charset="0"/>
              </a:rPr>
              <a:t>When does the check take place? </a:t>
            </a:r>
            <a:endParaRPr lang="en-GB" sz="4000" b="1" dirty="0">
              <a:latin typeface="Twinkl" panose="02000000000000000000" pitchFamily="2" charset="0"/>
            </a:endParaRPr>
          </a:p>
        </p:txBody>
      </p:sp>
    </p:spTree>
    <p:extLst>
      <p:ext uri="{BB962C8B-B14F-4D97-AF65-F5344CB8AC3E}">
        <p14:creationId xmlns:p14="http://schemas.microsoft.com/office/powerpoint/2010/main" val="2316083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E92D431-1965-4D3E-BA91-718AC29E3611}"/>
              </a:ext>
            </a:extLst>
          </p:cNvPr>
          <p:cNvSpPr/>
          <p:nvPr/>
        </p:nvSpPr>
        <p:spPr>
          <a:xfrm>
            <a:off x="338478" y="1180941"/>
            <a:ext cx="7966533" cy="1200329"/>
          </a:xfrm>
          <a:prstGeom prst="rect">
            <a:avLst/>
          </a:prstGeom>
        </p:spPr>
        <p:txBody>
          <a:bodyPr wrap="square">
            <a:spAutoFit/>
          </a:bodyPr>
          <a:lstStyle/>
          <a:p>
            <a:pPr>
              <a:buClr>
                <a:schemeClr val="accent1"/>
              </a:buClr>
            </a:pPr>
            <a:endParaRPr lang="en-GB" sz="2400" dirty="0">
              <a:latin typeface="Comic Sans MS" panose="030F0702030302020204" pitchFamily="66" charset="0"/>
            </a:endParaRPr>
          </a:p>
          <a:p>
            <a:pPr marL="457200" indent="-457200">
              <a:buClr>
                <a:schemeClr val="accent1"/>
              </a:buClr>
              <a:buFont typeface="Courier New" panose="02070309020205020404" pitchFamily="49" charset="0"/>
              <a:buChar char="o"/>
            </a:pPr>
            <a:r>
              <a:rPr lang="en-GB" sz="2400" dirty="0">
                <a:latin typeface="Twinkl" panose="02000000000000000000" pitchFamily="2" charset="0"/>
              </a:rPr>
              <a:t>Each word read correctly scores 1 mark. Your child’s class teacher will mark the test. </a:t>
            </a:r>
          </a:p>
        </p:txBody>
      </p:sp>
      <p:sp>
        <p:nvSpPr>
          <p:cNvPr id="6" name="Content Placeholder 2">
            <a:extLst>
              <a:ext uri="{FF2B5EF4-FFF2-40B4-BE49-F238E27FC236}">
                <a16:creationId xmlns:a16="http://schemas.microsoft.com/office/drawing/2014/main" id="{25B79C1A-583F-4DC8-A824-7F2D11740E15}"/>
              </a:ext>
            </a:extLst>
          </p:cNvPr>
          <p:cNvSpPr txBox="1">
            <a:spLocks/>
          </p:cNvSpPr>
          <p:nvPr/>
        </p:nvSpPr>
        <p:spPr>
          <a:xfrm>
            <a:off x="-994592" y="459338"/>
            <a:ext cx="8573742" cy="949690"/>
          </a:xfrm>
          <a:prstGeom prst="rect">
            <a:avLst/>
          </a:prstGeom>
        </p:spPr>
        <p:txBody>
          <a:bodyPr vert="horz" lIns="91440" tIns="45720" rIns="91440" bIns="45720" rtlCol="0">
            <a:norm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274320"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0" indent="0" algn="ctr">
              <a:buFont typeface="Arial" pitchFamily="34" charset="0"/>
              <a:buNone/>
            </a:pPr>
            <a:r>
              <a:rPr lang="en-US" sz="4000" b="1" dirty="0">
                <a:latin typeface="Twinkl" panose="02000000000000000000" pitchFamily="2" charset="0"/>
              </a:rPr>
              <a:t>How is the check scored?</a:t>
            </a:r>
            <a:endParaRPr lang="en-GB" sz="4000" b="1" dirty="0">
              <a:latin typeface="Twinkl" panose="02000000000000000000" pitchFamily="2" charset="0"/>
            </a:endParaRPr>
          </a:p>
        </p:txBody>
      </p:sp>
      <p:pic>
        <p:nvPicPr>
          <p:cNvPr id="7" name="Picture 2" descr="Hanslope Primary School">
            <a:extLst>
              <a:ext uri="{FF2B5EF4-FFF2-40B4-BE49-F238E27FC236}">
                <a16:creationId xmlns:a16="http://schemas.microsoft.com/office/drawing/2014/main" id="{01BC0167-4349-480E-99F7-10817F9DFD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00875" y="4605700"/>
            <a:ext cx="2143125" cy="214312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E608A820-90B9-4606-A16D-A385DAA5F4FB}"/>
              </a:ext>
            </a:extLst>
          </p:cNvPr>
          <p:cNvSpPr/>
          <p:nvPr/>
        </p:nvSpPr>
        <p:spPr>
          <a:xfrm>
            <a:off x="338481" y="2323415"/>
            <a:ext cx="7966533" cy="769441"/>
          </a:xfrm>
          <a:prstGeom prst="rect">
            <a:avLst/>
          </a:prstGeom>
        </p:spPr>
        <p:txBody>
          <a:bodyPr wrap="square">
            <a:spAutoFit/>
          </a:bodyPr>
          <a:lstStyle/>
          <a:p>
            <a:pPr>
              <a:buClr>
                <a:schemeClr val="accent1"/>
              </a:buClr>
            </a:pPr>
            <a:endParaRPr lang="en-GB" sz="2000" dirty="0">
              <a:latin typeface="Comic Sans MS" panose="030F0702030302020204" pitchFamily="66" charset="0"/>
            </a:endParaRPr>
          </a:p>
          <a:p>
            <a:pPr marL="457200" indent="-457200">
              <a:buClr>
                <a:schemeClr val="accent1"/>
              </a:buClr>
              <a:buFont typeface="Courier New" panose="02070309020205020404" pitchFamily="49" charset="0"/>
              <a:buChar char="o"/>
            </a:pPr>
            <a:r>
              <a:rPr lang="en-GB" sz="2400" dirty="0">
                <a:latin typeface="Twinkl" panose="02000000000000000000" pitchFamily="2" charset="0"/>
              </a:rPr>
              <a:t>The maximum score is 40. </a:t>
            </a:r>
          </a:p>
        </p:txBody>
      </p:sp>
      <p:sp>
        <p:nvSpPr>
          <p:cNvPr id="9" name="Rectangle 8">
            <a:extLst>
              <a:ext uri="{FF2B5EF4-FFF2-40B4-BE49-F238E27FC236}">
                <a16:creationId xmlns:a16="http://schemas.microsoft.com/office/drawing/2014/main" id="{6A60AEA1-DC36-43C0-99F2-4012E5BBFC5C}"/>
              </a:ext>
            </a:extLst>
          </p:cNvPr>
          <p:cNvSpPr/>
          <p:nvPr/>
        </p:nvSpPr>
        <p:spPr>
          <a:xfrm>
            <a:off x="338481" y="3102873"/>
            <a:ext cx="7966533" cy="1138773"/>
          </a:xfrm>
          <a:prstGeom prst="rect">
            <a:avLst/>
          </a:prstGeom>
        </p:spPr>
        <p:txBody>
          <a:bodyPr wrap="square">
            <a:spAutoFit/>
          </a:bodyPr>
          <a:lstStyle/>
          <a:p>
            <a:pPr>
              <a:buClr>
                <a:schemeClr val="accent1"/>
              </a:buClr>
            </a:pPr>
            <a:endParaRPr lang="en-GB" sz="2000" dirty="0">
              <a:latin typeface="Comic Sans MS" panose="030F0702030302020204" pitchFamily="66" charset="0"/>
            </a:endParaRPr>
          </a:p>
          <a:p>
            <a:pPr marL="457200" indent="-457200">
              <a:buClr>
                <a:schemeClr val="accent1"/>
              </a:buClr>
              <a:buFont typeface="Courier New" panose="02070309020205020404" pitchFamily="49" charset="0"/>
              <a:buChar char="o"/>
            </a:pPr>
            <a:r>
              <a:rPr lang="en-GB" sz="2400" dirty="0">
                <a:latin typeface="Twinkl" panose="02000000000000000000" pitchFamily="2" charset="0"/>
              </a:rPr>
              <a:t>The national pass mark is set each year and is usually 31/40. </a:t>
            </a:r>
          </a:p>
        </p:txBody>
      </p:sp>
      <p:sp>
        <p:nvSpPr>
          <p:cNvPr id="11" name="Rectangle 10">
            <a:extLst>
              <a:ext uri="{FF2B5EF4-FFF2-40B4-BE49-F238E27FC236}">
                <a16:creationId xmlns:a16="http://schemas.microsoft.com/office/drawing/2014/main" id="{E63F5025-0699-4EA0-AB89-2D8A10A17A75}"/>
              </a:ext>
            </a:extLst>
          </p:cNvPr>
          <p:cNvSpPr/>
          <p:nvPr/>
        </p:nvSpPr>
        <p:spPr>
          <a:xfrm>
            <a:off x="338478" y="4178513"/>
            <a:ext cx="6662398" cy="1138773"/>
          </a:xfrm>
          <a:prstGeom prst="rect">
            <a:avLst/>
          </a:prstGeom>
        </p:spPr>
        <p:txBody>
          <a:bodyPr wrap="square">
            <a:spAutoFit/>
          </a:bodyPr>
          <a:lstStyle/>
          <a:p>
            <a:pPr>
              <a:buClr>
                <a:schemeClr val="accent1"/>
              </a:buClr>
            </a:pPr>
            <a:endParaRPr lang="en-GB" sz="2000" dirty="0">
              <a:latin typeface="Comic Sans MS" panose="030F0702030302020204" pitchFamily="66" charset="0"/>
            </a:endParaRPr>
          </a:p>
          <a:p>
            <a:pPr marL="457200" indent="-457200">
              <a:buClr>
                <a:schemeClr val="accent1"/>
              </a:buClr>
              <a:buFont typeface="Courier New" panose="02070309020205020404" pitchFamily="49" charset="0"/>
              <a:buChar char="o"/>
            </a:pPr>
            <a:r>
              <a:rPr lang="en-GB" sz="2400" dirty="0">
                <a:latin typeface="Twinkl" panose="02000000000000000000" pitchFamily="2" charset="0"/>
              </a:rPr>
              <a:t>Your child’s end of year report will inform you whether your child has passed or not.  </a:t>
            </a:r>
          </a:p>
        </p:txBody>
      </p:sp>
    </p:spTree>
    <p:extLst>
      <p:ext uri="{BB962C8B-B14F-4D97-AF65-F5344CB8AC3E}">
        <p14:creationId xmlns:p14="http://schemas.microsoft.com/office/powerpoint/2010/main" val="1519029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9" grpId="0"/>
      <p:bldP spid="1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E92D431-1965-4D3E-BA91-718AC29E3611}"/>
              </a:ext>
            </a:extLst>
          </p:cNvPr>
          <p:cNvSpPr/>
          <p:nvPr/>
        </p:nvSpPr>
        <p:spPr>
          <a:xfrm>
            <a:off x="338478" y="1180941"/>
            <a:ext cx="7966533" cy="830997"/>
          </a:xfrm>
          <a:prstGeom prst="rect">
            <a:avLst/>
          </a:prstGeom>
        </p:spPr>
        <p:txBody>
          <a:bodyPr wrap="square">
            <a:spAutoFit/>
          </a:bodyPr>
          <a:lstStyle/>
          <a:p>
            <a:pPr>
              <a:buClr>
                <a:schemeClr val="accent1"/>
              </a:buClr>
            </a:pPr>
            <a:endParaRPr lang="en-GB" sz="2400" dirty="0">
              <a:latin typeface="Comic Sans MS" panose="030F0702030302020204" pitchFamily="66" charset="0"/>
            </a:endParaRPr>
          </a:p>
          <a:p>
            <a:pPr marL="457200" indent="-457200">
              <a:buClr>
                <a:schemeClr val="accent1"/>
              </a:buClr>
              <a:buFont typeface="Courier New" panose="02070309020205020404" pitchFamily="49" charset="0"/>
              <a:buChar char="o"/>
            </a:pPr>
            <a:r>
              <a:rPr lang="en-GB" sz="2400" dirty="0">
                <a:latin typeface="Twinkl" panose="02000000000000000000" pitchFamily="2" charset="0"/>
              </a:rPr>
              <a:t>Extra phonics support will be provided in Year 2. </a:t>
            </a:r>
          </a:p>
        </p:txBody>
      </p:sp>
      <p:sp>
        <p:nvSpPr>
          <p:cNvPr id="6" name="Content Placeholder 2">
            <a:extLst>
              <a:ext uri="{FF2B5EF4-FFF2-40B4-BE49-F238E27FC236}">
                <a16:creationId xmlns:a16="http://schemas.microsoft.com/office/drawing/2014/main" id="{25B79C1A-583F-4DC8-A824-7F2D11740E15}"/>
              </a:ext>
            </a:extLst>
          </p:cNvPr>
          <p:cNvSpPr txBox="1">
            <a:spLocks/>
          </p:cNvSpPr>
          <p:nvPr/>
        </p:nvSpPr>
        <p:spPr>
          <a:xfrm>
            <a:off x="-956886" y="459338"/>
            <a:ext cx="9940629" cy="949690"/>
          </a:xfrm>
          <a:prstGeom prst="rect">
            <a:avLst/>
          </a:prstGeom>
        </p:spPr>
        <p:txBody>
          <a:bodyPr vert="horz" lIns="91440" tIns="45720" rIns="91440" bIns="45720" rtlCol="0">
            <a:norm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274320"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0" indent="0" algn="ctr">
              <a:buFont typeface="Arial" pitchFamily="34" charset="0"/>
              <a:buNone/>
            </a:pPr>
            <a:r>
              <a:rPr lang="en-US" sz="4000" b="1" dirty="0">
                <a:latin typeface="Twinkl" panose="02000000000000000000" pitchFamily="2" charset="0"/>
              </a:rPr>
              <a:t>What if my child does not pass?</a:t>
            </a:r>
            <a:endParaRPr lang="en-GB" sz="4000" b="1" dirty="0">
              <a:latin typeface="Twinkl" panose="02000000000000000000" pitchFamily="2" charset="0"/>
            </a:endParaRPr>
          </a:p>
        </p:txBody>
      </p:sp>
      <p:pic>
        <p:nvPicPr>
          <p:cNvPr id="7" name="Picture 2" descr="Hanslope Primary School">
            <a:extLst>
              <a:ext uri="{FF2B5EF4-FFF2-40B4-BE49-F238E27FC236}">
                <a16:creationId xmlns:a16="http://schemas.microsoft.com/office/drawing/2014/main" id="{01BC0167-4349-480E-99F7-10817F9DFD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00875" y="4605700"/>
            <a:ext cx="2143125" cy="214312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E608A820-90B9-4606-A16D-A385DAA5F4FB}"/>
              </a:ext>
            </a:extLst>
          </p:cNvPr>
          <p:cNvSpPr/>
          <p:nvPr/>
        </p:nvSpPr>
        <p:spPr>
          <a:xfrm>
            <a:off x="338481" y="2237922"/>
            <a:ext cx="7966533" cy="769441"/>
          </a:xfrm>
          <a:prstGeom prst="rect">
            <a:avLst/>
          </a:prstGeom>
        </p:spPr>
        <p:txBody>
          <a:bodyPr wrap="square">
            <a:spAutoFit/>
          </a:bodyPr>
          <a:lstStyle/>
          <a:p>
            <a:pPr>
              <a:buClr>
                <a:schemeClr val="accent1"/>
              </a:buClr>
            </a:pPr>
            <a:endParaRPr lang="en-GB" sz="2000" dirty="0">
              <a:latin typeface="Comic Sans MS" panose="030F0702030302020204" pitchFamily="66" charset="0"/>
            </a:endParaRPr>
          </a:p>
          <a:p>
            <a:pPr marL="457200" indent="-457200">
              <a:buClr>
                <a:schemeClr val="accent1"/>
              </a:buClr>
              <a:buFont typeface="Courier New" panose="02070309020205020404" pitchFamily="49" charset="0"/>
              <a:buChar char="o"/>
            </a:pPr>
            <a:r>
              <a:rPr lang="en-GB" sz="2400" dirty="0">
                <a:latin typeface="Twinkl" panose="02000000000000000000" pitchFamily="2" charset="0"/>
              </a:rPr>
              <a:t>Children will retake the check in Year 2. </a:t>
            </a:r>
          </a:p>
        </p:txBody>
      </p:sp>
      <p:sp>
        <p:nvSpPr>
          <p:cNvPr id="9" name="Rectangle 8">
            <a:extLst>
              <a:ext uri="{FF2B5EF4-FFF2-40B4-BE49-F238E27FC236}">
                <a16:creationId xmlns:a16="http://schemas.microsoft.com/office/drawing/2014/main" id="{6A60AEA1-DC36-43C0-99F2-4012E5BBFC5C}"/>
              </a:ext>
            </a:extLst>
          </p:cNvPr>
          <p:cNvSpPr/>
          <p:nvPr/>
        </p:nvSpPr>
        <p:spPr>
          <a:xfrm>
            <a:off x="338481" y="3102873"/>
            <a:ext cx="7966533" cy="1138773"/>
          </a:xfrm>
          <a:prstGeom prst="rect">
            <a:avLst/>
          </a:prstGeom>
        </p:spPr>
        <p:txBody>
          <a:bodyPr wrap="square">
            <a:spAutoFit/>
          </a:bodyPr>
          <a:lstStyle/>
          <a:p>
            <a:pPr>
              <a:buClr>
                <a:schemeClr val="accent1"/>
              </a:buClr>
            </a:pPr>
            <a:endParaRPr lang="en-GB" sz="2000" dirty="0">
              <a:latin typeface="Comic Sans MS" panose="030F0702030302020204" pitchFamily="66" charset="0"/>
            </a:endParaRPr>
          </a:p>
          <a:p>
            <a:pPr marL="457200" indent="-457200">
              <a:buClr>
                <a:schemeClr val="accent1"/>
              </a:buClr>
              <a:buFont typeface="Courier New" panose="02070309020205020404" pitchFamily="49" charset="0"/>
              <a:buChar char="o"/>
            </a:pPr>
            <a:r>
              <a:rPr lang="en-GB" sz="2400" dirty="0">
                <a:latin typeface="Twinkl" panose="02000000000000000000" pitchFamily="2" charset="0"/>
              </a:rPr>
              <a:t>Many children simply need more time to develop confidence. </a:t>
            </a:r>
          </a:p>
        </p:txBody>
      </p:sp>
    </p:spTree>
    <p:extLst>
      <p:ext uri="{BB962C8B-B14F-4D97-AF65-F5344CB8AC3E}">
        <p14:creationId xmlns:p14="http://schemas.microsoft.com/office/powerpoint/2010/main" val="4220062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25B79C1A-583F-4DC8-A824-7F2D11740E15}"/>
              </a:ext>
            </a:extLst>
          </p:cNvPr>
          <p:cNvSpPr txBox="1">
            <a:spLocks/>
          </p:cNvSpPr>
          <p:nvPr/>
        </p:nvSpPr>
        <p:spPr>
          <a:xfrm>
            <a:off x="256847" y="379289"/>
            <a:ext cx="8630305" cy="1494579"/>
          </a:xfrm>
          <a:prstGeom prst="rect">
            <a:avLst/>
          </a:prstGeom>
        </p:spPr>
        <p:txBody>
          <a:bodyPr vert="horz" lIns="91440" tIns="45720" rIns="91440" bIns="45720" rtlCol="0">
            <a:norm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274320"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pPr marL="0" indent="0" algn="ctr">
              <a:buFont typeface="Arial" pitchFamily="34" charset="0"/>
              <a:buNone/>
            </a:pPr>
            <a:r>
              <a:rPr lang="en-US" sz="4000" b="1" dirty="0">
                <a:latin typeface="Twinkl" panose="02000000000000000000" pitchFamily="2" charset="0"/>
              </a:rPr>
              <a:t>How can I support my child to pass the phonics screener?</a:t>
            </a:r>
            <a:endParaRPr lang="en-GB" sz="4000" b="1" dirty="0">
              <a:latin typeface="Twinkl" panose="02000000000000000000" pitchFamily="2" charset="0"/>
            </a:endParaRPr>
          </a:p>
        </p:txBody>
      </p:sp>
      <p:sp>
        <p:nvSpPr>
          <p:cNvPr id="8" name="Rectangle 7">
            <a:extLst>
              <a:ext uri="{FF2B5EF4-FFF2-40B4-BE49-F238E27FC236}">
                <a16:creationId xmlns:a16="http://schemas.microsoft.com/office/drawing/2014/main" id="{E608A820-90B9-4606-A16D-A385DAA5F4FB}"/>
              </a:ext>
            </a:extLst>
          </p:cNvPr>
          <p:cNvSpPr/>
          <p:nvPr/>
        </p:nvSpPr>
        <p:spPr>
          <a:xfrm>
            <a:off x="338481" y="1395317"/>
            <a:ext cx="7966533" cy="769441"/>
          </a:xfrm>
          <a:prstGeom prst="rect">
            <a:avLst/>
          </a:prstGeom>
        </p:spPr>
        <p:txBody>
          <a:bodyPr wrap="square">
            <a:spAutoFit/>
          </a:bodyPr>
          <a:lstStyle/>
          <a:p>
            <a:pPr>
              <a:buClr>
                <a:schemeClr val="accent1"/>
              </a:buClr>
            </a:pPr>
            <a:endParaRPr lang="en-GB" sz="2000" dirty="0">
              <a:latin typeface="Comic Sans MS" panose="030F0702030302020204" pitchFamily="66" charset="0"/>
            </a:endParaRPr>
          </a:p>
          <a:p>
            <a:pPr marL="457200" indent="-457200">
              <a:buClr>
                <a:schemeClr val="accent1"/>
              </a:buClr>
              <a:buFont typeface="Courier New" panose="02070309020205020404" pitchFamily="49" charset="0"/>
              <a:buChar char="o"/>
            </a:pPr>
            <a:r>
              <a:rPr lang="en-GB" sz="2400" dirty="0">
                <a:latin typeface="Twinkl" panose="02000000000000000000" pitchFamily="2" charset="0"/>
              </a:rPr>
              <a:t>Practise reading real and alien words at home. </a:t>
            </a:r>
          </a:p>
        </p:txBody>
      </p:sp>
      <p:sp>
        <p:nvSpPr>
          <p:cNvPr id="9" name="Rectangle 8">
            <a:extLst>
              <a:ext uri="{FF2B5EF4-FFF2-40B4-BE49-F238E27FC236}">
                <a16:creationId xmlns:a16="http://schemas.microsoft.com/office/drawing/2014/main" id="{6A60AEA1-DC36-43C0-99F2-4012E5BBFC5C}"/>
              </a:ext>
            </a:extLst>
          </p:cNvPr>
          <p:cNvSpPr/>
          <p:nvPr/>
        </p:nvSpPr>
        <p:spPr>
          <a:xfrm>
            <a:off x="338481" y="2207022"/>
            <a:ext cx="7966533" cy="1508105"/>
          </a:xfrm>
          <a:prstGeom prst="rect">
            <a:avLst/>
          </a:prstGeom>
        </p:spPr>
        <p:txBody>
          <a:bodyPr wrap="square">
            <a:spAutoFit/>
          </a:bodyPr>
          <a:lstStyle/>
          <a:p>
            <a:pPr>
              <a:buClr>
                <a:schemeClr val="accent1"/>
              </a:buClr>
            </a:pPr>
            <a:endParaRPr lang="en-GB" sz="2000" dirty="0">
              <a:latin typeface="Comic Sans MS" panose="030F0702030302020204" pitchFamily="66" charset="0"/>
            </a:endParaRPr>
          </a:p>
          <a:p>
            <a:pPr marL="457200" indent="-457200">
              <a:buClr>
                <a:schemeClr val="accent1"/>
              </a:buClr>
              <a:buFont typeface="Courier New" panose="02070309020205020404" pitchFamily="49" charset="0"/>
              <a:buChar char="o"/>
            </a:pPr>
            <a:r>
              <a:rPr lang="en-GB" sz="2400" dirty="0">
                <a:latin typeface="Twinkl" panose="02000000000000000000" pitchFamily="2" charset="0"/>
              </a:rPr>
              <a:t>Encourage your child to add sound buttons to the words to help recognise the sounds, especially split digraphs. </a:t>
            </a:r>
          </a:p>
        </p:txBody>
      </p:sp>
      <p:pic>
        <p:nvPicPr>
          <p:cNvPr id="10" name="Picture 2" descr="PhonicsPlay">
            <a:extLst>
              <a:ext uri="{FF2B5EF4-FFF2-40B4-BE49-F238E27FC236}">
                <a16:creationId xmlns:a16="http://schemas.microsoft.com/office/drawing/2014/main" id="{44C64A94-CB15-428C-BC5D-6814E49861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00875" y="4712300"/>
            <a:ext cx="2143125" cy="2143125"/>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6C6ECA87-04A5-4B55-A7EA-756BB7DFCDAF}"/>
              </a:ext>
            </a:extLst>
          </p:cNvPr>
          <p:cNvSpPr/>
          <p:nvPr/>
        </p:nvSpPr>
        <p:spPr>
          <a:xfrm>
            <a:off x="338481" y="3573527"/>
            <a:ext cx="7966533" cy="1138773"/>
          </a:xfrm>
          <a:prstGeom prst="rect">
            <a:avLst/>
          </a:prstGeom>
        </p:spPr>
        <p:txBody>
          <a:bodyPr wrap="square">
            <a:spAutoFit/>
          </a:bodyPr>
          <a:lstStyle/>
          <a:p>
            <a:pPr>
              <a:buClr>
                <a:schemeClr val="accent1"/>
              </a:buClr>
            </a:pPr>
            <a:endParaRPr lang="en-GB" sz="2000" dirty="0">
              <a:latin typeface="Comic Sans MS" panose="030F0702030302020204" pitchFamily="66" charset="0"/>
            </a:endParaRPr>
          </a:p>
          <a:p>
            <a:pPr marL="457200" indent="-457200">
              <a:buClr>
                <a:schemeClr val="accent1"/>
              </a:buClr>
              <a:buFont typeface="Courier New" panose="02070309020205020404" pitchFamily="49" charset="0"/>
              <a:buChar char="o"/>
            </a:pPr>
            <a:r>
              <a:rPr lang="en-GB" sz="2400" dirty="0">
                <a:latin typeface="Twinkl" panose="02000000000000000000" pitchFamily="2" charset="0"/>
              </a:rPr>
              <a:t>Nearer the time of the phonics screener, you will be given a phonics pack to support your child at home. </a:t>
            </a:r>
          </a:p>
        </p:txBody>
      </p:sp>
      <p:sp>
        <p:nvSpPr>
          <p:cNvPr id="12" name="Rectangle 11">
            <a:extLst>
              <a:ext uri="{FF2B5EF4-FFF2-40B4-BE49-F238E27FC236}">
                <a16:creationId xmlns:a16="http://schemas.microsoft.com/office/drawing/2014/main" id="{1186D3CF-1839-41F9-B30E-07E4A29AE3F8}"/>
              </a:ext>
            </a:extLst>
          </p:cNvPr>
          <p:cNvSpPr/>
          <p:nvPr/>
        </p:nvSpPr>
        <p:spPr>
          <a:xfrm>
            <a:off x="338481" y="4852996"/>
            <a:ext cx="6577586" cy="1508105"/>
          </a:xfrm>
          <a:prstGeom prst="rect">
            <a:avLst/>
          </a:prstGeom>
        </p:spPr>
        <p:txBody>
          <a:bodyPr wrap="square">
            <a:spAutoFit/>
          </a:bodyPr>
          <a:lstStyle/>
          <a:p>
            <a:pPr>
              <a:buClr>
                <a:schemeClr val="accent1"/>
              </a:buClr>
            </a:pPr>
            <a:endParaRPr lang="en-GB" sz="2000" dirty="0">
              <a:latin typeface="Comic Sans MS" panose="030F0702030302020204" pitchFamily="66" charset="0"/>
            </a:endParaRPr>
          </a:p>
          <a:p>
            <a:pPr marL="457200" indent="-457200">
              <a:buClr>
                <a:schemeClr val="accent1"/>
              </a:buClr>
              <a:buFont typeface="Courier New" panose="02070309020205020404" pitchFamily="49" charset="0"/>
              <a:buChar char="o"/>
            </a:pPr>
            <a:r>
              <a:rPr lang="en-GB" sz="2400" dirty="0">
                <a:latin typeface="Twinkl" panose="02000000000000000000" pitchFamily="2" charset="0"/>
              </a:rPr>
              <a:t>Make reading fun! Phonics play is a great website with games to get your child practising reading real and alien words. </a:t>
            </a:r>
          </a:p>
        </p:txBody>
      </p:sp>
    </p:spTree>
    <p:extLst>
      <p:ext uri="{BB962C8B-B14F-4D97-AF65-F5344CB8AC3E}">
        <p14:creationId xmlns:p14="http://schemas.microsoft.com/office/powerpoint/2010/main" val="1161769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1" grpId="0"/>
      <p:bldP spid="1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96026CA-0A06-4AAB-B549-F5960C5E4792}"/>
              </a:ext>
            </a:extLst>
          </p:cNvPr>
          <p:cNvSpPr>
            <a:spLocks noGrp="1"/>
          </p:cNvSpPr>
          <p:nvPr>
            <p:ph idx="1"/>
          </p:nvPr>
        </p:nvSpPr>
        <p:spPr>
          <a:xfrm>
            <a:off x="300416" y="401818"/>
            <a:ext cx="5922514" cy="949690"/>
          </a:xfrm>
        </p:spPr>
        <p:txBody>
          <a:bodyPr>
            <a:normAutofit/>
          </a:bodyPr>
          <a:lstStyle/>
          <a:p>
            <a:pPr marL="0" indent="0" algn="ctr">
              <a:buNone/>
            </a:pPr>
            <a:r>
              <a:rPr lang="en-US" sz="4000" b="1" dirty="0">
                <a:latin typeface="Twinkl" panose="02000000000000000000" pitchFamily="2" charset="0"/>
              </a:rPr>
              <a:t>Thank you for listening! </a:t>
            </a:r>
            <a:endParaRPr lang="en-GB" sz="4000" b="1" dirty="0">
              <a:latin typeface="Twinkl" panose="02000000000000000000" pitchFamily="2" charset="0"/>
            </a:endParaRPr>
          </a:p>
        </p:txBody>
      </p:sp>
      <p:sp>
        <p:nvSpPr>
          <p:cNvPr id="6" name="Rectangle 5">
            <a:extLst>
              <a:ext uri="{FF2B5EF4-FFF2-40B4-BE49-F238E27FC236}">
                <a16:creationId xmlns:a16="http://schemas.microsoft.com/office/drawing/2014/main" id="{8F652542-7A2E-423B-8E77-D797247CEB7E}"/>
              </a:ext>
            </a:extLst>
          </p:cNvPr>
          <p:cNvSpPr/>
          <p:nvPr/>
        </p:nvSpPr>
        <p:spPr>
          <a:xfrm>
            <a:off x="470190" y="1351508"/>
            <a:ext cx="7063066" cy="4154984"/>
          </a:xfrm>
          <a:prstGeom prst="rect">
            <a:avLst/>
          </a:prstGeom>
        </p:spPr>
        <p:txBody>
          <a:bodyPr wrap="square">
            <a:spAutoFit/>
          </a:bodyPr>
          <a:lstStyle/>
          <a:p>
            <a:r>
              <a:rPr lang="en-US" sz="2400" dirty="0">
                <a:latin typeface="Twinkl" panose="02000000000000000000" pitchFamily="2" charset="0"/>
              </a:rPr>
              <a:t>I hope you have a better understanding of how we teach phonics at </a:t>
            </a:r>
            <a:r>
              <a:rPr lang="en-US" sz="2400" dirty="0" err="1">
                <a:latin typeface="Twinkl" panose="02000000000000000000" pitchFamily="2" charset="0"/>
              </a:rPr>
              <a:t>Hanslope</a:t>
            </a:r>
            <a:r>
              <a:rPr lang="en-US" sz="2400" dirty="0">
                <a:latin typeface="Twinkl" panose="02000000000000000000" pitchFamily="2" charset="0"/>
              </a:rPr>
              <a:t> Primary School. </a:t>
            </a:r>
          </a:p>
          <a:p>
            <a:endParaRPr lang="en-US" sz="2400" dirty="0">
              <a:latin typeface="Twinkl" panose="02000000000000000000" pitchFamily="2" charset="0"/>
            </a:endParaRPr>
          </a:p>
          <a:p>
            <a:r>
              <a:rPr lang="en-US" sz="2400" dirty="0">
                <a:latin typeface="Twinkl" panose="02000000000000000000" pitchFamily="2" charset="0"/>
              </a:rPr>
              <a:t>Please contact us if you have any questions or need support: </a:t>
            </a:r>
          </a:p>
          <a:p>
            <a:endParaRPr lang="en-US" sz="2400" dirty="0">
              <a:latin typeface="Twinkl" panose="02000000000000000000" pitchFamily="2" charset="0"/>
            </a:endParaRPr>
          </a:p>
          <a:p>
            <a:r>
              <a:rPr lang="en-US" sz="2400" dirty="0">
                <a:latin typeface="Twinkl" panose="02000000000000000000" pitchFamily="2" charset="0"/>
                <a:hlinkClick r:id="rId2"/>
              </a:rPr>
              <a:t>molly.peddie@hanslope.milton-keynes.sch.uk</a:t>
            </a:r>
            <a:endParaRPr lang="en-US" sz="2400" dirty="0">
              <a:latin typeface="Twinkl" panose="02000000000000000000" pitchFamily="2" charset="0"/>
            </a:endParaRPr>
          </a:p>
          <a:p>
            <a:endParaRPr lang="en-US" sz="2400" dirty="0">
              <a:latin typeface="Twinkl" panose="02000000000000000000" pitchFamily="2" charset="0"/>
            </a:endParaRPr>
          </a:p>
          <a:p>
            <a:r>
              <a:rPr lang="en-US" sz="2400" dirty="0">
                <a:latin typeface="Twinkl" panose="02000000000000000000" pitchFamily="2" charset="0"/>
                <a:hlinkClick r:id="rId3"/>
              </a:rPr>
              <a:t>Tracey.Byott@hanslope.milton-Keynes.sch.uk</a:t>
            </a:r>
            <a:endParaRPr lang="en-US" sz="2400" dirty="0">
              <a:latin typeface="Twinkl" panose="02000000000000000000" pitchFamily="2" charset="0"/>
            </a:endParaRPr>
          </a:p>
          <a:p>
            <a:pPr>
              <a:buClr>
                <a:schemeClr val="accent1"/>
              </a:buClr>
            </a:pPr>
            <a:endParaRPr lang="en-GB" sz="2400" dirty="0">
              <a:latin typeface="Twinkl" panose="02000000000000000000" pitchFamily="2" charset="0"/>
            </a:endParaRPr>
          </a:p>
          <a:p>
            <a:pPr>
              <a:buClr>
                <a:schemeClr val="accent1"/>
              </a:buClr>
            </a:pPr>
            <a:r>
              <a:rPr lang="en-GB" sz="2400" dirty="0">
                <a:latin typeface="Twinkl" panose="02000000000000000000" pitchFamily="2" charset="0"/>
              </a:rPr>
              <a:t> </a:t>
            </a:r>
          </a:p>
        </p:txBody>
      </p:sp>
      <p:pic>
        <p:nvPicPr>
          <p:cNvPr id="10" name="Picture 2" descr="Hanslope Primary School">
            <a:extLst>
              <a:ext uri="{FF2B5EF4-FFF2-40B4-BE49-F238E27FC236}">
                <a16:creationId xmlns:a16="http://schemas.microsoft.com/office/drawing/2014/main" id="{7BEEC3A1-C59D-4F34-9DA3-53CB2374B40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00875" y="4605700"/>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3285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heme/theme1.xml><?xml version="1.0" encoding="utf-8"?>
<a:theme xmlns:a="http://schemas.openxmlformats.org/drawingml/2006/main" name="Metropolitan">
  <a:themeElements>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e79cc967-056c-48f0-86fc-930f2c0d0f59">
      <Terms xmlns="http://schemas.microsoft.com/office/infopath/2007/PartnerControls"/>
    </lcf76f155ced4ddcb4097134ff3c332f>
    <TaxCatchAll xmlns="938f4116-1e7f-4d6c-8a11-d521f453f4eb"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3F95CF6B4C16240B18D8103D0121AF1" ma:contentTypeVersion="14" ma:contentTypeDescription="Create a new document." ma:contentTypeScope="" ma:versionID="c6048151b8e2c9abdc2aa13f4c39b6a3">
  <xsd:schema xmlns:xsd="http://www.w3.org/2001/XMLSchema" xmlns:xs="http://www.w3.org/2001/XMLSchema" xmlns:p="http://schemas.microsoft.com/office/2006/metadata/properties" xmlns:ns2="e79cc967-056c-48f0-86fc-930f2c0d0f59" xmlns:ns3="938f4116-1e7f-4d6c-8a11-d521f453f4eb" targetNamespace="http://schemas.microsoft.com/office/2006/metadata/properties" ma:root="true" ma:fieldsID="a11cc368272e0315433371e9c7d5b4ff" ns2:_="" ns3:_="">
    <xsd:import namespace="e79cc967-056c-48f0-86fc-930f2c0d0f59"/>
    <xsd:import namespace="938f4116-1e7f-4d6c-8a11-d521f453f4e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79cc967-056c-48f0-86fc-930f2c0d0f5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d4c00361-ab0f-4199-9c0b-774c3da747ce"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38f4116-1e7f-4d6c-8a11-d521f453f4eb"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78584cf1-02bb-440f-84e8-da06bd77ecde}" ma:internalName="TaxCatchAll" ma:showField="CatchAllData" ma:web="938f4116-1e7f-4d6c-8a11-d521f453f4e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5ED77BA-94A7-44A1-A6BF-765D56C05DBA}">
  <ds:schemaRefs>
    <ds:schemaRef ds:uri="http://schemas.microsoft.com/sharepoint/v3/contenttype/forms"/>
  </ds:schemaRefs>
</ds:datastoreItem>
</file>

<file path=customXml/itemProps2.xml><?xml version="1.0" encoding="utf-8"?>
<ds:datastoreItem xmlns:ds="http://schemas.openxmlformats.org/officeDocument/2006/customXml" ds:itemID="{6F4DC6CF-5DFB-4CB1-AFF0-39B703E9A308}">
  <ds:schemaRefs>
    <ds:schemaRef ds:uri="http://purl.org/dc/dcmitype/"/>
    <ds:schemaRef ds:uri="http://schemas.microsoft.com/office/2006/metadata/properties"/>
    <ds:schemaRef ds:uri="http://purl.org/dc/elements/1.1/"/>
    <ds:schemaRef ds:uri="http://schemas.microsoft.com/office/infopath/2007/PartnerControls"/>
    <ds:schemaRef ds:uri="http://purl.org/dc/terms/"/>
    <ds:schemaRef ds:uri="http://www.w3.org/XML/1998/namespace"/>
    <ds:schemaRef ds:uri="http://schemas.microsoft.com/office/2006/documentManagement/types"/>
    <ds:schemaRef ds:uri="http://schemas.openxmlformats.org/package/2006/metadata/core-properties"/>
    <ds:schemaRef ds:uri="938f4116-1e7f-4d6c-8a11-d521f453f4eb"/>
    <ds:schemaRef ds:uri="e79cc967-056c-48f0-86fc-930f2c0d0f59"/>
  </ds:schemaRefs>
</ds:datastoreItem>
</file>

<file path=customXml/itemProps3.xml><?xml version="1.0" encoding="utf-8"?>
<ds:datastoreItem xmlns:ds="http://schemas.openxmlformats.org/officeDocument/2006/customXml" ds:itemID="{E38C3EBE-2573-4539-B906-81B56D80476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79cc967-056c-48f0-86fc-930f2c0d0f59"/>
    <ds:schemaRef ds:uri="938f4116-1e7f-4d6c-8a11-d521f453f4e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TM03457491[[fn=Metropolitan]]</Template>
  <TotalTime>9094</TotalTime>
  <Words>1485</Words>
  <Application>Microsoft Office PowerPoint</Application>
  <PresentationFormat>On-screen Show (4:3)</PresentationFormat>
  <Paragraphs>253</Paragraphs>
  <Slides>32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32</vt:i4>
      </vt:variant>
    </vt:vector>
  </HeadingPairs>
  <TitlesOfParts>
    <vt:vector size="39" baseType="lpstr">
      <vt:lpstr>Arial</vt:lpstr>
      <vt:lpstr>Calibri</vt:lpstr>
      <vt:lpstr>Calibri Light</vt:lpstr>
      <vt:lpstr>Comic Sans MS</vt:lpstr>
      <vt:lpstr>Courier New</vt:lpstr>
      <vt:lpstr>Twinkl</vt:lpstr>
      <vt:lpstr>Metropolitan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1 Phonics Screening Check</dc:title>
  <dc:subject/>
  <dc:creator>alunnon</dc:creator>
  <cp:keywords/>
  <dc:description>generated using python-pptx</dc:description>
  <cp:lastModifiedBy>Molly Peddie</cp:lastModifiedBy>
  <cp:revision>60</cp:revision>
  <dcterms:created xsi:type="dcterms:W3CDTF">2013-01-27T09:14:16Z</dcterms:created>
  <dcterms:modified xsi:type="dcterms:W3CDTF">2026-10-06T13:52:15Z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0x010100A3F95CF6B4C16240B18D8103D0121AF1</vt:lpwstr>
  </property>
  <property fmtid="{D5CDD505-2E9C-101B-9397-08002B2CF9AE}" pid="3" name="MediaServiceImageTags">
    <vt:lpwstr/>
  </property>
</Properties>
</file>