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0BE80-8E0B-4623-AEB1-E86C29250EC5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88F26-05F7-4856-A980-DEBB35F00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27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88F26-05F7-4856-A980-DEBB35F00E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401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908790" cy="6858000"/>
          </a:xfrm>
          <a:custGeom>
            <a:avLst/>
            <a:gdLst/>
            <a:ahLst/>
            <a:cxnLst/>
            <a:rect l="l" t="t" r="r" b="b"/>
            <a:pathLst>
              <a:path w="11908790" h="6858000">
                <a:moveTo>
                  <a:pt x="11908282" y="0"/>
                </a:moveTo>
                <a:lnTo>
                  <a:pt x="0" y="0"/>
                </a:lnTo>
                <a:lnTo>
                  <a:pt x="0" y="6858000"/>
                </a:lnTo>
                <a:lnTo>
                  <a:pt x="11908282" y="6858000"/>
                </a:lnTo>
                <a:lnTo>
                  <a:pt x="11908282" y="0"/>
                </a:lnTo>
                <a:close/>
              </a:path>
            </a:pathLst>
          </a:custGeom>
          <a:solidFill>
            <a:srgbClr val="F3F3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887094" cy="6858000"/>
          </a:xfrm>
          <a:custGeom>
            <a:avLst/>
            <a:gdLst/>
            <a:ahLst/>
            <a:cxnLst/>
            <a:rect l="l" t="t" r="r" b="b"/>
            <a:pathLst>
              <a:path w="887094" h="6858000">
                <a:moveTo>
                  <a:pt x="710425" y="0"/>
                </a:moveTo>
                <a:lnTo>
                  <a:pt x="0" y="0"/>
                </a:lnTo>
                <a:lnTo>
                  <a:pt x="0" y="6857998"/>
                </a:lnTo>
                <a:lnTo>
                  <a:pt x="710425" y="6857998"/>
                </a:lnTo>
                <a:lnTo>
                  <a:pt x="712012" y="6789734"/>
                </a:lnTo>
                <a:lnTo>
                  <a:pt x="719963" y="6729412"/>
                </a:lnTo>
                <a:lnTo>
                  <a:pt x="731088" y="6677025"/>
                </a:lnTo>
                <a:lnTo>
                  <a:pt x="745401" y="6630987"/>
                </a:lnTo>
                <a:lnTo>
                  <a:pt x="761276" y="6589712"/>
                </a:lnTo>
                <a:lnTo>
                  <a:pt x="780351" y="6553200"/>
                </a:lnTo>
                <a:lnTo>
                  <a:pt x="818502" y="6477000"/>
                </a:lnTo>
                <a:lnTo>
                  <a:pt x="834402" y="6440487"/>
                </a:lnTo>
                <a:lnTo>
                  <a:pt x="850277" y="6399212"/>
                </a:lnTo>
                <a:lnTo>
                  <a:pt x="866178" y="6353175"/>
                </a:lnTo>
                <a:lnTo>
                  <a:pt x="877303" y="6300787"/>
                </a:lnTo>
                <a:lnTo>
                  <a:pt x="883666" y="6240462"/>
                </a:lnTo>
                <a:lnTo>
                  <a:pt x="886841" y="6172200"/>
                </a:lnTo>
                <a:lnTo>
                  <a:pt x="883666" y="6103937"/>
                </a:lnTo>
                <a:lnTo>
                  <a:pt x="877303" y="6043612"/>
                </a:lnTo>
                <a:lnTo>
                  <a:pt x="866178" y="5991225"/>
                </a:lnTo>
                <a:lnTo>
                  <a:pt x="850277" y="5945187"/>
                </a:lnTo>
                <a:lnTo>
                  <a:pt x="834402" y="5903912"/>
                </a:lnTo>
                <a:lnTo>
                  <a:pt x="818502" y="5867400"/>
                </a:lnTo>
                <a:lnTo>
                  <a:pt x="780351" y="5791200"/>
                </a:lnTo>
                <a:lnTo>
                  <a:pt x="761276" y="5754687"/>
                </a:lnTo>
                <a:lnTo>
                  <a:pt x="745401" y="5713412"/>
                </a:lnTo>
                <a:lnTo>
                  <a:pt x="731088" y="5667375"/>
                </a:lnTo>
                <a:lnTo>
                  <a:pt x="719963" y="5614987"/>
                </a:lnTo>
                <a:lnTo>
                  <a:pt x="712012" y="5554599"/>
                </a:lnTo>
                <a:lnTo>
                  <a:pt x="710425" y="5486400"/>
                </a:lnTo>
                <a:lnTo>
                  <a:pt x="712012" y="5418074"/>
                </a:lnTo>
                <a:lnTo>
                  <a:pt x="719963" y="5357749"/>
                </a:lnTo>
                <a:lnTo>
                  <a:pt x="731088" y="5305425"/>
                </a:lnTo>
                <a:lnTo>
                  <a:pt x="745401" y="5259324"/>
                </a:lnTo>
                <a:lnTo>
                  <a:pt x="761276" y="5218049"/>
                </a:lnTo>
                <a:lnTo>
                  <a:pt x="780351" y="5181600"/>
                </a:lnTo>
                <a:lnTo>
                  <a:pt x="818502" y="5105400"/>
                </a:lnTo>
                <a:lnTo>
                  <a:pt x="834402" y="5068824"/>
                </a:lnTo>
                <a:lnTo>
                  <a:pt x="850277" y="5027549"/>
                </a:lnTo>
                <a:lnTo>
                  <a:pt x="866178" y="4981575"/>
                </a:lnTo>
                <a:lnTo>
                  <a:pt x="877303" y="4929124"/>
                </a:lnTo>
                <a:lnTo>
                  <a:pt x="883666" y="4868799"/>
                </a:lnTo>
                <a:lnTo>
                  <a:pt x="886841" y="4800600"/>
                </a:lnTo>
                <a:lnTo>
                  <a:pt x="883666" y="4732274"/>
                </a:lnTo>
                <a:lnTo>
                  <a:pt x="877303" y="4671949"/>
                </a:lnTo>
                <a:lnTo>
                  <a:pt x="866178" y="4619625"/>
                </a:lnTo>
                <a:lnTo>
                  <a:pt x="850277" y="4573524"/>
                </a:lnTo>
                <a:lnTo>
                  <a:pt x="834402" y="4532249"/>
                </a:lnTo>
                <a:lnTo>
                  <a:pt x="818502" y="4495800"/>
                </a:lnTo>
                <a:lnTo>
                  <a:pt x="780351" y="4419600"/>
                </a:lnTo>
                <a:lnTo>
                  <a:pt x="761276" y="4383024"/>
                </a:lnTo>
                <a:lnTo>
                  <a:pt x="745401" y="4341749"/>
                </a:lnTo>
                <a:lnTo>
                  <a:pt x="731088" y="4295775"/>
                </a:lnTo>
                <a:lnTo>
                  <a:pt x="719963" y="4243324"/>
                </a:lnTo>
                <a:lnTo>
                  <a:pt x="712012" y="4182999"/>
                </a:lnTo>
                <a:lnTo>
                  <a:pt x="710425" y="4114800"/>
                </a:lnTo>
                <a:lnTo>
                  <a:pt x="712012" y="4046474"/>
                </a:lnTo>
                <a:lnTo>
                  <a:pt x="719963" y="3986149"/>
                </a:lnTo>
                <a:lnTo>
                  <a:pt x="731088" y="3933825"/>
                </a:lnTo>
                <a:lnTo>
                  <a:pt x="745401" y="3887724"/>
                </a:lnTo>
                <a:lnTo>
                  <a:pt x="761276" y="3846449"/>
                </a:lnTo>
                <a:lnTo>
                  <a:pt x="780351" y="3810000"/>
                </a:lnTo>
                <a:lnTo>
                  <a:pt x="818502" y="3733800"/>
                </a:lnTo>
                <a:lnTo>
                  <a:pt x="834402" y="3697224"/>
                </a:lnTo>
                <a:lnTo>
                  <a:pt x="850277" y="3655949"/>
                </a:lnTo>
                <a:lnTo>
                  <a:pt x="866178" y="3609975"/>
                </a:lnTo>
                <a:lnTo>
                  <a:pt x="877303" y="3557524"/>
                </a:lnTo>
                <a:lnTo>
                  <a:pt x="883666" y="3497199"/>
                </a:lnTo>
                <a:lnTo>
                  <a:pt x="886841" y="3427349"/>
                </a:lnTo>
                <a:lnTo>
                  <a:pt x="883666" y="3360674"/>
                </a:lnTo>
                <a:lnTo>
                  <a:pt x="877303" y="3300349"/>
                </a:lnTo>
                <a:lnTo>
                  <a:pt x="866178" y="3248025"/>
                </a:lnTo>
                <a:lnTo>
                  <a:pt x="850277" y="3201924"/>
                </a:lnTo>
                <a:lnTo>
                  <a:pt x="834402" y="3160649"/>
                </a:lnTo>
                <a:lnTo>
                  <a:pt x="818502" y="3124200"/>
                </a:lnTo>
                <a:lnTo>
                  <a:pt x="780351" y="3048000"/>
                </a:lnTo>
                <a:lnTo>
                  <a:pt x="761276" y="3011424"/>
                </a:lnTo>
                <a:lnTo>
                  <a:pt x="745401" y="2970149"/>
                </a:lnTo>
                <a:lnTo>
                  <a:pt x="731088" y="2924175"/>
                </a:lnTo>
                <a:lnTo>
                  <a:pt x="719963" y="2871724"/>
                </a:lnTo>
                <a:lnTo>
                  <a:pt x="712012" y="2811399"/>
                </a:lnTo>
                <a:lnTo>
                  <a:pt x="710425" y="2743200"/>
                </a:lnTo>
                <a:lnTo>
                  <a:pt x="712012" y="2674874"/>
                </a:lnTo>
                <a:lnTo>
                  <a:pt x="719963" y="2614549"/>
                </a:lnTo>
                <a:lnTo>
                  <a:pt x="731088" y="2562225"/>
                </a:lnTo>
                <a:lnTo>
                  <a:pt x="745401" y="2516124"/>
                </a:lnTo>
                <a:lnTo>
                  <a:pt x="761276" y="2474849"/>
                </a:lnTo>
                <a:lnTo>
                  <a:pt x="780351" y="2438400"/>
                </a:lnTo>
                <a:lnTo>
                  <a:pt x="818502" y="2362200"/>
                </a:lnTo>
                <a:lnTo>
                  <a:pt x="834402" y="2325624"/>
                </a:lnTo>
                <a:lnTo>
                  <a:pt x="850277" y="2284349"/>
                </a:lnTo>
                <a:lnTo>
                  <a:pt x="866178" y="2238375"/>
                </a:lnTo>
                <a:lnTo>
                  <a:pt x="877303" y="2185924"/>
                </a:lnTo>
                <a:lnTo>
                  <a:pt x="883666" y="2125599"/>
                </a:lnTo>
                <a:lnTo>
                  <a:pt x="886841" y="2057400"/>
                </a:lnTo>
                <a:lnTo>
                  <a:pt x="883666" y="1989074"/>
                </a:lnTo>
                <a:lnTo>
                  <a:pt x="877303" y="1928749"/>
                </a:lnTo>
                <a:lnTo>
                  <a:pt x="866178" y="1876425"/>
                </a:lnTo>
                <a:lnTo>
                  <a:pt x="850277" y="1830324"/>
                </a:lnTo>
                <a:lnTo>
                  <a:pt x="834402" y="1789049"/>
                </a:lnTo>
                <a:lnTo>
                  <a:pt x="818502" y="1752600"/>
                </a:lnTo>
                <a:lnTo>
                  <a:pt x="780351" y="1676400"/>
                </a:lnTo>
                <a:lnTo>
                  <a:pt x="761276" y="1639824"/>
                </a:lnTo>
                <a:lnTo>
                  <a:pt x="745401" y="1598549"/>
                </a:lnTo>
                <a:lnTo>
                  <a:pt x="731088" y="1552575"/>
                </a:lnTo>
                <a:lnTo>
                  <a:pt x="719963" y="1500124"/>
                </a:lnTo>
                <a:lnTo>
                  <a:pt x="712012" y="1439799"/>
                </a:lnTo>
                <a:lnTo>
                  <a:pt x="710425" y="1371600"/>
                </a:lnTo>
                <a:lnTo>
                  <a:pt x="712012" y="1303274"/>
                </a:lnTo>
                <a:lnTo>
                  <a:pt x="719963" y="1242949"/>
                </a:lnTo>
                <a:lnTo>
                  <a:pt x="731088" y="1190625"/>
                </a:lnTo>
                <a:lnTo>
                  <a:pt x="745401" y="1144524"/>
                </a:lnTo>
                <a:lnTo>
                  <a:pt x="761276" y="1103249"/>
                </a:lnTo>
                <a:lnTo>
                  <a:pt x="780351" y="1066800"/>
                </a:lnTo>
                <a:lnTo>
                  <a:pt x="818502" y="990600"/>
                </a:lnTo>
                <a:lnTo>
                  <a:pt x="834402" y="954024"/>
                </a:lnTo>
                <a:lnTo>
                  <a:pt x="850277" y="912749"/>
                </a:lnTo>
                <a:lnTo>
                  <a:pt x="866178" y="866775"/>
                </a:lnTo>
                <a:lnTo>
                  <a:pt x="877303" y="814324"/>
                </a:lnTo>
                <a:lnTo>
                  <a:pt x="883666" y="753999"/>
                </a:lnTo>
                <a:lnTo>
                  <a:pt x="886841" y="685800"/>
                </a:lnTo>
                <a:lnTo>
                  <a:pt x="883666" y="617474"/>
                </a:lnTo>
                <a:lnTo>
                  <a:pt x="877303" y="557149"/>
                </a:lnTo>
                <a:lnTo>
                  <a:pt x="866178" y="504825"/>
                </a:lnTo>
                <a:lnTo>
                  <a:pt x="850277" y="458724"/>
                </a:lnTo>
                <a:lnTo>
                  <a:pt x="834402" y="417449"/>
                </a:lnTo>
                <a:lnTo>
                  <a:pt x="818502" y="381000"/>
                </a:lnTo>
                <a:lnTo>
                  <a:pt x="780351" y="304800"/>
                </a:lnTo>
                <a:lnTo>
                  <a:pt x="761276" y="268224"/>
                </a:lnTo>
                <a:lnTo>
                  <a:pt x="745401" y="226949"/>
                </a:lnTo>
                <a:lnTo>
                  <a:pt x="731088" y="180975"/>
                </a:lnTo>
                <a:lnTo>
                  <a:pt x="719963" y="128524"/>
                </a:lnTo>
                <a:lnTo>
                  <a:pt x="712012" y="68199"/>
                </a:lnTo>
                <a:lnTo>
                  <a:pt x="710425" y="0"/>
                </a:lnTo>
                <a:close/>
              </a:path>
            </a:pathLst>
          </a:custGeom>
          <a:solidFill>
            <a:srgbClr val="2A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08535" y="0"/>
            <a:ext cx="283210" cy="6858000"/>
          </a:xfrm>
          <a:custGeom>
            <a:avLst/>
            <a:gdLst/>
            <a:ahLst/>
            <a:cxnLst/>
            <a:rect l="l" t="t" r="r" b="b"/>
            <a:pathLst>
              <a:path w="283209" h="6858000">
                <a:moveTo>
                  <a:pt x="283082" y="0"/>
                </a:moveTo>
                <a:lnTo>
                  <a:pt x="0" y="0"/>
                </a:lnTo>
                <a:lnTo>
                  <a:pt x="0" y="6858000"/>
                </a:lnTo>
                <a:lnTo>
                  <a:pt x="283082" y="6858000"/>
                </a:lnTo>
                <a:lnTo>
                  <a:pt x="283082" y="0"/>
                </a:lnTo>
                <a:close/>
              </a:path>
            </a:pathLst>
          </a:custGeom>
          <a:solidFill>
            <a:srgbClr val="F8B3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0578" y="329006"/>
            <a:ext cx="9530842" cy="801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0578" y="329006"/>
            <a:ext cx="5356860" cy="8013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60755" algn="l"/>
              </a:tabLst>
            </a:pPr>
            <a:r>
              <a:rPr sz="5100" spc="40" dirty="0"/>
              <a:t>RE	</a:t>
            </a:r>
            <a:r>
              <a:rPr spc="150" dirty="0"/>
              <a:t>FOLLOWING</a:t>
            </a:r>
            <a:r>
              <a:rPr spc="254" dirty="0"/>
              <a:t> </a:t>
            </a:r>
            <a:r>
              <a:rPr spc="80" dirty="0"/>
              <a:t>THE</a:t>
            </a:r>
            <a:r>
              <a:rPr spc="245" dirty="0"/>
              <a:t> </a:t>
            </a:r>
            <a:r>
              <a:rPr spc="114" dirty="0"/>
              <a:t>OXFORD</a:t>
            </a:r>
            <a:r>
              <a:rPr spc="385" dirty="0"/>
              <a:t> </a:t>
            </a:r>
            <a:r>
              <a:rPr spc="140" dirty="0"/>
              <a:t>DIOCESE</a:t>
            </a:r>
            <a:r>
              <a:rPr spc="370" dirty="0"/>
              <a:t> </a:t>
            </a:r>
            <a:r>
              <a:rPr spc="140" dirty="0"/>
              <a:t>SCHEME</a:t>
            </a:r>
            <a:endParaRPr sz="51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574489"/>
              </p:ext>
            </p:extLst>
          </p:nvPr>
        </p:nvGraphicFramePr>
        <p:xfrm>
          <a:off x="1019683" y="1157350"/>
          <a:ext cx="10394947" cy="5579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3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68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68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68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8318">
                <a:tc>
                  <a:txBody>
                    <a:bodyPr/>
                    <a:lstStyle/>
                    <a:p>
                      <a:pPr marL="36195">
                        <a:lnSpc>
                          <a:spcPts val="1764"/>
                        </a:lnSpc>
                      </a:pPr>
                      <a:r>
                        <a:rPr sz="1600" b="1" u="heavy" spc="-8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RE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764"/>
                        </a:lnSpc>
                      </a:pPr>
                      <a:r>
                        <a:rPr sz="1600" b="1" u="heavy" spc="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u="heavy" spc="7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764"/>
                        </a:lnSpc>
                      </a:pPr>
                      <a:r>
                        <a:rPr sz="1600" b="1" u="heavy" spc="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u="heavy" spc="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764"/>
                        </a:lnSpc>
                      </a:pPr>
                      <a:r>
                        <a:rPr sz="1600" b="1" u="heavy" spc="-4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pr</a:t>
                      </a:r>
                      <a:r>
                        <a:rPr sz="1600" b="1" u="heavy" spc="-4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g</a:t>
                      </a:r>
                      <a:r>
                        <a:rPr sz="1600" b="1" u="heavy" spc="-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600" b="1" u="heavy" spc="-4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pr</a:t>
                      </a:r>
                      <a:r>
                        <a:rPr sz="1600" b="1" u="heavy" spc="-4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g</a:t>
                      </a:r>
                      <a:r>
                        <a:rPr sz="1600" b="1" u="heavy" spc="-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600" b="1" u="heavy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600" b="1" u="heavy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u="heavy" spc="-7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6840">
                <a:tc>
                  <a:txBody>
                    <a:bodyPr/>
                    <a:lstStyle/>
                    <a:p>
                      <a:pPr marL="36195">
                        <a:lnSpc>
                          <a:spcPts val="2255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60"/>
                        </a:lnSpc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-3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10" dirty="0" err="1">
                          <a:latin typeface="Comic Sans MS"/>
                          <a:cs typeface="Comic Sans MS"/>
                        </a:rPr>
                        <a:t>ve</a:t>
                      </a:r>
                      <a:r>
                        <a:rPr sz="1200" i="1" spc="20" dirty="0" err="1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dirty="0" err="1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sz="1200" i="1" spc="-5" dirty="0" err="1">
                          <a:latin typeface="Comic Sans MS"/>
                          <a:cs typeface="Comic Sans MS"/>
                        </a:rPr>
                        <a:t>bod</a:t>
                      </a:r>
                      <a:r>
                        <a:rPr sz="1200" i="1" dirty="0" err="1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sz="1200" i="1" spc="-1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10" dirty="0" err="1"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sz="1200" i="1" spc="-10" dirty="0" err="1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5" dirty="0" err="1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-5" dirty="0" err="1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10" dirty="0" err="1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dirty="0" err="1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65"/>
                        </a:lnSpc>
                      </a:pP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Should</a:t>
                      </a:r>
                      <a:r>
                        <a:rPr sz="1200" i="1" spc="-8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80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3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celebrate</a:t>
                      </a:r>
                    </a:p>
                    <a:p>
                      <a:pPr marL="70485">
                        <a:lnSpc>
                          <a:spcPts val="1310"/>
                        </a:lnSpc>
                      </a:pP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v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spc="-4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9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15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Does Creation Help </a:t>
                      </a:r>
                      <a:r>
                        <a:rPr lang="en-GB" sz="1200" i="1">
                          <a:latin typeface="Comic Sans MS"/>
                          <a:cs typeface="Comic Sans MS"/>
                        </a:rPr>
                        <a:t>People Understand God?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65"/>
                        </a:lnSpc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sz="1200" i="1" spc="-114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eve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one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71120">
                        <a:lnSpc>
                          <a:spcPts val="1310"/>
                        </a:lnSpc>
                      </a:pPr>
                      <a:r>
                        <a:rPr sz="1200" i="1" spc="-15" dirty="0">
                          <a:latin typeface="Comic Sans MS"/>
                          <a:cs typeface="Comic Sans MS"/>
                        </a:rPr>
                        <a:t>f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ll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spc="-8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J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15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60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Are some stories more important than others?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60"/>
                        </a:lnSpc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Do we need shared special places?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967">
                <a:tc>
                  <a:txBody>
                    <a:bodyPr/>
                    <a:lstStyle/>
                    <a:p>
                      <a:pPr marL="36195">
                        <a:lnSpc>
                          <a:spcPts val="2260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459740">
                        <a:lnSpc>
                          <a:spcPts val="1300"/>
                        </a:lnSpc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sz="1200" i="1" spc="-9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 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follow?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60"/>
                        </a:lnSpc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Do 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g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ious</a:t>
                      </a:r>
                      <a:r>
                        <a:rPr sz="1200" i="1" spc="-9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b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</a:p>
                    <a:p>
                      <a:pPr marL="70485" marR="345440">
                        <a:lnSpc>
                          <a:spcPts val="1300"/>
                        </a:lnSpc>
                        <a:spcBef>
                          <a:spcPts val="130"/>
                        </a:spcBef>
                      </a:pP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spc="-5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th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19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o  everyone?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114300">
                        <a:lnSpc>
                          <a:spcPts val="1300"/>
                        </a:lnSpc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Is it important to celebrate the new year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How</a:t>
                      </a:r>
                      <a:r>
                        <a:rPr sz="1200" i="1" spc="-6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should</a:t>
                      </a:r>
                      <a:r>
                        <a:rPr sz="1200" i="1" spc="-6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the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71120" marR="360680">
                        <a:lnSpc>
                          <a:spcPts val="1300"/>
                        </a:lnSpc>
                        <a:spcBef>
                          <a:spcPts val="130"/>
                        </a:spcBef>
                      </a:pP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ch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-17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eb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  Easter?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256540">
                        <a:lnSpc>
                          <a:spcPts val="1300"/>
                        </a:lnSpc>
                      </a:pP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ies</a:t>
                      </a:r>
                      <a:r>
                        <a:rPr sz="1200" i="1" spc="-13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ch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spc="-15" dirty="0">
                          <a:latin typeface="Comic Sans MS"/>
                          <a:cs typeface="Comic Sans MS"/>
                        </a:rPr>
                        <a:t>g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  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people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67310">
                        <a:lnSpc>
                          <a:spcPts val="1300"/>
                        </a:lnSpc>
                      </a:pP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ow</a:t>
                      </a:r>
                      <a:r>
                        <a:rPr sz="1200" i="1" spc="-3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-6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nd 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sz="1200" i="1" spc="-8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weekend?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36195">
                        <a:lnSpc>
                          <a:spcPts val="2260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lang="en-GB"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3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65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Do</a:t>
                      </a:r>
                      <a:r>
                        <a:rPr lang="en-GB" sz="1200" i="1" spc="-40" dirty="0">
                          <a:latin typeface="Comic Sans MS"/>
                          <a:cs typeface="Comic Sans MS"/>
                        </a:rPr>
                        <a:t>es taking bread and wine show that someone is a Christian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?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70485" marR="224790">
                        <a:lnSpc>
                          <a:spcPts val="1300"/>
                        </a:lnSpc>
                        <a:spcBef>
                          <a:spcPts val="135"/>
                        </a:spcBef>
                      </a:pPr>
                      <a:endParaRPr lang="en-GB"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65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Is</a:t>
                      </a:r>
                      <a:r>
                        <a:rPr lang="en-GB" sz="1200" i="1" spc="-4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light</a:t>
                      </a:r>
                      <a:r>
                        <a:rPr lang="en-GB" sz="1200" i="1" spc="-60" dirty="0">
                          <a:latin typeface="Comic Sans MS"/>
                          <a:cs typeface="Comic Sans MS"/>
                        </a:rPr>
                        <a:t> a</a:t>
                      </a:r>
                      <a:r>
                        <a:rPr lang="en-GB" sz="1200" i="1" spc="-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good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70485" marR="638175">
                        <a:lnSpc>
                          <a:spcPts val="1300"/>
                        </a:lnSpc>
                        <a:spcBef>
                          <a:spcPts val="130"/>
                        </a:spcBef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symbol for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 c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b</a:t>
                      </a:r>
                      <a:r>
                        <a:rPr lang="en-GB" sz="1200" i="1" spc="45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spc="-30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n?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65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-3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J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35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/</a:t>
                      </a:r>
                      <a:r>
                        <a:rPr lang="en-GB" sz="1200" i="1" spc="-12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du</a:t>
                      </a:r>
                    </a:p>
                    <a:p>
                      <a:pPr marL="71120">
                        <a:lnSpc>
                          <a:spcPts val="1265"/>
                        </a:lnSpc>
                      </a:pP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ch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lang="en-GB" sz="1200" i="1" spc="-45" dirty="0">
                          <a:latin typeface="Comic Sans MS"/>
                          <a:cs typeface="Comic Sans MS"/>
                        </a:rPr>
                        <a:t> f</a:t>
                      </a: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-4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spc="-14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e 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their</a:t>
                      </a:r>
                      <a:r>
                        <a:rPr lang="en-GB" sz="1200" i="1" spc="-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beliefs? </a:t>
                      </a:r>
                    </a:p>
                    <a:p>
                      <a:pPr marL="71120" marR="106045">
                        <a:lnSpc>
                          <a:spcPts val="1300"/>
                        </a:lnSpc>
                        <a:spcBef>
                          <a:spcPts val="130"/>
                        </a:spcBef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65"/>
                        </a:lnSpc>
                      </a:pP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-3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-8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15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ke</a:t>
                      </a:r>
                    </a:p>
                    <a:p>
                      <a:pPr marL="71120" marR="499745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sen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-95" dirty="0">
                          <a:latin typeface="Comic Sans MS"/>
                          <a:cs typeface="Comic Sans MS"/>
                        </a:rPr>
                        <a:t> w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th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ut  Passover?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 </a:t>
                      </a:r>
                    </a:p>
                    <a:p>
                      <a:pPr marL="71120" marR="499745">
                        <a:lnSpc>
                          <a:spcPts val="1300"/>
                        </a:lnSpc>
                        <a:spcBef>
                          <a:spcPts val="130"/>
                        </a:spcBef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65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Does</a:t>
                      </a:r>
                      <a:r>
                        <a:rPr lang="en-GB" sz="1200" i="1" spc="-5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Jesus</a:t>
                      </a:r>
                      <a:r>
                        <a:rPr lang="en-GB" sz="1200" i="1" spc="-3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have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71755" marR="575945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spc="-2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th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lang="en-GB" sz="1200" i="1" spc="-180" dirty="0">
                          <a:latin typeface="Comic Sans MS"/>
                          <a:cs typeface="Comic Sans MS"/>
                        </a:rPr>
                        <a:t> f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or  everyone?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 </a:t>
                      </a:r>
                    </a:p>
                    <a:p>
                      <a:pPr marL="71755" marR="575945">
                        <a:lnSpc>
                          <a:spcPts val="1300"/>
                        </a:lnSpc>
                        <a:spcBef>
                          <a:spcPts val="130"/>
                        </a:spcBef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75"/>
                        </a:lnSpc>
                      </a:pP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lang="en-GB" sz="1200" i="1" spc="-2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2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-u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GB" sz="1200" i="1" spc="-10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spc="15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ie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s</a:t>
                      </a:r>
                    </a:p>
                    <a:p>
                      <a:pPr marL="72390">
                        <a:lnSpc>
                          <a:spcPts val="1310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lang="en-GB" sz="1200" i="1" spc="-3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-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th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36195">
                        <a:lnSpc>
                          <a:spcPts val="2265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lang="en-GB"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4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65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Do</a:t>
                      </a:r>
                      <a:r>
                        <a:rPr lang="en-GB" sz="1200" i="1" spc="-4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dirty="0" err="1">
                          <a:latin typeface="Comic Sans MS"/>
                          <a:cs typeface="Comic Sans MS"/>
                        </a:rPr>
                        <a:t>Murtis</a:t>
                      </a:r>
                      <a:r>
                        <a:rPr lang="en-GB" sz="1200" i="1" spc="-6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help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70485" marR="224790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ind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us</a:t>
                      </a:r>
                      <a:r>
                        <a:rPr lang="en-GB" sz="1200" i="1" spc="-75" dirty="0">
                          <a:latin typeface="Comic Sans MS"/>
                          <a:cs typeface="Comic Sans MS"/>
                        </a:rPr>
                        <a:t> u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nd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nd  God? 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65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Does</a:t>
                      </a:r>
                      <a:r>
                        <a:rPr lang="en-GB" sz="1200" i="1" spc="-5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lang="en-GB" sz="1200" i="1" spc="-6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Christmas</a:t>
                      </a:r>
                    </a:p>
                    <a:p>
                      <a:pPr marL="70485" marR="459105">
                        <a:lnSpc>
                          <a:spcPts val="1300"/>
                        </a:lnSpc>
                        <a:spcBef>
                          <a:spcPts val="135"/>
                        </a:spcBef>
                      </a:pP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na</a:t>
                      </a: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rr</a:t>
                      </a:r>
                      <a:r>
                        <a:rPr lang="en-GB" sz="1200" i="1" spc="-15" dirty="0">
                          <a:latin typeface="Comic Sans MS"/>
                          <a:cs typeface="Comic Sans MS"/>
                        </a:rPr>
                        <a:t>at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v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e </a:t>
                      </a:r>
                      <a:r>
                        <a:rPr lang="en-GB" sz="1200" i="1" spc="-204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ee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d 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Mary?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70485">
                        <a:lnSpc>
                          <a:spcPts val="1265"/>
                        </a:lnSpc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65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-3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lang="en-GB" sz="1200" i="1" spc="-9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j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y</a:t>
                      </a:r>
                    </a:p>
                    <a:p>
                      <a:pPr marL="71120" marR="586105">
                        <a:lnSpc>
                          <a:spcPts val="1300"/>
                        </a:lnSpc>
                        <a:spcBef>
                          <a:spcPts val="135"/>
                        </a:spcBef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ess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lang="en-GB" sz="1200" i="1" spc="-15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f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r 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believers?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71120">
                        <a:lnSpc>
                          <a:spcPts val="1265"/>
                        </a:lnSpc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499745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lang="en-GB" sz="1200" i="1" spc="-4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be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ie</a:t>
                      </a:r>
                      <a:r>
                        <a:rPr lang="en-GB" sz="1200" i="1" spc="-15" dirty="0">
                          <a:latin typeface="Comic Sans MS"/>
                          <a:cs typeface="Comic Sans MS"/>
                        </a:rPr>
                        <a:t>v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-19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g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v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e  things</a:t>
                      </a:r>
                      <a:r>
                        <a:rPr lang="en-GB" sz="1200" i="1" spc="-5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up?</a:t>
                      </a:r>
                    </a:p>
                    <a:p>
                      <a:pPr marL="71120" marR="499745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575945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lang="en-GB" sz="1200" i="1" spc="-1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J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es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us</a:t>
                      </a:r>
                      <a:r>
                        <a:rPr lang="en-GB" sz="1200" i="1" spc="-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ll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lang="en-GB" sz="1200" i="1" spc="-16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do  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miracles?</a:t>
                      </a:r>
                    </a:p>
                    <a:p>
                      <a:pPr marL="71755" marR="575945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201295" lvl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lang="en-GB" sz="1200" i="1" spc="-1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>
                          <a:latin typeface="Comic Sans MS"/>
                          <a:cs typeface="Comic Sans MS"/>
                        </a:rPr>
                        <a:t>es</a:t>
                      </a:r>
                      <a:r>
                        <a:rPr lang="en-GB" sz="1200" i="1" spc="-35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lang="en-GB" sz="1200" i="1" spc="2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1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lang="en-GB" sz="1200" i="1" spc="-5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-16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>
                          <a:latin typeface="Comic Sans MS"/>
                          <a:cs typeface="Comic Sans MS"/>
                        </a:rPr>
                        <a:t>ch</a:t>
                      </a:r>
                      <a:r>
                        <a:rPr lang="en-GB" sz="1200" i="1" spc="1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-5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lang="en-GB" sz="1200" i="1" spc="-15">
                          <a:latin typeface="Comic Sans MS"/>
                          <a:cs typeface="Comic Sans MS"/>
                        </a:rPr>
                        <a:t>g</a:t>
                      </a:r>
                      <a:r>
                        <a:rPr lang="en-GB" sz="1200" i="1">
                          <a:latin typeface="Comic Sans MS"/>
                          <a:cs typeface="Comic Sans MS"/>
                        </a:rPr>
                        <a:t>e  things?</a:t>
                      </a:r>
                    </a:p>
                    <a:p>
                      <a:pPr marL="72390" marR="201295">
                        <a:lnSpc>
                          <a:spcPts val="1300"/>
                        </a:lnSpc>
                        <a:spcBef>
                          <a:spcPts val="35"/>
                        </a:spcBef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36195">
                        <a:lnSpc>
                          <a:spcPts val="2265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19113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Do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Muslims need the </a:t>
                      </a:r>
                      <a:r>
                        <a:rPr lang="en-GB" sz="1200" i="1" spc="-5">
                          <a:latin typeface="Comic Sans MS"/>
                          <a:cs typeface="Comic Sans MS"/>
                        </a:rPr>
                        <a:t>Qu’ran</a:t>
                      </a:r>
                      <a:r>
                        <a:rPr sz="1200" i="1">
                          <a:latin typeface="Comic Sans MS"/>
                          <a:cs typeface="Comic Sans MS"/>
                        </a:rPr>
                        <a:t>?</a:t>
                      </a: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32639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Does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God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mm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ca</a:t>
                      </a:r>
                      <a:r>
                        <a:rPr sz="1200" i="1" spc="-1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229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35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h 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humans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16383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-3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th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9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mm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uni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y 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of</a:t>
                      </a:r>
                      <a:r>
                        <a:rPr sz="1200" i="1" spc="-4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sz="1200" i="1" spc="-7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Mosque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71120">
                        <a:lnSpc>
                          <a:spcPts val="1250"/>
                        </a:lnSpc>
                      </a:pP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sz="1200" i="1" spc="-3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-10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d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be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tt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114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ves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22352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Was the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death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of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J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us</a:t>
                      </a:r>
                      <a:r>
                        <a:rPr sz="1200" i="1" spc="-2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-8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35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spc="-1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spc="-1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  sacrifice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70"/>
                        </a:lnSpc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Are</a:t>
                      </a:r>
                      <a:r>
                        <a:rPr sz="1200" i="1" spc="-4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you</a:t>
                      </a:r>
                      <a:r>
                        <a:rPr sz="1200" i="1" spc="-7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inspired?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177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ha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 is</a:t>
                      </a:r>
                      <a:r>
                        <a:rPr sz="1200" i="1" spc="-5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bes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spc="-6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f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1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ur  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world?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 Does religion help </a:t>
                      </a:r>
                      <a:r>
                        <a:rPr lang="en-GB" sz="1200" i="1" spc="10">
                          <a:latin typeface="Comic Sans MS"/>
                          <a:cs typeface="Comic Sans MS"/>
                        </a:rPr>
                        <a:t>people decide?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6951">
                <a:tc>
                  <a:txBody>
                    <a:bodyPr/>
                    <a:lstStyle/>
                    <a:p>
                      <a:pPr marL="36195">
                        <a:lnSpc>
                          <a:spcPts val="2270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410209">
                        <a:lnSpc>
                          <a:spcPts val="1300"/>
                        </a:lnSpc>
                        <a:spcBef>
                          <a:spcPts val="10"/>
                        </a:spcBef>
                      </a:pP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1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in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 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g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in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g</a:t>
                      </a:r>
                      <a:r>
                        <a:rPr sz="1200" i="1" spc="-1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70485">
                        <a:lnSpc>
                          <a:spcPts val="1255"/>
                        </a:lnSpc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models?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133985">
                        <a:lnSpc>
                          <a:spcPts val="1300"/>
                        </a:lnSpc>
                        <a:spcBef>
                          <a:spcPts val="10"/>
                        </a:spcBef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-2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“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G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od</a:t>
                      </a:r>
                      <a:r>
                        <a:rPr sz="1200" i="1" spc="-3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2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5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”</a:t>
                      </a:r>
                      <a:r>
                        <a:rPr sz="1200" i="1" spc="-9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a 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good</a:t>
                      </a:r>
                      <a:r>
                        <a:rPr sz="1200" i="1" spc="-5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30" dirty="0">
                          <a:latin typeface="Comic Sans MS"/>
                          <a:cs typeface="Comic Sans MS"/>
                        </a:rPr>
                        <a:t>way</a:t>
                      </a:r>
                      <a:r>
                        <a:rPr sz="1200" i="1" spc="-4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to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70485" marR="361315">
                        <a:lnSpc>
                          <a:spcPts val="1300"/>
                        </a:lnSpc>
                        <a:spcBef>
                          <a:spcPts val="20"/>
                        </a:spcBef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understand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the 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tm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-18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y?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232410">
                        <a:lnSpc>
                          <a:spcPts val="1300"/>
                        </a:lnSpc>
                        <a:spcBef>
                          <a:spcPts val="10"/>
                        </a:spcBef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-2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cl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th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-1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x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 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belief?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202565">
                        <a:lnSpc>
                          <a:spcPts val="1300"/>
                        </a:lnSpc>
                        <a:spcBef>
                          <a:spcPts val="10"/>
                        </a:spcBef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-3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th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9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u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rr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ion  i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mp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spc="-19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to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71120">
                        <a:lnSpc>
                          <a:spcPts val="1255"/>
                        </a:lnSpc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Christians?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313055">
                        <a:lnSpc>
                          <a:spcPts val="1300"/>
                        </a:lnSpc>
                        <a:spcBef>
                          <a:spcPts val="10"/>
                        </a:spcBef>
                      </a:pP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60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 k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spc="-1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35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t 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God</a:t>
                      </a:r>
                      <a:r>
                        <a:rPr sz="1200" i="1" spc="-3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is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like?</a:t>
                      </a: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542925">
                        <a:lnSpc>
                          <a:spcPts val="1300"/>
                        </a:lnSpc>
                        <a:spcBef>
                          <a:spcPts val="10"/>
                        </a:spcBef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84992" y="79247"/>
            <a:ext cx="1207007" cy="12832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8A387D6-3095-4A77-8B55-96BC1F7B2A1A}"/>
              </a:ext>
            </a:extLst>
          </p:cNvPr>
          <p:cNvSpPr txBox="1"/>
          <p:nvPr/>
        </p:nvSpPr>
        <p:spPr>
          <a:xfrm>
            <a:off x="9829800" y="5840974"/>
            <a:ext cx="1584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latin typeface="Comic Sans MS"/>
                <a:cs typeface="Comic Sans MS"/>
              </a:rPr>
              <a:t>D</a:t>
            </a:r>
            <a:r>
              <a:rPr lang="en-GB" sz="1200" i="1" spc="-10" dirty="0">
                <a:latin typeface="Comic Sans MS"/>
                <a:cs typeface="Comic Sans MS"/>
              </a:rPr>
              <a:t>o</a:t>
            </a:r>
            <a:r>
              <a:rPr lang="en-GB" sz="1200" i="1" dirty="0">
                <a:latin typeface="Comic Sans MS"/>
                <a:cs typeface="Comic Sans MS"/>
              </a:rPr>
              <a:t>es</a:t>
            </a:r>
            <a:r>
              <a:rPr lang="en-GB" sz="1200" i="1" spc="-35" dirty="0">
                <a:latin typeface="Comic Sans MS"/>
                <a:cs typeface="Comic Sans MS"/>
              </a:rPr>
              <a:t> </a:t>
            </a:r>
            <a:r>
              <a:rPr lang="en-GB" sz="1200" i="1" spc="35" dirty="0">
                <a:latin typeface="Comic Sans MS"/>
                <a:cs typeface="Comic Sans MS"/>
              </a:rPr>
              <a:t>it matter what we believe about creation</a:t>
            </a:r>
            <a:r>
              <a:rPr lang="en-GB" sz="1200" i="1" dirty="0">
                <a:latin typeface="Comic Sans MS"/>
                <a:cs typeface="Comic Sans MS"/>
              </a:rPr>
              <a:t>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20C6D8BC556645BB67258110F6A341" ma:contentTypeVersion="12" ma:contentTypeDescription="Create a new document." ma:contentTypeScope="" ma:versionID="dd540c7d1d60fb449e7be3a11ca93953">
  <xsd:schema xmlns:xsd="http://www.w3.org/2001/XMLSchema" xmlns:xs="http://www.w3.org/2001/XMLSchema" xmlns:p="http://schemas.microsoft.com/office/2006/metadata/properties" xmlns:ns3="c765b590-1959-4171-85fc-f0f33b855db5" xmlns:ns4="69c1413d-2cd5-41cf-8ea7-60c98eac950f" targetNamespace="http://schemas.microsoft.com/office/2006/metadata/properties" ma:root="true" ma:fieldsID="cd7d4e50f8060c6b6beaef07b428ad64" ns3:_="" ns4:_="">
    <xsd:import namespace="c765b590-1959-4171-85fc-f0f33b855db5"/>
    <xsd:import namespace="69c1413d-2cd5-41cf-8ea7-60c98eac95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5b590-1959-4171-85fc-f0f33b855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1413d-2cd5-41cf-8ea7-60c98eac950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46BBD4-440C-4BB7-891D-2FE6D74EF0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5b590-1959-4171-85fc-f0f33b855db5"/>
    <ds:schemaRef ds:uri="69c1413d-2cd5-41cf-8ea7-60c98eac95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F00336-4E44-44A3-89FA-EAD6F34DFF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24F8C1-E7AD-43CF-AE4A-897641A800AE}">
  <ds:schemaRefs>
    <ds:schemaRef ds:uri="http://schemas.microsoft.com/office/infopath/2007/PartnerControls"/>
    <ds:schemaRef ds:uri="69c1413d-2cd5-41cf-8ea7-60c98eac950f"/>
    <ds:schemaRef ds:uri="http://purl.org/dc/terms/"/>
    <ds:schemaRef ds:uri="http://www.w3.org/XML/1998/namespace"/>
    <ds:schemaRef ds:uri="http://purl.org/dc/elements/1.1/"/>
    <ds:schemaRef ds:uri="c765b590-1959-4171-85fc-f0f33b855db5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309</Words>
  <Application>Microsoft Office PowerPoint</Application>
  <PresentationFormat>Widescreen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Impact</vt:lpstr>
      <vt:lpstr>Office Theme</vt:lpstr>
      <vt:lpstr>RE FOLLOWING THE OXFORD DIOCESE SCHEME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 FOLLOWING THE OXFORD DIOCESE SCHEME</dc:title>
  <dc:creator>LLawrence</dc:creator>
  <cp:lastModifiedBy>CJackson</cp:lastModifiedBy>
  <cp:revision>9</cp:revision>
  <dcterms:created xsi:type="dcterms:W3CDTF">2021-06-04T08:53:45Z</dcterms:created>
  <dcterms:modified xsi:type="dcterms:W3CDTF">2024-07-03T09:55:43Z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2021-06-04T00:00:00Z</vt:filetime>
  </property>
  <property fmtid="{D5CDD505-2E9C-101B-9397-08002B2CF9AE}" pid="5" name="ContentTypeId">
    <vt:lpwstr>0x0101008220C6D8BC556645BB67258110F6A341</vt:lpwstr>
  </property>
</Properties>
</file>