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11908282" y="0"/>
                </a:moveTo>
                <a:lnTo>
                  <a:pt x="0" y="0"/>
                </a:lnTo>
                <a:lnTo>
                  <a:pt x="0" y="6858000"/>
                </a:lnTo>
                <a:lnTo>
                  <a:pt x="11908282" y="6858000"/>
                </a:lnTo>
                <a:lnTo>
                  <a:pt x="11908282" y="0"/>
                </a:lnTo>
                <a:close/>
              </a:path>
            </a:pathLst>
          </a:custGeom>
          <a:solidFill>
            <a:srgbClr val="F3F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7094" cy="6858000"/>
          </a:xfrm>
          <a:custGeom>
            <a:avLst/>
            <a:gdLst/>
            <a:ahLst/>
            <a:cxnLst/>
            <a:rect l="l" t="t" r="r" b="b"/>
            <a:pathLst>
              <a:path w="887094" h="6858000">
                <a:moveTo>
                  <a:pt x="710425" y="0"/>
                </a:moveTo>
                <a:lnTo>
                  <a:pt x="0" y="0"/>
                </a:lnTo>
                <a:lnTo>
                  <a:pt x="0" y="6857998"/>
                </a:lnTo>
                <a:lnTo>
                  <a:pt x="710425" y="6857998"/>
                </a:lnTo>
                <a:lnTo>
                  <a:pt x="712012" y="6789734"/>
                </a:lnTo>
                <a:lnTo>
                  <a:pt x="719963" y="6729412"/>
                </a:lnTo>
                <a:lnTo>
                  <a:pt x="731088" y="6677025"/>
                </a:lnTo>
                <a:lnTo>
                  <a:pt x="745401" y="6630987"/>
                </a:lnTo>
                <a:lnTo>
                  <a:pt x="761276" y="6589712"/>
                </a:lnTo>
                <a:lnTo>
                  <a:pt x="780351" y="6553200"/>
                </a:lnTo>
                <a:lnTo>
                  <a:pt x="818502" y="6477000"/>
                </a:lnTo>
                <a:lnTo>
                  <a:pt x="834402" y="6440487"/>
                </a:lnTo>
                <a:lnTo>
                  <a:pt x="850277" y="6399212"/>
                </a:lnTo>
                <a:lnTo>
                  <a:pt x="866178" y="6353175"/>
                </a:lnTo>
                <a:lnTo>
                  <a:pt x="877303" y="6300787"/>
                </a:lnTo>
                <a:lnTo>
                  <a:pt x="883666" y="6240462"/>
                </a:lnTo>
                <a:lnTo>
                  <a:pt x="886841" y="6172200"/>
                </a:lnTo>
                <a:lnTo>
                  <a:pt x="883666" y="6103937"/>
                </a:lnTo>
                <a:lnTo>
                  <a:pt x="877303" y="6043612"/>
                </a:lnTo>
                <a:lnTo>
                  <a:pt x="866178" y="5991225"/>
                </a:lnTo>
                <a:lnTo>
                  <a:pt x="850277" y="5945187"/>
                </a:lnTo>
                <a:lnTo>
                  <a:pt x="834402" y="5903912"/>
                </a:lnTo>
                <a:lnTo>
                  <a:pt x="818502" y="5867400"/>
                </a:lnTo>
                <a:lnTo>
                  <a:pt x="780351" y="5791200"/>
                </a:lnTo>
                <a:lnTo>
                  <a:pt x="761276" y="5754687"/>
                </a:lnTo>
                <a:lnTo>
                  <a:pt x="745401" y="5713412"/>
                </a:lnTo>
                <a:lnTo>
                  <a:pt x="731088" y="5667375"/>
                </a:lnTo>
                <a:lnTo>
                  <a:pt x="719963" y="5614987"/>
                </a:lnTo>
                <a:lnTo>
                  <a:pt x="712012" y="5554599"/>
                </a:lnTo>
                <a:lnTo>
                  <a:pt x="710425" y="5486400"/>
                </a:lnTo>
                <a:lnTo>
                  <a:pt x="712012" y="5418074"/>
                </a:lnTo>
                <a:lnTo>
                  <a:pt x="719963" y="5357749"/>
                </a:lnTo>
                <a:lnTo>
                  <a:pt x="731088" y="5305425"/>
                </a:lnTo>
                <a:lnTo>
                  <a:pt x="745401" y="5259324"/>
                </a:lnTo>
                <a:lnTo>
                  <a:pt x="761276" y="5218049"/>
                </a:lnTo>
                <a:lnTo>
                  <a:pt x="780351" y="5181600"/>
                </a:lnTo>
                <a:lnTo>
                  <a:pt x="818502" y="5105400"/>
                </a:lnTo>
                <a:lnTo>
                  <a:pt x="834402" y="5068824"/>
                </a:lnTo>
                <a:lnTo>
                  <a:pt x="850277" y="5027549"/>
                </a:lnTo>
                <a:lnTo>
                  <a:pt x="866178" y="4981575"/>
                </a:lnTo>
                <a:lnTo>
                  <a:pt x="877303" y="4929124"/>
                </a:lnTo>
                <a:lnTo>
                  <a:pt x="883666" y="4868799"/>
                </a:lnTo>
                <a:lnTo>
                  <a:pt x="886841" y="4800600"/>
                </a:lnTo>
                <a:lnTo>
                  <a:pt x="883666" y="4732274"/>
                </a:lnTo>
                <a:lnTo>
                  <a:pt x="877303" y="4671949"/>
                </a:lnTo>
                <a:lnTo>
                  <a:pt x="866178" y="4619625"/>
                </a:lnTo>
                <a:lnTo>
                  <a:pt x="850277" y="4573524"/>
                </a:lnTo>
                <a:lnTo>
                  <a:pt x="834402" y="4532249"/>
                </a:lnTo>
                <a:lnTo>
                  <a:pt x="818502" y="4495800"/>
                </a:lnTo>
                <a:lnTo>
                  <a:pt x="780351" y="4419600"/>
                </a:lnTo>
                <a:lnTo>
                  <a:pt x="761276" y="4383024"/>
                </a:lnTo>
                <a:lnTo>
                  <a:pt x="745401" y="4341749"/>
                </a:lnTo>
                <a:lnTo>
                  <a:pt x="731088" y="4295775"/>
                </a:lnTo>
                <a:lnTo>
                  <a:pt x="719963" y="4243324"/>
                </a:lnTo>
                <a:lnTo>
                  <a:pt x="712012" y="4182999"/>
                </a:lnTo>
                <a:lnTo>
                  <a:pt x="710425" y="4114800"/>
                </a:lnTo>
                <a:lnTo>
                  <a:pt x="712012" y="4046474"/>
                </a:lnTo>
                <a:lnTo>
                  <a:pt x="719963" y="3986149"/>
                </a:lnTo>
                <a:lnTo>
                  <a:pt x="731088" y="3933825"/>
                </a:lnTo>
                <a:lnTo>
                  <a:pt x="745401" y="3887724"/>
                </a:lnTo>
                <a:lnTo>
                  <a:pt x="761276" y="3846449"/>
                </a:lnTo>
                <a:lnTo>
                  <a:pt x="780351" y="3810000"/>
                </a:lnTo>
                <a:lnTo>
                  <a:pt x="818502" y="3733800"/>
                </a:lnTo>
                <a:lnTo>
                  <a:pt x="834402" y="3697224"/>
                </a:lnTo>
                <a:lnTo>
                  <a:pt x="850277" y="3655949"/>
                </a:lnTo>
                <a:lnTo>
                  <a:pt x="866178" y="3609975"/>
                </a:lnTo>
                <a:lnTo>
                  <a:pt x="877303" y="3557524"/>
                </a:lnTo>
                <a:lnTo>
                  <a:pt x="883666" y="3497199"/>
                </a:lnTo>
                <a:lnTo>
                  <a:pt x="886841" y="3427349"/>
                </a:lnTo>
                <a:lnTo>
                  <a:pt x="883666" y="3360674"/>
                </a:lnTo>
                <a:lnTo>
                  <a:pt x="877303" y="3300349"/>
                </a:lnTo>
                <a:lnTo>
                  <a:pt x="866178" y="3248025"/>
                </a:lnTo>
                <a:lnTo>
                  <a:pt x="850277" y="3201924"/>
                </a:lnTo>
                <a:lnTo>
                  <a:pt x="834402" y="3160649"/>
                </a:lnTo>
                <a:lnTo>
                  <a:pt x="818502" y="3124200"/>
                </a:lnTo>
                <a:lnTo>
                  <a:pt x="780351" y="3048000"/>
                </a:lnTo>
                <a:lnTo>
                  <a:pt x="761276" y="3011424"/>
                </a:lnTo>
                <a:lnTo>
                  <a:pt x="745401" y="2970149"/>
                </a:lnTo>
                <a:lnTo>
                  <a:pt x="731088" y="2924175"/>
                </a:lnTo>
                <a:lnTo>
                  <a:pt x="719963" y="2871724"/>
                </a:lnTo>
                <a:lnTo>
                  <a:pt x="712012" y="2811399"/>
                </a:lnTo>
                <a:lnTo>
                  <a:pt x="710425" y="2743200"/>
                </a:lnTo>
                <a:lnTo>
                  <a:pt x="712012" y="2674874"/>
                </a:lnTo>
                <a:lnTo>
                  <a:pt x="719963" y="2614549"/>
                </a:lnTo>
                <a:lnTo>
                  <a:pt x="731088" y="2562225"/>
                </a:lnTo>
                <a:lnTo>
                  <a:pt x="745401" y="2516124"/>
                </a:lnTo>
                <a:lnTo>
                  <a:pt x="761276" y="2474849"/>
                </a:lnTo>
                <a:lnTo>
                  <a:pt x="780351" y="2438400"/>
                </a:lnTo>
                <a:lnTo>
                  <a:pt x="818502" y="2362200"/>
                </a:lnTo>
                <a:lnTo>
                  <a:pt x="834402" y="2325624"/>
                </a:lnTo>
                <a:lnTo>
                  <a:pt x="850277" y="2284349"/>
                </a:lnTo>
                <a:lnTo>
                  <a:pt x="866178" y="2238375"/>
                </a:lnTo>
                <a:lnTo>
                  <a:pt x="877303" y="2185924"/>
                </a:lnTo>
                <a:lnTo>
                  <a:pt x="883666" y="2125599"/>
                </a:lnTo>
                <a:lnTo>
                  <a:pt x="886841" y="2057400"/>
                </a:lnTo>
                <a:lnTo>
                  <a:pt x="883666" y="1989074"/>
                </a:lnTo>
                <a:lnTo>
                  <a:pt x="877303" y="1928749"/>
                </a:lnTo>
                <a:lnTo>
                  <a:pt x="866178" y="1876425"/>
                </a:lnTo>
                <a:lnTo>
                  <a:pt x="850277" y="1830324"/>
                </a:lnTo>
                <a:lnTo>
                  <a:pt x="834402" y="1789049"/>
                </a:lnTo>
                <a:lnTo>
                  <a:pt x="818502" y="1752600"/>
                </a:lnTo>
                <a:lnTo>
                  <a:pt x="780351" y="1676400"/>
                </a:lnTo>
                <a:lnTo>
                  <a:pt x="761276" y="1639824"/>
                </a:lnTo>
                <a:lnTo>
                  <a:pt x="745401" y="1598549"/>
                </a:lnTo>
                <a:lnTo>
                  <a:pt x="731088" y="1552575"/>
                </a:lnTo>
                <a:lnTo>
                  <a:pt x="719963" y="1500124"/>
                </a:lnTo>
                <a:lnTo>
                  <a:pt x="712012" y="1439799"/>
                </a:lnTo>
                <a:lnTo>
                  <a:pt x="710425" y="1371600"/>
                </a:lnTo>
                <a:lnTo>
                  <a:pt x="712012" y="1303274"/>
                </a:lnTo>
                <a:lnTo>
                  <a:pt x="719963" y="1242949"/>
                </a:lnTo>
                <a:lnTo>
                  <a:pt x="731088" y="1190625"/>
                </a:lnTo>
                <a:lnTo>
                  <a:pt x="745401" y="1144524"/>
                </a:lnTo>
                <a:lnTo>
                  <a:pt x="761276" y="1103249"/>
                </a:lnTo>
                <a:lnTo>
                  <a:pt x="780351" y="1066800"/>
                </a:lnTo>
                <a:lnTo>
                  <a:pt x="818502" y="990600"/>
                </a:lnTo>
                <a:lnTo>
                  <a:pt x="834402" y="954024"/>
                </a:lnTo>
                <a:lnTo>
                  <a:pt x="850277" y="912749"/>
                </a:lnTo>
                <a:lnTo>
                  <a:pt x="866178" y="866775"/>
                </a:lnTo>
                <a:lnTo>
                  <a:pt x="877303" y="814324"/>
                </a:lnTo>
                <a:lnTo>
                  <a:pt x="883666" y="753999"/>
                </a:lnTo>
                <a:lnTo>
                  <a:pt x="886841" y="685800"/>
                </a:lnTo>
                <a:lnTo>
                  <a:pt x="883666" y="617474"/>
                </a:lnTo>
                <a:lnTo>
                  <a:pt x="877303" y="557149"/>
                </a:lnTo>
                <a:lnTo>
                  <a:pt x="866178" y="504825"/>
                </a:lnTo>
                <a:lnTo>
                  <a:pt x="850277" y="458724"/>
                </a:lnTo>
                <a:lnTo>
                  <a:pt x="834402" y="417449"/>
                </a:lnTo>
                <a:lnTo>
                  <a:pt x="818502" y="381000"/>
                </a:lnTo>
                <a:lnTo>
                  <a:pt x="780351" y="304800"/>
                </a:lnTo>
                <a:lnTo>
                  <a:pt x="761276" y="268224"/>
                </a:lnTo>
                <a:lnTo>
                  <a:pt x="745401" y="226949"/>
                </a:lnTo>
                <a:lnTo>
                  <a:pt x="731088" y="180975"/>
                </a:lnTo>
                <a:lnTo>
                  <a:pt x="719963" y="128524"/>
                </a:lnTo>
                <a:lnTo>
                  <a:pt x="712012" y="68199"/>
                </a:lnTo>
                <a:lnTo>
                  <a:pt x="710425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210" cy="6858000"/>
          </a:xfrm>
          <a:custGeom>
            <a:avLst/>
            <a:gdLst/>
            <a:ahLst/>
            <a:cxnLst/>
            <a:rect l="l" t="t" r="r" b="b"/>
            <a:pathLst>
              <a:path w="283209" h="6858000">
                <a:moveTo>
                  <a:pt x="283082" y="0"/>
                </a:moveTo>
                <a:lnTo>
                  <a:pt x="0" y="0"/>
                </a:lnTo>
                <a:lnTo>
                  <a:pt x="0" y="6858000"/>
                </a:lnTo>
                <a:lnTo>
                  <a:pt x="283082" y="6858000"/>
                </a:lnTo>
                <a:lnTo>
                  <a:pt x="283082" y="0"/>
                </a:lnTo>
                <a:close/>
              </a:path>
            </a:pathLst>
          </a:custGeom>
          <a:solidFill>
            <a:srgbClr val="F8B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84992" y="79247"/>
            <a:ext cx="1207007" cy="12832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578" y="329006"/>
            <a:ext cx="9530842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0578" y="329006"/>
            <a:ext cx="2279015" cy="801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135" dirty="0"/>
              <a:t>SCIENCE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79265" y="802005"/>
            <a:ext cx="660273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(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C</a:t>
            </a:r>
            <a:r>
              <a:rPr sz="1400" spc="-5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155" dirty="0">
                <a:solidFill>
                  <a:srgbClr val="2A1A00"/>
                </a:solidFill>
                <a:latin typeface="Impact"/>
                <a:cs typeface="Impact"/>
              </a:rPr>
              <a:t>H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I</a:t>
            </a:r>
            <a:r>
              <a:rPr sz="1400" spc="-5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L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D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R</a:t>
            </a:r>
            <a:r>
              <a:rPr sz="1400" spc="-6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E</a:t>
            </a:r>
            <a:r>
              <a:rPr sz="1400" spc="-3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N</a:t>
            </a:r>
            <a:r>
              <a:rPr sz="1400" spc="30" dirty="0">
                <a:solidFill>
                  <a:srgbClr val="2A1A00"/>
                </a:solidFill>
                <a:latin typeface="Impact"/>
                <a:cs typeface="Impact"/>
              </a:rPr>
              <a:t> W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I</a:t>
            </a:r>
            <a:r>
              <a:rPr sz="1400" spc="7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L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L</a:t>
            </a:r>
            <a:r>
              <a:rPr sz="140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4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30" dirty="0">
                <a:solidFill>
                  <a:srgbClr val="2A1A00"/>
                </a:solidFill>
                <a:latin typeface="Impact"/>
                <a:cs typeface="Impact"/>
              </a:rPr>
              <a:t>A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L</a:t>
            </a:r>
            <a:r>
              <a:rPr sz="1400" spc="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160" dirty="0">
                <a:solidFill>
                  <a:srgbClr val="2A1A00"/>
                </a:solidFill>
                <a:latin typeface="Impact"/>
                <a:cs typeface="Impact"/>
              </a:rPr>
              <a:t>S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O</a:t>
            </a:r>
            <a:r>
              <a:rPr sz="140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1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S</a:t>
            </a:r>
            <a:r>
              <a:rPr sz="1400" spc="-5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T</a:t>
            </a:r>
            <a:r>
              <a:rPr sz="1400" spc="-5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U</a:t>
            </a:r>
            <a:r>
              <a:rPr sz="1400" spc="-5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D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Y</a:t>
            </a:r>
            <a:r>
              <a:rPr sz="140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2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D</a:t>
            </a:r>
            <a:r>
              <a:rPr sz="1400" spc="-5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I</a:t>
            </a:r>
            <a:r>
              <a:rPr sz="1400" spc="-7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F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F</a:t>
            </a:r>
            <a:r>
              <a:rPr sz="1400" spc="-3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E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R</a:t>
            </a:r>
            <a:r>
              <a:rPr sz="1400" spc="-6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E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N</a:t>
            </a:r>
            <a:r>
              <a:rPr sz="1400" spc="-4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T</a:t>
            </a:r>
            <a:r>
              <a:rPr sz="1400" spc="2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160" dirty="0">
                <a:solidFill>
                  <a:srgbClr val="2A1A00"/>
                </a:solidFill>
                <a:latin typeface="Impact"/>
                <a:cs typeface="Impact"/>
              </a:rPr>
              <a:t>S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C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I</a:t>
            </a:r>
            <a:r>
              <a:rPr sz="1400" spc="-5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E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N</a:t>
            </a:r>
            <a:r>
              <a:rPr sz="1400" spc="-4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T</a:t>
            </a:r>
            <a:r>
              <a:rPr sz="1400" spc="-5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I</a:t>
            </a:r>
            <a:r>
              <a:rPr sz="1400" spc="-7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S</a:t>
            </a:r>
            <a:r>
              <a:rPr sz="1400" spc="-5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T</a:t>
            </a:r>
            <a:r>
              <a:rPr sz="1400" spc="-5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S</a:t>
            </a:r>
            <a:r>
              <a:rPr sz="1400" spc="4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T</a:t>
            </a:r>
            <a:r>
              <a:rPr sz="1400" spc="-5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H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R</a:t>
            </a:r>
            <a:r>
              <a:rPr sz="1400" spc="-6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O</a:t>
            </a:r>
            <a:r>
              <a:rPr sz="1400" spc="-5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U</a:t>
            </a:r>
            <a:r>
              <a:rPr sz="1400" spc="-7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G</a:t>
            </a:r>
            <a:r>
              <a:rPr sz="1400" spc="-5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H</a:t>
            </a:r>
            <a:r>
              <a:rPr sz="1400" spc="-6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O</a:t>
            </a:r>
            <a:r>
              <a:rPr sz="1400" spc="-5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U</a:t>
            </a:r>
            <a:r>
              <a:rPr sz="1400" spc="-5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T</a:t>
            </a:r>
            <a:r>
              <a:rPr sz="140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1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T</a:t>
            </a:r>
            <a:r>
              <a:rPr sz="1400" spc="-5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155" dirty="0">
                <a:solidFill>
                  <a:srgbClr val="2A1A00"/>
                </a:solidFill>
                <a:latin typeface="Impact"/>
                <a:cs typeface="Impact"/>
              </a:rPr>
              <a:t>H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E</a:t>
            </a:r>
            <a:r>
              <a:rPr sz="140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2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Y</a:t>
            </a:r>
            <a:r>
              <a:rPr sz="1400" spc="-7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E</a:t>
            </a:r>
            <a:r>
              <a:rPr sz="1400" spc="40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30" dirty="0">
                <a:solidFill>
                  <a:srgbClr val="2A1A00"/>
                </a:solidFill>
                <a:latin typeface="Impact"/>
                <a:cs typeface="Impact"/>
              </a:rPr>
              <a:t>A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R</a:t>
            </a:r>
            <a:r>
              <a:rPr sz="1400" spc="35" dirty="0">
                <a:solidFill>
                  <a:srgbClr val="2A1A00"/>
                </a:solidFill>
                <a:latin typeface="Impact"/>
                <a:cs typeface="Impact"/>
              </a:rPr>
              <a:t> </a:t>
            </a:r>
            <a:r>
              <a:rPr sz="1400" spc="-5" dirty="0">
                <a:solidFill>
                  <a:srgbClr val="2A1A00"/>
                </a:solidFill>
                <a:latin typeface="Impact"/>
                <a:cs typeface="Impact"/>
              </a:rPr>
              <a:t>)</a:t>
            </a:r>
            <a:endParaRPr sz="1400">
              <a:latin typeface="Impact"/>
              <a:cs typeface="Impac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60343"/>
              </p:ext>
            </p:extLst>
          </p:nvPr>
        </p:nvGraphicFramePr>
        <p:xfrm>
          <a:off x="1019682" y="1157350"/>
          <a:ext cx="10181719" cy="59530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2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5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5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5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250">
                <a:tc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Science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5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Autumn</a:t>
                      </a:r>
                      <a:r>
                        <a:rPr sz="1600" b="1" u="heavy" spc="5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pr</a:t>
                      </a:r>
                      <a:r>
                        <a:rPr sz="1600" b="1" u="heavy" spc="-4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7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Summer</a:t>
                      </a:r>
                      <a:r>
                        <a:rPr sz="1600" b="1" u="heavy" spc="-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350">
                <a:tc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55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Our</a:t>
                      </a:r>
                      <a:r>
                        <a:rPr sz="1200" i="1" spc="-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B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di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/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255"/>
                        </a:lnSpc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Seasons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5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Materials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489584" algn="ctr">
                        <a:lnSpc>
                          <a:spcPts val="1300"/>
                        </a:lnSpc>
                        <a:spcBef>
                          <a:spcPts val="20"/>
                        </a:spcBef>
                      </a:pP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Animal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cl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ion</a:t>
                      </a: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55"/>
                        </a:lnSpc>
                      </a:pPr>
                      <a:r>
                        <a:rPr sz="1200" i="1" dirty="0">
                          <a:latin typeface="Comic Sans MS"/>
                          <a:cs typeface="Comic Sans MS"/>
                        </a:rPr>
                        <a:t>P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la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8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sz="1200" i="1" spc="15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30" dirty="0">
                          <a:latin typeface="Comic Sans MS"/>
                          <a:cs typeface="Comic Sans MS"/>
                        </a:rPr>
                        <a:t>w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h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55"/>
                        </a:lnSpc>
                      </a:pPr>
                      <a:r>
                        <a:rPr lang="en-US" sz="1200" i="1">
                          <a:latin typeface="Comic Sans MS"/>
                          <a:cs typeface="Comic Sans MS"/>
                        </a:rPr>
                        <a:t>Scientist: Mary </a:t>
                      </a: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Anning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700">
                <a:tc>
                  <a:txBody>
                    <a:bodyPr/>
                    <a:lstStyle/>
                    <a:p>
                      <a:pPr marL="36195">
                        <a:lnSpc>
                          <a:spcPts val="226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100330" algn="ctr">
                        <a:lnSpc>
                          <a:spcPts val="1300"/>
                        </a:lnSpc>
                      </a:pPr>
                      <a:r>
                        <a:rPr lang="en-US" sz="1200" i="1" spc="-15" dirty="0">
                          <a:latin typeface="Comic Sans MS"/>
                          <a:cs typeface="Comic Sans MS"/>
                        </a:rPr>
                        <a:t>Everyday materials – properties and uses.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537210" algn="ctr">
                        <a:lnSpc>
                          <a:spcPts val="1300"/>
                        </a:lnSpc>
                      </a:pPr>
                      <a:r>
                        <a:rPr lang="en-US" sz="1200" i="1" spc="-15" dirty="0">
                          <a:latin typeface="Comic Sans MS"/>
                          <a:cs typeface="Comic Sans MS"/>
                        </a:rPr>
                        <a:t>Everyday materials – changing and testing.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170180" algn="ctr">
                        <a:lnSpc>
                          <a:spcPts val="1300"/>
                        </a:lnSpc>
                      </a:pPr>
                      <a:r>
                        <a:rPr lang="en-US" sz="1200" i="1" spc="-20" dirty="0">
                          <a:latin typeface="Comic Sans MS"/>
                          <a:cs typeface="Comic Sans MS"/>
                        </a:rPr>
                        <a:t>Animals including humans – lifecycles and habitats.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418465" algn="ctr">
                        <a:lnSpc>
                          <a:spcPts val="1300"/>
                        </a:lnSpc>
                      </a:pPr>
                      <a:r>
                        <a:rPr lang="en-US" sz="1200" i="1" spc="-20" dirty="0">
                          <a:latin typeface="Comic Sans MS"/>
                          <a:cs typeface="Comic Sans MS"/>
                        </a:rPr>
                        <a:t>Animals including humans –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ha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b</a:t>
                      </a:r>
                      <a:r>
                        <a:rPr sz="1200" i="1" spc="-5" dirty="0">
                          <a:latin typeface="Comic Sans MS"/>
                          <a:cs typeface="Comic Sans MS"/>
                        </a:rPr>
                        <a:t>i</a:t>
                      </a:r>
                      <a:r>
                        <a:rPr sz="1200" i="1" spc="-15" dirty="0">
                          <a:latin typeface="Comic Sans MS"/>
                          <a:cs typeface="Comic Sans MS"/>
                        </a:rPr>
                        <a:t>ta</a:t>
                      </a:r>
                      <a:r>
                        <a:rPr sz="1200" i="1" spc="-20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,</a:t>
                      </a:r>
                    </a:p>
                    <a:p>
                      <a:pPr marL="71120" algn="ctr">
                        <a:lnSpc>
                          <a:spcPts val="1265"/>
                        </a:lnSpc>
                      </a:pP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interdependence</a:t>
                      </a:r>
                      <a:r>
                        <a:rPr lang="en-US" sz="1200" i="1" spc="-10" dirty="0">
                          <a:latin typeface="Comic Sans MS"/>
                          <a:cs typeface="Comic Sans MS"/>
                        </a:rPr>
                        <a:t> and</a:t>
                      </a:r>
                      <a:endParaRPr sz="1200" i="1" dirty="0">
                        <a:latin typeface="Comic Sans MS"/>
                        <a:cs typeface="Comic Sans MS"/>
                      </a:endParaRPr>
                    </a:p>
                    <a:p>
                      <a:pPr marL="71120" algn="ctr">
                        <a:lnSpc>
                          <a:spcPts val="1310"/>
                        </a:lnSpc>
                      </a:pPr>
                      <a:r>
                        <a:rPr sz="1200" i="1" spc="-10" dirty="0">
                          <a:latin typeface="Comic Sans MS"/>
                          <a:cs typeface="Comic Sans MS"/>
                        </a:rPr>
                        <a:t>food</a:t>
                      </a:r>
                      <a:r>
                        <a:rPr sz="1200" i="1" spc="-5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200" i="1" dirty="0">
                          <a:latin typeface="Comic Sans MS"/>
                          <a:cs typeface="Comic Sans MS"/>
                        </a:rPr>
                        <a:t>chains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65"/>
                        </a:lnSpc>
                      </a:pPr>
                      <a:r>
                        <a:rPr lang="en-US" sz="1200" i="1" dirty="0">
                          <a:latin typeface="Comic Sans MS"/>
                          <a:cs typeface="Comic Sans MS"/>
                        </a:rPr>
                        <a:t>Plants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537210" algn="ctr">
                        <a:lnSpc>
                          <a:spcPts val="1300"/>
                        </a:lnSpc>
                      </a:pPr>
                      <a:r>
                        <a:rPr lang="en-US" sz="1200" i="1" spc="-15" dirty="0">
                          <a:latin typeface="Comic Sans MS"/>
                          <a:cs typeface="Comic Sans MS"/>
                        </a:rPr>
                        <a:t>Staying healthy.</a:t>
                      </a:r>
                      <a:endParaRPr lang="en-US"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390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Animals including </a:t>
                      </a:r>
                      <a:r>
                        <a:rPr lang="en-GB" sz="1200" i="1" spc="-10">
                          <a:latin typeface="Comic Sans MS"/>
                          <a:cs typeface="Comic Sans MS"/>
                        </a:rPr>
                        <a:t>humans: </a:t>
                      </a:r>
                      <a:r>
                        <a:rPr lang="en-GB" sz="1200" i="1" spc="-5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5">
                          <a:latin typeface="Comic Sans MS"/>
                          <a:cs typeface="Comic Sans MS"/>
                        </a:rPr>
                        <a:t>k</a:t>
                      </a:r>
                      <a:r>
                        <a:rPr lang="en-GB" sz="1200" i="1" spc="-1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5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spc="-1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5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-5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-3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>
                          <a:latin typeface="Comic Sans MS"/>
                          <a:cs typeface="Comic Sans MS"/>
                        </a:rPr>
                        <a:t>s  and</a:t>
                      </a:r>
                      <a:r>
                        <a:rPr lang="en-GB" sz="1200" i="1" spc="-55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>
                          <a:latin typeface="Comic Sans MS"/>
                          <a:cs typeface="Comic Sans MS"/>
                        </a:rPr>
                        <a:t>Muscles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0485" algn="ctr">
                        <a:lnSpc>
                          <a:spcPts val="1265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20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ks</a:t>
                      </a:r>
                      <a:r>
                        <a:rPr lang="en-GB" sz="1200" i="1" spc="-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lang="en-GB" sz="1200" i="1" spc="-114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Soils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Fo</a:t>
                      </a:r>
                      <a:r>
                        <a:rPr lang="en-GB" sz="1200" i="1" spc="15" dirty="0"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c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-1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nd  Magnets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1120" algn="ctr">
                        <a:lnSpc>
                          <a:spcPts val="1265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Working Scientifically</a:t>
                      </a:r>
                    </a:p>
                    <a:p>
                      <a:pPr marL="7112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Light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1755" algn="ctr">
                        <a:lnSpc>
                          <a:spcPts val="1265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0" lvl="0" indent="0" algn="ctr" defTabSz="914400" eaLnBrk="1" fontAlgn="auto" latinLnBrk="0" hangingPunct="1">
                        <a:lnSpc>
                          <a:spcPts val="12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>
                          <a:latin typeface="Comic Sans MS"/>
                          <a:cs typeface="Comic Sans MS"/>
                        </a:rPr>
                        <a:t>Plants and their lifecycle</a:t>
                      </a:r>
                    </a:p>
                    <a:p>
                      <a:pPr marL="71755" algn="ctr">
                        <a:lnSpc>
                          <a:spcPts val="1250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2110">
                <a:tc>
                  <a:txBody>
                    <a:bodyPr/>
                    <a:lstStyle/>
                    <a:p>
                      <a:pPr marL="36195">
                        <a:lnSpc>
                          <a:spcPts val="226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65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Working Scientifically</a:t>
                      </a: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664845" lvl="0" indent="0" algn="ctr" defTabSz="914400" eaLnBrk="1" fontAlgn="auto" latinLnBrk="0" hangingPunct="1">
                        <a:lnSpc>
                          <a:spcPts val="13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-5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o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f</a:t>
                      </a:r>
                      <a:r>
                        <a:rPr lang="en-GB" sz="1200" i="1" spc="-10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tt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er</a:t>
                      </a: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Electricity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424180" lvl="0" indent="0" algn="ctr" defTabSz="914400" eaLnBrk="1" fontAlgn="auto" latinLnBrk="0" hangingPunct="1">
                        <a:lnSpc>
                          <a:spcPts val="13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Living Things and their Habitats</a:t>
                      </a: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0" lvl="0" indent="0" algn="ctr" defTabSz="914400" eaLnBrk="1" fontAlgn="auto" latinLnBrk="0" hangingPunct="1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Sound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50"/>
                        </a:lnSpc>
                      </a:pPr>
                      <a:r>
                        <a:rPr lang="en-GB" sz="1200" i="1" spc="-2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ni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m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s</a:t>
                      </a:r>
                      <a:r>
                        <a:rPr lang="en-GB" sz="1200" i="1" spc="-7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cl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udi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ng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  <a:p>
                      <a:pPr marL="71755" algn="ctr">
                        <a:lnSpc>
                          <a:spcPts val="1310"/>
                        </a:lnSpc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humans:</a:t>
                      </a:r>
                      <a:r>
                        <a:rPr lang="en-GB" sz="1200" i="1" spc="-70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Healthy</a:t>
                      </a:r>
                    </a:p>
                    <a:p>
                      <a:pPr marL="71755" marR="233045" algn="ctr">
                        <a:lnSpc>
                          <a:spcPts val="1300"/>
                        </a:lnSpc>
                        <a:spcBef>
                          <a:spcPts val="60"/>
                        </a:spcBef>
                      </a:pP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in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g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,</a:t>
                      </a:r>
                      <a:r>
                        <a:rPr lang="en-GB" sz="1200" i="1" spc="-10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-10" dirty="0">
                          <a:latin typeface="Comic Sans MS"/>
                          <a:cs typeface="Comic Sans MS"/>
                        </a:rPr>
                        <a:t>Tee</a:t>
                      </a:r>
                      <a:r>
                        <a:rPr lang="en-GB" sz="1200" i="1" spc="5" dirty="0">
                          <a:latin typeface="Comic Sans MS"/>
                          <a:cs typeface="Comic Sans MS"/>
                        </a:rPr>
                        <a:t>t</a:t>
                      </a: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h</a:t>
                      </a:r>
                      <a:r>
                        <a:rPr lang="en-GB" sz="1200" i="1" spc="-125" dirty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GB" sz="1200" i="1" spc="10" dirty="0">
                          <a:latin typeface="Comic Sans MS"/>
                          <a:cs typeface="Comic Sans MS"/>
                        </a:rPr>
                        <a:t>a</a:t>
                      </a:r>
                      <a:r>
                        <a:rPr lang="en-GB" sz="1200" i="1" spc="-5" dirty="0">
                          <a:latin typeface="Comic Sans MS"/>
                          <a:cs typeface="Comic Sans MS"/>
                        </a:rPr>
                        <a:t>nd  Digestion</a:t>
                      </a:r>
                      <a:endParaRPr lang="en-GB"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36195">
                        <a:lnSpc>
                          <a:spcPts val="226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0" algn="ctr" defTabSz="91440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spc="-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Living 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things and </a:t>
                      </a:r>
                      <a:r>
                        <a:rPr lang="en-GB" sz="1000" spc="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 th</a:t>
                      </a:r>
                      <a:r>
                        <a:rPr lang="en-GB" sz="1000" spc="-1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e</a:t>
                      </a:r>
                      <a:r>
                        <a:rPr lang="en-GB" sz="1000" spc="-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r</a:t>
                      </a:r>
                      <a:r>
                        <a:rPr lang="en-GB" sz="1000" spc="-4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GB" sz="1000" spc="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life cycles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73025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301625" algn="ctr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GB" sz="1200" spc="-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Animals (including humans) development to old age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73025"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en-GB" sz="1200" spc="-1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Properties and change of materials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191770" lvl="0" indent="0" algn="ctr" defTabSz="914400" eaLnBrk="1" fontAlgn="auto" latinLnBrk="0" hangingPunct="1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spc="-1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+mn-cs"/>
                        </a:rPr>
                        <a:t>Earth and Space</a:t>
                      </a:r>
                    </a:p>
                    <a:p>
                      <a:pPr marL="73025" marR="191770" algn="ctr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lvl="0" indent="0" algn="ctr" defTabSz="91440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spc="-1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+mn-cs"/>
                        </a:rPr>
                        <a:t>Forces</a:t>
                      </a:r>
                    </a:p>
                    <a:p>
                      <a:pPr marL="73025" algn="ctr">
                        <a:lnSpc>
                          <a:spcPts val="1265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109855" algn="ctr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GB" sz="1200" spc="-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In</a:t>
                      </a:r>
                      <a:r>
                        <a:rPr lang="en-GB" sz="1200" spc="-1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v</a:t>
                      </a:r>
                      <a:r>
                        <a:rPr lang="en-GB" sz="1200" spc="-1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e</a:t>
                      </a:r>
                      <a:r>
                        <a:rPr lang="en-GB" sz="1200" spc="-1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s</a:t>
                      </a:r>
                      <a:r>
                        <a:rPr lang="en-GB" sz="1200" spc="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t</a:t>
                      </a:r>
                      <a:r>
                        <a:rPr lang="en-GB" sz="1200" spc="-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i</a:t>
                      </a:r>
                      <a:r>
                        <a:rPr lang="en-GB" sz="1200" spc="-1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g</a:t>
                      </a:r>
                      <a:r>
                        <a:rPr lang="en-GB" sz="1200" spc="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at</a:t>
                      </a:r>
                      <a:r>
                        <a:rPr lang="en-GB" sz="1200" spc="-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io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n</a:t>
                      </a:r>
                      <a:r>
                        <a:rPr lang="en-GB" sz="1200" spc="-11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GB" sz="1200" spc="-1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f</a:t>
                      </a:r>
                      <a:r>
                        <a:rPr lang="en-GB" sz="1200" spc="-1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o</a:t>
                      </a:r>
                      <a:r>
                        <a:rPr lang="en-GB" sz="1200" spc="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c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us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73025" marR="109855" algn="ctr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</a:rPr>
                        <a:t>/Working Scientifically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9525" marR="9525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2318">
                <a:tc>
                  <a:txBody>
                    <a:bodyPr/>
                    <a:lstStyle/>
                    <a:p>
                      <a:pPr marL="36195">
                        <a:lnSpc>
                          <a:spcPts val="227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lvl="0" indent="0" algn="ctr" defTabSz="914400" eaLnBrk="1" fontAlgn="auto" latinLnBrk="0" hangingPunct="1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Living things and their habitat</a:t>
                      </a:r>
                    </a:p>
                    <a:p>
                      <a:pPr marL="70485" algn="ctr">
                        <a:lnSpc>
                          <a:spcPts val="1275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Working scientifically </a:t>
                      </a:r>
                    </a:p>
                    <a:p>
                      <a:pPr marL="70485" algn="ctr">
                        <a:lnSpc>
                          <a:spcPts val="1275"/>
                        </a:lnSpc>
                      </a:pPr>
                      <a:endParaRPr sz="1200" i="1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Animals including humans</a:t>
                      </a:r>
                    </a:p>
                    <a:p>
                      <a:pPr marL="71120" algn="ctr">
                        <a:lnSpc>
                          <a:spcPts val="1280"/>
                        </a:lnSpc>
                      </a:pPr>
                      <a:endParaRPr sz="120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latin typeface="Comic Sans MS"/>
                          <a:cs typeface="Comic Sans MS"/>
                        </a:rPr>
                        <a:t>Evolution and Inheritance</a:t>
                      </a:r>
                    </a:p>
                    <a:p>
                      <a:pPr marL="71120" algn="ctr">
                        <a:lnSpc>
                          <a:spcPts val="1310"/>
                        </a:lnSpc>
                      </a:pPr>
                      <a:endParaRPr sz="120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0" lvl="0" indent="0" algn="ctr" defTabSz="91440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Electricity</a:t>
                      </a:r>
                    </a:p>
                    <a:p>
                      <a:pPr marL="71755" algn="ctr">
                        <a:lnSpc>
                          <a:spcPts val="1260"/>
                        </a:lnSpc>
                      </a:pPr>
                      <a:endParaRPr sz="120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Light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89DA8C30AB27428AE53EDC2CBC5836" ma:contentTypeVersion="12" ma:contentTypeDescription="Create a new document." ma:contentTypeScope="" ma:versionID="1b82d2abbcbefee9855fc9558fa60f95">
  <xsd:schema xmlns:xsd="http://www.w3.org/2001/XMLSchema" xmlns:xs="http://www.w3.org/2001/XMLSchema" xmlns:p="http://schemas.microsoft.com/office/2006/metadata/properties" xmlns:ns3="7dcc0c0d-2df4-485a-8acb-54a0d31c078b" targetNamespace="http://schemas.microsoft.com/office/2006/metadata/properties" ma:root="true" ma:fieldsID="d610b1c44a03df691c30f6de882ecca6" ns3:_="">
    <xsd:import namespace="7dcc0c0d-2df4-485a-8acb-54a0d31c07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0c0d-2df4-485a-8acb-54a0d31c0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dcc0c0d-2df4-485a-8acb-54a0d31c078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456071-6C49-4DE1-843F-E3F411D16F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cc0c0d-2df4-485a-8acb-54a0d31c07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A757DD-B07D-4449-8F10-A483E6C569FA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7dcc0c0d-2df4-485a-8acb-54a0d31c078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42C8C1-A00F-4013-8DCE-E3ECD40698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215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Impact</vt:lpstr>
      <vt:lpstr>Times New Roman</vt:lpstr>
      <vt:lpstr>Office Theme</vt:lpstr>
      <vt:lpstr>SCIENCE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</dc:title>
  <dc:creator>LLawrence</dc:creator>
  <cp:lastModifiedBy>Jane Fox</cp:lastModifiedBy>
  <cp:revision>12</cp:revision>
  <dcterms:created xsi:type="dcterms:W3CDTF">2021-06-04T08:54:52Z</dcterms:created>
  <dcterms:modified xsi:type="dcterms:W3CDTF">2023-07-06T18:36:10Z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2021-06-04T00:00:00Z</vt:filetime>
  </property>
  <property fmtid="{D5CDD505-2E9C-101B-9397-08002B2CF9AE}" pid="5" name="ContentTypeId">
    <vt:lpwstr>0x0101005E89DA8C30AB27428AE53EDC2CBC5836</vt:lpwstr>
  </property>
</Properties>
</file>