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2" r:id="rId4"/>
    <p:sldId id="273" r:id="rId5"/>
    <p:sldId id="274" r:id="rId6"/>
    <p:sldId id="258" r:id="rId7"/>
    <p:sldId id="275" r:id="rId8"/>
    <p:sldId id="259" r:id="rId9"/>
    <p:sldId id="276" r:id="rId10"/>
    <p:sldId id="277" r:id="rId11"/>
    <p:sldId id="278" r:id="rId12"/>
    <p:sldId id="280" r:id="rId13"/>
    <p:sldId id="279" r:id="rId14"/>
    <p:sldId id="262" r:id="rId15"/>
    <p:sldId id="263" r:id="rId16"/>
    <p:sldId id="281" r:id="rId17"/>
    <p:sldId id="283" r:id="rId18"/>
    <p:sldId id="264" r:id="rId19"/>
    <p:sldId id="284" r:id="rId20"/>
    <p:sldId id="268" r:id="rId21"/>
    <p:sldId id="266" r:id="rId22"/>
    <p:sldId id="265" r:id="rId23"/>
    <p:sldId id="267" r:id="rId24"/>
    <p:sldId id="269" r:id="rId25"/>
    <p:sldId id="285" r:id="rId26"/>
    <p:sldId id="271" r:id="rId27"/>
    <p:sldId id="288" r:id="rId28"/>
    <p:sldId id="270" r:id="rId29"/>
    <p:sldId id="289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 autoAdjust="0"/>
  </p:normalViewPr>
  <p:slideViewPr>
    <p:cSldViewPr>
      <p:cViewPr varScale="1">
        <p:scale>
          <a:sx n="83" d="100"/>
          <a:sy n="83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B2A2A-CB8E-4638-AF52-29AECF558E08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9253A-A276-4267-B6D0-BF06E6B913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9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8591-4BA2-4EEA-AB4E-2449231BD801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03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04/10/2020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Lawrence@hanslope.milton-keynes.sch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rthorne.com/home/phonics/letters-and-sounds/" TargetMode="External"/><Relationship Id="rId2" Type="http://schemas.openxmlformats.org/officeDocument/2006/relationships/hyperlink" Target="https://www.youtube.com/watch?v=vMEvxTGvi4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73083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Phonics Workshop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4873752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latin typeface="Comic Sans MS" pitchFamily="66" charset="0"/>
              </a:rPr>
              <a:t>Set 1</a:t>
            </a:r>
            <a:r>
              <a:rPr lang="en-GB" sz="5400" dirty="0" smtClean="0">
                <a:latin typeface="Comic Sans MS" pitchFamily="66" charset="0"/>
              </a:rPr>
              <a:t>: s, a, t, p</a:t>
            </a:r>
          </a:p>
          <a:p>
            <a:r>
              <a:rPr lang="en-GB" sz="5400" b="1" dirty="0" smtClean="0">
                <a:latin typeface="Comic Sans MS" pitchFamily="66" charset="0"/>
              </a:rPr>
              <a:t>Set 2</a:t>
            </a:r>
            <a:r>
              <a:rPr lang="en-GB" sz="5400" dirty="0" smtClean="0">
                <a:latin typeface="Comic Sans MS" pitchFamily="66" charset="0"/>
              </a:rPr>
              <a:t>: i, n, m, d</a:t>
            </a:r>
          </a:p>
          <a:p>
            <a:r>
              <a:rPr lang="en-GB" sz="5400" b="1" dirty="0" smtClean="0">
                <a:latin typeface="Comic Sans MS" pitchFamily="66" charset="0"/>
              </a:rPr>
              <a:t>Set 3</a:t>
            </a:r>
            <a:r>
              <a:rPr lang="en-GB" sz="5400" dirty="0" smtClean="0">
                <a:latin typeface="Comic Sans MS" pitchFamily="66" charset="0"/>
              </a:rPr>
              <a:t>: g, o, c, k</a:t>
            </a:r>
          </a:p>
          <a:p>
            <a:r>
              <a:rPr lang="en-GB" sz="5400" b="1" dirty="0" smtClean="0">
                <a:latin typeface="Comic Sans MS" pitchFamily="66" charset="0"/>
              </a:rPr>
              <a:t>Set 4</a:t>
            </a:r>
            <a:r>
              <a:rPr lang="en-GB" sz="5400" dirty="0" smtClean="0">
                <a:latin typeface="Comic Sans MS" pitchFamily="66" charset="0"/>
              </a:rPr>
              <a:t>: ck, e, u, r</a:t>
            </a:r>
          </a:p>
          <a:p>
            <a:r>
              <a:rPr lang="en-GB" sz="5400" b="1" dirty="0" smtClean="0">
                <a:latin typeface="Comic Sans MS" pitchFamily="66" charset="0"/>
              </a:rPr>
              <a:t>Set 5</a:t>
            </a:r>
            <a:r>
              <a:rPr lang="en-GB" sz="5400" dirty="0" smtClean="0">
                <a:latin typeface="Comic Sans MS" pitchFamily="66" charset="0"/>
              </a:rPr>
              <a:t>: h, b, f, ff, l, ll, ss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96944" cy="487375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Children are also taught some tricky words.</a:t>
            </a:r>
          </a:p>
          <a:p>
            <a:r>
              <a:rPr lang="en-GB" sz="3200" dirty="0" smtClean="0">
                <a:latin typeface="Comic Sans MS" pitchFamily="66" charset="0"/>
              </a:rPr>
              <a:t>These are words that can not be segmented and blended. They just have to be learnt!</a:t>
            </a:r>
          </a:p>
          <a:p>
            <a:r>
              <a:rPr lang="en-GB" sz="3200" b="1" dirty="0">
                <a:latin typeface="Comic Sans MS" pitchFamily="66" charset="0"/>
              </a:rPr>
              <a:t>t</a:t>
            </a:r>
            <a:r>
              <a:rPr lang="en-GB" sz="3200" b="1" dirty="0" smtClean="0">
                <a:latin typeface="Comic Sans MS" pitchFamily="66" charset="0"/>
              </a:rPr>
              <a:t>he, to, I, no, go, into</a:t>
            </a:r>
            <a:endParaRPr lang="en-GB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96944" cy="568863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This phase is  also taught in the Reception class (Maple).  </a:t>
            </a:r>
          </a:p>
          <a:p>
            <a:r>
              <a:rPr lang="en-GB" sz="3200" dirty="0" smtClean="0">
                <a:latin typeface="Comic Sans MS" pitchFamily="66" charset="0"/>
              </a:rPr>
              <a:t>Children are taught the next 25 phonemes and graphemes.</a:t>
            </a:r>
          </a:p>
          <a:p>
            <a:r>
              <a:rPr lang="en-GB" sz="3200" dirty="0" smtClean="0">
                <a:latin typeface="Comic Sans MS" pitchFamily="66" charset="0"/>
              </a:rPr>
              <a:t>Most of these letters are </a:t>
            </a:r>
            <a:r>
              <a:rPr lang="en-GB" sz="3200" b="1" dirty="0" smtClean="0">
                <a:latin typeface="Comic Sans MS" pitchFamily="66" charset="0"/>
              </a:rPr>
              <a:t>digraphs</a:t>
            </a:r>
            <a:r>
              <a:rPr lang="en-GB" sz="3200" dirty="0" smtClean="0">
                <a:latin typeface="Comic Sans MS" pitchFamily="66" charset="0"/>
              </a:rPr>
              <a:t> two letters one sound.  e.g.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oa</a:t>
            </a:r>
            <a:r>
              <a:rPr lang="en-GB" sz="3200" dirty="0" smtClean="0">
                <a:latin typeface="Comic Sans MS" pitchFamily="66" charset="0"/>
              </a:rPr>
              <a:t> as in b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oa</a:t>
            </a:r>
            <a:r>
              <a:rPr lang="en-GB" sz="3200" dirty="0" smtClean="0">
                <a:latin typeface="Comic Sans MS" pitchFamily="66" charset="0"/>
              </a:rPr>
              <a:t>t, c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oa</a:t>
            </a:r>
            <a:r>
              <a:rPr lang="en-GB" sz="3200" dirty="0" smtClean="0">
                <a:latin typeface="Comic Sans MS" pitchFamily="66" charset="0"/>
              </a:rPr>
              <a:t>t (a </a:t>
            </a:r>
            <a:r>
              <a:rPr lang="en-GB" sz="3200" b="1" dirty="0" smtClean="0">
                <a:latin typeface="Comic Sans MS" pitchFamily="66" charset="0"/>
              </a:rPr>
              <a:t>vowel digraph) </a:t>
            </a:r>
            <a:r>
              <a:rPr lang="en-GB" sz="3200" dirty="0" smtClean="0">
                <a:latin typeface="Comic Sans MS" pitchFamily="66" charset="0"/>
              </a:rPr>
              <a:t>and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sh</a:t>
            </a:r>
            <a:r>
              <a:rPr lang="en-GB" sz="3200" dirty="0" smtClean="0">
                <a:latin typeface="Comic Sans MS" pitchFamily="66" charset="0"/>
              </a:rPr>
              <a:t> as in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sh</a:t>
            </a:r>
            <a:r>
              <a:rPr lang="en-GB" sz="3200" dirty="0" smtClean="0">
                <a:latin typeface="Comic Sans MS" pitchFamily="66" charset="0"/>
              </a:rPr>
              <a:t>ip,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sh</a:t>
            </a:r>
            <a:r>
              <a:rPr lang="en-GB" sz="3200" dirty="0" smtClean="0">
                <a:latin typeface="Comic Sans MS" pitchFamily="66" charset="0"/>
              </a:rPr>
              <a:t>op (a </a:t>
            </a:r>
            <a:r>
              <a:rPr lang="en-GB" sz="3200" b="1" dirty="0" smtClean="0">
                <a:latin typeface="Comic Sans MS" pitchFamily="66" charset="0"/>
              </a:rPr>
              <a:t>consonant digraph).</a:t>
            </a:r>
          </a:p>
          <a:p>
            <a:r>
              <a:rPr lang="en-GB" sz="3200" b="1" dirty="0" smtClean="0">
                <a:latin typeface="Comic Sans MS" pitchFamily="66" charset="0"/>
              </a:rPr>
              <a:t>More tricky words are learnt as well, </a:t>
            </a:r>
            <a:r>
              <a:rPr lang="en-GB" sz="3200" dirty="0" smtClean="0">
                <a:latin typeface="Comic Sans MS" pitchFamily="66" charset="0"/>
              </a:rPr>
              <a:t>he, she, we, me, be, was, you, they, all, are, my, her.</a:t>
            </a:r>
          </a:p>
          <a:p>
            <a:pPr marL="0" indent="0">
              <a:buNone/>
            </a:pPr>
            <a:endParaRPr lang="en-GB" sz="3200" b="1" dirty="0" smtClean="0"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Phase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6000" dirty="0" smtClean="0">
                <a:latin typeface="Comic Sans MS" panose="030F0702030302020204" pitchFamily="66" charset="0"/>
              </a:rPr>
              <a:t>3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3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061176"/>
          </a:xfrm>
        </p:spPr>
        <p:txBody>
          <a:bodyPr>
            <a:normAutofit/>
          </a:bodyPr>
          <a:lstStyle/>
          <a:p>
            <a:endParaRPr lang="en-GB" sz="3200" b="1" dirty="0" smtClean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Set 6:</a:t>
            </a:r>
            <a:r>
              <a:rPr lang="en-GB" sz="3200" dirty="0" smtClean="0">
                <a:latin typeface="Comic Sans MS" pitchFamily="66" charset="0"/>
              </a:rPr>
              <a:t> j, v, w, x</a:t>
            </a:r>
          </a:p>
          <a:p>
            <a:r>
              <a:rPr lang="en-GB" sz="3200" b="1" dirty="0" smtClean="0">
                <a:latin typeface="Comic Sans MS" pitchFamily="66" charset="0"/>
              </a:rPr>
              <a:t>Set 7</a:t>
            </a:r>
            <a:r>
              <a:rPr lang="en-GB" sz="3200" dirty="0" smtClean="0">
                <a:latin typeface="Comic Sans MS" pitchFamily="66" charset="0"/>
              </a:rPr>
              <a:t>: y, z, zz, qu</a:t>
            </a:r>
          </a:p>
          <a:p>
            <a:r>
              <a:rPr lang="en-GB" sz="3200" b="1" dirty="0" smtClean="0">
                <a:latin typeface="Comic Sans MS" pitchFamily="66" charset="0"/>
              </a:rPr>
              <a:t>Consonant digraphs</a:t>
            </a:r>
            <a:r>
              <a:rPr lang="en-GB" sz="3200" dirty="0" smtClean="0">
                <a:latin typeface="Comic Sans MS" pitchFamily="66" charset="0"/>
              </a:rPr>
              <a:t>: ch, sh, th, ng</a:t>
            </a:r>
          </a:p>
          <a:p>
            <a:r>
              <a:rPr lang="en-GB" sz="3200" b="1" dirty="0" smtClean="0">
                <a:latin typeface="Comic Sans MS" pitchFamily="66" charset="0"/>
              </a:rPr>
              <a:t>Vowel digraphs</a:t>
            </a:r>
            <a:r>
              <a:rPr lang="en-GB" sz="3200" dirty="0" smtClean="0">
                <a:latin typeface="Comic Sans MS" pitchFamily="66" charset="0"/>
              </a:rPr>
              <a:t>: ai, ee, oa, oo, ar, or, ur, ow, oi, er</a:t>
            </a:r>
          </a:p>
          <a:p>
            <a:r>
              <a:rPr lang="en-GB" sz="3200" b="1" dirty="0" smtClean="0">
                <a:latin typeface="Comic Sans MS" pitchFamily="66" charset="0"/>
              </a:rPr>
              <a:t>Trigraphs: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smtClean="0">
                <a:latin typeface="Comic Sans MS" pitchFamily="66" charset="0"/>
              </a:rPr>
              <a:t>igh, ear, air, ure. 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 smtClean="0">
                <a:latin typeface="Comic Sans MS" pitchFamily="66" charset="0"/>
              </a:rPr>
              <a:t>Phase 4 </a:t>
            </a:r>
            <a:r>
              <a:rPr lang="en-GB" sz="4400" dirty="0" smtClean="0">
                <a:latin typeface="Comic Sans MS" pitchFamily="66" charset="0"/>
              </a:rPr>
              <a:t/>
            </a:r>
            <a:br>
              <a:rPr lang="en-GB" sz="4400" dirty="0" smtClean="0">
                <a:latin typeface="Comic Sans MS" pitchFamily="66" charset="0"/>
              </a:rPr>
            </a:br>
            <a:r>
              <a:rPr lang="en-GB" sz="4400" dirty="0" smtClean="0">
                <a:latin typeface="Comic Sans MS" pitchFamily="66" charset="0"/>
              </a:rPr>
              <a:t>Reception/year 1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496944" cy="5061176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This phase consolidates all the children have learnt in the previous phases.</a:t>
            </a:r>
          </a:p>
          <a:p>
            <a:r>
              <a:rPr lang="en-GB" sz="3200" dirty="0" smtClean="0">
                <a:latin typeface="Comic Sans MS" pitchFamily="66" charset="0"/>
              </a:rPr>
              <a:t>Children learn to blend and read words containing adjacent consonants e.g. stop, twin, grab.</a:t>
            </a:r>
          </a:p>
          <a:p>
            <a:r>
              <a:rPr lang="en-GB" sz="3200" dirty="0" smtClean="0">
                <a:latin typeface="Comic Sans MS" pitchFamily="66" charset="0"/>
              </a:rPr>
              <a:t>More tricky words are learnt as well;   </a:t>
            </a:r>
            <a:r>
              <a:rPr lang="en-GB" sz="3200" b="1" dirty="0" smtClean="0">
                <a:latin typeface="Comic Sans MS" pitchFamily="66" charset="0"/>
              </a:rPr>
              <a:t>said, have, like, so, do, some, come, were, there, little, one, when, out, what.</a:t>
            </a:r>
            <a:endParaRPr lang="en-GB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 smtClean="0">
                <a:latin typeface="Comic Sans MS" pitchFamily="66" charset="0"/>
              </a:rPr>
              <a:t>Phase 5</a:t>
            </a:r>
            <a:r>
              <a:rPr lang="en-GB" sz="4800" dirty="0" smtClean="0">
                <a:latin typeface="Comic Sans MS" pitchFamily="66" charset="0"/>
              </a:rPr>
              <a:t> </a:t>
            </a:r>
            <a:br>
              <a:rPr lang="en-GB" sz="4800" dirty="0" smtClean="0">
                <a:latin typeface="Comic Sans MS" pitchFamily="66" charset="0"/>
              </a:rPr>
            </a:br>
            <a:r>
              <a:rPr lang="en-GB" sz="4800" dirty="0" smtClean="0">
                <a:latin typeface="Comic Sans MS" pitchFamily="66" charset="0"/>
              </a:rPr>
              <a:t>Year 1/2</a:t>
            </a:r>
            <a:endParaRPr lang="en-GB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9024" y="1796824"/>
            <a:ext cx="8784976" cy="4080448"/>
          </a:xfrm>
        </p:spPr>
        <p:txBody>
          <a:bodyPr>
            <a:noAutofit/>
          </a:bodyPr>
          <a:lstStyle/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Children will be taught new graphemes. </a:t>
            </a:r>
          </a:p>
          <a:p>
            <a:r>
              <a:rPr lang="en-GB" sz="3200" b="1" dirty="0" smtClean="0">
                <a:latin typeface="Comic Sans MS" pitchFamily="66" charset="0"/>
              </a:rPr>
              <a:t>Vowel digraphs: </a:t>
            </a:r>
            <a:r>
              <a:rPr lang="en-GB" sz="3200" dirty="0" smtClean="0">
                <a:latin typeface="Comic Sans MS" pitchFamily="66" charset="0"/>
              </a:rPr>
              <a:t>wh, ph, ay, ou, ie, ea, oy, ir, ue, aw, ew, oe, au.</a:t>
            </a:r>
          </a:p>
          <a:p>
            <a:r>
              <a:rPr lang="en-GB" sz="3200" b="1" dirty="0" smtClean="0">
                <a:latin typeface="Comic Sans MS" pitchFamily="66" charset="0"/>
              </a:rPr>
              <a:t>Split digraphs: </a:t>
            </a:r>
            <a:r>
              <a:rPr lang="en-GB" sz="3200" dirty="0" smtClean="0">
                <a:latin typeface="Comic Sans MS" pitchFamily="66" charset="0"/>
              </a:rPr>
              <a:t>a_e, e_e, i_e, o_e, u_e.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97" y="116632"/>
            <a:ext cx="8784976" cy="604867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Children will be also be taught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alternative 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pronunciations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for these graphemes.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E.g.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ai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~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ay </a:t>
            </a:r>
            <a:r>
              <a:rPr lang="en-GB" sz="3200" dirty="0" smtClean="0">
                <a:latin typeface="Comic Sans MS" pitchFamily="66" charset="0"/>
              </a:rPr>
              <a:t>as in 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d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ay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a-e </a:t>
            </a:r>
            <a:r>
              <a:rPr lang="en-GB" sz="3200" dirty="0" smtClean="0">
                <a:latin typeface="Comic Sans MS" pitchFamily="66" charset="0"/>
              </a:rPr>
              <a:t>as in  m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</a:t>
            </a:r>
            <a:r>
              <a:rPr lang="en-GB" sz="3200" dirty="0" smtClean="0">
                <a:latin typeface="Comic Sans MS" pitchFamily="66" charset="0"/>
              </a:rPr>
              <a:t>k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ee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~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ea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as in s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ea</a:t>
            </a:r>
            <a:r>
              <a:rPr lang="en-GB" sz="3200" dirty="0" smtClean="0">
                <a:latin typeface="Comic Sans MS" pitchFamily="66" charset="0"/>
              </a:rPr>
              <a:t>,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e-e </a:t>
            </a:r>
            <a:r>
              <a:rPr lang="en-GB" sz="3200" dirty="0" smtClean="0">
                <a:latin typeface="Comic Sans MS" pitchFamily="66" charset="0"/>
              </a:rPr>
              <a:t>as in th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sz="3200" dirty="0" smtClean="0">
                <a:latin typeface="Comic Sans MS" pitchFamily="66" charset="0"/>
              </a:rPr>
              <a:t>m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sz="3200" dirty="0" smtClean="0">
                <a:latin typeface="Comic Sans MS" pitchFamily="66" charset="0"/>
              </a:rPr>
              <a:t>,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y </a:t>
            </a:r>
            <a:r>
              <a:rPr lang="en-GB" sz="3200" dirty="0" smtClean="0">
                <a:latin typeface="Comic Sans MS" pitchFamily="66" charset="0"/>
              </a:rPr>
              <a:t>as in happ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3200" dirty="0" smtClean="0">
                <a:latin typeface="Comic Sans MS" pitchFamily="66" charset="0"/>
              </a:rPr>
              <a:t>,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ie </a:t>
            </a:r>
            <a:r>
              <a:rPr lang="en-GB" sz="3200" dirty="0" smtClean="0">
                <a:latin typeface="Comic Sans MS" pitchFamily="66" charset="0"/>
              </a:rPr>
              <a:t>as in f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GB" sz="3200" dirty="0" smtClean="0">
                <a:latin typeface="Comic Sans MS" pitchFamily="66" charset="0"/>
              </a:rPr>
              <a:t>ld,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ey </a:t>
            </a:r>
            <a:r>
              <a:rPr lang="en-GB" sz="3200" dirty="0" smtClean="0">
                <a:latin typeface="Comic Sans MS" pitchFamily="66" charset="0"/>
              </a:rPr>
              <a:t>as in mon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ey</a:t>
            </a:r>
            <a:r>
              <a:rPr lang="en-GB" sz="3200" dirty="0" smtClean="0">
                <a:latin typeface="Comic Sans MS" pitchFamily="66" charset="0"/>
              </a:rPr>
              <a:t>. </a:t>
            </a:r>
          </a:p>
          <a:p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igh ~ ie  </a:t>
            </a:r>
            <a:r>
              <a:rPr lang="en-GB" sz="3200" dirty="0" smtClean="0">
                <a:latin typeface="Comic Sans MS" pitchFamily="66" charset="0"/>
              </a:rPr>
              <a:t>as in p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ie, y </a:t>
            </a:r>
            <a:r>
              <a:rPr lang="en-GB" sz="3200" dirty="0" smtClean="0">
                <a:latin typeface="Comic Sans MS" pitchFamily="66" charset="0"/>
              </a:rPr>
              <a:t>as in m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y, i-e </a:t>
            </a:r>
            <a:r>
              <a:rPr lang="en-GB" sz="3200" dirty="0" smtClean="0">
                <a:latin typeface="Comic Sans MS" pitchFamily="66" charset="0"/>
              </a:rPr>
              <a:t>as in t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GB" sz="3200" dirty="0" smtClean="0">
                <a:latin typeface="Comic Sans MS" pitchFamily="66" charset="0"/>
              </a:rPr>
              <a:t>m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e. 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oa </a:t>
            </a:r>
            <a:r>
              <a:rPr lang="en-GB" sz="3200" dirty="0" smtClean="0">
                <a:latin typeface="Comic Sans MS" pitchFamily="66" charset="0"/>
              </a:rPr>
              <a:t>~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 ow </a:t>
            </a:r>
            <a:r>
              <a:rPr lang="en-GB" sz="3200" dirty="0" smtClean="0">
                <a:latin typeface="Comic Sans MS" pitchFamily="66" charset="0"/>
              </a:rPr>
              <a:t>as in sn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ow, oe </a:t>
            </a:r>
            <a:r>
              <a:rPr lang="en-GB" sz="3200" dirty="0" smtClean="0">
                <a:latin typeface="Comic Sans MS" pitchFamily="66" charset="0"/>
              </a:rPr>
              <a:t>as in t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oe, o-e </a:t>
            </a:r>
            <a:r>
              <a:rPr lang="en-GB" sz="3200" dirty="0" smtClean="0">
                <a:latin typeface="Comic Sans MS" pitchFamily="66" charset="0"/>
              </a:rPr>
              <a:t>as in b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GB" sz="3200" dirty="0" smtClean="0">
                <a:latin typeface="Comic Sans MS" pitchFamily="66" charset="0"/>
              </a:rPr>
              <a:t>n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e.</a:t>
            </a:r>
          </a:p>
          <a:p>
            <a:r>
              <a:rPr lang="en-GB" sz="3200" dirty="0" smtClean="0">
                <a:latin typeface="Comic Sans MS" pitchFamily="66" charset="0"/>
              </a:rPr>
              <a:t>Long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oo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~ ue </a:t>
            </a:r>
            <a:r>
              <a:rPr lang="en-GB" sz="3200" dirty="0" smtClean="0">
                <a:latin typeface="Comic Sans MS" pitchFamily="66" charset="0"/>
              </a:rPr>
              <a:t>as in c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ue, ew </a:t>
            </a:r>
            <a:r>
              <a:rPr lang="en-GB" sz="3200" dirty="0" smtClean="0">
                <a:latin typeface="Comic Sans MS" pitchFamily="66" charset="0"/>
              </a:rPr>
              <a:t>as in n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ew, u-e </a:t>
            </a:r>
            <a:r>
              <a:rPr lang="en-GB" sz="3200" dirty="0" smtClean="0">
                <a:latin typeface="Comic Sans MS" pitchFamily="66" charset="0"/>
              </a:rPr>
              <a:t>as in c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en-GB" sz="3200" dirty="0" smtClean="0">
                <a:latin typeface="Comic Sans MS" pitchFamily="66" charset="0"/>
              </a:rPr>
              <a:t>b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e. </a:t>
            </a:r>
            <a:r>
              <a:rPr lang="en-GB" sz="3200" dirty="0" smtClean="0">
                <a:latin typeface="Comic Sans MS" pitchFamily="66" charset="0"/>
              </a:rPr>
              <a:t>Short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oo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~ ue </a:t>
            </a:r>
            <a:r>
              <a:rPr lang="en-GB" sz="3200" dirty="0" smtClean="0">
                <a:latin typeface="Comic Sans MS" pitchFamily="66" charset="0"/>
              </a:rPr>
              <a:t>as in cl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ue, u-e </a:t>
            </a:r>
            <a:r>
              <a:rPr lang="en-GB" sz="3200" dirty="0" smtClean="0">
                <a:latin typeface="Comic Sans MS" pitchFamily="66" charset="0"/>
              </a:rPr>
              <a:t>as in fl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en-GB" sz="3200" dirty="0" smtClean="0">
                <a:latin typeface="Comic Sans MS" pitchFamily="66" charset="0"/>
              </a:rPr>
              <a:t>t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e, ew </a:t>
            </a:r>
            <a:r>
              <a:rPr lang="en-GB" sz="3200" dirty="0" smtClean="0">
                <a:latin typeface="Comic Sans MS" pitchFamily="66" charset="0"/>
              </a:rPr>
              <a:t>as in bl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ew</a:t>
            </a:r>
            <a:r>
              <a:rPr lang="en-GB" sz="32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2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8784976" cy="6048672"/>
          </a:xfrm>
        </p:spPr>
        <p:txBody>
          <a:bodyPr>
            <a:noAutofit/>
          </a:bodyPr>
          <a:lstStyle/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When spelling words children learn to choose the appropriate graphemes to represent phonemes. </a:t>
            </a:r>
          </a:p>
          <a:p>
            <a:pPr>
              <a:buNone/>
            </a:pPr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More tricky words are learnt;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  </a:t>
            </a:r>
            <a:r>
              <a:rPr lang="en-GB" sz="3200" b="1" dirty="0" smtClean="0">
                <a:latin typeface="Comic Sans MS" pitchFamily="66" charset="0"/>
              </a:rPr>
              <a:t>oh, their, people, Mr, Mrs, looked,</a:t>
            </a:r>
          </a:p>
          <a:p>
            <a:pPr marL="0" indent="0">
              <a:buNone/>
            </a:pPr>
            <a:r>
              <a:rPr lang="en-GB" sz="3200" b="1" dirty="0" smtClean="0">
                <a:latin typeface="Comic Sans MS" pitchFamily="66" charset="0"/>
              </a:rPr>
              <a:t> called, asked, could.</a:t>
            </a:r>
          </a:p>
        </p:txBody>
      </p:sp>
    </p:spTree>
    <p:extLst>
      <p:ext uri="{BB962C8B-B14F-4D97-AF65-F5344CB8AC3E}">
        <p14:creationId xmlns:p14="http://schemas.microsoft.com/office/powerpoint/2010/main" val="14419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 smtClean="0">
                <a:latin typeface="Comic Sans MS" pitchFamily="66" charset="0"/>
              </a:rPr>
              <a:t>Phase 6 </a:t>
            </a:r>
            <a:br>
              <a:rPr lang="en-GB" sz="6700" dirty="0" smtClean="0">
                <a:latin typeface="Comic Sans MS" pitchFamily="66" charset="0"/>
              </a:rPr>
            </a:br>
            <a:r>
              <a:rPr lang="en-GB" sz="4400" dirty="0" smtClean="0">
                <a:latin typeface="Comic Sans MS" pitchFamily="66" charset="0"/>
              </a:rPr>
              <a:t>year 2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57400"/>
            <a:ext cx="878497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By this phase children should be able to read hundreds of words by;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Reading the words automatically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Decoding them quickly and silently because their sounding and blending routine is now well established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Decoding aloud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Spelling should be phonetically accurate although it may still be a little unconventional at times!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84976" cy="5904656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The focus in phase 6 is on learning spelling rules for the suffixes </a:t>
            </a:r>
          </a:p>
          <a:p>
            <a:pPr>
              <a:buNone/>
            </a:pP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b="1" dirty="0" smtClean="0">
                <a:latin typeface="Comic Sans MS" pitchFamily="66" charset="0"/>
              </a:rPr>
              <a:t>-s   	-es 		-ing       -ed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b="1" dirty="0" smtClean="0">
                <a:latin typeface="Comic Sans MS" pitchFamily="66" charset="0"/>
              </a:rPr>
              <a:t>-er 		-est 	-y 	      -en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b="1" dirty="0" smtClean="0">
                <a:latin typeface="Comic Sans MS" pitchFamily="66" charset="0"/>
              </a:rPr>
              <a:t>-ful    	-ly 		-ment 	 -ness</a:t>
            </a:r>
          </a:p>
          <a:p>
            <a:pPr>
              <a:buNone/>
            </a:pPr>
            <a:endParaRPr lang="en-GB" sz="32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b="1" dirty="0" smtClean="0">
                <a:latin typeface="Comic Sans MS" pitchFamily="66" charset="0"/>
              </a:rPr>
              <a:t>e.g.	</a:t>
            </a:r>
            <a:r>
              <a:rPr lang="en-GB" sz="3200" dirty="0" smtClean="0">
                <a:latin typeface="Comic Sans MS" pitchFamily="66" charset="0"/>
              </a:rPr>
              <a:t>drop the </a:t>
            </a:r>
            <a:r>
              <a:rPr lang="en-GB" sz="3200" b="1" dirty="0" smtClean="0">
                <a:latin typeface="Comic Sans MS" pitchFamily="66" charset="0"/>
              </a:rPr>
              <a:t>e </a:t>
            </a:r>
            <a:r>
              <a:rPr lang="en-GB" sz="3200" dirty="0" smtClean="0">
                <a:latin typeface="Comic Sans MS" pitchFamily="66" charset="0"/>
              </a:rPr>
              <a:t>before adding an </a:t>
            </a:r>
            <a:r>
              <a:rPr lang="en-GB" sz="3200" b="1" dirty="0" smtClean="0">
                <a:latin typeface="Comic Sans MS" pitchFamily="66" charset="0"/>
              </a:rPr>
              <a:t>ing   	like/liking</a:t>
            </a:r>
          </a:p>
          <a:p>
            <a:pPr>
              <a:buNone/>
            </a:pPr>
            <a:endParaRPr lang="en-GB" sz="4000" dirty="0" smtClean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12858"/>
            <a:ext cx="7704856" cy="498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latin typeface="Comic Sans MS" pitchFamily="66" charset="0"/>
              </a:rPr>
              <a:t>In school, we follow the Letters and Sounds programme. Letters and Sounds is a phonics resource published by the Department for Education and Skills which consists of six phases.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Breaking down words for spelling.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228184" y="58772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  ee  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64288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27984" y="5877272"/>
            <a:ext cx="864096" cy="0"/>
          </a:xfrm>
          <a:prstGeom prst="line">
            <a:avLst/>
          </a:prstGeom>
          <a:ln w="889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696" y="5776679"/>
            <a:ext cx="1018120" cy="20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dirty="0" smtClean="0">
                <a:latin typeface="Comic Sans MS" pitchFamily="66" charset="0"/>
              </a:rPr>
              <a:t>Building words from phonemes to read.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499992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2281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  ee  n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24328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1" y="3573016"/>
            <a:ext cx="1018120" cy="20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08" y="3534768"/>
            <a:ext cx="1018120" cy="20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does a Phonics lesson look like?</a:t>
            </a:r>
            <a:endParaRPr lang="en-GB" sz="4000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26852"/>
              </p:ext>
            </p:extLst>
          </p:nvPr>
        </p:nvGraphicFramePr>
        <p:xfrm>
          <a:off x="467544" y="1484784"/>
          <a:ext cx="8064896" cy="468052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913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Revisit/review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Flashcards to practice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phonemes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learnt so far.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1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Teach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Teach new phoneme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e.g. Air.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85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Practice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Buried treasure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Air,  zair, fair, hair, lair, pair, vair, sair,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thair.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7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Apply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Read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captions: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The goat had a long beard.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quack was right in his ear.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784976" cy="52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   In Year 1 during June children will take part in a  national phonics screening check.</a:t>
            </a:r>
          </a:p>
          <a:p>
            <a:r>
              <a:rPr lang="en-GB" sz="3200" dirty="0" smtClean="0">
                <a:latin typeface="Comic Sans MS" pitchFamily="66" charset="0"/>
              </a:rPr>
              <a:t>The </a:t>
            </a:r>
            <a:r>
              <a:rPr lang="en-GB" sz="3200" dirty="0">
                <a:latin typeface="Comic Sans MS" panose="030F0702030302020204" pitchFamily="66" charset="0"/>
              </a:rPr>
              <a:t>phonics screening check is designed to confirm whether pupils have learnt phonic decoding to an appropriate standard. It will identify pupils who need extra help to improve their decoding skills.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The check consists of 20 real words and 20 pseudo-words that a pupil reads aloud to the teacher. </a:t>
            </a:r>
          </a:p>
          <a:p>
            <a:pPr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cap="small" dirty="0" smtClean="0">
                <a:solidFill>
                  <a:srgbClr val="575F6D"/>
                </a:solidFill>
                <a:latin typeface="Comic Sans MS" pitchFamily="66" charset="0"/>
                <a:ea typeface="+mj-ea"/>
                <a:cs typeface="+mj-cs"/>
              </a:rPr>
              <a:t>National Phonics Screening Check</a:t>
            </a:r>
            <a:endParaRPr lang="en-GB" sz="48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Year 1 Phonics Test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1579" b="8829"/>
          <a:stretch>
            <a:fillRect/>
          </a:stretch>
        </p:blipFill>
        <p:spPr bwMode="auto">
          <a:xfrm>
            <a:off x="4572000" y="1628800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23422" r="51660" b="7672"/>
          <a:stretch>
            <a:fillRect/>
          </a:stretch>
        </p:blipFill>
        <p:spPr bwMode="auto">
          <a:xfrm>
            <a:off x="179512" y="1628800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How to help at home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4006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Practise sounds: sign posts, car registration plates etc.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Challenge children to find objects that begin with a certain sound.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Play ‘I spy’ with phonemes not letter names.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Practise letter 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Play rhyming games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Word cards will be sent home, play games with them.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Make sentences with the word cards.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Make it FUN!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Resources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231" y="715343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On the school website we have a list of Phonics </a:t>
            </a:r>
            <a:r>
              <a:rPr lang="en-GB" sz="4400" dirty="0">
                <a:latin typeface="Comic Sans MS" pitchFamily="66" charset="0"/>
              </a:rPr>
              <a:t>W</a:t>
            </a:r>
            <a:r>
              <a:rPr lang="en-GB" sz="4400" dirty="0" smtClean="0">
                <a:latin typeface="Comic Sans MS" pitchFamily="66" charset="0"/>
              </a:rPr>
              <a:t>ebsites and Apps that can be used to support the teaching of phonics at home.</a:t>
            </a:r>
          </a:p>
          <a:p>
            <a:endParaRPr lang="en-GB" sz="4400" dirty="0" smtClean="0">
              <a:latin typeface="Comic Sans MS" pitchFamily="66" charset="0"/>
            </a:endParaRPr>
          </a:p>
          <a:p>
            <a:pPr algn="ctr"/>
            <a:endParaRPr lang="en-GB" sz="4400" dirty="0" smtClean="0">
              <a:latin typeface="Comic Sans MS" pitchFamily="66" charset="0"/>
            </a:endParaRPr>
          </a:p>
          <a:p>
            <a:pPr algn="ctr"/>
            <a:endParaRPr lang="en-GB" sz="4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u="sng" dirty="0" smtClean="0">
                <a:latin typeface="Comic Sans MS" pitchFamily="66" charset="0"/>
              </a:rPr>
              <a:t>Terminology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On the school website is a document which explains the terminology that is used when teaching phonics.</a:t>
            </a:r>
          </a:p>
          <a:p>
            <a:pPr marL="0" indent="0">
              <a:buNone/>
            </a:pPr>
            <a:endParaRPr lang="en-GB" sz="3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If you have any queries about the teaching of phonics please contact me on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  <a:hlinkClick r:id="rId3"/>
              </a:rPr>
              <a:t>lisa.Lawrence@hanslope.milton-keynes.sch.uk</a:t>
            </a:r>
            <a:endParaRPr lang="en-GB" sz="32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Thank you!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4896544"/>
          </a:xfrm>
        </p:spPr>
        <p:txBody>
          <a:bodyPr>
            <a:normAutofit fontScale="25000" lnSpcReduction="20000"/>
          </a:bodyPr>
          <a:lstStyle/>
          <a:p>
            <a:pPr>
              <a:buSzPct val="78000"/>
              <a:buFont typeface="Courier New" panose="02070309020205020404" pitchFamily="49" charset="0"/>
              <a:buChar char="o"/>
            </a:pPr>
            <a:r>
              <a:rPr lang="en-GB" sz="14400" dirty="0" smtClean="0">
                <a:latin typeface="Comic Sans MS" panose="030F0702030302020204" pitchFamily="66" charset="0"/>
              </a:rPr>
              <a:t>Phonics for reading</a:t>
            </a:r>
          </a:p>
          <a:p>
            <a:pPr marL="0" indent="0">
              <a:buNone/>
            </a:pPr>
            <a:r>
              <a:rPr lang="en-GB" sz="14400" dirty="0" smtClean="0">
                <a:latin typeface="Comic Sans MS" panose="030F0702030302020204" pitchFamily="66" charset="0"/>
              </a:rPr>
              <a:t>First children are taught to read letters, or groups of letters by saying the letter sounds.  Children can then start to read words by blending the sounds together to make a word. </a:t>
            </a:r>
          </a:p>
          <a:p>
            <a:pPr marL="0" indent="0">
              <a:buNone/>
            </a:pPr>
            <a:endParaRPr lang="en-GB" sz="144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FE8637"/>
              </a:buClr>
              <a:buFont typeface="Courier New" panose="02070309020205020404" pitchFamily="49" charset="0"/>
              <a:buChar char="o"/>
            </a:pPr>
            <a:r>
              <a:rPr lang="en-GB" sz="14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 </a:t>
            </a:r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for </a:t>
            </a:r>
            <a:r>
              <a:rPr lang="en-GB" sz="14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writing</a:t>
            </a:r>
            <a:endParaRPr lang="en-GB" sz="14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400" dirty="0" smtClean="0">
                <a:latin typeface="Comic Sans MS" panose="030F0702030302020204" pitchFamily="66" charset="0"/>
              </a:rPr>
              <a:t>Children are taught to reverse this process saying the word and then segmenting the sounds.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latin typeface="Comic Sans MS" panose="030F0702030302020204" pitchFamily="66" charset="0"/>
              </a:rPr>
              <a:t>The </a:t>
            </a:r>
            <a:r>
              <a:rPr lang="en-GB" sz="3600" b="1" dirty="0">
                <a:latin typeface="Comic Sans MS" panose="030F0702030302020204" pitchFamily="66" charset="0"/>
              </a:rPr>
              <a:t>P</a:t>
            </a:r>
            <a:r>
              <a:rPr lang="en-GB" sz="3600" b="1" dirty="0" smtClean="0">
                <a:latin typeface="Comic Sans MS" panose="030F0702030302020204" pitchFamily="66" charset="0"/>
              </a:rPr>
              <a:t>honic Alphabet</a:t>
            </a:r>
          </a:p>
          <a:p>
            <a:pPr marL="0" indent="0" algn="ctr">
              <a:buNone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 English language has 44 phonemes ~ (a phoneme is the smallest unit of sound in a word.)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Children are taught to write each letter forming it accurately.</a:t>
            </a:r>
          </a:p>
          <a:p>
            <a:r>
              <a:rPr lang="en-US" altLang="en-US" sz="3200" kern="0" dirty="0" smtClean="0">
                <a:solidFill>
                  <a:srgbClr val="000000"/>
                </a:solidFill>
                <a:latin typeface="Comic Sans MS"/>
                <a:cs typeface="Arial"/>
              </a:rPr>
              <a:t>Phonemes should be articulated clearly and precisely. </a:t>
            </a:r>
            <a:endParaRPr lang="en-US" altLang="en-US" sz="3200" kern="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5904656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Children are taught to produce the shortest sounds possible e.g. no ‘uh’ on the end of ‘d’ and ‘g’.</a:t>
            </a:r>
          </a:p>
          <a:p>
            <a:r>
              <a:rPr lang="en-GB" sz="3600" dirty="0">
                <a:hlinkClick r:id="rId2"/>
              </a:rPr>
              <a:t>https://</a:t>
            </a:r>
            <a:r>
              <a:rPr lang="en-GB" sz="3600" dirty="0" smtClean="0">
                <a:hlinkClick r:id="rId2"/>
              </a:rPr>
              <a:t>www.youtube.com/watch?v=vMEvxTGvi4c</a:t>
            </a:r>
            <a:endParaRPr lang="en-GB" sz="3600" dirty="0" smtClean="0"/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US" altLang="en-US" sz="2800" kern="0" dirty="0" smtClean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altLang="en-US" sz="2800" kern="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altLang="en-US" sz="2800" kern="0" dirty="0" smtClean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altLang="en-US" sz="2800" kern="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14636"/>
            <a:ext cx="5899780" cy="325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/>
            </a:r>
            <a:br>
              <a:rPr lang="en-GB" sz="4000" dirty="0" smtClean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/>
            </a:r>
            <a:br>
              <a:rPr lang="en-GB" sz="4000" dirty="0">
                <a:latin typeface="Comic Sans MS" pitchFamily="66" charset="0"/>
              </a:rPr>
            </a:b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0416"/>
            <a:ext cx="8229600" cy="64689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 smtClean="0">
                <a:latin typeface="Comic Sans MS" pitchFamily="66" charset="0"/>
              </a:rPr>
              <a:t>How do we teach Phonics at Hanslope?</a:t>
            </a:r>
          </a:p>
          <a:p>
            <a:pPr lvl="1"/>
            <a:r>
              <a:rPr lang="en-GB" sz="3200" dirty="0" smtClean="0">
                <a:latin typeface="Comic Sans MS" pitchFamily="66" charset="0"/>
              </a:rPr>
              <a:t>We use Letters and Sounds. </a:t>
            </a:r>
          </a:p>
          <a:p>
            <a:pPr lvl="1"/>
            <a:r>
              <a:rPr lang="en-GB" sz="3200" dirty="0" smtClean="0">
                <a:latin typeface="Comic Sans MS" pitchFamily="66" charset="0"/>
              </a:rPr>
              <a:t>This is split into 6 phases.</a:t>
            </a:r>
          </a:p>
          <a:p>
            <a:pPr lvl="1"/>
            <a:r>
              <a:rPr lang="en-GB" sz="3200" dirty="0" smtClean="0">
                <a:latin typeface="Comic Sans MS" pitchFamily="66" charset="0"/>
              </a:rPr>
              <a:t>Children are taught according to ability. </a:t>
            </a:r>
          </a:p>
          <a:p>
            <a:pPr lvl="1"/>
            <a:r>
              <a:rPr lang="en-GB" sz="3200" dirty="0" smtClean="0">
                <a:latin typeface="Comic Sans MS" pitchFamily="66" charset="0"/>
              </a:rPr>
              <a:t>Phase 1 – takes place at Nursery/    Pre-school.  In this phase children’s speaking and listening skills are fostered.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1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691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There are 7 aspects.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A1 – Environmental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A2 – Instrumental sounds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A3 – Body percussion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A4 – Rhythm and rhyme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A5 – Alliteration e.g. ‘juicy jelly’, ‘sizzling sausages’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A6 – Voice sounds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A7 – Oral blending and segmenting.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274042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32859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This phase is taught in the Reception class (Maple).  </a:t>
            </a:r>
          </a:p>
          <a:p>
            <a:r>
              <a:rPr lang="en-GB" sz="3200" dirty="0" smtClean="0">
                <a:latin typeface="Comic Sans MS" pitchFamily="66" charset="0"/>
              </a:rPr>
              <a:t>Children are taught 19 phonemes and graphemes.</a:t>
            </a:r>
          </a:p>
          <a:p>
            <a:r>
              <a:rPr lang="en-GB" sz="3200" dirty="0" smtClean="0">
                <a:latin typeface="Comic Sans MS" pitchFamily="66" charset="0"/>
              </a:rPr>
              <a:t>By the end of Phase 2 many children should be able to read some </a:t>
            </a:r>
            <a:r>
              <a:rPr lang="en-GB" sz="3200" b="1" dirty="0" smtClean="0">
                <a:latin typeface="Comic Sans MS" pitchFamily="66" charset="0"/>
              </a:rPr>
              <a:t>V</a:t>
            </a:r>
            <a:r>
              <a:rPr lang="en-GB" sz="3200" dirty="0" smtClean="0">
                <a:latin typeface="Comic Sans MS" pitchFamily="66" charset="0"/>
              </a:rPr>
              <a:t>owel </a:t>
            </a:r>
            <a:r>
              <a:rPr lang="en-GB" sz="3200" b="1" dirty="0" smtClean="0">
                <a:latin typeface="Comic Sans MS" pitchFamily="66" charset="0"/>
              </a:rPr>
              <a:t>C</a:t>
            </a:r>
            <a:r>
              <a:rPr lang="en-GB" sz="3200" dirty="0" smtClean="0">
                <a:latin typeface="Comic Sans MS" pitchFamily="66" charset="0"/>
              </a:rPr>
              <a:t>onsonant (VC) words e.g. at, in and some </a:t>
            </a:r>
            <a:r>
              <a:rPr lang="en-GB" sz="3200" b="1" dirty="0" smtClean="0">
                <a:latin typeface="Comic Sans MS" pitchFamily="66" charset="0"/>
              </a:rPr>
              <a:t>C</a:t>
            </a:r>
            <a:r>
              <a:rPr lang="en-GB" sz="3200" dirty="0" smtClean="0">
                <a:latin typeface="Comic Sans MS" pitchFamily="66" charset="0"/>
              </a:rPr>
              <a:t>onsonant </a:t>
            </a:r>
            <a:r>
              <a:rPr lang="en-GB" sz="3200" b="1" dirty="0" smtClean="0">
                <a:latin typeface="Comic Sans MS" pitchFamily="66" charset="0"/>
              </a:rPr>
              <a:t>V</a:t>
            </a:r>
            <a:r>
              <a:rPr lang="en-GB" sz="3200" dirty="0" smtClean="0">
                <a:latin typeface="Comic Sans MS" pitchFamily="66" charset="0"/>
              </a:rPr>
              <a:t>owel </a:t>
            </a:r>
            <a:r>
              <a:rPr lang="en-GB" sz="3200" b="1" dirty="0" smtClean="0">
                <a:latin typeface="Comic Sans MS" pitchFamily="66" charset="0"/>
              </a:rPr>
              <a:t>C</a:t>
            </a:r>
            <a:r>
              <a:rPr lang="en-GB" sz="3200" dirty="0" smtClean="0">
                <a:latin typeface="Comic Sans MS" pitchFamily="66" charset="0"/>
              </a:rPr>
              <a:t>onsonant (CVC) words e.g. sat, pin</a:t>
            </a:r>
          </a:p>
          <a:p>
            <a:r>
              <a:rPr lang="en-GB" sz="3200" dirty="0" smtClean="0">
                <a:latin typeface="Comic Sans MS" pitchFamily="66" charset="0"/>
              </a:rPr>
              <a:t>Some children will also be able to spell the words as well.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r="14971"/>
          <a:stretch/>
        </p:blipFill>
        <p:spPr bwMode="auto">
          <a:xfrm>
            <a:off x="1691680" y="1556792"/>
            <a:ext cx="6459483" cy="45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1663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Phase 2 is taught through Jolly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Phonics 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where a story, action and song are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taught. </a:t>
            </a:r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451</TotalTime>
  <Words>1269</Words>
  <Application>Microsoft Office PowerPoint</Application>
  <PresentationFormat>On-screen Show (4:3)</PresentationFormat>
  <Paragraphs>156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Schoolbook</vt:lpstr>
      <vt:lpstr>Comic Sans MS</vt:lpstr>
      <vt:lpstr>Courier New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Phase 1</vt:lpstr>
      <vt:lpstr>Phase 2</vt:lpstr>
      <vt:lpstr>PowerPoint Presentation</vt:lpstr>
      <vt:lpstr>Phase 2</vt:lpstr>
      <vt:lpstr>PowerPoint Presentation</vt:lpstr>
      <vt:lpstr>Phase 3</vt:lpstr>
      <vt:lpstr>Phase 3</vt:lpstr>
      <vt:lpstr>Phase 4  Reception/year 1</vt:lpstr>
      <vt:lpstr>Phase 5  Year 1/2</vt:lpstr>
      <vt:lpstr>PowerPoint Presentation</vt:lpstr>
      <vt:lpstr>PowerPoint Presentation</vt:lpstr>
      <vt:lpstr>Phase 6  year 2</vt:lpstr>
      <vt:lpstr>PowerPoint Presentation</vt:lpstr>
      <vt:lpstr>Segmenting</vt:lpstr>
      <vt:lpstr>Segmenting</vt:lpstr>
      <vt:lpstr>Blending</vt:lpstr>
      <vt:lpstr>Blending</vt:lpstr>
      <vt:lpstr>What does a Phonics lesson look like?</vt:lpstr>
      <vt:lpstr>PowerPoint Presentation</vt:lpstr>
      <vt:lpstr>Year 1 Phonics Test</vt:lpstr>
      <vt:lpstr>How to help at home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LLawrence</cp:lastModifiedBy>
  <cp:revision>48</cp:revision>
  <cp:lastPrinted>2015-10-01T09:21:02Z</cp:lastPrinted>
  <dcterms:created xsi:type="dcterms:W3CDTF">2013-03-24T18:14:49Z</dcterms:created>
  <dcterms:modified xsi:type="dcterms:W3CDTF">2020-10-04T13:57:20Z</dcterms:modified>
</cp:coreProperties>
</file>