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8"/>
  </p:notesMasterIdLst>
  <p:handoutMasterIdLst>
    <p:handoutMasterId r:id="rId39"/>
  </p:handoutMasterIdLst>
  <p:sldIdLst>
    <p:sldId id="256" r:id="rId5"/>
    <p:sldId id="257" r:id="rId6"/>
    <p:sldId id="272" r:id="rId7"/>
    <p:sldId id="273" r:id="rId8"/>
    <p:sldId id="274" r:id="rId9"/>
    <p:sldId id="258" r:id="rId10"/>
    <p:sldId id="275" r:id="rId11"/>
    <p:sldId id="259" r:id="rId12"/>
    <p:sldId id="276" r:id="rId13"/>
    <p:sldId id="277" r:id="rId14"/>
    <p:sldId id="278" r:id="rId15"/>
    <p:sldId id="280" r:id="rId16"/>
    <p:sldId id="279" r:id="rId17"/>
    <p:sldId id="262" r:id="rId18"/>
    <p:sldId id="263" r:id="rId19"/>
    <p:sldId id="281" r:id="rId20"/>
    <p:sldId id="294" r:id="rId21"/>
    <p:sldId id="283" r:id="rId22"/>
    <p:sldId id="264" r:id="rId23"/>
    <p:sldId id="284" r:id="rId24"/>
    <p:sldId id="290" r:id="rId25"/>
    <p:sldId id="292" r:id="rId26"/>
    <p:sldId id="265" r:id="rId27"/>
    <p:sldId id="267" r:id="rId28"/>
    <p:sldId id="293" r:id="rId29"/>
    <p:sldId id="268" r:id="rId30"/>
    <p:sldId id="266" r:id="rId31"/>
    <p:sldId id="269" r:id="rId32"/>
    <p:sldId id="285" r:id="rId33"/>
    <p:sldId id="271" r:id="rId34"/>
    <p:sldId id="288" r:id="rId35"/>
    <p:sldId id="295" r:id="rId36"/>
    <p:sldId id="289"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autoAdjust="0"/>
  </p:normalViewPr>
  <p:slideViewPr>
    <p:cSldViewPr>
      <p:cViewPr varScale="1">
        <p:scale>
          <a:sx n="82" d="100"/>
          <a:sy n="82" d="100"/>
        </p:scale>
        <p:origin x="143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Fox" userId="79882cb5-f988-4647-9655-65cce8ed488b" providerId="ADAL" clId="{58D1A2EE-A293-44F0-98D5-757F8566AF49}"/>
    <pc:docChg chg="custSel addSld delSld modSld">
      <pc:chgData name="Jane Fox" userId="79882cb5-f988-4647-9655-65cce8ed488b" providerId="ADAL" clId="{58D1A2EE-A293-44F0-98D5-757F8566AF49}" dt="2022-09-14T11:15:55.555" v="1534" actId="1076"/>
      <pc:docMkLst>
        <pc:docMk/>
      </pc:docMkLst>
      <pc:sldChg chg="modSp">
        <pc:chgData name="Jane Fox" userId="79882cb5-f988-4647-9655-65cce8ed488b" providerId="ADAL" clId="{58D1A2EE-A293-44F0-98D5-757F8566AF49}" dt="2022-09-14T11:12:15.185" v="1530" actId="20577"/>
        <pc:sldMkLst>
          <pc:docMk/>
          <pc:sldMk cId="0" sldId="257"/>
        </pc:sldMkLst>
        <pc:spChg chg="mod">
          <ac:chgData name="Jane Fox" userId="79882cb5-f988-4647-9655-65cce8ed488b" providerId="ADAL" clId="{58D1A2EE-A293-44F0-98D5-757F8566AF49}" dt="2022-09-14T11:12:15.185" v="1530" actId="20577"/>
          <ac:spMkLst>
            <pc:docMk/>
            <pc:sldMk cId="0" sldId="257"/>
            <ac:spMk id="5" creationId="{00000000-0000-0000-0000-000000000000}"/>
          </ac:spMkLst>
        </pc:spChg>
      </pc:sldChg>
      <pc:sldChg chg="addSp delSp modSp">
        <pc:chgData name="Jane Fox" userId="79882cb5-f988-4647-9655-65cce8ed488b" providerId="ADAL" clId="{58D1A2EE-A293-44F0-98D5-757F8566AF49}" dt="2022-09-14T10:12:59.106" v="22" actId="6549"/>
        <pc:sldMkLst>
          <pc:docMk/>
          <pc:sldMk cId="4238145563" sldId="276"/>
        </pc:sldMkLst>
        <pc:spChg chg="add del mod">
          <ac:chgData name="Jane Fox" userId="79882cb5-f988-4647-9655-65cce8ed488b" providerId="ADAL" clId="{58D1A2EE-A293-44F0-98D5-757F8566AF49}" dt="2022-09-14T10:12:34.920" v="1" actId="931"/>
          <ac:spMkLst>
            <pc:docMk/>
            <pc:sldMk cId="4238145563" sldId="276"/>
            <ac:spMk id="3" creationId="{396304EA-2F9A-49E8-A4AC-1CCE46C529FA}"/>
          </ac:spMkLst>
        </pc:spChg>
        <pc:spChg chg="mod">
          <ac:chgData name="Jane Fox" userId="79882cb5-f988-4647-9655-65cce8ed488b" providerId="ADAL" clId="{58D1A2EE-A293-44F0-98D5-757F8566AF49}" dt="2022-09-14T10:12:59.106" v="22" actId="6549"/>
          <ac:spMkLst>
            <pc:docMk/>
            <pc:sldMk cId="4238145563" sldId="276"/>
            <ac:spMk id="5" creationId="{00000000-0000-0000-0000-000000000000}"/>
          </ac:spMkLst>
        </pc:spChg>
        <pc:picChg chg="add mod">
          <ac:chgData name="Jane Fox" userId="79882cb5-f988-4647-9655-65cce8ed488b" providerId="ADAL" clId="{58D1A2EE-A293-44F0-98D5-757F8566AF49}" dt="2022-09-14T10:12:34.920" v="1" actId="931"/>
          <ac:picMkLst>
            <pc:docMk/>
            <pc:sldMk cId="4238145563" sldId="276"/>
            <ac:picMk id="6" creationId="{B585E36C-7A32-4AC8-9B76-AC361E6049CF}"/>
          </ac:picMkLst>
        </pc:picChg>
        <pc:picChg chg="del">
          <ac:chgData name="Jane Fox" userId="79882cb5-f988-4647-9655-65cce8ed488b" providerId="ADAL" clId="{58D1A2EE-A293-44F0-98D5-757F8566AF49}" dt="2022-09-14T10:12:13.174" v="0" actId="478"/>
          <ac:picMkLst>
            <pc:docMk/>
            <pc:sldMk cId="4238145563" sldId="276"/>
            <ac:picMk id="2052" creationId="{00000000-0000-0000-0000-000000000000}"/>
          </ac:picMkLst>
        </pc:picChg>
      </pc:sldChg>
      <pc:sldChg chg="modSp">
        <pc:chgData name="Jane Fox" userId="79882cb5-f988-4647-9655-65cce8ed488b" providerId="ADAL" clId="{58D1A2EE-A293-44F0-98D5-757F8566AF49}" dt="2022-09-14T10:18:58.498" v="118" actId="20577"/>
        <pc:sldMkLst>
          <pc:docMk/>
          <pc:sldMk cId="2050712058" sldId="279"/>
        </pc:sldMkLst>
        <pc:spChg chg="mod">
          <ac:chgData name="Jane Fox" userId="79882cb5-f988-4647-9655-65cce8ed488b" providerId="ADAL" clId="{58D1A2EE-A293-44F0-98D5-757F8566AF49}" dt="2022-09-14T10:18:58.498" v="118" actId="20577"/>
          <ac:spMkLst>
            <pc:docMk/>
            <pc:sldMk cId="2050712058" sldId="279"/>
            <ac:spMk id="3" creationId="{00000000-0000-0000-0000-000000000000}"/>
          </ac:spMkLst>
        </pc:spChg>
      </pc:sldChg>
      <pc:sldChg chg="modSp">
        <pc:chgData name="Jane Fox" userId="79882cb5-f988-4647-9655-65cce8ed488b" providerId="ADAL" clId="{58D1A2EE-A293-44F0-98D5-757F8566AF49}" dt="2022-09-14T11:02:40.178" v="1236" actId="14100"/>
        <pc:sldMkLst>
          <pc:docMk/>
          <pc:sldMk cId="1483429024" sldId="284"/>
        </pc:sldMkLst>
        <pc:spChg chg="mod">
          <ac:chgData name="Jane Fox" userId="79882cb5-f988-4647-9655-65cce8ed488b" providerId="ADAL" clId="{58D1A2EE-A293-44F0-98D5-757F8566AF49}" dt="2022-09-14T11:02:40.178" v="1236" actId="14100"/>
          <ac:spMkLst>
            <pc:docMk/>
            <pc:sldMk cId="1483429024" sldId="284"/>
            <ac:spMk id="3" creationId="{00000000-0000-0000-0000-000000000000}"/>
          </ac:spMkLst>
        </pc:spChg>
      </pc:sldChg>
      <pc:sldChg chg="delSp modSp add">
        <pc:chgData name="Jane Fox" userId="79882cb5-f988-4647-9655-65cce8ed488b" providerId="ADAL" clId="{58D1A2EE-A293-44F0-98D5-757F8566AF49}" dt="2022-09-14T10:50:12.354" v="799" actId="14100"/>
        <pc:sldMkLst>
          <pc:docMk/>
          <pc:sldMk cId="1398387155" sldId="294"/>
        </pc:sldMkLst>
        <pc:spChg chg="del">
          <ac:chgData name="Jane Fox" userId="79882cb5-f988-4647-9655-65cce8ed488b" providerId="ADAL" clId="{58D1A2EE-A293-44F0-98D5-757F8566AF49}" dt="2022-09-14T10:27:32.456" v="122" actId="478"/>
          <ac:spMkLst>
            <pc:docMk/>
            <pc:sldMk cId="1398387155" sldId="294"/>
            <ac:spMk id="2" creationId="{DBAE73DC-1B93-4040-98B2-B8F276186110}"/>
          </ac:spMkLst>
        </pc:spChg>
        <pc:spChg chg="mod">
          <ac:chgData name="Jane Fox" userId="79882cb5-f988-4647-9655-65cce8ed488b" providerId="ADAL" clId="{58D1A2EE-A293-44F0-98D5-757F8566AF49}" dt="2022-09-14T10:50:12.354" v="799" actId="14100"/>
          <ac:spMkLst>
            <pc:docMk/>
            <pc:sldMk cId="1398387155" sldId="294"/>
            <ac:spMk id="3" creationId="{31087FDB-C4E3-495C-83C8-8BC92DF888F3}"/>
          </ac:spMkLst>
        </pc:spChg>
      </pc:sldChg>
      <pc:sldChg chg="add del">
        <pc:chgData name="Jane Fox" userId="79882cb5-f988-4647-9655-65cce8ed488b" providerId="ADAL" clId="{58D1A2EE-A293-44F0-98D5-757F8566AF49}" dt="2022-09-14T10:27:08.617" v="120" actId="2696"/>
        <pc:sldMkLst>
          <pc:docMk/>
          <pc:sldMk cId="1922908036" sldId="294"/>
        </pc:sldMkLst>
      </pc:sldChg>
      <pc:sldChg chg="addSp delSp modSp add">
        <pc:chgData name="Jane Fox" userId="79882cb5-f988-4647-9655-65cce8ed488b" providerId="ADAL" clId="{58D1A2EE-A293-44F0-98D5-757F8566AF49}" dt="2022-09-14T11:15:55.555" v="1534" actId="1076"/>
        <pc:sldMkLst>
          <pc:docMk/>
          <pc:sldMk cId="313021121" sldId="295"/>
        </pc:sldMkLst>
        <pc:spChg chg="del">
          <ac:chgData name="Jane Fox" userId="79882cb5-f988-4647-9655-65cce8ed488b" providerId="ADAL" clId="{58D1A2EE-A293-44F0-98D5-757F8566AF49}" dt="2022-09-14T11:15:41.569" v="1531" actId="478"/>
          <ac:spMkLst>
            <pc:docMk/>
            <pc:sldMk cId="313021121" sldId="295"/>
            <ac:spMk id="2" creationId="{39BACD3D-3C0C-43BA-B07B-F8D6C5E806F8}"/>
          </ac:spMkLst>
        </pc:spChg>
        <pc:spChg chg="mod">
          <ac:chgData name="Jane Fox" userId="79882cb5-f988-4647-9655-65cce8ed488b" providerId="ADAL" clId="{58D1A2EE-A293-44F0-98D5-757F8566AF49}" dt="2022-09-14T11:15:53.091" v="1533" actId="403"/>
          <ac:spMkLst>
            <pc:docMk/>
            <pc:sldMk cId="313021121" sldId="295"/>
            <ac:spMk id="3" creationId="{8A02DC9C-9E76-4428-AFDC-7CEA536A6479}"/>
          </ac:spMkLst>
        </pc:spChg>
        <pc:picChg chg="add mod">
          <ac:chgData name="Jane Fox" userId="79882cb5-f988-4647-9655-65cce8ed488b" providerId="ADAL" clId="{58D1A2EE-A293-44F0-98D5-757F8566AF49}" dt="2022-09-14T11:15:55.555" v="1534" actId="1076"/>
          <ac:picMkLst>
            <pc:docMk/>
            <pc:sldMk cId="313021121" sldId="295"/>
            <ac:picMk id="5" creationId="{DFFC5633-971B-47A5-A786-DF1A23AE21F3}"/>
          </ac:picMkLst>
        </pc:picChg>
      </pc:sldChg>
    </pc:docChg>
  </pc:docChgLst>
  <pc:docChgLst>
    <pc:chgData name="Jane Fox" userId="79882cb5-f988-4647-9655-65cce8ed488b" providerId="ADAL" clId="{7043992C-BE7F-4AE6-869A-E05237EA458C}"/>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D7B2A2A-CB8E-4638-AF52-29AECF558E08}" type="datetimeFigureOut">
              <a:rPr lang="en-GB" smtClean="0"/>
              <a:pPr/>
              <a:t>14/09/2022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F9253A-A276-4267-B6D0-BF06E6B913BF}" type="slidenum">
              <a:rPr lang="en-GB" smtClean="0"/>
              <a:pPr/>
              <a:t>‹#›</a:t>
            </a:fld>
            <a:endParaRPr lang="en-GB" dirty="0"/>
          </a:p>
        </p:txBody>
      </p:sp>
    </p:spTree>
    <p:extLst>
      <p:ext uri="{BB962C8B-B14F-4D97-AF65-F5344CB8AC3E}">
        <p14:creationId xmlns:p14="http://schemas.microsoft.com/office/powerpoint/2010/main" val="306629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418591-4BA2-4EEA-AB4E-2449231BD801}" type="datetimeFigureOut">
              <a:rPr lang="en-GB" smtClean="0"/>
              <a:pPr/>
              <a:t>14/09/2022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dirty="0"/>
          </a:p>
        </p:txBody>
      </p:sp>
    </p:spTree>
    <p:extLst>
      <p:ext uri="{BB962C8B-B14F-4D97-AF65-F5344CB8AC3E}">
        <p14:creationId xmlns:p14="http://schemas.microsoft.com/office/powerpoint/2010/main" val="45403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15</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27</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29</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31</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33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D68E1-C96C-46F6-9462-78F72F72E855}" type="slidenum">
              <a:rPr lang="en-GB" smtClean="0"/>
              <a:pPr/>
              <a:t>17</a:t>
            </a:fld>
            <a:endParaRPr lang="en-GB" dirty="0"/>
          </a:p>
        </p:txBody>
      </p:sp>
    </p:spTree>
    <p:extLst>
      <p:ext uri="{BB962C8B-B14F-4D97-AF65-F5344CB8AC3E}">
        <p14:creationId xmlns:p14="http://schemas.microsoft.com/office/powerpoint/2010/main" val="336171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23</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24</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2421E9-E11F-4D88-9E64-0E2A5DFA8DBE}" type="datetimeFigureOut">
              <a:rPr lang="en-GB" smtClean="0"/>
              <a:pPr/>
              <a:t>14/09/2022</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14/09/2022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2421E9-E11F-4D88-9E64-0E2A5DFA8DBE}" type="datetimeFigureOut">
              <a:rPr lang="en-GB" smtClean="0"/>
              <a:pPr/>
              <a:t>14/09/2022</a:t>
            </a:fld>
            <a:endParaRPr lang="en-GB" dirty="0"/>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2421E9-E11F-4D88-9E64-0E2A5DFA8DBE}" type="datetimeFigureOut">
              <a:rPr lang="en-GB" smtClean="0"/>
              <a:pPr/>
              <a:t>14/09/2022</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2421E9-E11F-4D88-9E64-0E2A5DFA8DBE}" type="datetimeFigureOut">
              <a:rPr lang="en-GB" smtClean="0"/>
              <a:pPr/>
              <a:t>14/09/2022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2421E9-E11F-4D88-9E64-0E2A5DFA8DBE}" type="datetimeFigureOut">
              <a:rPr lang="en-GB" smtClean="0"/>
              <a:pPr/>
              <a:t>14/09/2022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2421E9-E11F-4D88-9E64-0E2A5DFA8DBE}" type="datetimeFigureOut">
              <a:rPr lang="en-GB" smtClean="0"/>
              <a:pPr/>
              <a:t>14/09/2022</a:t>
            </a:fld>
            <a:endParaRPr lang="en-GB" dirty="0"/>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421E9-E11F-4D88-9E64-0E2A5DFA8DBE}" type="datetimeFigureOut">
              <a:rPr lang="en-GB" smtClean="0"/>
              <a:pPr/>
              <a:t>14/09/2022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2421E9-E11F-4D88-9E64-0E2A5DFA8DBE}" type="datetimeFigureOut">
              <a:rPr lang="en-GB" smtClean="0"/>
              <a:pPr/>
              <a:t>14/09/2022</a:t>
            </a:fld>
            <a:endParaRPr lang="en-GB" dirty="0"/>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2421E9-E11F-4D88-9E64-0E2A5DFA8DBE}" type="datetimeFigureOut">
              <a:rPr lang="en-GB" smtClean="0"/>
              <a:pPr/>
              <a:t>14/09/2022</a:t>
            </a:fld>
            <a:endParaRPr lang="en-GB" dirty="0"/>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421E9-E11F-4D88-9E64-0E2A5DFA8DBE}" type="datetimeFigureOut">
              <a:rPr lang="en-GB" smtClean="0"/>
              <a:pPr/>
              <a:t>14/09/2022</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lisa.Lawrence@hanslope.milton-keynes.sch.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jane.fox@hanslope.milton-keynes.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rthorne.com/home/phonics/letters-and-sounds/" TargetMode="External"/><Relationship Id="rId2" Type="http://schemas.openxmlformats.org/officeDocument/2006/relationships/hyperlink" Target="https://www.youtube.com/watch?v=vMEvxTGvi4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554545"/>
          </a:xfrm>
          <a:prstGeom prst="rect">
            <a:avLst/>
          </a:prstGeom>
          <a:noFill/>
        </p:spPr>
        <p:txBody>
          <a:bodyPr wrap="square" lIns="91440" tIns="45720" rIns="91440" bIns="45720">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mic Sans MS" pitchFamily="66" charset="0"/>
              </a:rPr>
              <a:t>Phonics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norm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1412776"/>
            <a:ext cx="8496944" cy="4873752"/>
          </a:xfrm>
        </p:spPr>
        <p:txBody>
          <a:bodyPr>
            <a:noAutofit/>
          </a:bodyPr>
          <a:lstStyle/>
          <a:p>
            <a:r>
              <a:rPr lang="en-GB" sz="5400" b="1" dirty="0">
                <a:latin typeface="Comic Sans MS" pitchFamily="66" charset="0"/>
              </a:rPr>
              <a:t>Set 1</a:t>
            </a:r>
            <a:r>
              <a:rPr lang="en-GB" sz="5400" dirty="0">
                <a:latin typeface="Comic Sans MS" pitchFamily="66" charset="0"/>
              </a:rPr>
              <a:t>: s, a, t, p</a:t>
            </a:r>
          </a:p>
          <a:p>
            <a:r>
              <a:rPr lang="en-GB" sz="5400" b="1" dirty="0">
                <a:latin typeface="Comic Sans MS" pitchFamily="66" charset="0"/>
              </a:rPr>
              <a:t>Set 2</a:t>
            </a:r>
            <a:r>
              <a:rPr lang="en-GB" sz="5400" dirty="0">
                <a:latin typeface="Comic Sans MS" pitchFamily="66" charset="0"/>
              </a:rPr>
              <a:t>: i, n, m, d</a:t>
            </a:r>
          </a:p>
          <a:p>
            <a:r>
              <a:rPr lang="en-GB" sz="5400" b="1" dirty="0">
                <a:latin typeface="Comic Sans MS" pitchFamily="66" charset="0"/>
              </a:rPr>
              <a:t>Set 3</a:t>
            </a:r>
            <a:r>
              <a:rPr lang="en-GB" sz="5400" dirty="0">
                <a:latin typeface="Comic Sans MS" pitchFamily="66" charset="0"/>
              </a:rPr>
              <a:t>: g, o, c, k</a:t>
            </a:r>
          </a:p>
          <a:p>
            <a:r>
              <a:rPr lang="en-GB" sz="5400" b="1" dirty="0">
                <a:latin typeface="Comic Sans MS" pitchFamily="66" charset="0"/>
              </a:rPr>
              <a:t>Set 4</a:t>
            </a:r>
            <a:r>
              <a:rPr lang="en-GB" sz="5400" dirty="0">
                <a:latin typeface="Comic Sans MS" pitchFamily="66" charset="0"/>
              </a:rPr>
              <a:t>: ck, e, u, r</a:t>
            </a:r>
          </a:p>
          <a:p>
            <a:r>
              <a:rPr lang="en-GB" sz="5400" b="1" dirty="0">
                <a:latin typeface="Comic Sans MS" pitchFamily="66" charset="0"/>
              </a:rPr>
              <a:t>Set 5</a:t>
            </a:r>
            <a:r>
              <a:rPr lang="en-GB" sz="5400" dirty="0">
                <a:latin typeface="Comic Sans MS" pitchFamily="66" charset="0"/>
              </a:rPr>
              <a:t>: h, b, f, ff, l, ll, ss</a:t>
            </a:r>
          </a:p>
        </p:txBody>
      </p:sp>
    </p:spTree>
    <p:extLst>
      <p:ext uri="{BB962C8B-B14F-4D97-AF65-F5344CB8AC3E}">
        <p14:creationId xmlns:p14="http://schemas.microsoft.com/office/powerpoint/2010/main" val="331313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04664"/>
            <a:ext cx="8496944" cy="4873752"/>
          </a:xfrm>
        </p:spPr>
        <p:txBody>
          <a:bodyPr>
            <a:noAutofit/>
          </a:bodyPr>
          <a:lstStyle/>
          <a:p>
            <a:r>
              <a:rPr lang="en-GB" sz="3200" dirty="0">
                <a:latin typeface="Comic Sans MS" pitchFamily="66" charset="0"/>
              </a:rPr>
              <a:t>Children are also taught some tricky words.</a:t>
            </a:r>
          </a:p>
          <a:p>
            <a:r>
              <a:rPr lang="en-GB" sz="3200" dirty="0">
                <a:latin typeface="Comic Sans MS" pitchFamily="66" charset="0"/>
              </a:rPr>
              <a:t>These are words that can not be segmented and blended. They just have to be learnt!</a:t>
            </a:r>
          </a:p>
          <a:p>
            <a:r>
              <a:rPr lang="en-GB" sz="3200" b="1" dirty="0">
                <a:latin typeface="Comic Sans MS" pitchFamily="66" charset="0"/>
              </a:rPr>
              <a:t>the, to, I, no, go, into</a:t>
            </a:r>
          </a:p>
        </p:txBody>
      </p:sp>
    </p:spTree>
    <p:extLst>
      <p:ext uri="{BB962C8B-B14F-4D97-AF65-F5344CB8AC3E}">
        <p14:creationId xmlns:p14="http://schemas.microsoft.com/office/powerpoint/2010/main" val="55847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836712"/>
            <a:ext cx="8496944" cy="5688632"/>
          </a:xfrm>
        </p:spPr>
        <p:txBody>
          <a:bodyPr>
            <a:noAutofit/>
          </a:bodyPr>
          <a:lstStyle/>
          <a:p>
            <a:r>
              <a:rPr lang="en-GB" sz="3200" dirty="0">
                <a:latin typeface="Comic Sans MS" pitchFamily="66" charset="0"/>
              </a:rPr>
              <a:t>This phase is  also taught in the Reception class (Maple/Holly).  </a:t>
            </a:r>
          </a:p>
          <a:p>
            <a:r>
              <a:rPr lang="en-GB" sz="3200" dirty="0">
                <a:latin typeface="Comic Sans MS" pitchFamily="66" charset="0"/>
              </a:rPr>
              <a:t>Children are taught the next 25 phonemes and graphemes.</a:t>
            </a:r>
          </a:p>
          <a:p>
            <a:r>
              <a:rPr lang="en-GB" sz="3200" dirty="0">
                <a:latin typeface="Comic Sans MS" pitchFamily="66" charset="0"/>
              </a:rPr>
              <a:t>Most of these letters are </a:t>
            </a:r>
            <a:r>
              <a:rPr lang="en-GB" sz="3200" b="1" dirty="0">
                <a:latin typeface="Comic Sans MS" pitchFamily="66" charset="0"/>
              </a:rPr>
              <a:t>digraphs</a:t>
            </a:r>
            <a:r>
              <a:rPr lang="en-GB" sz="3200" dirty="0">
                <a:latin typeface="Comic Sans MS" pitchFamily="66" charset="0"/>
              </a:rPr>
              <a:t> two letters one sound.  e.g. </a:t>
            </a:r>
            <a:r>
              <a:rPr lang="en-GB" sz="3200" dirty="0">
                <a:solidFill>
                  <a:srgbClr val="00B0F0"/>
                </a:solidFill>
                <a:latin typeface="Comic Sans MS" pitchFamily="66" charset="0"/>
              </a:rPr>
              <a:t>oa</a:t>
            </a:r>
            <a:r>
              <a:rPr lang="en-GB" sz="3200" dirty="0">
                <a:latin typeface="Comic Sans MS" pitchFamily="66" charset="0"/>
              </a:rPr>
              <a:t> as in b</a:t>
            </a:r>
            <a:r>
              <a:rPr lang="en-GB" sz="3200" dirty="0">
                <a:solidFill>
                  <a:srgbClr val="00B0F0"/>
                </a:solidFill>
                <a:latin typeface="Comic Sans MS" pitchFamily="66" charset="0"/>
              </a:rPr>
              <a:t>oa</a:t>
            </a:r>
            <a:r>
              <a:rPr lang="en-GB" sz="3200" dirty="0">
                <a:latin typeface="Comic Sans MS" pitchFamily="66" charset="0"/>
              </a:rPr>
              <a:t>t, c</a:t>
            </a:r>
            <a:r>
              <a:rPr lang="en-GB" sz="3200" dirty="0">
                <a:solidFill>
                  <a:srgbClr val="00B0F0"/>
                </a:solidFill>
                <a:latin typeface="Comic Sans MS" pitchFamily="66" charset="0"/>
              </a:rPr>
              <a:t>oa</a:t>
            </a:r>
            <a:r>
              <a:rPr lang="en-GB" sz="3200" dirty="0">
                <a:latin typeface="Comic Sans MS" pitchFamily="66" charset="0"/>
              </a:rPr>
              <a:t>t (a </a:t>
            </a:r>
            <a:r>
              <a:rPr lang="en-GB" sz="3200" b="1" dirty="0">
                <a:latin typeface="Comic Sans MS" pitchFamily="66" charset="0"/>
              </a:rPr>
              <a:t>vowel digraph) </a:t>
            </a:r>
            <a:r>
              <a:rPr lang="en-GB" sz="3200" dirty="0">
                <a:latin typeface="Comic Sans MS" pitchFamily="66" charset="0"/>
              </a:rPr>
              <a:t>and </a:t>
            </a:r>
            <a:r>
              <a:rPr lang="en-GB" sz="3200" dirty="0">
                <a:solidFill>
                  <a:srgbClr val="00B0F0"/>
                </a:solidFill>
                <a:latin typeface="Comic Sans MS" pitchFamily="66" charset="0"/>
              </a:rPr>
              <a:t>sh</a:t>
            </a:r>
            <a:r>
              <a:rPr lang="en-GB" sz="3200" dirty="0">
                <a:latin typeface="Comic Sans MS" pitchFamily="66" charset="0"/>
              </a:rPr>
              <a:t> as in </a:t>
            </a:r>
            <a:r>
              <a:rPr lang="en-GB" sz="3200" dirty="0">
                <a:solidFill>
                  <a:srgbClr val="00B0F0"/>
                </a:solidFill>
                <a:latin typeface="Comic Sans MS" pitchFamily="66" charset="0"/>
              </a:rPr>
              <a:t>sh</a:t>
            </a:r>
            <a:r>
              <a:rPr lang="en-GB" sz="3200" dirty="0">
                <a:latin typeface="Comic Sans MS" pitchFamily="66" charset="0"/>
              </a:rPr>
              <a:t>ip, </a:t>
            </a:r>
            <a:r>
              <a:rPr lang="en-GB" sz="3200" dirty="0">
                <a:solidFill>
                  <a:srgbClr val="00B0F0"/>
                </a:solidFill>
                <a:latin typeface="Comic Sans MS" pitchFamily="66" charset="0"/>
              </a:rPr>
              <a:t>sh</a:t>
            </a:r>
            <a:r>
              <a:rPr lang="en-GB" sz="3200" dirty="0">
                <a:latin typeface="Comic Sans MS" pitchFamily="66" charset="0"/>
              </a:rPr>
              <a:t>op (a </a:t>
            </a:r>
            <a:r>
              <a:rPr lang="en-GB" sz="3200" b="1" dirty="0">
                <a:latin typeface="Comic Sans MS" pitchFamily="66" charset="0"/>
              </a:rPr>
              <a:t>consonant digraph).</a:t>
            </a:r>
          </a:p>
          <a:p>
            <a:r>
              <a:rPr lang="en-GB" sz="3200" b="1" dirty="0">
                <a:latin typeface="Comic Sans MS" pitchFamily="66" charset="0"/>
              </a:rPr>
              <a:t>More tricky words are learnt as well, </a:t>
            </a:r>
            <a:r>
              <a:rPr lang="en-GB" sz="3200" dirty="0">
                <a:latin typeface="Comic Sans MS" pitchFamily="66" charset="0"/>
              </a:rPr>
              <a:t>he, she, we, me, be, was, you, they, all, are, my, her.</a:t>
            </a:r>
          </a:p>
          <a:p>
            <a:pPr marL="0" indent="0">
              <a:buNone/>
            </a:pPr>
            <a:endParaRPr lang="en-GB" sz="3200" b="1" dirty="0">
              <a:latin typeface="Comic Sans MS" pitchFamily="66" charset="0"/>
            </a:endParaRPr>
          </a:p>
        </p:txBody>
      </p:sp>
      <p:sp>
        <p:nvSpPr>
          <p:cNvPr id="4" name="Title 3"/>
          <p:cNvSpPr>
            <a:spLocks noGrp="1"/>
          </p:cNvSpPr>
          <p:nvPr>
            <p:ph type="title"/>
          </p:nvPr>
        </p:nvSpPr>
        <p:spPr>
          <a:xfrm>
            <a:off x="467544" y="404664"/>
            <a:ext cx="7467600" cy="562074"/>
          </a:xfrm>
        </p:spPr>
        <p:txBody>
          <a:bodyPr>
            <a:noAutofit/>
          </a:bodyPr>
          <a:lstStyle/>
          <a:p>
            <a:pPr algn="ctr"/>
            <a:r>
              <a:rPr lang="en-GB" sz="6000" dirty="0">
                <a:latin typeface="Comic Sans MS" panose="030F0702030302020204" pitchFamily="66" charset="0"/>
              </a:rPr>
              <a:t>Level</a:t>
            </a:r>
            <a:r>
              <a:rPr lang="en-GB" sz="3600" dirty="0">
                <a:latin typeface="Comic Sans MS" panose="030F0702030302020204" pitchFamily="66" charset="0"/>
              </a:rPr>
              <a:t> </a:t>
            </a:r>
            <a:r>
              <a:rPr lang="en-GB" sz="6000" dirty="0">
                <a:latin typeface="Comic Sans MS" panose="030F0702030302020204" pitchFamily="66" charset="0"/>
              </a:rPr>
              <a:t>3</a:t>
            </a:r>
          </a:p>
        </p:txBody>
      </p:sp>
    </p:spTree>
    <p:extLst>
      <p:ext uri="{BB962C8B-B14F-4D97-AF65-F5344CB8AC3E}">
        <p14:creationId xmlns:p14="http://schemas.microsoft.com/office/powerpoint/2010/main" val="116883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Autofit/>
          </a:bodyPr>
          <a:lstStyle/>
          <a:p>
            <a:pPr algn="ctr"/>
            <a:r>
              <a:rPr lang="en-GB" sz="6000" dirty="0">
                <a:latin typeface="Comic Sans MS" pitchFamily="66" charset="0"/>
              </a:rPr>
              <a:t>Level 3</a:t>
            </a:r>
          </a:p>
        </p:txBody>
      </p:sp>
      <p:sp>
        <p:nvSpPr>
          <p:cNvPr id="3" name="Content Placeholder 2"/>
          <p:cNvSpPr>
            <a:spLocks noGrp="1"/>
          </p:cNvSpPr>
          <p:nvPr>
            <p:ph sz="quarter" idx="1"/>
          </p:nvPr>
        </p:nvSpPr>
        <p:spPr>
          <a:xfrm>
            <a:off x="179512" y="908720"/>
            <a:ext cx="8496944" cy="5061176"/>
          </a:xfrm>
        </p:spPr>
        <p:txBody>
          <a:bodyPr>
            <a:normAutofit/>
          </a:bodyPr>
          <a:lstStyle/>
          <a:p>
            <a:endParaRPr lang="en-GB" sz="3200" b="1" dirty="0">
              <a:latin typeface="Comic Sans MS" pitchFamily="66" charset="0"/>
            </a:endParaRPr>
          </a:p>
          <a:p>
            <a:r>
              <a:rPr lang="en-GB" sz="3200" b="1" dirty="0">
                <a:latin typeface="Comic Sans MS" pitchFamily="66" charset="0"/>
              </a:rPr>
              <a:t>Set 6:</a:t>
            </a:r>
            <a:r>
              <a:rPr lang="en-GB" sz="3200" dirty="0">
                <a:latin typeface="Comic Sans MS" pitchFamily="66" charset="0"/>
              </a:rPr>
              <a:t> j, v, w, x</a:t>
            </a:r>
          </a:p>
          <a:p>
            <a:r>
              <a:rPr lang="en-GB" sz="3200" b="1" dirty="0">
                <a:latin typeface="Comic Sans MS" pitchFamily="66" charset="0"/>
              </a:rPr>
              <a:t>Set 7</a:t>
            </a:r>
            <a:r>
              <a:rPr lang="en-GB" sz="3200" dirty="0">
                <a:latin typeface="Comic Sans MS" pitchFamily="66" charset="0"/>
              </a:rPr>
              <a:t>: y, z, zz, </a:t>
            </a:r>
            <a:r>
              <a:rPr lang="en-GB" sz="3200" dirty="0" err="1">
                <a:latin typeface="Comic Sans MS" pitchFamily="66" charset="0"/>
              </a:rPr>
              <a:t>qu</a:t>
            </a:r>
            <a:r>
              <a:rPr lang="en-GB" sz="3200" dirty="0">
                <a:latin typeface="Comic Sans MS" pitchFamily="66" charset="0"/>
              </a:rPr>
              <a:t>, </a:t>
            </a:r>
            <a:r>
              <a:rPr lang="en-GB" sz="3200" dirty="0" err="1">
                <a:latin typeface="Comic Sans MS" pitchFamily="66" charset="0"/>
              </a:rPr>
              <a:t>ch</a:t>
            </a:r>
            <a:endParaRPr lang="en-GB" sz="3200" dirty="0">
              <a:latin typeface="Comic Sans MS" pitchFamily="66" charset="0"/>
            </a:endParaRPr>
          </a:p>
          <a:p>
            <a:r>
              <a:rPr lang="en-GB" sz="3200" b="1" dirty="0">
                <a:latin typeface="Comic Sans MS" pitchFamily="66" charset="0"/>
              </a:rPr>
              <a:t>Consonant digraphs</a:t>
            </a:r>
            <a:r>
              <a:rPr lang="en-GB" sz="3200" dirty="0">
                <a:latin typeface="Comic Sans MS" pitchFamily="66" charset="0"/>
              </a:rPr>
              <a:t>: </a:t>
            </a:r>
            <a:r>
              <a:rPr lang="en-GB" sz="3200" dirty="0" err="1">
                <a:latin typeface="Comic Sans MS" pitchFamily="66" charset="0"/>
              </a:rPr>
              <a:t>sh</a:t>
            </a:r>
            <a:r>
              <a:rPr lang="en-GB" sz="3200" dirty="0">
                <a:latin typeface="Comic Sans MS" pitchFamily="66" charset="0"/>
              </a:rPr>
              <a:t>, th, ng</a:t>
            </a:r>
          </a:p>
          <a:p>
            <a:r>
              <a:rPr lang="en-GB" sz="3200" b="1" dirty="0">
                <a:latin typeface="Comic Sans MS" pitchFamily="66" charset="0"/>
              </a:rPr>
              <a:t>Vowel digraphs</a:t>
            </a:r>
            <a:r>
              <a:rPr lang="en-GB" sz="3200" dirty="0">
                <a:latin typeface="Comic Sans MS" pitchFamily="66" charset="0"/>
              </a:rPr>
              <a:t>: ai, ee, </a:t>
            </a:r>
            <a:r>
              <a:rPr lang="en-GB" sz="3200" dirty="0" err="1">
                <a:latin typeface="Comic Sans MS" pitchFamily="66" charset="0"/>
              </a:rPr>
              <a:t>igh</a:t>
            </a:r>
            <a:r>
              <a:rPr lang="en-GB" sz="3200" dirty="0">
                <a:latin typeface="Comic Sans MS" pitchFamily="66" charset="0"/>
              </a:rPr>
              <a:t>, </a:t>
            </a:r>
            <a:r>
              <a:rPr lang="en-GB" sz="3200" dirty="0" err="1">
                <a:latin typeface="Comic Sans MS" pitchFamily="66" charset="0"/>
              </a:rPr>
              <a:t>oa</a:t>
            </a:r>
            <a:r>
              <a:rPr lang="en-GB" sz="3200" dirty="0">
                <a:latin typeface="Comic Sans MS" pitchFamily="66" charset="0"/>
              </a:rPr>
              <a:t>, oo, ar, or, ur, ow, oi, ear</a:t>
            </a:r>
          </a:p>
          <a:p>
            <a:r>
              <a:rPr lang="en-GB" sz="3200" b="1" dirty="0">
                <a:latin typeface="Comic Sans MS" pitchFamily="66" charset="0"/>
              </a:rPr>
              <a:t>Final set:</a:t>
            </a:r>
            <a:r>
              <a:rPr lang="en-GB" sz="3200" dirty="0">
                <a:latin typeface="Comic Sans MS" pitchFamily="66" charset="0"/>
              </a:rPr>
              <a:t> air, </a:t>
            </a:r>
            <a:r>
              <a:rPr lang="en-GB" sz="3200" dirty="0" err="1">
                <a:latin typeface="Comic Sans MS" pitchFamily="66" charset="0"/>
              </a:rPr>
              <a:t>ure</a:t>
            </a:r>
            <a:r>
              <a:rPr lang="en-GB" sz="3200" dirty="0">
                <a:latin typeface="Comic Sans MS" pitchFamily="66" charset="0"/>
              </a:rPr>
              <a:t>, </a:t>
            </a:r>
            <a:r>
              <a:rPr lang="en-GB" sz="3200" dirty="0" err="1">
                <a:latin typeface="Comic Sans MS" pitchFamily="66" charset="0"/>
              </a:rPr>
              <a:t>er</a:t>
            </a:r>
            <a:r>
              <a:rPr lang="en-GB" sz="3200" dirty="0">
                <a:latin typeface="Comic Sans MS" pitchFamily="66" charset="0"/>
              </a:rPr>
              <a:t>. </a:t>
            </a:r>
          </a:p>
          <a:p>
            <a:r>
              <a:rPr lang="en-US" sz="3200" dirty="0">
                <a:latin typeface="Comic Sans MS" pitchFamily="66" charset="0"/>
              </a:rPr>
              <a:t>T</a:t>
            </a:r>
            <a:r>
              <a:rPr lang="en-GB" sz="3200" dirty="0">
                <a:latin typeface="Comic Sans MS" pitchFamily="66" charset="0"/>
              </a:rPr>
              <a:t>hen there are a few weeks of consolidation!</a:t>
            </a:r>
          </a:p>
        </p:txBody>
      </p:sp>
    </p:spTree>
    <p:extLst>
      <p:ext uri="{BB962C8B-B14F-4D97-AF65-F5344CB8AC3E}">
        <p14:creationId xmlns:p14="http://schemas.microsoft.com/office/powerpoint/2010/main" val="205071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normAutofit fontScale="90000"/>
          </a:bodyPr>
          <a:lstStyle/>
          <a:p>
            <a:pPr algn="ctr"/>
            <a:r>
              <a:rPr lang="en-GB" sz="6700" dirty="0">
                <a:latin typeface="Comic Sans MS" pitchFamily="66" charset="0"/>
              </a:rPr>
              <a:t>Level 4 </a:t>
            </a:r>
            <a:br>
              <a:rPr lang="en-GB" sz="4400" dirty="0">
                <a:latin typeface="Comic Sans MS" pitchFamily="66" charset="0"/>
              </a:rPr>
            </a:br>
            <a:r>
              <a:rPr lang="en-GB" sz="4400" dirty="0">
                <a:latin typeface="Comic Sans MS" pitchFamily="66" charset="0"/>
              </a:rPr>
              <a:t>Reception/year 1</a:t>
            </a:r>
          </a:p>
        </p:txBody>
      </p:sp>
      <p:sp>
        <p:nvSpPr>
          <p:cNvPr id="3" name="Content Placeholder 2"/>
          <p:cNvSpPr>
            <a:spLocks noGrp="1"/>
          </p:cNvSpPr>
          <p:nvPr>
            <p:ph sz="quarter" idx="1"/>
          </p:nvPr>
        </p:nvSpPr>
        <p:spPr>
          <a:xfrm>
            <a:off x="179512" y="1556792"/>
            <a:ext cx="8496944" cy="5061176"/>
          </a:xfrm>
        </p:spPr>
        <p:txBody>
          <a:bodyPr>
            <a:normAutofit/>
          </a:bodyPr>
          <a:lstStyle/>
          <a:p>
            <a:r>
              <a:rPr lang="en-GB" sz="3200" dirty="0">
                <a:latin typeface="Comic Sans MS" pitchFamily="66" charset="0"/>
              </a:rPr>
              <a:t>This phase consolidates all the children have learnt in the previous phases.</a:t>
            </a:r>
          </a:p>
          <a:p>
            <a:r>
              <a:rPr lang="en-GB" sz="3200" dirty="0">
                <a:latin typeface="Comic Sans MS" pitchFamily="66" charset="0"/>
              </a:rPr>
              <a:t>Children learn to blend and read words containing adjacent consonants e.g. stop, twin, grab.</a:t>
            </a:r>
          </a:p>
          <a:p>
            <a:r>
              <a:rPr lang="en-GB" sz="3200" dirty="0">
                <a:latin typeface="Comic Sans MS" pitchFamily="66" charset="0"/>
              </a:rPr>
              <a:t>More tricky words are learnt as well;   </a:t>
            </a:r>
            <a:r>
              <a:rPr lang="en-GB" sz="3200" b="1" dirty="0">
                <a:latin typeface="Comic Sans MS" pitchFamily="66" charset="0"/>
              </a:rPr>
              <a:t>said, have, like, so, do, some, come, were, there, little, one, when, out, what.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467600" cy="1143000"/>
          </a:xfrm>
        </p:spPr>
        <p:txBody>
          <a:bodyPr>
            <a:normAutofit fontScale="90000"/>
          </a:bodyPr>
          <a:lstStyle/>
          <a:p>
            <a:pPr algn="ctr"/>
            <a:r>
              <a:rPr lang="en-GB" sz="6700" dirty="0">
                <a:latin typeface="Comic Sans MS" pitchFamily="66" charset="0"/>
              </a:rPr>
              <a:t>Level 5</a:t>
            </a:r>
            <a:r>
              <a:rPr lang="en-GB" sz="4800" dirty="0">
                <a:latin typeface="Comic Sans MS" pitchFamily="66" charset="0"/>
              </a:rPr>
              <a:t> </a:t>
            </a:r>
            <a:br>
              <a:rPr lang="en-GB" sz="4800" dirty="0">
                <a:latin typeface="Comic Sans MS" pitchFamily="66" charset="0"/>
              </a:rPr>
            </a:br>
            <a:r>
              <a:rPr lang="en-GB" sz="4800" dirty="0">
                <a:latin typeface="Comic Sans MS" pitchFamily="66" charset="0"/>
              </a:rPr>
              <a:t>Year 1/2</a:t>
            </a:r>
          </a:p>
        </p:txBody>
      </p:sp>
      <p:sp>
        <p:nvSpPr>
          <p:cNvPr id="3" name="Content Placeholder 2"/>
          <p:cNvSpPr>
            <a:spLocks noGrp="1"/>
          </p:cNvSpPr>
          <p:nvPr>
            <p:ph sz="quarter" idx="1"/>
          </p:nvPr>
        </p:nvSpPr>
        <p:spPr>
          <a:xfrm>
            <a:off x="359024" y="1796824"/>
            <a:ext cx="8784976" cy="4080448"/>
          </a:xfrm>
        </p:spPr>
        <p:txBody>
          <a:bodyPr>
            <a:noAutofit/>
          </a:bodyPr>
          <a:lstStyle/>
          <a:p>
            <a:endParaRPr lang="en-GB" sz="3200" dirty="0">
              <a:latin typeface="Comic Sans MS" pitchFamily="66" charset="0"/>
            </a:endParaRPr>
          </a:p>
          <a:p>
            <a:r>
              <a:rPr lang="en-GB" sz="3200" dirty="0">
                <a:latin typeface="Comic Sans MS" pitchFamily="66" charset="0"/>
              </a:rPr>
              <a:t>Children will be taught new graphemes. </a:t>
            </a:r>
          </a:p>
          <a:p>
            <a:r>
              <a:rPr lang="en-GB" sz="3200" b="1" dirty="0">
                <a:latin typeface="Comic Sans MS" pitchFamily="66" charset="0"/>
              </a:rPr>
              <a:t>Vowel digraphs: </a:t>
            </a:r>
            <a:r>
              <a:rPr lang="en-GB" sz="3200" dirty="0">
                <a:latin typeface="Comic Sans MS" pitchFamily="66" charset="0"/>
              </a:rPr>
              <a:t>wh, ph, ay, ou, ie, ea, oy, ir, ue, aw, ew, oe, au.</a:t>
            </a:r>
          </a:p>
          <a:p>
            <a:r>
              <a:rPr lang="en-GB" sz="3200" b="1" dirty="0">
                <a:latin typeface="Comic Sans MS" pitchFamily="66" charset="0"/>
              </a:rPr>
              <a:t>Split digraphs: </a:t>
            </a:r>
            <a:r>
              <a:rPr lang="en-GB" sz="3200" dirty="0">
                <a:latin typeface="Comic Sans MS" pitchFamily="66" charset="0"/>
              </a:rPr>
              <a:t>a_e, e_e, i_e, o_e, u_e.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497" y="116632"/>
            <a:ext cx="8784976" cy="6048672"/>
          </a:xfrm>
        </p:spPr>
        <p:txBody>
          <a:bodyPr>
            <a:noAutofit/>
          </a:bodyPr>
          <a:lstStyle/>
          <a:p>
            <a:r>
              <a:rPr lang="en-GB" sz="3200" dirty="0">
                <a:latin typeface="Comic Sans MS" pitchFamily="66" charset="0"/>
              </a:rPr>
              <a:t>Children will be also be taught </a:t>
            </a:r>
            <a:r>
              <a:rPr lang="en-GB" sz="3200" dirty="0">
                <a:solidFill>
                  <a:prstClr val="black"/>
                </a:solidFill>
                <a:latin typeface="Comic Sans MS" pitchFamily="66" charset="0"/>
              </a:rPr>
              <a:t>alternative pronunciations for these graphemes.</a:t>
            </a:r>
          </a:p>
          <a:p>
            <a:r>
              <a:rPr lang="en-GB" sz="3200" dirty="0">
                <a:solidFill>
                  <a:prstClr val="black"/>
                </a:solidFill>
                <a:latin typeface="Comic Sans MS" pitchFamily="66" charset="0"/>
              </a:rPr>
              <a:t>E.g. </a:t>
            </a:r>
            <a:r>
              <a:rPr lang="en-GB" sz="3200" dirty="0">
                <a:solidFill>
                  <a:srgbClr val="00B0F0"/>
                </a:solidFill>
                <a:latin typeface="Comic Sans MS" pitchFamily="66" charset="0"/>
              </a:rPr>
              <a:t>ai</a:t>
            </a:r>
            <a:r>
              <a:rPr lang="en-GB" sz="3200" dirty="0">
                <a:solidFill>
                  <a:prstClr val="black"/>
                </a:solidFill>
                <a:latin typeface="Comic Sans MS" pitchFamily="66" charset="0"/>
              </a:rPr>
              <a:t> ~ </a:t>
            </a:r>
            <a:r>
              <a:rPr lang="en-GB" sz="3200" dirty="0">
                <a:solidFill>
                  <a:srgbClr val="00B0F0"/>
                </a:solidFill>
                <a:latin typeface="Comic Sans MS" pitchFamily="66" charset="0"/>
              </a:rPr>
              <a:t>ay </a:t>
            </a:r>
            <a:r>
              <a:rPr lang="en-GB" sz="3200" dirty="0">
                <a:latin typeface="Comic Sans MS" pitchFamily="66" charset="0"/>
              </a:rPr>
              <a:t>as in  </a:t>
            </a:r>
            <a:r>
              <a:rPr lang="en-GB" sz="3200" dirty="0">
                <a:solidFill>
                  <a:prstClr val="black"/>
                </a:solidFill>
                <a:latin typeface="Comic Sans MS" pitchFamily="66" charset="0"/>
              </a:rPr>
              <a:t>d</a:t>
            </a:r>
            <a:r>
              <a:rPr lang="en-GB" sz="3200" dirty="0">
                <a:solidFill>
                  <a:srgbClr val="00B0F0"/>
                </a:solidFill>
                <a:latin typeface="Comic Sans MS" pitchFamily="66" charset="0"/>
              </a:rPr>
              <a:t>ay</a:t>
            </a:r>
            <a:r>
              <a:rPr lang="en-GB" sz="3200" dirty="0">
                <a:solidFill>
                  <a:prstClr val="black"/>
                </a:solidFill>
                <a:latin typeface="Comic Sans MS" pitchFamily="66" charset="0"/>
              </a:rPr>
              <a:t>, </a:t>
            </a:r>
            <a:r>
              <a:rPr lang="en-GB" sz="3200" dirty="0">
                <a:solidFill>
                  <a:srgbClr val="00B0F0"/>
                </a:solidFill>
                <a:latin typeface="Comic Sans MS" pitchFamily="66" charset="0"/>
              </a:rPr>
              <a:t>a-e </a:t>
            </a:r>
            <a:r>
              <a:rPr lang="en-GB" sz="3200" dirty="0">
                <a:latin typeface="Comic Sans MS" pitchFamily="66" charset="0"/>
              </a:rPr>
              <a:t>as in  m</a:t>
            </a:r>
            <a:r>
              <a:rPr lang="en-GB" sz="3200" dirty="0">
                <a:solidFill>
                  <a:srgbClr val="00B0F0"/>
                </a:solidFill>
                <a:latin typeface="Comic Sans MS" pitchFamily="66" charset="0"/>
              </a:rPr>
              <a:t>a</a:t>
            </a:r>
            <a:r>
              <a:rPr lang="en-GB" sz="3200" dirty="0">
                <a:latin typeface="Comic Sans MS" pitchFamily="66" charset="0"/>
              </a:rPr>
              <a:t>k</a:t>
            </a:r>
            <a:r>
              <a:rPr lang="en-GB" sz="3200" dirty="0">
                <a:solidFill>
                  <a:srgbClr val="00B0F0"/>
                </a:solidFill>
                <a:latin typeface="Comic Sans MS" pitchFamily="66" charset="0"/>
              </a:rPr>
              <a:t>e</a:t>
            </a:r>
            <a:r>
              <a:rPr lang="en-GB" sz="3200" dirty="0">
                <a:solidFill>
                  <a:prstClr val="black"/>
                </a:solidFill>
                <a:latin typeface="Comic Sans MS" pitchFamily="66" charset="0"/>
              </a:rPr>
              <a:t>, </a:t>
            </a:r>
          </a:p>
          <a:p>
            <a:r>
              <a:rPr lang="en-GB" sz="3200" dirty="0">
                <a:solidFill>
                  <a:srgbClr val="FF0000"/>
                </a:solidFill>
                <a:latin typeface="Comic Sans MS" pitchFamily="66" charset="0"/>
              </a:rPr>
              <a:t>ee</a:t>
            </a:r>
            <a:r>
              <a:rPr lang="en-GB" sz="3200" dirty="0">
                <a:solidFill>
                  <a:prstClr val="black"/>
                </a:solidFill>
                <a:latin typeface="Comic Sans MS" pitchFamily="66" charset="0"/>
              </a:rPr>
              <a:t> ~ </a:t>
            </a:r>
            <a:r>
              <a:rPr lang="en-GB" sz="3200" dirty="0">
                <a:solidFill>
                  <a:srgbClr val="FF0000"/>
                </a:solidFill>
                <a:latin typeface="Comic Sans MS" pitchFamily="66" charset="0"/>
              </a:rPr>
              <a:t>ea</a:t>
            </a:r>
            <a:r>
              <a:rPr lang="en-GB" sz="3200" dirty="0">
                <a:solidFill>
                  <a:prstClr val="black"/>
                </a:solidFill>
                <a:latin typeface="Comic Sans MS" pitchFamily="66" charset="0"/>
              </a:rPr>
              <a:t> as in s</a:t>
            </a:r>
            <a:r>
              <a:rPr lang="en-GB" sz="3200" dirty="0">
                <a:solidFill>
                  <a:srgbClr val="FF0000"/>
                </a:solidFill>
                <a:latin typeface="Comic Sans MS" pitchFamily="66" charset="0"/>
              </a:rPr>
              <a:t>ea</a:t>
            </a:r>
            <a:r>
              <a:rPr lang="en-GB" sz="3200" dirty="0">
                <a:latin typeface="Comic Sans MS" pitchFamily="66" charset="0"/>
              </a:rPr>
              <a:t>, </a:t>
            </a:r>
            <a:r>
              <a:rPr lang="en-GB" sz="3200" dirty="0">
                <a:solidFill>
                  <a:srgbClr val="FF0000"/>
                </a:solidFill>
                <a:latin typeface="Comic Sans MS" pitchFamily="66" charset="0"/>
              </a:rPr>
              <a:t>e-e </a:t>
            </a:r>
            <a:r>
              <a:rPr lang="en-GB" sz="3200" dirty="0">
                <a:latin typeface="Comic Sans MS" pitchFamily="66" charset="0"/>
              </a:rPr>
              <a:t>as in th</a:t>
            </a:r>
            <a:r>
              <a:rPr lang="en-GB" sz="3200" dirty="0">
                <a:solidFill>
                  <a:srgbClr val="FF0000"/>
                </a:solidFill>
                <a:latin typeface="Comic Sans MS" pitchFamily="66" charset="0"/>
              </a:rPr>
              <a:t>e</a:t>
            </a:r>
            <a:r>
              <a:rPr lang="en-GB" sz="3200" dirty="0">
                <a:latin typeface="Comic Sans MS" pitchFamily="66" charset="0"/>
              </a:rPr>
              <a:t>m</a:t>
            </a:r>
            <a:r>
              <a:rPr lang="en-GB" sz="3200" dirty="0">
                <a:solidFill>
                  <a:srgbClr val="FF0000"/>
                </a:solidFill>
                <a:latin typeface="Comic Sans MS" pitchFamily="66" charset="0"/>
              </a:rPr>
              <a:t>e</a:t>
            </a:r>
            <a:r>
              <a:rPr lang="en-GB" sz="3200" dirty="0">
                <a:latin typeface="Comic Sans MS" pitchFamily="66" charset="0"/>
              </a:rPr>
              <a:t>, </a:t>
            </a:r>
            <a:r>
              <a:rPr lang="en-GB" sz="3200" dirty="0">
                <a:solidFill>
                  <a:srgbClr val="FF0000"/>
                </a:solidFill>
                <a:latin typeface="Comic Sans MS" pitchFamily="66" charset="0"/>
              </a:rPr>
              <a:t>y </a:t>
            </a:r>
            <a:r>
              <a:rPr lang="en-GB" sz="3200" dirty="0">
                <a:latin typeface="Comic Sans MS" pitchFamily="66" charset="0"/>
              </a:rPr>
              <a:t>as in happ</a:t>
            </a:r>
            <a:r>
              <a:rPr lang="en-GB" sz="3200" dirty="0">
                <a:solidFill>
                  <a:srgbClr val="FF0000"/>
                </a:solidFill>
                <a:latin typeface="Comic Sans MS" pitchFamily="66" charset="0"/>
              </a:rPr>
              <a:t>y</a:t>
            </a:r>
            <a:r>
              <a:rPr lang="en-GB" sz="3200" dirty="0">
                <a:latin typeface="Comic Sans MS" pitchFamily="66" charset="0"/>
              </a:rPr>
              <a:t>, </a:t>
            </a:r>
            <a:r>
              <a:rPr lang="en-GB" sz="3200" dirty="0">
                <a:solidFill>
                  <a:srgbClr val="FF0000"/>
                </a:solidFill>
                <a:latin typeface="Comic Sans MS" pitchFamily="66" charset="0"/>
              </a:rPr>
              <a:t>ie </a:t>
            </a:r>
            <a:r>
              <a:rPr lang="en-GB" sz="3200" dirty="0">
                <a:latin typeface="Comic Sans MS" pitchFamily="66" charset="0"/>
              </a:rPr>
              <a:t>as in f</a:t>
            </a:r>
            <a:r>
              <a:rPr lang="en-GB" sz="3200" dirty="0">
                <a:solidFill>
                  <a:srgbClr val="FF0000"/>
                </a:solidFill>
                <a:latin typeface="Comic Sans MS" pitchFamily="66" charset="0"/>
              </a:rPr>
              <a:t>ie</a:t>
            </a:r>
            <a:r>
              <a:rPr lang="en-GB" sz="3200" dirty="0">
                <a:latin typeface="Comic Sans MS" pitchFamily="66" charset="0"/>
              </a:rPr>
              <a:t>ld, </a:t>
            </a:r>
            <a:r>
              <a:rPr lang="en-GB" sz="3200" dirty="0">
                <a:solidFill>
                  <a:srgbClr val="FF0000"/>
                </a:solidFill>
                <a:latin typeface="Comic Sans MS" pitchFamily="66" charset="0"/>
              </a:rPr>
              <a:t>ey </a:t>
            </a:r>
            <a:r>
              <a:rPr lang="en-GB" sz="3200" dirty="0">
                <a:latin typeface="Comic Sans MS" pitchFamily="66" charset="0"/>
              </a:rPr>
              <a:t>as in mon</a:t>
            </a:r>
            <a:r>
              <a:rPr lang="en-GB" sz="3200" dirty="0">
                <a:solidFill>
                  <a:srgbClr val="FF0000"/>
                </a:solidFill>
                <a:latin typeface="Comic Sans MS" pitchFamily="66" charset="0"/>
              </a:rPr>
              <a:t>ey</a:t>
            </a:r>
            <a:r>
              <a:rPr lang="en-GB" sz="3200" dirty="0">
                <a:latin typeface="Comic Sans MS" pitchFamily="66" charset="0"/>
              </a:rPr>
              <a:t>. </a:t>
            </a:r>
          </a:p>
          <a:p>
            <a:r>
              <a:rPr lang="en-GB" sz="3200" dirty="0">
                <a:solidFill>
                  <a:srgbClr val="00B050"/>
                </a:solidFill>
                <a:latin typeface="Comic Sans MS" pitchFamily="66" charset="0"/>
              </a:rPr>
              <a:t>igh ~ ie  </a:t>
            </a:r>
            <a:r>
              <a:rPr lang="en-GB" sz="3200" dirty="0">
                <a:latin typeface="Comic Sans MS" pitchFamily="66" charset="0"/>
              </a:rPr>
              <a:t>as in p</a:t>
            </a:r>
            <a:r>
              <a:rPr lang="en-GB" sz="3200" dirty="0">
                <a:solidFill>
                  <a:srgbClr val="00B050"/>
                </a:solidFill>
                <a:latin typeface="Comic Sans MS" pitchFamily="66" charset="0"/>
              </a:rPr>
              <a:t>ie, y </a:t>
            </a:r>
            <a:r>
              <a:rPr lang="en-GB" sz="3200" dirty="0">
                <a:latin typeface="Comic Sans MS" pitchFamily="66" charset="0"/>
              </a:rPr>
              <a:t>as in m</a:t>
            </a:r>
            <a:r>
              <a:rPr lang="en-GB" sz="3200" dirty="0">
                <a:solidFill>
                  <a:srgbClr val="00B050"/>
                </a:solidFill>
                <a:latin typeface="Comic Sans MS" pitchFamily="66" charset="0"/>
              </a:rPr>
              <a:t>y, i-e </a:t>
            </a:r>
            <a:r>
              <a:rPr lang="en-GB" sz="3200" dirty="0">
                <a:latin typeface="Comic Sans MS" pitchFamily="66" charset="0"/>
              </a:rPr>
              <a:t>as in t</a:t>
            </a:r>
            <a:r>
              <a:rPr lang="en-GB" sz="3200" dirty="0">
                <a:solidFill>
                  <a:srgbClr val="00B050"/>
                </a:solidFill>
                <a:latin typeface="Comic Sans MS" pitchFamily="66" charset="0"/>
              </a:rPr>
              <a:t>i</a:t>
            </a:r>
            <a:r>
              <a:rPr lang="en-GB" sz="3200" dirty="0">
                <a:latin typeface="Comic Sans MS" pitchFamily="66" charset="0"/>
              </a:rPr>
              <a:t>m</a:t>
            </a:r>
            <a:r>
              <a:rPr lang="en-GB" sz="3200" dirty="0">
                <a:solidFill>
                  <a:srgbClr val="00B050"/>
                </a:solidFill>
                <a:latin typeface="Comic Sans MS" pitchFamily="66" charset="0"/>
              </a:rPr>
              <a:t>e. </a:t>
            </a:r>
          </a:p>
          <a:p>
            <a:r>
              <a:rPr lang="en-GB" sz="3200" dirty="0">
                <a:solidFill>
                  <a:srgbClr val="0070C0"/>
                </a:solidFill>
                <a:latin typeface="Comic Sans MS" pitchFamily="66" charset="0"/>
              </a:rPr>
              <a:t>oa </a:t>
            </a:r>
            <a:r>
              <a:rPr lang="en-GB" sz="3200" dirty="0">
                <a:latin typeface="Comic Sans MS" pitchFamily="66" charset="0"/>
              </a:rPr>
              <a:t>~</a:t>
            </a:r>
            <a:r>
              <a:rPr lang="en-GB" sz="3200" dirty="0">
                <a:solidFill>
                  <a:srgbClr val="0070C0"/>
                </a:solidFill>
                <a:latin typeface="Comic Sans MS" pitchFamily="66" charset="0"/>
              </a:rPr>
              <a:t> ow </a:t>
            </a:r>
            <a:r>
              <a:rPr lang="en-GB" sz="3200" dirty="0">
                <a:latin typeface="Comic Sans MS" pitchFamily="66" charset="0"/>
              </a:rPr>
              <a:t>as in sn</a:t>
            </a:r>
            <a:r>
              <a:rPr lang="en-GB" sz="3200" dirty="0">
                <a:solidFill>
                  <a:srgbClr val="0070C0"/>
                </a:solidFill>
                <a:latin typeface="Comic Sans MS" pitchFamily="66" charset="0"/>
              </a:rPr>
              <a:t>ow, oe </a:t>
            </a:r>
            <a:r>
              <a:rPr lang="en-GB" sz="3200" dirty="0">
                <a:latin typeface="Comic Sans MS" pitchFamily="66" charset="0"/>
              </a:rPr>
              <a:t>as in t</a:t>
            </a:r>
            <a:r>
              <a:rPr lang="en-GB" sz="3200" dirty="0">
                <a:solidFill>
                  <a:srgbClr val="0070C0"/>
                </a:solidFill>
                <a:latin typeface="Comic Sans MS" pitchFamily="66" charset="0"/>
              </a:rPr>
              <a:t>oe, o-e </a:t>
            </a:r>
            <a:r>
              <a:rPr lang="en-GB" sz="3200" dirty="0">
                <a:latin typeface="Comic Sans MS" pitchFamily="66" charset="0"/>
              </a:rPr>
              <a:t>as in b</a:t>
            </a:r>
            <a:r>
              <a:rPr lang="en-GB" sz="3200" dirty="0">
                <a:solidFill>
                  <a:srgbClr val="0070C0"/>
                </a:solidFill>
                <a:latin typeface="Comic Sans MS" pitchFamily="66" charset="0"/>
              </a:rPr>
              <a:t>o</a:t>
            </a:r>
            <a:r>
              <a:rPr lang="en-GB" sz="3200" dirty="0">
                <a:latin typeface="Comic Sans MS" pitchFamily="66" charset="0"/>
              </a:rPr>
              <a:t>n</a:t>
            </a:r>
            <a:r>
              <a:rPr lang="en-GB" sz="3200" dirty="0">
                <a:solidFill>
                  <a:srgbClr val="0070C0"/>
                </a:solidFill>
                <a:latin typeface="Comic Sans MS" pitchFamily="66" charset="0"/>
              </a:rPr>
              <a:t>e.</a:t>
            </a:r>
          </a:p>
          <a:p>
            <a:r>
              <a:rPr lang="en-GB" sz="3200" dirty="0">
                <a:latin typeface="Comic Sans MS" pitchFamily="66" charset="0"/>
              </a:rPr>
              <a:t>Long</a:t>
            </a:r>
            <a:r>
              <a:rPr lang="en-GB" sz="3200" dirty="0">
                <a:solidFill>
                  <a:schemeClr val="bg2">
                    <a:lumMod val="75000"/>
                  </a:schemeClr>
                </a:solidFill>
                <a:latin typeface="Comic Sans MS" pitchFamily="66" charset="0"/>
              </a:rPr>
              <a:t> oo ~ ue </a:t>
            </a:r>
            <a:r>
              <a:rPr lang="en-GB" sz="3200" dirty="0">
                <a:latin typeface="Comic Sans MS" pitchFamily="66" charset="0"/>
              </a:rPr>
              <a:t>as in c</a:t>
            </a:r>
            <a:r>
              <a:rPr lang="en-GB" sz="3200" dirty="0">
                <a:solidFill>
                  <a:schemeClr val="bg2">
                    <a:lumMod val="75000"/>
                  </a:schemeClr>
                </a:solidFill>
                <a:latin typeface="Comic Sans MS" pitchFamily="66" charset="0"/>
              </a:rPr>
              <a:t>ue, ew </a:t>
            </a:r>
            <a:r>
              <a:rPr lang="en-GB" sz="3200" dirty="0">
                <a:latin typeface="Comic Sans MS" pitchFamily="66" charset="0"/>
              </a:rPr>
              <a:t>as in n</a:t>
            </a:r>
            <a:r>
              <a:rPr lang="en-GB" sz="3200" dirty="0">
                <a:solidFill>
                  <a:schemeClr val="bg2">
                    <a:lumMod val="75000"/>
                  </a:schemeClr>
                </a:solidFill>
                <a:latin typeface="Comic Sans MS" pitchFamily="66" charset="0"/>
              </a:rPr>
              <a:t>ew, u-e </a:t>
            </a:r>
            <a:r>
              <a:rPr lang="en-GB" sz="3200" dirty="0">
                <a:latin typeface="Comic Sans MS" pitchFamily="66" charset="0"/>
              </a:rPr>
              <a:t>as in c</a:t>
            </a:r>
            <a:r>
              <a:rPr lang="en-GB" sz="3200" dirty="0">
                <a:solidFill>
                  <a:schemeClr val="bg2">
                    <a:lumMod val="75000"/>
                  </a:schemeClr>
                </a:solidFill>
                <a:latin typeface="Comic Sans MS" pitchFamily="66" charset="0"/>
              </a:rPr>
              <a:t>u</a:t>
            </a:r>
            <a:r>
              <a:rPr lang="en-GB" sz="3200" dirty="0">
                <a:latin typeface="Comic Sans MS" pitchFamily="66" charset="0"/>
              </a:rPr>
              <a:t>b</a:t>
            </a:r>
            <a:r>
              <a:rPr lang="en-GB" sz="3200" dirty="0">
                <a:solidFill>
                  <a:schemeClr val="bg2">
                    <a:lumMod val="75000"/>
                  </a:schemeClr>
                </a:solidFill>
                <a:latin typeface="Comic Sans MS" pitchFamily="66" charset="0"/>
              </a:rPr>
              <a:t>e. </a:t>
            </a:r>
            <a:r>
              <a:rPr lang="en-GB" sz="3200" dirty="0">
                <a:latin typeface="Comic Sans MS" pitchFamily="66" charset="0"/>
              </a:rPr>
              <a:t>Short</a:t>
            </a:r>
            <a:r>
              <a:rPr lang="en-GB" sz="3200" dirty="0">
                <a:solidFill>
                  <a:schemeClr val="bg2">
                    <a:lumMod val="75000"/>
                  </a:schemeClr>
                </a:solidFill>
                <a:latin typeface="Comic Sans MS" pitchFamily="66" charset="0"/>
              </a:rPr>
              <a:t> oo ~ ue </a:t>
            </a:r>
            <a:r>
              <a:rPr lang="en-GB" sz="3200" dirty="0">
                <a:latin typeface="Comic Sans MS" pitchFamily="66" charset="0"/>
              </a:rPr>
              <a:t>as in cl</a:t>
            </a:r>
            <a:r>
              <a:rPr lang="en-GB" sz="3200" dirty="0">
                <a:solidFill>
                  <a:schemeClr val="bg2">
                    <a:lumMod val="75000"/>
                  </a:schemeClr>
                </a:solidFill>
                <a:latin typeface="Comic Sans MS" pitchFamily="66" charset="0"/>
              </a:rPr>
              <a:t>ue, u-e </a:t>
            </a:r>
            <a:r>
              <a:rPr lang="en-GB" sz="3200" dirty="0">
                <a:latin typeface="Comic Sans MS" pitchFamily="66" charset="0"/>
              </a:rPr>
              <a:t>as in fl</a:t>
            </a:r>
            <a:r>
              <a:rPr lang="en-GB" sz="3200" dirty="0">
                <a:solidFill>
                  <a:schemeClr val="bg2">
                    <a:lumMod val="75000"/>
                  </a:schemeClr>
                </a:solidFill>
                <a:latin typeface="Comic Sans MS" pitchFamily="66" charset="0"/>
              </a:rPr>
              <a:t>u</a:t>
            </a:r>
            <a:r>
              <a:rPr lang="en-GB" sz="3200" dirty="0">
                <a:latin typeface="Comic Sans MS" pitchFamily="66" charset="0"/>
              </a:rPr>
              <a:t>t</a:t>
            </a:r>
            <a:r>
              <a:rPr lang="en-GB" sz="3200" dirty="0">
                <a:solidFill>
                  <a:schemeClr val="bg2">
                    <a:lumMod val="75000"/>
                  </a:schemeClr>
                </a:solidFill>
                <a:latin typeface="Comic Sans MS" pitchFamily="66" charset="0"/>
              </a:rPr>
              <a:t>e, ew </a:t>
            </a:r>
            <a:r>
              <a:rPr lang="en-GB" sz="3200" dirty="0">
                <a:latin typeface="Comic Sans MS" pitchFamily="66" charset="0"/>
              </a:rPr>
              <a:t>as in bl</a:t>
            </a:r>
            <a:r>
              <a:rPr lang="en-GB" sz="3200" dirty="0">
                <a:solidFill>
                  <a:schemeClr val="bg2">
                    <a:lumMod val="75000"/>
                  </a:schemeClr>
                </a:solidFill>
                <a:latin typeface="Comic Sans MS" pitchFamily="66" charset="0"/>
              </a:rPr>
              <a:t>ew</a:t>
            </a:r>
            <a:r>
              <a:rPr lang="en-GB" sz="3200" dirty="0">
                <a:latin typeface="Comic Sans MS" pitchFamily="66" charset="0"/>
              </a:rPr>
              <a:t>.</a:t>
            </a:r>
          </a:p>
        </p:txBody>
      </p:sp>
    </p:spTree>
    <p:extLst>
      <p:ext uri="{BB962C8B-B14F-4D97-AF65-F5344CB8AC3E}">
        <p14:creationId xmlns:p14="http://schemas.microsoft.com/office/powerpoint/2010/main" val="68522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87FDB-C4E3-495C-83C8-8BC92DF888F3}"/>
              </a:ext>
            </a:extLst>
          </p:cNvPr>
          <p:cNvSpPr>
            <a:spLocks noGrp="1"/>
          </p:cNvSpPr>
          <p:nvPr>
            <p:ph sz="quarter" idx="1"/>
          </p:nvPr>
        </p:nvSpPr>
        <p:spPr>
          <a:xfrm>
            <a:off x="251520" y="260648"/>
            <a:ext cx="8784976" cy="6336704"/>
          </a:xfrm>
        </p:spPr>
        <p:txBody>
          <a:bodyPr>
            <a:normAutofit/>
          </a:bodyPr>
          <a:lstStyle/>
          <a:p>
            <a:r>
              <a:rPr lang="en-US" sz="2800" dirty="0">
                <a:latin typeface="Comic Sans MS" panose="030F0702030302020204" pitchFamily="66" charset="0"/>
              </a:rPr>
              <a:t>Children will also begin to be taught about different suffixes and prefixes</a:t>
            </a:r>
          </a:p>
          <a:p>
            <a:r>
              <a:rPr lang="en-US" sz="2800" dirty="0">
                <a:latin typeface="Comic Sans MS" panose="030F0702030302020204" pitchFamily="66" charset="0"/>
              </a:rPr>
              <a:t>Adding ‘</a:t>
            </a:r>
            <a:r>
              <a:rPr lang="en-US" sz="2800" dirty="0">
                <a:solidFill>
                  <a:srgbClr val="FF0000"/>
                </a:solidFill>
                <a:latin typeface="Comic Sans MS" panose="030F0702030302020204" pitchFamily="66" charset="0"/>
              </a:rPr>
              <a:t>ed</a:t>
            </a:r>
            <a:r>
              <a:rPr lang="en-US" sz="2800" dirty="0">
                <a:latin typeface="Comic Sans MS" panose="030F0702030302020204" pitchFamily="66" charset="0"/>
              </a:rPr>
              <a:t>’ (jump - jump</a:t>
            </a:r>
            <a:r>
              <a:rPr lang="en-US" sz="2800" dirty="0">
                <a:solidFill>
                  <a:srgbClr val="FF0000"/>
                </a:solidFill>
                <a:latin typeface="Comic Sans MS" panose="030F0702030302020204" pitchFamily="66" charset="0"/>
              </a:rPr>
              <a:t>ed</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a:solidFill>
                  <a:srgbClr val="00B0F0"/>
                </a:solidFill>
                <a:latin typeface="Comic Sans MS" panose="030F0702030302020204" pitchFamily="66" charset="0"/>
              </a:rPr>
              <a:t>s</a:t>
            </a:r>
            <a:r>
              <a:rPr lang="en-US" sz="2800" dirty="0">
                <a:latin typeface="Comic Sans MS" panose="030F0702030302020204" pitchFamily="66" charset="0"/>
              </a:rPr>
              <a:t>’ or ‘</a:t>
            </a:r>
            <a:r>
              <a:rPr lang="en-US" sz="2800" dirty="0">
                <a:solidFill>
                  <a:srgbClr val="00B050"/>
                </a:solidFill>
                <a:latin typeface="Comic Sans MS" panose="030F0702030302020204" pitchFamily="66" charset="0"/>
              </a:rPr>
              <a:t>es</a:t>
            </a:r>
            <a:r>
              <a:rPr lang="en-US" sz="2800" dirty="0">
                <a:latin typeface="Comic Sans MS" panose="030F0702030302020204" pitchFamily="66" charset="0"/>
              </a:rPr>
              <a:t>’ (skirt – skirt</a:t>
            </a:r>
            <a:r>
              <a:rPr lang="en-US" sz="2800" dirty="0">
                <a:solidFill>
                  <a:srgbClr val="00B0F0"/>
                </a:solidFill>
                <a:latin typeface="Comic Sans MS" panose="030F0702030302020204" pitchFamily="66" charset="0"/>
              </a:rPr>
              <a:t>s</a:t>
            </a:r>
            <a:r>
              <a:rPr lang="en-US" sz="2800" dirty="0">
                <a:latin typeface="Comic Sans MS" panose="030F0702030302020204" pitchFamily="66" charset="0"/>
              </a:rPr>
              <a:t>, glass – glass</a:t>
            </a:r>
            <a:r>
              <a:rPr lang="en-US" sz="2800" dirty="0">
                <a:solidFill>
                  <a:srgbClr val="00B050"/>
                </a:solidFill>
                <a:latin typeface="Comic Sans MS" panose="030F0702030302020204" pitchFamily="66" charset="0"/>
              </a:rPr>
              <a:t>es</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err="1">
                <a:solidFill>
                  <a:schemeClr val="accent1"/>
                </a:solidFill>
                <a:latin typeface="Comic Sans MS" panose="030F0702030302020204" pitchFamily="66" charset="0"/>
              </a:rPr>
              <a:t>er</a:t>
            </a:r>
            <a:r>
              <a:rPr lang="en-US" sz="2800" dirty="0">
                <a:latin typeface="Comic Sans MS" panose="030F0702030302020204" pitchFamily="66" charset="0"/>
              </a:rPr>
              <a:t>’ and ‘</a:t>
            </a:r>
            <a:r>
              <a:rPr lang="en-US" sz="2800" dirty="0" err="1">
                <a:solidFill>
                  <a:srgbClr val="002060"/>
                </a:solidFill>
                <a:latin typeface="Comic Sans MS" panose="030F0702030302020204" pitchFamily="66" charset="0"/>
              </a:rPr>
              <a:t>est</a:t>
            </a:r>
            <a:r>
              <a:rPr lang="en-US" sz="2800" dirty="0">
                <a:latin typeface="Comic Sans MS" panose="030F0702030302020204" pitchFamily="66" charset="0"/>
              </a:rPr>
              <a:t>’ (loud – loud</a:t>
            </a:r>
            <a:r>
              <a:rPr lang="en-US" sz="2800" dirty="0">
                <a:solidFill>
                  <a:schemeClr val="accent1"/>
                </a:solidFill>
                <a:latin typeface="Comic Sans MS" panose="030F0702030302020204" pitchFamily="66" charset="0"/>
              </a:rPr>
              <a:t>er</a:t>
            </a:r>
            <a:r>
              <a:rPr lang="en-US" sz="2800" dirty="0">
                <a:latin typeface="Comic Sans MS" panose="030F0702030302020204" pitchFamily="66" charset="0"/>
              </a:rPr>
              <a:t>, loud – loud</a:t>
            </a:r>
            <a:r>
              <a:rPr lang="en-US" sz="2800" dirty="0">
                <a:solidFill>
                  <a:srgbClr val="002060"/>
                </a:solidFill>
                <a:latin typeface="Comic Sans MS" panose="030F0702030302020204" pitchFamily="66" charset="0"/>
              </a:rPr>
              <a:t>est</a:t>
            </a:r>
            <a:r>
              <a:rPr lang="en-US" sz="2800" dirty="0">
                <a:latin typeface="Comic Sans MS" panose="030F0702030302020204" pitchFamily="66" charset="0"/>
              </a:rPr>
              <a:t>)</a:t>
            </a:r>
          </a:p>
          <a:p>
            <a:r>
              <a:rPr lang="en-US" sz="2800" dirty="0">
                <a:latin typeface="Comic Sans MS" panose="030F0702030302020204" pitchFamily="66" charset="0"/>
              </a:rPr>
              <a:t>Adding ’</a:t>
            </a:r>
            <a:r>
              <a:rPr lang="en-US" sz="2800" dirty="0" err="1">
                <a:solidFill>
                  <a:srgbClr val="FF0000"/>
                </a:solidFill>
                <a:latin typeface="Comic Sans MS" panose="030F0702030302020204" pitchFamily="66" charset="0"/>
              </a:rPr>
              <a:t>ing</a:t>
            </a:r>
            <a:r>
              <a:rPr lang="en-US" sz="2800" dirty="0">
                <a:latin typeface="Comic Sans MS" panose="030F0702030302020204" pitchFamily="66" charset="0"/>
              </a:rPr>
              <a:t>’ and ‘</a:t>
            </a:r>
            <a:r>
              <a:rPr lang="en-US" sz="2800" dirty="0" err="1">
                <a:solidFill>
                  <a:srgbClr val="00B0F0"/>
                </a:solidFill>
                <a:latin typeface="Comic Sans MS" panose="030F0702030302020204" pitchFamily="66" charset="0"/>
              </a:rPr>
              <a:t>er</a:t>
            </a:r>
            <a:r>
              <a:rPr lang="en-US" sz="2800" dirty="0">
                <a:latin typeface="Comic Sans MS" panose="030F0702030302020204" pitchFamily="66" charset="0"/>
              </a:rPr>
              <a:t>’ (play – play</a:t>
            </a:r>
            <a:r>
              <a:rPr lang="en-US" sz="2800" dirty="0">
                <a:solidFill>
                  <a:srgbClr val="FF0000"/>
                </a:solidFill>
                <a:latin typeface="Comic Sans MS" panose="030F0702030302020204" pitchFamily="66" charset="0"/>
              </a:rPr>
              <a:t>ing</a:t>
            </a:r>
            <a:r>
              <a:rPr lang="en-US" sz="2800" dirty="0">
                <a:latin typeface="Comic Sans MS" panose="030F0702030302020204" pitchFamily="66" charset="0"/>
              </a:rPr>
              <a:t>, play – play</a:t>
            </a:r>
            <a:r>
              <a:rPr lang="en-US" sz="2800" dirty="0">
                <a:solidFill>
                  <a:srgbClr val="00B0F0"/>
                </a:solidFill>
                <a:latin typeface="Comic Sans MS" panose="030F0702030302020204" pitchFamily="66" charset="0"/>
              </a:rPr>
              <a:t>er</a:t>
            </a:r>
            <a:r>
              <a:rPr lang="en-US" sz="2800" dirty="0">
                <a:latin typeface="Comic Sans MS" panose="030F0702030302020204" pitchFamily="66" charset="0"/>
              </a:rPr>
              <a:t>)</a:t>
            </a:r>
          </a:p>
          <a:p>
            <a:r>
              <a:rPr lang="en-US" sz="2800" dirty="0">
                <a:latin typeface="Comic Sans MS" panose="030F0702030302020204" pitchFamily="66" charset="0"/>
              </a:rPr>
              <a:t>Grapheme ‘tch’ as ‘</a:t>
            </a:r>
            <a:r>
              <a:rPr lang="en-US" sz="2800" dirty="0" err="1">
                <a:latin typeface="Comic Sans MS" panose="030F0702030302020204" pitchFamily="66" charset="0"/>
              </a:rPr>
              <a:t>ch</a:t>
            </a:r>
            <a:r>
              <a:rPr lang="en-US" sz="2800" dirty="0">
                <a:latin typeface="Comic Sans MS" panose="030F0702030302020204" pitchFamily="66" charset="0"/>
              </a:rPr>
              <a:t> – catch, match</a:t>
            </a:r>
          </a:p>
          <a:p>
            <a:r>
              <a:rPr lang="en-US" sz="2800" dirty="0">
                <a:latin typeface="Comic Sans MS" panose="030F0702030302020204" pitchFamily="66" charset="0"/>
              </a:rPr>
              <a:t>Grapheme ‘are’ and ‘ear’ as ‘air’ stare, pear</a:t>
            </a:r>
          </a:p>
          <a:p>
            <a:r>
              <a:rPr lang="en-US" sz="2800" dirty="0">
                <a:latin typeface="Comic Sans MS" panose="030F0702030302020204" pitchFamily="66" charset="0"/>
              </a:rPr>
              <a:t>Grapheme ‘ve’ as ‘v’ – live, have</a:t>
            </a:r>
          </a:p>
          <a:p>
            <a:r>
              <a:rPr lang="en-US" sz="2800" dirty="0">
                <a:latin typeface="Comic Sans MS" panose="030F0702030302020204" pitchFamily="66" charset="0"/>
              </a:rPr>
              <a:t>Grapheme ‘ore’ as ‘or’ – more, core</a:t>
            </a:r>
          </a:p>
          <a:p>
            <a:r>
              <a:rPr lang="en-US" sz="2800" dirty="0">
                <a:latin typeface="Comic Sans MS" panose="030F0702030302020204" pitchFamily="66" charset="0"/>
              </a:rPr>
              <a:t>Adding prefix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 – well –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well, kind - </a:t>
            </a:r>
            <a:r>
              <a:rPr lang="en-US" sz="2800" dirty="0">
                <a:solidFill>
                  <a:srgbClr val="00B050"/>
                </a:solidFill>
                <a:latin typeface="Comic Sans MS" panose="030F0702030302020204" pitchFamily="66" charset="0"/>
              </a:rPr>
              <a:t>un</a:t>
            </a:r>
            <a:r>
              <a:rPr lang="en-US" sz="2800" dirty="0">
                <a:latin typeface="Comic Sans MS" panose="030F0702030302020204" pitchFamily="66" charset="0"/>
              </a:rPr>
              <a:t>kind</a:t>
            </a:r>
          </a:p>
          <a:p>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GB" sz="2800" dirty="0">
              <a:latin typeface="Comic Sans MS" panose="030F0702030302020204" pitchFamily="66" charset="0"/>
            </a:endParaRPr>
          </a:p>
        </p:txBody>
      </p:sp>
    </p:spTree>
    <p:extLst>
      <p:ext uri="{BB962C8B-B14F-4D97-AF65-F5344CB8AC3E}">
        <p14:creationId xmlns:p14="http://schemas.microsoft.com/office/powerpoint/2010/main" val="139838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04664"/>
            <a:ext cx="8784976" cy="6048672"/>
          </a:xfrm>
        </p:spPr>
        <p:txBody>
          <a:bodyPr>
            <a:noAutofit/>
          </a:bodyPr>
          <a:lstStyle/>
          <a:p>
            <a:endParaRPr lang="en-GB" sz="3200" dirty="0">
              <a:latin typeface="Comic Sans MS" pitchFamily="66" charset="0"/>
            </a:endParaRPr>
          </a:p>
          <a:p>
            <a:r>
              <a:rPr lang="en-GB" sz="3200" dirty="0">
                <a:latin typeface="Comic Sans MS" pitchFamily="66" charset="0"/>
              </a:rPr>
              <a:t>When spelling words children learn to choose the appropriate graphemes to represent phonemes. </a:t>
            </a:r>
          </a:p>
          <a:p>
            <a:pPr>
              <a:buNone/>
            </a:pPr>
            <a:endParaRPr lang="en-GB" sz="3200" dirty="0">
              <a:latin typeface="Comic Sans MS" pitchFamily="66" charset="0"/>
            </a:endParaRPr>
          </a:p>
          <a:p>
            <a:r>
              <a:rPr lang="en-GB" sz="3200" dirty="0">
                <a:latin typeface="Comic Sans MS" pitchFamily="66" charset="0"/>
              </a:rPr>
              <a:t>More tricky words are learnt;</a:t>
            </a:r>
          </a:p>
          <a:p>
            <a:pPr marL="0" indent="0">
              <a:buNone/>
            </a:pPr>
            <a:r>
              <a:rPr lang="en-GB" sz="3200" dirty="0">
                <a:latin typeface="Comic Sans MS" pitchFamily="66" charset="0"/>
              </a:rPr>
              <a:t>  </a:t>
            </a:r>
            <a:r>
              <a:rPr lang="en-GB" sz="3200" b="1" dirty="0">
                <a:latin typeface="Comic Sans MS" pitchFamily="66" charset="0"/>
              </a:rPr>
              <a:t>oh, their, people, Mr, Mrs, looked,</a:t>
            </a:r>
          </a:p>
          <a:p>
            <a:pPr marL="0" indent="0">
              <a:buNone/>
            </a:pPr>
            <a:r>
              <a:rPr lang="en-GB" sz="3200" b="1" dirty="0">
                <a:latin typeface="Comic Sans MS" pitchFamily="66" charset="0"/>
              </a:rPr>
              <a:t> called, asked, could.</a:t>
            </a:r>
          </a:p>
        </p:txBody>
      </p:sp>
    </p:spTree>
    <p:extLst>
      <p:ext uri="{BB962C8B-B14F-4D97-AF65-F5344CB8AC3E}">
        <p14:creationId xmlns:p14="http://schemas.microsoft.com/office/powerpoint/2010/main" val="144197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467600" cy="706090"/>
          </a:xfrm>
        </p:spPr>
        <p:txBody>
          <a:bodyPr>
            <a:normAutofit fontScale="90000"/>
          </a:bodyPr>
          <a:lstStyle/>
          <a:p>
            <a:pPr algn="ctr"/>
            <a:r>
              <a:rPr lang="en-GB" sz="6700" dirty="0">
                <a:latin typeface="Comic Sans MS" pitchFamily="66" charset="0"/>
              </a:rPr>
              <a:t>Level 6 </a:t>
            </a:r>
            <a:br>
              <a:rPr lang="en-GB" sz="6700" dirty="0">
                <a:latin typeface="Comic Sans MS" pitchFamily="66" charset="0"/>
              </a:rPr>
            </a:br>
            <a:r>
              <a:rPr lang="en-GB" sz="4400" dirty="0">
                <a:latin typeface="Comic Sans MS" pitchFamily="66" charset="0"/>
              </a:rPr>
              <a:t>year 2</a:t>
            </a:r>
          </a:p>
        </p:txBody>
      </p:sp>
      <p:sp>
        <p:nvSpPr>
          <p:cNvPr id="3" name="Content Placeholder 2"/>
          <p:cNvSpPr>
            <a:spLocks noGrp="1"/>
          </p:cNvSpPr>
          <p:nvPr>
            <p:ph sz="quarter" idx="1"/>
          </p:nvPr>
        </p:nvSpPr>
        <p:spPr>
          <a:xfrm>
            <a:off x="0" y="1457400"/>
            <a:ext cx="8784976" cy="5400600"/>
          </a:xfrm>
        </p:spPr>
        <p:txBody>
          <a:bodyPr>
            <a:noAutofit/>
          </a:bodyPr>
          <a:lstStyle/>
          <a:p>
            <a:pPr marL="0" indent="0">
              <a:buNone/>
            </a:pPr>
            <a:r>
              <a:rPr lang="en-GB" sz="3200" dirty="0">
                <a:latin typeface="Comic Sans MS" pitchFamily="66" charset="0"/>
              </a:rPr>
              <a:t>By this phase children should be able to read hundreds of words by;</a:t>
            </a:r>
          </a:p>
          <a:p>
            <a:pPr>
              <a:buFont typeface="Courier New" panose="02070309020205020404" pitchFamily="49" charset="0"/>
              <a:buChar char="o"/>
            </a:pPr>
            <a:r>
              <a:rPr lang="en-GB" sz="3200" dirty="0">
                <a:latin typeface="Comic Sans MS" pitchFamily="66" charset="0"/>
              </a:rPr>
              <a:t>Reading the words automatically</a:t>
            </a:r>
          </a:p>
          <a:p>
            <a:pPr>
              <a:buFont typeface="Courier New" panose="02070309020205020404" pitchFamily="49" charset="0"/>
              <a:buChar char="o"/>
            </a:pPr>
            <a:r>
              <a:rPr lang="en-GB" sz="3200" dirty="0">
                <a:latin typeface="Comic Sans MS" pitchFamily="66" charset="0"/>
              </a:rPr>
              <a:t>Decoding them quickly and silently because their sounding and blending routine is now well established</a:t>
            </a:r>
          </a:p>
          <a:p>
            <a:pPr>
              <a:buFont typeface="Courier New" panose="02070309020205020404" pitchFamily="49" charset="0"/>
              <a:buChar char="o"/>
            </a:pPr>
            <a:r>
              <a:rPr lang="en-GB" sz="3200" dirty="0">
                <a:latin typeface="Comic Sans MS" pitchFamily="66" charset="0"/>
              </a:rPr>
              <a:t>Decoding aloud</a:t>
            </a:r>
          </a:p>
          <a:p>
            <a:pPr>
              <a:buFont typeface="Courier New" panose="02070309020205020404" pitchFamily="49" charset="0"/>
              <a:buChar char="o"/>
            </a:pPr>
            <a:r>
              <a:rPr lang="en-GB" sz="3200" dirty="0">
                <a:latin typeface="Comic Sans MS" pitchFamily="66" charset="0"/>
              </a:rPr>
              <a:t>Spelling should be phonetically accurate although it may still be a little unconventional at times!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512858"/>
            <a:ext cx="7704856" cy="4155433"/>
          </a:xfrm>
          <a:prstGeom prst="rect">
            <a:avLst/>
          </a:prstGeom>
          <a:noFill/>
        </p:spPr>
        <p:txBody>
          <a:bodyPr wrap="square" rtlCol="0">
            <a:spAutoFit/>
          </a:bodyPr>
          <a:lstStyle/>
          <a:p>
            <a:pPr>
              <a:lnSpc>
                <a:spcPct val="150000"/>
              </a:lnSpc>
            </a:pPr>
            <a:r>
              <a:rPr lang="en-GB" sz="3600" dirty="0">
                <a:latin typeface="Comic Sans MS" pitchFamily="66" charset="0"/>
              </a:rPr>
              <a:t>In school, we follow the Twinkl programme of phonics. This is a phonics resource validated by the Department for Education and Skills which consists of six levels.</a:t>
            </a:r>
          </a:p>
        </p:txBody>
      </p:sp>
      <p:sp>
        <p:nvSpPr>
          <p:cNvPr id="6" name="TextBox 5"/>
          <p:cNvSpPr txBox="1"/>
          <p:nvPr/>
        </p:nvSpPr>
        <p:spPr>
          <a:xfrm>
            <a:off x="539552" y="188640"/>
            <a:ext cx="7704856" cy="584775"/>
          </a:xfrm>
          <a:prstGeom prst="rect">
            <a:avLst/>
          </a:prstGeom>
          <a:noFill/>
        </p:spPr>
        <p:txBody>
          <a:bodyPr wrap="square" rtlCol="0">
            <a:spAutoFit/>
          </a:bodyPr>
          <a:lstStyle/>
          <a:p>
            <a:endParaRPr lang="en-GB" sz="3200" dirty="0">
              <a:latin typeface="Comic Sans MS"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6632"/>
            <a:ext cx="8784976" cy="6741368"/>
          </a:xfrm>
        </p:spPr>
        <p:txBody>
          <a:bodyPr>
            <a:noAutofit/>
          </a:bodyPr>
          <a:lstStyle/>
          <a:p>
            <a:r>
              <a:rPr lang="en-GB" sz="3200" dirty="0">
                <a:latin typeface="Comic Sans MS" pitchFamily="66" charset="0"/>
              </a:rPr>
              <a:t>The focus in Level 6 is on learning spelling rules and patterns. They will revise all the sounds learned through reading and writing.</a:t>
            </a:r>
          </a:p>
          <a:p>
            <a:r>
              <a:rPr lang="en-US" sz="3200" dirty="0">
                <a:latin typeface="Comic Sans MS" pitchFamily="66" charset="0"/>
              </a:rPr>
              <a:t>T</a:t>
            </a:r>
            <a:r>
              <a:rPr lang="en-GB" sz="3200" dirty="0">
                <a:latin typeface="Comic Sans MS" pitchFamily="66" charset="0"/>
              </a:rPr>
              <a:t>hey will focus on one pattern/rule a week </a:t>
            </a:r>
          </a:p>
          <a:p>
            <a:pPr marL="0" indent="0">
              <a:buNone/>
            </a:pPr>
            <a:r>
              <a:rPr lang="en-GB" sz="3200" b="1" dirty="0">
                <a:solidFill>
                  <a:srgbClr val="00B050"/>
                </a:solidFill>
                <a:latin typeface="Comic Sans MS" pitchFamily="66" charset="0"/>
              </a:rPr>
              <a:t>e.g.	</a:t>
            </a:r>
            <a:r>
              <a:rPr lang="en-US" sz="3200" dirty="0">
                <a:solidFill>
                  <a:srgbClr val="00B050"/>
                </a:solidFill>
                <a:latin typeface="Comic Sans MS" pitchFamily="66" charset="0"/>
              </a:rPr>
              <a:t>Adding –</a:t>
            </a:r>
            <a:r>
              <a:rPr lang="en-US" sz="3200" dirty="0" err="1">
                <a:solidFill>
                  <a:srgbClr val="00B050"/>
                </a:solidFill>
                <a:latin typeface="Comic Sans MS" pitchFamily="66" charset="0"/>
              </a:rPr>
              <a:t>ing</a:t>
            </a:r>
            <a:r>
              <a:rPr lang="en-US" sz="3200" dirty="0">
                <a:solidFill>
                  <a:srgbClr val="00B050"/>
                </a:solidFill>
                <a:latin typeface="Comic Sans MS" pitchFamily="66" charset="0"/>
              </a:rPr>
              <a:t> and –ed to words ending in ‘y’</a:t>
            </a:r>
          </a:p>
          <a:p>
            <a:r>
              <a:rPr lang="en-US" sz="3200" dirty="0">
                <a:latin typeface="Comic Sans MS" pitchFamily="66" charset="0"/>
              </a:rPr>
              <a:t>B</a:t>
            </a:r>
            <a:r>
              <a:rPr lang="en-GB" sz="3200" dirty="0">
                <a:latin typeface="Comic Sans MS" pitchFamily="66" charset="0"/>
              </a:rPr>
              <a:t>e taught the meaning and spelling of common exception words.</a:t>
            </a:r>
          </a:p>
          <a:p>
            <a:r>
              <a:rPr lang="en-US" sz="3200" dirty="0">
                <a:latin typeface="Comic Sans MS" pitchFamily="66" charset="0"/>
              </a:rPr>
              <a:t>T</a:t>
            </a:r>
            <a:r>
              <a:rPr lang="en-GB" sz="3200" dirty="0">
                <a:latin typeface="Comic Sans MS" pitchFamily="66" charset="0"/>
              </a:rPr>
              <a:t>hey will also continue to learn more suffixes and prefixes.</a:t>
            </a:r>
          </a:p>
          <a:p>
            <a:r>
              <a:rPr lang="en-US" sz="3200" dirty="0">
                <a:latin typeface="Comic Sans MS" pitchFamily="66" charset="0"/>
              </a:rPr>
              <a:t>T</a:t>
            </a:r>
            <a:r>
              <a:rPr lang="en-GB" sz="3200" dirty="0">
                <a:latin typeface="Comic Sans MS" pitchFamily="66" charset="0"/>
              </a:rPr>
              <a:t>hey will have a grammar focus every week </a:t>
            </a:r>
            <a:r>
              <a:rPr lang="en-GB" sz="3200" dirty="0">
                <a:solidFill>
                  <a:schemeClr val="accent3"/>
                </a:solidFill>
                <a:latin typeface="Comic Sans MS" pitchFamily="66" charset="0"/>
              </a:rPr>
              <a:t>e.g. </a:t>
            </a:r>
            <a:r>
              <a:rPr lang="en-US" sz="3200" dirty="0">
                <a:latin typeface="Comic Sans MS" pitchFamily="66" charset="0"/>
              </a:rPr>
              <a:t>Alphabetical ordering using second or subsequent letters</a:t>
            </a:r>
            <a:endParaRPr lang="en-GB" sz="3200" dirty="0">
              <a:latin typeface="Comic Sans MS" pitchFamily="66" charset="0"/>
            </a:endParaRPr>
          </a:p>
          <a:p>
            <a:pPr>
              <a:buNone/>
            </a:pPr>
            <a:endParaRPr lang="en-GB" sz="3200" b="1" dirty="0">
              <a:latin typeface="Comic Sans MS" pitchFamily="66" charset="0"/>
            </a:endParaRPr>
          </a:p>
          <a:p>
            <a:pPr>
              <a:buNone/>
            </a:pPr>
            <a:endParaRPr lang="en-GB" sz="4000" dirty="0">
              <a:latin typeface="Comic Sans MS" pitchFamily="66" charset="0"/>
            </a:endParaRPr>
          </a:p>
          <a:p>
            <a:endParaRPr lang="en-GB" sz="4000" dirty="0">
              <a:latin typeface="Comic Sans MS" pitchFamily="66" charset="0"/>
            </a:endParaRPr>
          </a:p>
        </p:txBody>
      </p:sp>
    </p:spTree>
    <p:extLst>
      <p:ext uri="{BB962C8B-B14F-4D97-AF65-F5344CB8AC3E}">
        <p14:creationId xmlns:p14="http://schemas.microsoft.com/office/powerpoint/2010/main" val="148342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2113B-0ADB-4892-BB9C-E1676C1FCE75}"/>
              </a:ext>
            </a:extLst>
          </p:cNvPr>
          <p:cNvSpPr/>
          <p:nvPr/>
        </p:nvSpPr>
        <p:spPr>
          <a:xfrm>
            <a:off x="395536" y="1124744"/>
            <a:ext cx="7992888" cy="5539978"/>
          </a:xfrm>
          <a:prstGeom prst="rect">
            <a:avLst/>
          </a:prstGeom>
        </p:spPr>
        <p:txBody>
          <a:bodyPr wrap="square">
            <a:spAutoFit/>
          </a:bodyPr>
          <a:lstStyle/>
          <a:p>
            <a:r>
              <a:rPr lang="en-GB" sz="2800" dirty="0">
                <a:latin typeface="Comic Sans MS" panose="030F0702030302020204" pitchFamily="66" charset="0"/>
              </a:rPr>
              <a:t>Sharing wordless books is a terrific way to build important literacy skills.  Children are learning how books work, using cues from the pictures to tell a story, developing their vocabulary, comprehension – and an increased awareness of how stories are ‘built’ telling stories with a beginning, middle and end. </a:t>
            </a:r>
          </a:p>
          <a:p>
            <a:endParaRPr lang="en-GB" sz="2800" dirty="0">
              <a:latin typeface="Comic Sans MS" panose="030F0702030302020204" pitchFamily="66" charset="0"/>
            </a:endParaRPr>
          </a:p>
          <a:p>
            <a:r>
              <a:rPr lang="en-GB" sz="2800" dirty="0">
                <a:latin typeface="Comic Sans MS" panose="030F0702030302020204" pitchFamily="66" charset="0"/>
              </a:rPr>
              <a:t>As we begin our phonic journey, learning that letters represent sounds, children can begin to decode simple texts and hopefully begin to develop a love of books and a desire to read.  </a:t>
            </a:r>
          </a:p>
          <a:p>
            <a:endParaRPr lang="en-GB" dirty="0"/>
          </a:p>
        </p:txBody>
      </p:sp>
      <p:sp>
        <p:nvSpPr>
          <p:cNvPr id="3" name="Rectangle 2">
            <a:extLst>
              <a:ext uri="{FF2B5EF4-FFF2-40B4-BE49-F238E27FC236}">
                <a16:creationId xmlns:a16="http://schemas.microsoft.com/office/drawing/2014/main" id="{19233ECE-018C-4B8D-8EEF-F1AA19DA32E7}"/>
              </a:ext>
            </a:extLst>
          </p:cNvPr>
          <p:cNvSpPr/>
          <p:nvPr/>
        </p:nvSpPr>
        <p:spPr>
          <a:xfrm>
            <a:off x="3203848" y="260648"/>
            <a:ext cx="2073003" cy="707886"/>
          </a:xfrm>
          <a:prstGeom prst="rect">
            <a:avLst/>
          </a:prstGeom>
        </p:spPr>
        <p:txBody>
          <a:bodyPr wrap="none">
            <a:spAutoFit/>
          </a:bodyPr>
          <a:lstStyle/>
          <a:p>
            <a:r>
              <a:rPr lang="en-GB" sz="4000" b="1" u="sng" dirty="0">
                <a:latin typeface="Comic Sans MS" panose="030F0702030302020204" pitchFamily="66" charset="0"/>
              </a:rPr>
              <a:t>Reading</a:t>
            </a:r>
          </a:p>
        </p:txBody>
      </p:sp>
    </p:spTree>
    <p:extLst>
      <p:ext uri="{BB962C8B-B14F-4D97-AF65-F5344CB8AC3E}">
        <p14:creationId xmlns:p14="http://schemas.microsoft.com/office/powerpoint/2010/main" val="2972010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233ECE-018C-4B8D-8EEF-F1AA19DA32E7}"/>
              </a:ext>
            </a:extLst>
          </p:cNvPr>
          <p:cNvSpPr/>
          <p:nvPr/>
        </p:nvSpPr>
        <p:spPr>
          <a:xfrm>
            <a:off x="2608962" y="260648"/>
            <a:ext cx="3926075" cy="707886"/>
          </a:xfrm>
          <a:prstGeom prst="rect">
            <a:avLst/>
          </a:prstGeom>
        </p:spPr>
        <p:txBody>
          <a:bodyPr wrap="none">
            <a:spAutoFit/>
          </a:bodyPr>
          <a:lstStyle/>
          <a:p>
            <a:pPr algn="ctr"/>
            <a:r>
              <a:rPr lang="en-GB" sz="4000" b="1" u="sng" dirty="0">
                <a:latin typeface="Comic Sans MS" panose="030F0702030302020204" pitchFamily="66" charset="0"/>
              </a:rPr>
              <a:t>Sharing a Book</a:t>
            </a:r>
          </a:p>
        </p:txBody>
      </p:sp>
      <p:sp>
        <p:nvSpPr>
          <p:cNvPr id="4" name="Rectangle 3">
            <a:extLst>
              <a:ext uri="{FF2B5EF4-FFF2-40B4-BE49-F238E27FC236}">
                <a16:creationId xmlns:a16="http://schemas.microsoft.com/office/drawing/2014/main" id="{694C3946-9E0A-437B-A795-78A33C9F9816}"/>
              </a:ext>
            </a:extLst>
          </p:cNvPr>
          <p:cNvSpPr/>
          <p:nvPr/>
        </p:nvSpPr>
        <p:spPr>
          <a:xfrm>
            <a:off x="467544" y="1124744"/>
            <a:ext cx="7848872" cy="5109091"/>
          </a:xfrm>
          <a:prstGeom prst="rect">
            <a:avLst/>
          </a:prstGeom>
        </p:spPr>
        <p:txBody>
          <a:bodyPr wrap="square">
            <a:spAutoFit/>
          </a:bodyPr>
          <a:lstStyle/>
          <a:p>
            <a:r>
              <a:rPr lang="en-GB" sz="2800" dirty="0">
                <a:latin typeface="Comic Sans MS" panose="030F0702030302020204" pitchFamily="66" charset="0"/>
              </a:rPr>
              <a:t>Always talk about the title, the pictures and the information on the front and back cover and ask what your child thinks the book might be about.</a:t>
            </a:r>
          </a:p>
          <a:p>
            <a:endParaRPr lang="en-GB" sz="2800" dirty="0">
              <a:latin typeface="Comic Sans MS" panose="030F0702030302020204" pitchFamily="66" charset="0"/>
            </a:endParaRPr>
          </a:p>
          <a:p>
            <a:r>
              <a:rPr lang="en-GB" sz="2800" dirty="0">
                <a:latin typeface="Comic Sans MS" panose="030F0702030302020204" pitchFamily="66" charset="0"/>
              </a:rPr>
              <a:t>Look through the book and play letter-spotting and word games like can you find the word ‘and’ on this page?  How many words can you find that begin with ‘t’?</a:t>
            </a:r>
          </a:p>
          <a:p>
            <a:endParaRPr lang="en-GB" sz="2800" dirty="0">
              <a:latin typeface="Comic Sans MS" panose="030F0702030302020204" pitchFamily="66" charset="0"/>
            </a:endParaRPr>
          </a:p>
          <a:p>
            <a:r>
              <a:rPr lang="en-GB" sz="2800" dirty="0">
                <a:latin typeface="Comic Sans MS" panose="030F0702030302020204" pitchFamily="66" charset="0"/>
              </a:rPr>
              <a:t>Ask questions about what has been read.</a:t>
            </a:r>
          </a:p>
          <a:p>
            <a:endParaRPr lang="en-GB" dirty="0">
              <a:latin typeface="Comic Sans MS" panose="030F0702030302020204" pitchFamily="66" charset="0"/>
            </a:endParaRPr>
          </a:p>
        </p:txBody>
      </p:sp>
    </p:spTree>
    <p:extLst>
      <p:ext uri="{BB962C8B-B14F-4D97-AF65-F5344CB8AC3E}">
        <p14:creationId xmlns:p14="http://schemas.microsoft.com/office/powerpoint/2010/main" val="300343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467600" cy="1143000"/>
          </a:xfrm>
        </p:spPr>
        <p:txBody>
          <a:bodyPr>
            <a:noAutofit/>
          </a:bodyPr>
          <a:lstStyle/>
          <a:p>
            <a:pPr algn="ctr"/>
            <a:r>
              <a:rPr lang="en-GB" sz="4000" dirty="0">
                <a:latin typeface="Comic Sans MS" pitchFamily="66" charset="0"/>
              </a:rPr>
              <a:t>Segmenting and Blending</a:t>
            </a:r>
          </a:p>
        </p:txBody>
      </p:sp>
      <p:sp>
        <p:nvSpPr>
          <p:cNvPr id="3" name="Content Placeholder 2"/>
          <p:cNvSpPr>
            <a:spLocks noGrp="1"/>
          </p:cNvSpPr>
          <p:nvPr>
            <p:ph sz="quarter" idx="1"/>
          </p:nvPr>
        </p:nvSpPr>
        <p:spPr>
          <a:xfrm>
            <a:off x="107504" y="1052736"/>
            <a:ext cx="8784976" cy="5616624"/>
          </a:xfrm>
        </p:spPr>
        <p:txBody>
          <a:bodyPr>
            <a:noAutofit/>
          </a:bodyPr>
          <a:lstStyle/>
          <a:p>
            <a:pPr algn="ctr">
              <a:buNone/>
            </a:pPr>
            <a:r>
              <a:rPr lang="en-GB" sz="2800" dirty="0">
                <a:latin typeface="Comic Sans MS" pitchFamily="66" charset="0"/>
              </a:rPr>
              <a:t>If your child gets stuck on a word encourage them to segment it by saying the letter sounds individually and then putting them together quickly to hear the word.</a:t>
            </a:r>
          </a:p>
          <a:p>
            <a:pPr algn="ctr">
              <a:buNone/>
            </a:pPr>
            <a:r>
              <a:rPr lang="en-GB" sz="13000" dirty="0">
                <a:latin typeface="Comic Sans MS" pitchFamily="66" charset="0"/>
              </a:rPr>
              <a:t>c  a  t</a:t>
            </a:r>
          </a:p>
          <a:p>
            <a:pPr algn="ctr">
              <a:buNone/>
            </a:pPr>
            <a:r>
              <a:rPr lang="en-GB" sz="13000" dirty="0">
                <a:latin typeface="Comic Sans MS" pitchFamily="66" charset="0"/>
              </a:rPr>
              <a:t>cat</a:t>
            </a:r>
          </a:p>
          <a:p>
            <a:pPr>
              <a:buNone/>
            </a:pPr>
            <a:endParaRPr lang="en-GB" sz="7200" dirty="0">
              <a:latin typeface="Comic Sans MS" pitchFamily="66" charset="0"/>
            </a:endParaRPr>
          </a:p>
        </p:txBody>
      </p:sp>
      <p:sp>
        <p:nvSpPr>
          <p:cNvPr id="4" name="Oval 3"/>
          <p:cNvSpPr/>
          <p:nvPr/>
        </p:nvSpPr>
        <p:spPr>
          <a:xfrm>
            <a:off x="26277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499992"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2281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Autofit/>
          </a:bodyPr>
          <a:lstStyle/>
          <a:p>
            <a:pPr algn="ctr"/>
            <a:r>
              <a:rPr lang="en-GB" sz="4400" dirty="0">
                <a:latin typeface="Comic Sans MS" pitchFamily="66" charset="0"/>
              </a:rPr>
              <a:t>Segmenting and Blending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a:latin typeface="Comic Sans MS" pitchFamily="66" charset="0"/>
              </a:rPr>
              <a:t>Qu  ee  n</a:t>
            </a:r>
          </a:p>
          <a:p>
            <a:pPr algn="ctr">
              <a:buNone/>
            </a:pPr>
            <a:r>
              <a:rPr lang="en-GB" sz="13000" dirty="0">
                <a:latin typeface="Comic Sans MS" pitchFamily="66" charset="0"/>
              </a:rPr>
              <a:t>queen</a:t>
            </a:r>
          </a:p>
          <a:p>
            <a:pPr>
              <a:buNone/>
            </a:pPr>
            <a:endParaRPr lang="en-GB" sz="7200" dirty="0">
              <a:latin typeface="Comic Sans MS" pitchFamily="66" charset="0"/>
            </a:endParaRPr>
          </a:p>
        </p:txBody>
      </p:sp>
      <p:sp>
        <p:nvSpPr>
          <p:cNvPr id="6" name="Oval 5"/>
          <p:cNvSpPr/>
          <p:nvPr/>
        </p:nvSpPr>
        <p:spPr>
          <a:xfrm>
            <a:off x="7524328"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3"/>
          <a:stretch>
            <a:fillRect/>
          </a:stretch>
        </p:blipFill>
        <p:spPr>
          <a:xfrm>
            <a:off x="2014181" y="3573016"/>
            <a:ext cx="1018120" cy="201185"/>
          </a:xfrm>
          <a:prstGeom prst="rect">
            <a:avLst/>
          </a:prstGeom>
        </p:spPr>
      </p:pic>
      <p:pic>
        <p:nvPicPr>
          <p:cNvPr id="8" name="Picture 7"/>
          <p:cNvPicPr>
            <a:picLocks noChangeAspect="1"/>
          </p:cNvPicPr>
          <p:nvPr/>
        </p:nvPicPr>
        <p:blipFill>
          <a:blip r:embed="rId3"/>
          <a:stretch>
            <a:fillRect/>
          </a:stretch>
        </p:blipFill>
        <p:spPr>
          <a:xfrm>
            <a:off x="4777408" y="3534768"/>
            <a:ext cx="1018120" cy="2011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404664"/>
            <a:ext cx="8496944" cy="4873752"/>
          </a:xfrm>
        </p:spPr>
        <p:txBody>
          <a:bodyPr>
            <a:noAutofit/>
          </a:bodyPr>
          <a:lstStyle/>
          <a:p>
            <a:pPr marL="0" indent="0">
              <a:buNone/>
            </a:pPr>
            <a:r>
              <a:rPr lang="en-GB" sz="3200" dirty="0">
                <a:latin typeface="Comic Sans MS" pitchFamily="66" charset="0"/>
              </a:rPr>
              <a:t>Remember some words are Tricky Words. Words that can not be segmented and blended. They just have to be learnt! </a:t>
            </a:r>
            <a:r>
              <a:rPr lang="en-GB" sz="3200" dirty="0" err="1">
                <a:latin typeface="Comic Sans MS" pitchFamily="66" charset="0"/>
              </a:rPr>
              <a:t>E.g</a:t>
            </a:r>
            <a:r>
              <a:rPr lang="en-GB" sz="3200" dirty="0">
                <a:latin typeface="Comic Sans MS" pitchFamily="66" charset="0"/>
              </a:rPr>
              <a:t> </a:t>
            </a:r>
          </a:p>
          <a:p>
            <a:r>
              <a:rPr lang="en-GB" sz="3200" b="1" dirty="0">
                <a:latin typeface="Comic Sans MS" pitchFamily="66" charset="0"/>
              </a:rPr>
              <a:t>the, to, I, no, go, into</a:t>
            </a:r>
          </a:p>
        </p:txBody>
      </p:sp>
    </p:spTree>
    <p:extLst>
      <p:ext uri="{BB962C8B-B14F-4D97-AF65-F5344CB8AC3E}">
        <p14:creationId xmlns:p14="http://schemas.microsoft.com/office/powerpoint/2010/main" val="302412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omic Sans MS" pitchFamily="66"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r>
              <a:rPr lang="en-GB" sz="3600" dirty="0">
                <a:latin typeface="Comic Sans MS" pitchFamily="66" charset="0"/>
              </a:rPr>
              <a:t>Breaking down words for spelling.</a:t>
            </a:r>
          </a:p>
          <a:p>
            <a:pPr algn="ctr">
              <a:buNone/>
            </a:pPr>
            <a:r>
              <a:rPr lang="en-GB" sz="13000" dirty="0">
                <a:latin typeface="Comic Sans MS" pitchFamily="66" charset="0"/>
              </a:rPr>
              <a:t>cat</a:t>
            </a:r>
          </a:p>
          <a:p>
            <a:pPr algn="ctr">
              <a:buNone/>
            </a:pPr>
            <a:r>
              <a:rPr lang="en-GB" sz="13000" dirty="0">
                <a:latin typeface="Comic Sans MS" pitchFamily="66" charset="0"/>
              </a:rPr>
              <a:t>c  a  t</a:t>
            </a:r>
          </a:p>
          <a:p>
            <a:pPr>
              <a:buNone/>
            </a:pPr>
            <a:endParaRPr lang="en-GB" sz="7200" dirty="0">
              <a:latin typeface="Comic Sans MS" pitchFamily="66" charset="0"/>
            </a:endParaRPr>
          </a:p>
        </p:txBody>
      </p:sp>
      <p:sp>
        <p:nvSpPr>
          <p:cNvPr id="4" name="Oval 3"/>
          <p:cNvSpPr/>
          <p:nvPr/>
        </p:nvSpPr>
        <p:spPr>
          <a:xfrm>
            <a:off x="2627784"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499992"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228184" y="58772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omic Sans MS" pitchFamily="66"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a:latin typeface="Comic Sans MS" pitchFamily="66" charset="0"/>
              </a:rPr>
              <a:t>Queen</a:t>
            </a:r>
          </a:p>
          <a:p>
            <a:pPr algn="ctr">
              <a:buNone/>
            </a:pPr>
            <a:r>
              <a:rPr lang="en-GB" sz="13000" dirty="0">
                <a:latin typeface="Comic Sans MS" pitchFamily="66" charset="0"/>
              </a:rPr>
              <a:t>qu  ee  n</a:t>
            </a:r>
          </a:p>
          <a:p>
            <a:pPr>
              <a:buNone/>
            </a:pPr>
            <a:endParaRPr lang="en-GB" sz="7200" dirty="0">
              <a:latin typeface="Comic Sans MS" pitchFamily="66" charset="0"/>
            </a:endParaRPr>
          </a:p>
        </p:txBody>
      </p:sp>
      <p:sp>
        <p:nvSpPr>
          <p:cNvPr id="6" name="Oval 5"/>
          <p:cNvSpPr/>
          <p:nvPr/>
        </p:nvSpPr>
        <p:spPr>
          <a:xfrm>
            <a:off x="7164288"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a:off x="4427984" y="5877272"/>
            <a:ext cx="864096" cy="0"/>
          </a:xfrm>
          <a:prstGeom prst="line">
            <a:avLst/>
          </a:prstGeom>
          <a:ln w="88900"/>
        </p:spPr>
        <p:style>
          <a:lnRef idx="3">
            <a:schemeClr val="accent1"/>
          </a:lnRef>
          <a:fillRef idx="0">
            <a:schemeClr val="accent1"/>
          </a:fillRef>
          <a:effectRef idx="2">
            <a:schemeClr val="accent1"/>
          </a:effectRef>
          <a:fontRef idx="minor">
            <a:schemeClr val="tx1"/>
          </a:fontRef>
        </p:style>
      </p:cxnSp>
      <p:pic>
        <p:nvPicPr>
          <p:cNvPr id="10" name="Picture 9"/>
          <p:cNvPicPr>
            <a:picLocks noChangeAspect="1"/>
          </p:cNvPicPr>
          <p:nvPr/>
        </p:nvPicPr>
        <p:blipFill>
          <a:blip r:embed="rId3"/>
          <a:stretch>
            <a:fillRect/>
          </a:stretch>
        </p:blipFill>
        <p:spPr>
          <a:xfrm>
            <a:off x="1897696" y="5776679"/>
            <a:ext cx="1018120" cy="2011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noAutofit/>
          </a:bodyPr>
          <a:lstStyle/>
          <a:p>
            <a:pPr algn="ctr"/>
            <a:r>
              <a:rPr lang="en-GB" sz="4000" dirty="0">
                <a:latin typeface="Comic Sans MS" pitchFamily="66" charset="0"/>
              </a:rPr>
              <a:t>What does a Phonics lesson look like?</a:t>
            </a:r>
          </a:p>
        </p:txBody>
      </p:sp>
      <p:graphicFrame>
        <p:nvGraphicFramePr>
          <p:cNvPr id="4" name="Table 3"/>
          <p:cNvGraphicFramePr>
            <a:graphicFrameLocks noGrp="1"/>
          </p:cNvGraphicFramePr>
          <p:nvPr>
            <p:extLst>
              <p:ext uri="{D42A27DB-BD31-4B8C-83A1-F6EECF244321}">
                <p14:modId xmlns:p14="http://schemas.microsoft.com/office/powerpoint/2010/main" val="2593564980"/>
              </p:ext>
            </p:extLst>
          </p:nvPr>
        </p:nvGraphicFramePr>
        <p:xfrm>
          <a:off x="467544" y="1484784"/>
          <a:ext cx="8064896" cy="4680520"/>
        </p:xfrm>
        <a:graphic>
          <a:graphicData uri="http://schemas.openxmlformats.org/drawingml/2006/table">
            <a:tbl>
              <a:tblPr/>
              <a:tblGrid>
                <a:gridCol w="2664296">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279133">
                <a:tc>
                  <a:txBody>
                    <a:bodyPr/>
                    <a:lstStyle/>
                    <a:p>
                      <a:pPr>
                        <a:spcBef>
                          <a:spcPts val="300"/>
                        </a:spcBef>
                        <a:spcAft>
                          <a:spcPts val="0"/>
                        </a:spcAft>
                      </a:pPr>
                      <a:r>
                        <a:rPr lang="en-GB" sz="2800" b="1" dirty="0">
                          <a:latin typeface="Comic Sans MS"/>
                          <a:ea typeface="Calibri"/>
                          <a:cs typeface="Times New Roman"/>
                        </a:rPr>
                        <a:t>Revisit/review</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omic Sans MS"/>
                          <a:ea typeface="Calibri"/>
                          <a:cs typeface="Times New Roman"/>
                        </a:rPr>
                        <a:t>Flashcards to practice phonemes learnt so far.</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603819">
                <a:tc>
                  <a:txBody>
                    <a:bodyPr/>
                    <a:lstStyle/>
                    <a:p>
                      <a:pPr>
                        <a:spcBef>
                          <a:spcPts val="300"/>
                        </a:spcBef>
                        <a:spcAft>
                          <a:spcPts val="0"/>
                        </a:spcAft>
                      </a:pPr>
                      <a:r>
                        <a:rPr lang="en-GB" sz="2800" b="1" dirty="0">
                          <a:latin typeface="Comic Sans MS"/>
                          <a:ea typeface="Calibri"/>
                          <a:cs typeface="Times New Roman"/>
                        </a:rPr>
                        <a:t>Teach </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omic Sans MS"/>
                          <a:ea typeface="Calibri"/>
                          <a:cs typeface="Times New Roman"/>
                        </a:rPr>
                        <a:t>Teach new phoneme e.g. air.</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78858">
                <a:tc>
                  <a:txBody>
                    <a:bodyPr/>
                    <a:lstStyle/>
                    <a:p>
                      <a:pPr>
                        <a:spcBef>
                          <a:spcPts val="300"/>
                        </a:spcBef>
                        <a:spcAft>
                          <a:spcPts val="0"/>
                        </a:spcAft>
                      </a:pPr>
                      <a:r>
                        <a:rPr lang="en-GB" sz="2800" b="1" dirty="0">
                          <a:latin typeface="Comic Sans MS"/>
                          <a:ea typeface="Calibri"/>
                          <a:cs typeface="Times New Roman"/>
                        </a:rPr>
                        <a:t>Practice </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omic Sans MS"/>
                          <a:ea typeface="Calibri"/>
                          <a:cs typeface="Times New Roman"/>
                        </a:rPr>
                        <a:t>Buried treasure </a:t>
                      </a:r>
                      <a:endParaRPr lang="en-GB" sz="2800" dirty="0">
                        <a:latin typeface="Calibri"/>
                        <a:ea typeface="Calibri"/>
                        <a:cs typeface="Times New Roman"/>
                      </a:endParaRPr>
                    </a:p>
                    <a:p>
                      <a:pPr>
                        <a:spcBef>
                          <a:spcPts val="300"/>
                        </a:spcBef>
                        <a:spcAft>
                          <a:spcPts val="0"/>
                        </a:spcAft>
                      </a:pPr>
                      <a:r>
                        <a:rPr lang="en-GB" sz="2800" dirty="0">
                          <a:latin typeface="Comic Sans MS"/>
                          <a:ea typeface="Calibri"/>
                          <a:cs typeface="Times New Roman"/>
                        </a:rPr>
                        <a:t>air,  zair, fair, hair, lair, pair, vair, sair, thair.</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18710">
                <a:tc>
                  <a:txBody>
                    <a:bodyPr/>
                    <a:lstStyle/>
                    <a:p>
                      <a:pPr>
                        <a:spcBef>
                          <a:spcPts val="300"/>
                        </a:spcBef>
                        <a:spcAft>
                          <a:spcPts val="0"/>
                        </a:spcAft>
                      </a:pPr>
                      <a:r>
                        <a:rPr lang="en-GB" sz="2800" b="1" dirty="0">
                          <a:latin typeface="Comic Sans MS"/>
                          <a:ea typeface="Calibri"/>
                          <a:cs typeface="Times New Roman"/>
                        </a:rPr>
                        <a:t>Apply </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omic Sans MS"/>
                          <a:ea typeface="Calibri"/>
                          <a:cs typeface="Times New Roman"/>
                        </a:rPr>
                        <a:t>Read captions:</a:t>
                      </a:r>
                      <a:endParaRPr lang="en-GB" sz="2800" dirty="0">
                        <a:latin typeface="Calibri"/>
                        <a:ea typeface="Calibri"/>
                        <a:cs typeface="Times New Roman"/>
                      </a:endParaRPr>
                    </a:p>
                    <a:p>
                      <a:pPr>
                        <a:spcBef>
                          <a:spcPts val="300"/>
                        </a:spcBef>
                        <a:spcAft>
                          <a:spcPts val="0"/>
                        </a:spcAft>
                      </a:pPr>
                      <a:r>
                        <a:rPr lang="en-GB" sz="2800" dirty="0">
                          <a:latin typeface="Comic Sans MS"/>
                          <a:ea typeface="Calibri"/>
                          <a:cs typeface="Times New Roman"/>
                        </a:rPr>
                        <a:t>The goat had a long beard.</a:t>
                      </a:r>
                      <a:endParaRPr lang="en-GB" sz="2800" dirty="0">
                        <a:latin typeface="Calibri"/>
                        <a:ea typeface="Calibri"/>
                        <a:cs typeface="Times New Roman"/>
                      </a:endParaRPr>
                    </a:p>
                    <a:p>
                      <a:pPr>
                        <a:spcBef>
                          <a:spcPts val="300"/>
                        </a:spcBef>
                        <a:spcAft>
                          <a:spcPts val="0"/>
                        </a:spcAft>
                      </a:pPr>
                      <a:r>
                        <a:rPr lang="en-GB" sz="2800" dirty="0">
                          <a:latin typeface="Comic Sans MS"/>
                          <a:ea typeface="Calibri"/>
                          <a:cs typeface="Times New Roman"/>
                        </a:rPr>
                        <a:t>The quack was right in his ear.</a:t>
                      </a:r>
                      <a:endParaRPr lang="en-GB"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8784976" cy="5229200"/>
          </a:xfrm>
        </p:spPr>
        <p:txBody>
          <a:bodyPr>
            <a:noAutofit/>
          </a:bodyPr>
          <a:lstStyle/>
          <a:p>
            <a:pPr>
              <a:buNone/>
            </a:pPr>
            <a:r>
              <a:rPr lang="en-GB" sz="3200" dirty="0">
                <a:latin typeface="Comic Sans MS" pitchFamily="66" charset="0"/>
              </a:rPr>
              <a:t>   Children will take part in a  national phonics screening check.</a:t>
            </a:r>
          </a:p>
          <a:p>
            <a:r>
              <a:rPr lang="en-GB" sz="3200" dirty="0">
                <a:latin typeface="Comic Sans MS" pitchFamily="66" charset="0"/>
              </a:rPr>
              <a:t>The phonics screening check is designed to confirm whether pupils have learnt phonic decoding to an appropriate standard. It will identify pupils who need extra help to improve their decoding skills.</a:t>
            </a:r>
          </a:p>
          <a:p>
            <a:r>
              <a:rPr lang="en-GB" sz="3200" dirty="0">
                <a:latin typeface="Comic Sans MS" pitchFamily="66" charset="0"/>
              </a:rPr>
              <a:t>The check consists of 20 real words and 20 pseudo-words that a pupil reads aloud to the teacher. </a:t>
            </a:r>
          </a:p>
          <a:p>
            <a:pPr>
              <a:buNone/>
            </a:pPr>
            <a:endParaRPr lang="en-GB" sz="3200" dirty="0">
              <a:latin typeface="Comic Sans MS" pitchFamily="66" charset="0"/>
            </a:endParaRPr>
          </a:p>
        </p:txBody>
      </p:sp>
      <p:sp>
        <p:nvSpPr>
          <p:cNvPr id="4" name="TextBox 3"/>
          <p:cNvSpPr txBox="1"/>
          <p:nvPr/>
        </p:nvSpPr>
        <p:spPr>
          <a:xfrm>
            <a:off x="251520" y="188640"/>
            <a:ext cx="8208912" cy="1323439"/>
          </a:xfrm>
          <a:prstGeom prst="rect">
            <a:avLst/>
          </a:prstGeom>
          <a:noFill/>
        </p:spPr>
        <p:txBody>
          <a:bodyPr wrap="square" rtlCol="0">
            <a:spAutoFit/>
          </a:bodyPr>
          <a:lstStyle/>
          <a:p>
            <a:pPr algn="ctr"/>
            <a:r>
              <a:rPr lang="en-GB" sz="4000" cap="small" dirty="0">
                <a:solidFill>
                  <a:srgbClr val="575F6D"/>
                </a:solidFill>
                <a:latin typeface="Comic Sans MS" pitchFamily="66" charset="0"/>
                <a:ea typeface="+mj-ea"/>
                <a:cs typeface="+mj-cs"/>
              </a:rPr>
              <a:t>National Phonics Screening Check in year 1</a:t>
            </a:r>
            <a:endParaRPr lang="en-GB" sz="4800" dirty="0">
              <a:solidFill>
                <a:schemeClr val="bg1">
                  <a:lumMod val="85000"/>
                </a:schemeClr>
              </a:solidFill>
              <a:latin typeface="Comic Sans MS" pitchFamily="66" charset="0"/>
            </a:endParaRPr>
          </a:p>
        </p:txBody>
      </p:sp>
    </p:spTree>
    <p:extLst>
      <p:ext uri="{BB962C8B-B14F-4D97-AF65-F5344CB8AC3E}">
        <p14:creationId xmlns:p14="http://schemas.microsoft.com/office/powerpoint/2010/main" val="156719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332656"/>
            <a:ext cx="7467600" cy="4896544"/>
          </a:xfrm>
        </p:spPr>
        <p:txBody>
          <a:bodyPr>
            <a:normAutofit fontScale="25000" lnSpcReduction="20000"/>
          </a:bodyPr>
          <a:lstStyle/>
          <a:p>
            <a:pPr>
              <a:buSzPct val="78000"/>
              <a:buFont typeface="Courier New" panose="02070309020205020404" pitchFamily="49" charset="0"/>
              <a:buChar char="o"/>
            </a:pPr>
            <a:r>
              <a:rPr lang="en-GB" sz="14400" dirty="0">
                <a:latin typeface="Comic Sans MS" panose="030F0702030302020204" pitchFamily="66" charset="0"/>
              </a:rPr>
              <a:t>Phonics for reading</a:t>
            </a:r>
          </a:p>
          <a:p>
            <a:pPr marL="0" indent="0">
              <a:buNone/>
            </a:pPr>
            <a:r>
              <a:rPr lang="en-GB" sz="14400" dirty="0">
                <a:latin typeface="Comic Sans MS" panose="030F0702030302020204" pitchFamily="66" charset="0"/>
              </a:rPr>
              <a:t>First children are taught to read letters, or groups of letters by saying the letter sounds.  Children can then start to read words by blending the sounds together to make a word. </a:t>
            </a:r>
          </a:p>
          <a:p>
            <a:pPr marL="0" indent="0">
              <a:buNone/>
            </a:pPr>
            <a:endParaRPr lang="en-GB" sz="14400" dirty="0">
              <a:latin typeface="Comic Sans MS" panose="030F0702030302020204" pitchFamily="66" charset="0"/>
            </a:endParaRPr>
          </a:p>
          <a:p>
            <a:pPr lvl="0">
              <a:buClr>
                <a:srgbClr val="FE8637"/>
              </a:buClr>
              <a:buFont typeface="Courier New" panose="02070309020205020404" pitchFamily="49" charset="0"/>
              <a:buChar char="o"/>
            </a:pPr>
            <a:r>
              <a:rPr lang="en-GB" sz="14400" dirty="0">
                <a:solidFill>
                  <a:prstClr val="black"/>
                </a:solidFill>
                <a:latin typeface="Comic Sans MS" panose="030F0702030302020204" pitchFamily="66" charset="0"/>
              </a:rPr>
              <a:t>Phonics for writing</a:t>
            </a:r>
          </a:p>
          <a:p>
            <a:pPr marL="0" indent="0">
              <a:buNone/>
            </a:pPr>
            <a:r>
              <a:rPr lang="en-GB" sz="14400" dirty="0">
                <a:latin typeface="Comic Sans MS" panose="030F0702030302020204" pitchFamily="66" charset="0"/>
              </a:rPr>
              <a:t>Children are taught to reverse this process saying the word and then segmenting the sounds.</a:t>
            </a:r>
          </a:p>
          <a:p>
            <a:endParaRPr lang="en-GB" dirty="0">
              <a:latin typeface="Comic Sans MS" panose="030F0702030302020204" pitchFamily="66" charset="0"/>
            </a:endParaRPr>
          </a:p>
        </p:txBody>
      </p:sp>
    </p:spTree>
    <p:extLst>
      <p:ext uri="{BB962C8B-B14F-4D97-AF65-F5344CB8AC3E}">
        <p14:creationId xmlns:p14="http://schemas.microsoft.com/office/powerpoint/2010/main" val="2654663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a:latin typeface="Comic Sans MS" pitchFamily="66" charset="0"/>
              </a:rPr>
              <a:t> Phonics Test</a:t>
            </a:r>
          </a:p>
        </p:txBody>
      </p:sp>
      <p:pic>
        <p:nvPicPr>
          <p:cNvPr id="35842" name="Picture 2"/>
          <p:cNvPicPr>
            <a:picLocks noChangeAspect="1" noChangeArrowheads="1"/>
          </p:cNvPicPr>
          <p:nvPr/>
        </p:nvPicPr>
        <p:blipFill>
          <a:blip r:embed="rId2" cstate="print"/>
          <a:srcRect l="16322" t="23250" r="51579" b="8829"/>
          <a:stretch>
            <a:fillRect/>
          </a:stretch>
        </p:blipFill>
        <p:spPr bwMode="auto">
          <a:xfrm>
            <a:off x="4572000" y="1628800"/>
            <a:ext cx="4176464" cy="4968552"/>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l="16241" t="23422" r="51660" b="7672"/>
          <a:stretch>
            <a:fillRect/>
          </a:stretch>
        </p:blipFill>
        <p:spPr bwMode="auto">
          <a:xfrm>
            <a:off x="179512" y="1628800"/>
            <a:ext cx="4176464" cy="50405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706090"/>
          </a:xfrm>
        </p:spPr>
        <p:txBody>
          <a:bodyPr>
            <a:normAutofit fontScale="90000"/>
          </a:bodyPr>
          <a:lstStyle/>
          <a:p>
            <a:pPr algn="ctr"/>
            <a:r>
              <a:rPr lang="en-GB" sz="4400" dirty="0">
                <a:latin typeface="Comic Sans MS" pitchFamily="66" charset="0"/>
              </a:rPr>
              <a:t>How to help at home</a:t>
            </a:r>
          </a:p>
        </p:txBody>
      </p:sp>
      <p:sp>
        <p:nvSpPr>
          <p:cNvPr id="3" name="Content Placeholder 2"/>
          <p:cNvSpPr>
            <a:spLocks noGrp="1"/>
          </p:cNvSpPr>
          <p:nvPr>
            <p:ph sz="quarter" idx="1"/>
          </p:nvPr>
        </p:nvSpPr>
        <p:spPr>
          <a:xfrm>
            <a:off x="179512" y="764704"/>
            <a:ext cx="8784976" cy="5400600"/>
          </a:xfrm>
        </p:spPr>
        <p:txBody>
          <a:bodyPr>
            <a:noAutofit/>
          </a:bodyPr>
          <a:lstStyle/>
          <a:p>
            <a:pPr>
              <a:buFont typeface="Courier New" panose="02070309020205020404" pitchFamily="49" charset="0"/>
              <a:buChar char="o"/>
            </a:pPr>
            <a:r>
              <a:rPr lang="en-GB" sz="3200" dirty="0">
                <a:latin typeface="Comic Sans MS" pitchFamily="66" charset="0"/>
              </a:rPr>
              <a:t>Practise sounds: sign posts, car registration plates etc.</a:t>
            </a:r>
          </a:p>
          <a:p>
            <a:pPr>
              <a:buFont typeface="Courier New" panose="02070309020205020404" pitchFamily="49" charset="0"/>
              <a:buChar char="o"/>
            </a:pPr>
            <a:r>
              <a:rPr lang="en-GB" sz="3200" dirty="0">
                <a:latin typeface="Comic Sans MS" pitchFamily="66" charset="0"/>
              </a:rPr>
              <a:t>Challenge children to find objects that begin with a certain sound.</a:t>
            </a:r>
          </a:p>
          <a:p>
            <a:pPr>
              <a:buFont typeface="Courier New" panose="02070309020205020404" pitchFamily="49" charset="0"/>
              <a:buChar char="o"/>
            </a:pPr>
            <a:r>
              <a:rPr lang="en-GB" sz="3200" dirty="0">
                <a:latin typeface="Comic Sans MS" pitchFamily="66" charset="0"/>
              </a:rPr>
              <a:t>Play ‘I spy’ with phonemes not letter names.</a:t>
            </a:r>
          </a:p>
          <a:p>
            <a:pPr>
              <a:buFont typeface="Courier New" panose="02070309020205020404" pitchFamily="49" charset="0"/>
              <a:buChar char="o"/>
            </a:pPr>
            <a:r>
              <a:rPr lang="en-GB" sz="3200" dirty="0">
                <a:latin typeface="Comic Sans MS" pitchFamily="66" charset="0"/>
              </a:rPr>
              <a:t>Practise letter formation</a:t>
            </a:r>
          </a:p>
          <a:p>
            <a:pPr>
              <a:buFont typeface="Courier New" panose="02070309020205020404" pitchFamily="49" charset="0"/>
              <a:buChar char="o"/>
            </a:pPr>
            <a:r>
              <a:rPr lang="en-GB" sz="3200" dirty="0">
                <a:latin typeface="Comic Sans MS" pitchFamily="66" charset="0"/>
              </a:rPr>
              <a:t>Play rhyming games</a:t>
            </a:r>
          </a:p>
          <a:p>
            <a:pPr>
              <a:buFont typeface="Courier New" panose="02070309020205020404" pitchFamily="49" charset="0"/>
              <a:buChar char="o"/>
            </a:pPr>
            <a:r>
              <a:rPr lang="en-GB" sz="3200" dirty="0">
                <a:latin typeface="Comic Sans MS" pitchFamily="66" charset="0"/>
              </a:rPr>
              <a:t>Word cards will be sent home, play games with them.</a:t>
            </a:r>
          </a:p>
          <a:p>
            <a:pPr>
              <a:buFont typeface="Courier New" panose="02070309020205020404" pitchFamily="49" charset="0"/>
              <a:buChar char="o"/>
            </a:pPr>
            <a:r>
              <a:rPr lang="en-GB" sz="3200" dirty="0">
                <a:latin typeface="Comic Sans MS" pitchFamily="66" charset="0"/>
              </a:rPr>
              <a:t>Make sentences with the word cards.</a:t>
            </a:r>
          </a:p>
          <a:p>
            <a:pPr>
              <a:buFont typeface="Courier New" panose="02070309020205020404" pitchFamily="49" charset="0"/>
              <a:buChar char="o"/>
            </a:pPr>
            <a:r>
              <a:rPr lang="en-GB" sz="3200" dirty="0">
                <a:latin typeface="Comic Sans MS" pitchFamily="66" charset="0"/>
              </a:rPr>
              <a:t>Make it FUN!</a:t>
            </a:r>
          </a:p>
          <a:p>
            <a:pPr>
              <a:buFont typeface="Courier New" panose="02070309020205020404" pitchFamily="49" charset="0"/>
              <a:buChar char="o"/>
            </a:pPr>
            <a:endParaRPr lang="en-GB" sz="3200" dirty="0">
              <a:latin typeface="Comic Sans MS" pitchFamily="66" charset="0"/>
            </a:endParaRPr>
          </a:p>
        </p:txBody>
      </p:sp>
    </p:spTree>
    <p:extLst>
      <p:ext uri="{BB962C8B-B14F-4D97-AF65-F5344CB8AC3E}">
        <p14:creationId xmlns:p14="http://schemas.microsoft.com/office/powerpoint/2010/main" val="324816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2DC9C-9E76-4428-AFDC-7CEA536A6479}"/>
              </a:ext>
            </a:extLst>
          </p:cNvPr>
          <p:cNvSpPr>
            <a:spLocks noGrp="1"/>
          </p:cNvSpPr>
          <p:nvPr>
            <p:ph sz="quarter" idx="1"/>
          </p:nvPr>
        </p:nvSpPr>
        <p:spPr>
          <a:xfrm>
            <a:off x="457200" y="260648"/>
            <a:ext cx="7467600" cy="6213304"/>
          </a:xfrm>
        </p:spPr>
        <p:txBody>
          <a:bodyPr>
            <a:normAutofit/>
          </a:bodyPr>
          <a:lstStyle/>
          <a:p>
            <a:r>
              <a:rPr lang="en-US" sz="3200" dirty="0">
                <a:latin typeface="Comic Sans MS" panose="030F0702030302020204" pitchFamily="66" charset="0"/>
              </a:rPr>
              <a:t>We have school membership of a website called </a:t>
            </a:r>
            <a:r>
              <a:rPr lang="en-US" sz="3200" dirty="0" err="1">
                <a:latin typeface="Comic Sans MS" panose="030F0702030302020204" pitchFamily="66" charset="0"/>
              </a:rPr>
              <a:t>PhonicsPlay</a:t>
            </a:r>
            <a:r>
              <a:rPr lang="en-US" sz="3200" dirty="0">
                <a:latin typeface="Comic Sans MS" panose="030F0702030302020204" pitchFamily="66" charset="0"/>
              </a:rPr>
              <a:t> which children love. They do not </a:t>
            </a:r>
            <a:r>
              <a:rPr lang="en-US" sz="3200" dirty="0" err="1">
                <a:latin typeface="Comic Sans MS" panose="030F0702030302020204" pitchFamily="66" charset="0"/>
              </a:rPr>
              <a:t>realise</a:t>
            </a:r>
            <a:r>
              <a:rPr lang="en-US" sz="3200" dirty="0">
                <a:latin typeface="Comic Sans MS" panose="030F0702030302020204" pitchFamily="66" charset="0"/>
              </a:rPr>
              <a:t> that they are learning as they play the games. </a:t>
            </a:r>
          </a:p>
          <a:p>
            <a:r>
              <a:rPr lang="en-US" sz="3200" dirty="0">
                <a:latin typeface="Comic Sans MS" panose="030F0702030302020204" pitchFamily="66" charset="0"/>
              </a:rPr>
              <a:t>You will get the log on to it on the children’s pencil cases and on a sticker in their Home School books.</a:t>
            </a:r>
          </a:p>
          <a:p>
            <a:endParaRPr lang="en-GB" sz="2800" dirty="0">
              <a:latin typeface="Comic Sans MS" panose="030F0702030302020204" pitchFamily="66" charset="0"/>
            </a:endParaRPr>
          </a:p>
        </p:txBody>
      </p:sp>
      <p:pic>
        <p:nvPicPr>
          <p:cNvPr id="5" name="Picture 4">
            <a:extLst>
              <a:ext uri="{FF2B5EF4-FFF2-40B4-BE49-F238E27FC236}">
                <a16:creationId xmlns:a16="http://schemas.microsoft.com/office/drawing/2014/main" id="{DFFC5633-971B-47A5-A786-DF1A23AE2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437112"/>
            <a:ext cx="2440092" cy="1870583"/>
          </a:xfrm>
          <a:prstGeom prst="rect">
            <a:avLst/>
          </a:prstGeom>
        </p:spPr>
      </p:pic>
    </p:spTree>
    <p:extLst>
      <p:ext uri="{BB962C8B-B14F-4D97-AF65-F5344CB8AC3E}">
        <p14:creationId xmlns:p14="http://schemas.microsoft.com/office/powerpoint/2010/main" val="31302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764704"/>
            <a:ext cx="8784976" cy="5400600"/>
          </a:xfrm>
        </p:spPr>
        <p:txBody>
          <a:bodyPr>
            <a:noAutofit/>
          </a:bodyPr>
          <a:lstStyle/>
          <a:p>
            <a:pPr marL="0" indent="0">
              <a:buNone/>
            </a:pPr>
            <a:r>
              <a:rPr lang="en-GB" sz="3200" b="1" u="sng" dirty="0">
                <a:latin typeface="Comic Sans MS" pitchFamily="66" charset="0"/>
              </a:rPr>
              <a:t>Terminology</a:t>
            </a:r>
          </a:p>
          <a:p>
            <a:pPr marL="0" indent="0">
              <a:buNone/>
            </a:pPr>
            <a:r>
              <a:rPr lang="en-GB" sz="3200" dirty="0">
                <a:latin typeface="Comic Sans MS" pitchFamily="66" charset="0"/>
              </a:rPr>
              <a:t>On the school website is a document which explains the terminology that is used when teaching phonics.</a:t>
            </a:r>
          </a:p>
          <a:p>
            <a:pPr marL="0" indent="0">
              <a:buNone/>
            </a:pPr>
            <a:endParaRPr lang="en-GB" sz="3200" dirty="0">
              <a:latin typeface="Comic Sans MS" pitchFamily="66" charset="0"/>
            </a:endParaRPr>
          </a:p>
          <a:p>
            <a:pPr marL="0" indent="0">
              <a:buNone/>
            </a:pPr>
            <a:r>
              <a:rPr lang="en-GB" sz="3200" dirty="0">
                <a:latin typeface="Comic Sans MS" pitchFamily="66" charset="0"/>
              </a:rPr>
              <a:t>If you have any queries about the teaching of phonics please contact us on</a:t>
            </a:r>
          </a:p>
          <a:p>
            <a:pPr marL="0" indent="0">
              <a:buNone/>
            </a:pPr>
            <a:r>
              <a:rPr lang="en-GB" sz="3200" dirty="0">
                <a:latin typeface="Comic Sans MS" pitchFamily="66" charset="0"/>
                <a:hlinkClick r:id="rId3"/>
              </a:rPr>
              <a:t>lisa.lawrence@hanslope.milton-keynes.sch.uk</a:t>
            </a:r>
            <a:endParaRPr lang="en-GB" sz="3200" dirty="0">
              <a:latin typeface="Comic Sans MS" pitchFamily="66" charset="0"/>
            </a:endParaRPr>
          </a:p>
          <a:p>
            <a:pPr marL="0" indent="0">
              <a:buNone/>
            </a:pPr>
            <a:r>
              <a:rPr lang="en-GB" sz="3200" dirty="0">
                <a:latin typeface="Comic Sans MS" pitchFamily="66" charset="0"/>
                <a:hlinkClick r:id="rId4"/>
              </a:rPr>
              <a:t>jane.fox@hanslope.milton-keynes.sch.uk</a:t>
            </a:r>
            <a:endParaRPr lang="en-GB" sz="3200" dirty="0">
              <a:latin typeface="Comic Sans MS" pitchFamily="66" charset="0"/>
            </a:endParaRPr>
          </a:p>
          <a:p>
            <a:pPr marL="0" indent="0">
              <a:buNone/>
            </a:pPr>
            <a:endParaRPr lang="en-GB" sz="3200" dirty="0">
              <a:latin typeface="Comic Sans MS" pitchFamily="66" charset="0"/>
            </a:endParaRPr>
          </a:p>
          <a:p>
            <a:pPr marL="0" indent="0">
              <a:buNone/>
            </a:pPr>
            <a:r>
              <a:rPr lang="en-GB" sz="3200" dirty="0">
                <a:latin typeface="Comic Sans MS" pitchFamily="66" charset="0"/>
              </a:rPr>
              <a:t>Thank you!</a:t>
            </a:r>
          </a:p>
        </p:txBody>
      </p:sp>
    </p:spTree>
    <p:extLst>
      <p:ext uri="{BB962C8B-B14F-4D97-AF65-F5344CB8AC3E}">
        <p14:creationId xmlns:p14="http://schemas.microsoft.com/office/powerpoint/2010/main" val="77089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5904656"/>
          </a:xfrm>
        </p:spPr>
        <p:txBody>
          <a:bodyPr>
            <a:normAutofit/>
          </a:bodyPr>
          <a:lstStyle/>
          <a:p>
            <a:pPr marL="0" indent="0" algn="ctr">
              <a:buNone/>
            </a:pPr>
            <a:r>
              <a:rPr lang="en-GB" sz="3600" b="1" dirty="0">
                <a:latin typeface="Comic Sans MS" panose="030F0702030302020204" pitchFamily="66" charset="0"/>
              </a:rPr>
              <a:t>The Phonic Alphabet</a:t>
            </a:r>
          </a:p>
          <a:p>
            <a:pPr marL="0" indent="0" algn="ctr">
              <a:buNone/>
            </a:pPr>
            <a:endParaRPr lang="en-GB" sz="3600" b="1" dirty="0">
              <a:latin typeface="Comic Sans MS" panose="030F0702030302020204" pitchFamily="66" charset="0"/>
            </a:endParaRPr>
          </a:p>
          <a:p>
            <a:r>
              <a:rPr lang="en-GB" sz="3200" dirty="0">
                <a:latin typeface="Comic Sans MS" panose="030F0702030302020204" pitchFamily="66" charset="0"/>
              </a:rPr>
              <a:t>The English language has 44 phonemes ~ (a phoneme is the smallest unit of sound in a word.)</a:t>
            </a:r>
          </a:p>
          <a:p>
            <a:r>
              <a:rPr lang="en-GB" sz="3200" dirty="0">
                <a:latin typeface="Comic Sans MS" panose="030F0702030302020204" pitchFamily="66" charset="0"/>
              </a:rPr>
              <a:t>Children are taught to write each letter forming it accurately.</a:t>
            </a:r>
          </a:p>
          <a:p>
            <a:r>
              <a:rPr lang="en-US" altLang="en-US" sz="3200" kern="0" dirty="0">
                <a:solidFill>
                  <a:srgbClr val="000000"/>
                </a:solidFill>
                <a:latin typeface="Comic Sans MS"/>
                <a:cs typeface="Arial"/>
              </a:rPr>
              <a:t>Phonemes should be articulated clearly and precisely. </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998855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188640"/>
            <a:ext cx="7467600" cy="5904656"/>
          </a:xfrm>
        </p:spPr>
        <p:txBody>
          <a:bodyPr>
            <a:normAutofit/>
          </a:bodyPr>
          <a:lstStyle/>
          <a:p>
            <a:r>
              <a:rPr lang="en-GB" sz="3200" dirty="0">
                <a:latin typeface="Comic Sans MS" panose="030F0702030302020204" pitchFamily="66" charset="0"/>
              </a:rPr>
              <a:t>Children are taught to produce the shortest sounds possible e.g. no ‘uh’ on the end of ‘d’ and ‘g’.</a:t>
            </a:r>
          </a:p>
          <a:p>
            <a:r>
              <a:rPr lang="en-GB" sz="3600" dirty="0">
                <a:hlinkClick r:id="rId2"/>
              </a:rPr>
              <a:t>https://www.youtube.com/watch?v=vMEvxTGvi4c</a:t>
            </a:r>
            <a:endParaRPr lang="en-GB" sz="3600" dirty="0"/>
          </a:p>
          <a:p>
            <a:endParaRPr lang="en-GB" sz="3600" dirty="0">
              <a:latin typeface="Comic Sans MS" panose="030F0702030302020204" pitchFamily="66" charset="0"/>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GB" dirty="0">
              <a:latin typeface="Comic Sans MS" panose="030F0702030302020204" pitchFamily="66" charset="0"/>
            </a:endParaRP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914636"/>
            <a:ext cx="5899780" cy="325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61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202034"/>
          </a:xfrm>
        </p:spPr>
        <p:txBody>
          <a:bodyPr>
            <a:noAutofit/>
          </a:bodyPr>
          <a:lstStyle/>
          <a:p>
            <a:pPr algn="ctr"/>
            <a:br>
              <a:rPr lang="en-GB" sz="4000" dirty="0">
                <a:latin typeface="Comic Sans MS" pitchFamily="66" charset="0"/>
              </a:rPr>
            </a:br>
            <a:br>
              <a:rPr lang="en-GB" sz="4000" dirty="0">
                <a:latin typeface="Comic Sans MS" pitchFamily="66" charset="0"/>
              </a:rPr>
            </a:br>
            <a:endParaRPr lang="en-GB" sz="4000" dirty="0">
              <a:latin typeface="Comic Sans MS" pitchFamily="66" charset="0"/>
            </a:endParaRPr>
          </a:p>
        </p:txBody>
      </p:sp>
      <p:sp>
        <p:nvSpPr>
          <p:cNvPr id="5" name="Content Placeholder 2"/>
          <p:cNvSpPr>
            <a:spLocks noGrp="1"/>
          </p:cNvSpPr>
          <p:nvPr>
            <p:ph idx="1"/>
          </p:nvPr>
        </p:nvSpPr>
        <p:spPr>
          <a:xfrm>
            <a:off x="457200" y="200416"/>
            <a:ext cx="8229600" cy="6468944"/>
          </a:xfrm>
        </p:spPr>
        <p:txBody>
          <a:bodyPr>
            <a:noAutofit/>
          </a:bodyPr>
          <a:lstStyle/>
          <a:p>
            <a:pPr marL="0" indent="0" algn="ctr">
              <a:lnSpc>
                <a:spcPct val="150000"/>
              </a:lnSpc>
              <a:buNone/>
            </a:pPr>
            <a:r>
              <a:rPr lang="en-GB" sz="3600" dirty="0">
                <a:latin typeface="Comic Sans MS" pitchFamily="66" charset="0"/>
              </a:rPr>
              <a:t>How do we teach Phonics at Hanslope?</a:t>
            </a:r>
          </a:p>
          <a:p>
            <a:pPr lvl="1"/>
            <a:r>
              <a:rPr lang="en-GB" sz="3200" dirty="0">
                <a:latin typeface="Comic Sans MS" pitchFamily="66" charset="0"/>
              </a:rPr>
              <a:t>We use the Twinkl scheme. </a:t>
            </a:r>
          </a:p>
          <a:p>
            <a:pPr lvl="1"/>
            <a:r>
              <a:rPr lang="en-GB" sz="3200" dirty="0">
                <a:latin typeface="Comic Sans MS" pitchFamily="66" charset="0"/>
              </a:rPr>
              <a:t>This is split into 6 levels.</a:t>
            </a:r>
          </a:p>
          <a:p>
            <a:pPr lvl="1"/>
            <a:r>
              <a:rPr lang="en-GB" sz="3200" dirty="0">
                <a:latin typeface="Comic Sans MS" pitchFamily="66" charset="0"/>
              </a:rPr>
              <a:t>Children are taught according to ability. </a:t>
            </a:r>
          </a:p>
          <a:p>
            <a:pPr lvl="1"/>
            <a:r>
              <a:rPr lang="en-GB" sz="3200" dirty="0">
                <a:latin typeface="Comic Sans MS" pitchFamily="66" charset="0"/>
              </a:rPr>
              <a:t>Level 1 – takes place at Nursery/    Pre-school.  In this phase children’s speaking and listening skills are fostered.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229600" cy="1143000"/>
          </a:xfrm>
        </p:spPr>
        <p:txBody>
          <a:bodyPr>
            <a:normAutofit/>
          </a:bodyPr>
          <a:lstStyle/>
          <a:p>
            <a:pPr algn="ctr"/>
            <a:r>
              <a:rPr lang="en-GB" sz="6000" dirty="0">
                <a:latin typeface="Comic Sans MS" pitchFamily="66" charset="0"/>
              </a:rPr>
              <a:t>Level 1</a:t>
            </a:r>
          </a:p>
        </p:txBody>
      </p:sp>
      <p:sp>
        <p:nvSpPr>
          <p:cNvPr id="5" name="Content Placeholder 2"/>
          <p:cNvSpPr>
            <a:spLocks noGrp="1"/>
          </p:cNvSpPr>
          <p:nvPr>
            <p:ph idx="1"/>
          </p:nvPr>
        </p:nvSpPr>
        <p:spPr>
          <a:xfrm>
            <a:off x="395536" y="1268760"/>
            <a:ext cx="8229600" cy="5069160"/>
          </a:xfrm>
        </p:spPr>
        <p:txBody>
          <a:bodyPr>
            <a:normAutofit fontScale="25000" lnSpcReduction="20000"/>
          </a:bodyPr>
          <a:lstStyle/>
          <a:p>
            <a:pPr>
              <a:lnSpc>
                <a:spcPct val="150000"/>
              </a:lnSpc>
            </a:pPr>
            <a:r>
              <a:rPr lang="en-GB" sz="11200" dirty="0">
                <a:latin typeface="Comic Sans MS" pitchFamily="66" charset="0"/>
              </a:rPr>
              <a:t>There are 7 aspects.</a:t>
            </a:r>
          </a:p>
          <a:p>
            <a:pPr>
              <a:lnSpc>
                <a:spcPct val="150000"/>
              </a:lnSpc>
            </a:pPr>
            <a:r>
              <a:rPr lang="en-GB" sz="11200" dirty="0">
                <a:latin typeface="Comic Sans MS" pitchFamily="66" charset="0"/>
              </a:rPr>
              <a:t>A1 – Environmental</a:t>
            </a:r>
          </a:p>
          <a:p>
            <a:pPr>
              <a:lnSpc>
                <a:spcPct val="150000"/>
              </a:lnSpc>
            </a:pPr>
            <a:r>
              <a:rPr lang="en-GB" sz="11200" dirty="0">
                <a:latin typeface="Comic Sans MS" pitchFamily="66" charset="0"/>
              </a:rPr>
              <a:t>A2 – Instrumental sounds</a:t>
            </a:r>
          </a:p>
          <a:p>
            <a:pPr>
              <a:lnSpc>
                <a:spcPct val="150000"/>
              </a:lnSpc>
            </a:pPr>
            <a:r>
              <a:rPr lang="en-GB" sz="11200" dirty="0">
                <a:latin typeface="Comic Sans MS" pitchFamily="66" charset="0"/>
              </a:rPr>
              <a:t>A3 – Body percussion</a:t>
            </a:r>
          </a:p>
          <a:p>
            <a:pPr>
              <a:lnSpc>
                <a:spcPct val="150000"/>
              </a:lnSpc>
            </a:pPr>
            <a:r>
              <a:rPr lang="en-GB" sz="11200" dirty="0">
                <a:latin typeface="Comic Sans MS" pitchFamily="66" charset="0"/>
              </a:rPr>
              <a:t>A4 – Rhythm and rhyme</a:t>
            </a:r>
          </a:p>
          <a:p>
            <a:pPr>
              <a:lnSpc>
                <a:spcPct val="150000"/>
              </a:lnSpc>
            </a:pPr>
            <a:r>
              <a:rPr lang="en-GB" sz="11200" dirty="0">
                <a:latin typeface="Comic Sans MS" pitchFamily="66" charset="0"/>
              </a:rPr>
              <a:t>A5 – Alliteration e.g. ‘juicy jelly’, ‘sizzling sausages’</a:t>
            </a:r>
          </a:p>
          <a:p>
            <a:pPr>
              <a:lnSpc>
                <a:spcPct val="150000"/>
              </a:lnSpc>
            </a:pPr>
            <a:r>
              <a:rPr lang="en-GB" sz="11200" dirty="0">
                <a:latin typeface="Comic Sans MS" pitchFamily="66" charset="0"/>
              </a:rPr>
              <a:t>A6 – Voice sounds</a:t>
            </a:r>
          </a:p>
          <a:p>
            <a:pPr>
              <a:lnSpc>
                <a:spcPct val="150000"/>
              </a:lnSpc>
            </a:pPr>
            <a:r>
              <a:rPr lang="en-GB" sz="11200" dirty="0">
                <a:latin typeface="Comic Sans MS" pitchFamily="66" charset="0"/>
              </a:rPr>
              <a:t>A7 – Oral blending and segmenting.</a:t>
            </a:r>
          </a:p>
          <a:p>
            <a:pPr lvl="1"/>
            <a:endParaRPr lang="en-GB" dirty="0"/>
          </a:p>
        </p:txBody>
      </p:sp>
    </p:spTree>
    <p:extLst>
      <p:ext uri="{BB962C8B-B14F-4D97-AF65-F5344CB8AC3E}">
        <p14:creationId xmlns:p14="http://schemas.microsoft.com/office/powerpoint/2010/main" val="9541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274042"/>
          </a:xfrm>
        </p:spPr>
        <p:txBody>
          <a:bodyPr>
            <a:noAutofit/>
          </a:bodyPr>
          <a:lstStyle/>
          <a:p>
            <a:pPr algn="ctr"/>
            <a:r>
              <a:rPr lang="en-GB" sz="6000" dirty="0">
                <a:latin typeface="Comic Sans MS" pitchFamily="66" charset="0"/>
              </a:rPr>
              <a:t>Level 2</a:t>
            </a:r>
          </a:p>
        </p:txBody>
      </p:sp>
      <p:sp>
        <p:nvSpPr>
          <p:cNvPr id="3" name="Content Placeholder 2"/>
          <p:cNvSpPr>
            <a:spLocks noGrp="1"/>
          </p:cNvSpPr>
          <p:nvPr>
            <p:ph sz="quarter" idx="1"/>
          </p:nvPr>
        </p:nvSpPr>
        <p:spPr>
          <a:xfrm>
            <a:off x="179512" y="908720"/>
            <a:ext cx="8496944" cy="5760640"/>
          </a:xfrm>
        </p:spPr>
        <p:txBody>
          <a:bodyPr>
            <a:noAutofit/>
          </a:bodyPr>
          <a:lstStyle/>
          <a:p>
            <a:r>
              <a:rPr lang="en-GB" sz="3200" dirty="0">
                <a:latin typeface="Comic Sans MS" pitchFamily="66" charset="0"/>
              </a:rPr>
              <a:t>This phase is taught in the Reception class (Maple/Holly).  </a:t>
            </a:r>
          </a:p>
          <a:p>
            <a:r>
              <a:rPr lang="en-GB" sz="3200" dirty="0">
                <a:latin typeface="Comic Sans MS" pitchFamily="66" charset="0"/>
              </a:rPr>
              <a:t>Children are taught 19 phonemes and graphemes.</a:t>
            </a:r>
          </a:p>
          <a:p>
            <a:r>
              <a:rPr lang="en-GB" sz="3200" dirty="0">
                <a:latin typeface="Comic Sans MS" pitchFamily="66" charset="0"/>
              </a:rPr>
              <a:t>By the end of Level 2 many children should be able to read some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(VC) words e.g. at, in and some </a:t>
            </a:r>
            <a:r>
              <a:rPr lang="en-GB" sz="3200" b="1" dirty="0">
                <a:latin typeface="Comic Sans MS" pitchFamily="66" charset="0"/>
              </a:rPr>
              <a:t>C</a:t>
            </a:r>
            <a:r>
              <a:rPr lang="en-GB" sz="3200" dirty="0">
                <a:latin typeface="Comic Sans MS" pitchFamily="66" charset="0"/>
              </a:rPr>
              <a:t>onsonant </a:t>
            </a:r>
            <a:r>
              <a:rPr lang="en-GB" sz="3200" b="1" dirty="0">
                <a:latin typeface="Comic Sans MS" pitchFamily="66" charset="0"/>
              </a:rPr>
              <a:t>V</a:t>
            </a:r>
            <a:r>
              <a:rPr lang="en-GB" sz="3200" dirty="0">
                <a:latin typeface="Comic Sans MS" pitchFamily="66" charset="0"/>
              </a:rPr>
              <a:t>owel </a:t>
            </a:r>
            <a:r>
              <a:rPr lang="en-GB" sz="3200" b="1" dirty="0">
                <a:latin typeface="Comic Sans MS" pitchFamily="66" charset="0"/>
              </a:rPr>
              <a:t>C</a:t>
            </a:r>
            <a:r>
              <a:rPr lang="en-GB" sz="3200" dirty="0">
                <a:latin typeface="Comic Sans MS" pitchFamily="66" charset="0"/>
              </a:rPr>
              <a:t>onsonant (CVC) words e.g. sat, pin</a:t>
            </a:r>
          </a:p>
          <a:p>
            <a:r>
              <a:rPr lang="en-GB" sz="3200" dirty="0">
                <a:latin typeface="Comic Sans MS" pitchFamily="66" charset="0"/>
              </a:rPr>
              <a:t>Some children will also be able to spell the words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16632"/>
            <a:ext cx="7920880" cy="1077218"/>
          </a:xfrm>
          <a:prstGeom prst="rect">
            <a:avLst/>
          </a:prstGeom>
        </p:spPr>
        <p:txBody>
          <a:bodyPr wrap="square">
            <a:spAutoFit/>
          </a:bodyPr>
          <a:lstStyle/>
          <a:p>
            <a:pPr marL="274320" lvl="0" indent="-274320">
              <a:spcBef>
                <a:spcPts val="600"/>
              </a:spcBef>
              <a:buClr>
                <a:srgbClr val="FE8637"/>
              </a:buClr>
              <a:buSzPct val="70000"/>
              <a:buFont typeface="Wingdings"/>
              <a:buChar char=""/>
            </a:pPr>
            <a:r>
              <a:rPr lang="en-GB" sz="3200" dirty="0">
                <a:solidFill>
                  <a:prstClr val="black"/>
                </a:solidFill>
                <a:latin typeface="Comic Sans MS" pitchFamily="66" charset="0"/>
              </a:rPr>
              <a:t>Level 2 sounds are taught using an action</a:t>
            </a:r>
          </a:p>
        </p:txBody>
      </p:sp>
      <p:pic>
        <p:nvPicPr>
          <p:cNvPr id="6" name="Content Placeholder 5">
            <a:extLst>
              <a:ext uri="{FF2B5EF4-FFF2-40B4-BE49-F238E27FC236}">
                <a16:creationId xmlns:a16="http://schemas.microsoft.com/office/drawing/2014/main" id="{B585E36C-7A32-4AC8-9B76-AC361E6049C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32924" y="1600200"/>
            <a:ext cx="3316151" cy="4873625"/>
          </a:xfrm>
        </p:spPr>
      </p:pic>
    </p:spTree>
    <p:extLst>
      <p:ext uri="{BB962C8B-B14F-4D97-AF65-F5344CB8AC3E}">
        <p14:creationId xmlns:p14="http://schemas.microsoft.com/office/powerpoint/2010/main" val="4238145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89DA8C30AB27428AE53EDC2CBC5836" ma:contentTypeVersion="11" ma:contentTypeDescription="Create a new document." ma:contentTypeScope="" ma:versionID="2855a4053472a05fae652e8396b08e0d">
  <xsd:schema xmlns:xsd="http://www.w3.org/2001/XMLSchema" xmlns:xs="http://www.w3.org/2001/XMLSchema" xmlns:p="http://schemas.microsoft.com/office/2006/metadata/properties" xmlns:ns3="7dcc0c0d-2df4-485a-8acb-54a0d31c078b" targetNamespace="http://schemas.microsoft.com/office/2006/metadata/properties" ma:root="true" ma:fieldsID="ac8792036d741817cebdcadebe36926d" ns3:_="">
    <xsd:import namespace="7dcc0c0d-2df4-485a-8acb-54a0d31c07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c0c0d-2df4-485a-8acb-54a0d31c0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A6DF6-7D23-4C8F-A334-A1C078321D50}">
  <ds:schemaRefs>
    <ds:schemaRef ds:uri="http://schemas.microsoft.com/sharepoint/v3/contenttype/forms"/>
  </ds:schemaRefs>
</ds:datastoreItem>
</file>

<file path=customXml/itemProps2.xml><?xml version="1.0" encoding="utf-8"?>
<ds:datastoreItem xmlns:ds="http://schemas.openxmlformats.org/officeDocument/2006/customXml" ds:itemID="{2FBD5B66-3B40-4351-BD90-5F95542660BD}">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7dcc0c0d-2df4-485a-8acb-54a0d31c078b"/>
    <ds:schemaRef ds:uri="http://www.w3.org/XML/1998/namespace"/>
  </ds:schemaRefs>
</ds:datastoreItem>
</file>

<file path=customXml/itemProps3.xml><?xml version="1.0" encoding="utf-8"?>
<ds:datastoreItem xmlns:ds="http://schemas.openxmlformats.org/officeDocument/2006/customXml" ds:itemID="{57A09ECC-08AA-4031-ABFB-687F8D342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c0c0d-2df4-485a-8acb-54a0d31c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585</TotalTime>
  <Words>1816</Words>
  <Application>Microsoft Office PowerPoint</Application>
  <PresentationFormat>On-screen Show (4:3)</PresentationFormat>
  <Paragraphs>181</Paragraphs>
  <Slides>33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Century Schoolbook</vt:lpstr>
      <vt:lpstr>Comic Sans MS</vt:lpstr>
      <vt:lpstr>Courier New</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  </vt:lpstr>
      <vt:lpstr>Level 1</vt:lpstr>
      <vt:lpstr>Level 2</vt:lpstr>
      <vt:lpstr>PowerPoint Presentation</vt:lpstr>
      <vt:lpstr>Level 2</vt:lpstr>
      <vt:lpstr>PowerPoint Presentation</vt:lpstr>
      <vt:lpstr>Level 3</vt:lpstr>
      <vt:lpstr>Level 3</vt:lpstr>
      <vt:lpstr>Level 4  Reception/year 1</vt:lpstr>
      <vt:lpstr>Level 5  Year 1/2</vt:lpstr>
      <vt:lpstr>PowerPoint Presentation</vt:lpstr>
      <vt:lpstr>PowerPoint Presentation</vt:lpstr>
      <vt:lpstr>PowerPoint Presentation</vt:lpstr>
      <vt:lpstr>Level 6  year 2</vt:lpstr>
      <vt:lpstr>PowerPoint Presentation</vt:lpstr>
      <vt:lpstr>PowerPoint Presentation</vt:lpstr>
      <vt:lpstr>PowerPoint Presentation</vt:lpstr>
      <vt:lpstr>Segmenting and Blending</vt:lpstr>
      <vt:lpstr>Segmenting and Blending</vt:lpstr>
      <vt:lpstr>PowerPoint Presentation</vt:lpstr>
      <vt:lpstr>Segmenting</vt:lpstr>
      <vt:lpstr>Segmenting</vt:lpstr>
      <vt:lpstr>What does a Phonics lesson look like?</vt:lpstr>
      <vt:lpstr>PowerPoint Presentation</vt:lpstr>
      <vt:lpstr> Phonics Test</vt:lpstr>
      <vt:lpstr>How to help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JFox</cp:lastModifiedBy>
  <cp:revision>60</cp:revision>
  <cp:lastPrinted>2015-10-01T09:21:02Z</cp:lastPrinted>
  <dcterms:created xsi:type="dcterms:W3CDTF">2013-03-24T18:14:49Z</dcterms:created>
  <dcterms:modified xsi:type="dcterms:W3CDTF">2022-09-14T11:16:49Z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0x0101005E89DA8C30AB27428AE53EDC2CBC5836</vt:lpwstr>
  </property>
</Properties>
</file>