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8"/>
  </p:notesMasterIdLst>
  <p:handoutMasterIdLst>
    <p:handoutMasterId r:id="rId39"/>
  </p:handoutMasterIdLst>
  <p:sldIdLst>
    <p:sldId id="256" r:id="rId5"/>
    <p:sldId id="296" r:id="rId6"/>
    <p:sldId id="257" r:id="rId7"/>
    <p:sldId id="272" r:id="rId8"/>
    <p:sldId id="273" r:id="rId9"/>
    <p:sldId id="274" r:id="rId10"/>
    <p:sldId id="258" r:id="rId11"/>
    <p:sldId id="275" r:id="rId12"/>
    <p:sldId id="259" r:id="rId13"/>
    <p:sldId id="276" r:id="rId14"/>
    <p:sldId id="277" r:id="rId15"/>
    <p:sldId id="278" r:id="rId16"/>
    <p:sldId id="280" r:id="rId17"/>
    <p:sldId id="279" r:id="rId18"/>
    <p:sldId id="262" r:id="rId19"/>
    <p:sldId id="263" r:id="rId20"/>
    <p:sldId id="281" r:id="rId21"/>
    <p:sldId id="294" r:id="rId22"/>
    <p:sldId id="283" r:id="rId23"/>
    <p:sldId id="264" r:id="rId24"/>
    <p:sldId id="284" r:id="rId25"/>
    <p:sldId id="290" r:id="rId26"/>
    <p:sldId id="297" r:id="rId27"/>
    <p:sldId id="298" r:id="rId28"/>
    <p:sldId id="265" r:id="rId29"/>
    <p:sldId id="267" r:id="rId30"/>
    <p:sldId id="293" r:id="rId31"/>
    <p:sldId id="268" r:id="rId32"/>
    <p:sldId id="266" r:id="rId33"/>
    <p:sldId id="288" r:id="rId34"/>
    <p:sldId id="285" r:id="rId35"/>
    <p:sldId id="271" r:id="rId36"/>
    <p:sldId id="289"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autoAdjust="0"/>
  </p:normalViewPr>
  <p:slideViewPr>
    <p:cSldViewPr>
      <p:cViewPr varScale="1">
        <p:scale>
          <a:sx n="60" d="100"/>
          <a:sy n="60" d="100"/>
        </p:scale>
        <p:origin x="13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D7B2A2A-CB8E-4638-AF52-29AECF558E08}" type="datetimeFigureOut">
              <a:rPr lang="en-GB" smtClean="0"/>
              <a:pPr/>
              <a:t>11/10/2023</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6F9253A-A276-4267-B6D0-BF06E6B913BF}" type="slidenum">
              <a:rPr lang="en-GB" smtClean="0"/>
              <a:pPr/>
              <a:t>‹#›</a:t>
            </a:fld>
            <a:endParaRPr lang="en-GB" dirty="0"/>
          </a:p>
        </p:txBody>
      </p:sp>
    </p:spTree>
    <p:extLst>
      <p:ext uri="{BB962C8B-B14F-4D97-AF65-F5344CB8AC3E}">
        <p14:creationId xmlns:p14="http://schemas.microsoft.com/office/powerpoint/2010/main" val="3066292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D418591-4BA2-4EEA-AB4E-2449231BD801}" type="datetimeFigureOut">
              <a:rPr lang="en-GB" smtClean="0"/>
              <a:pPr/>
              <a:t>11/10/2023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66D68E1-C96C-46F6-9462-78F72F72E855}" type="slidenum">
              <a:rPr lang="en-GB" smtClean="0"/>
              <a:pPr/>
              <a:t>‹#›</a:t>
            </a:fld>
            <a:endParaRPr lang="en-GB" dirty="0"/>
          </a:p>
        </p:txBody>
      </p:sp>
    </p:spTree>
    <p:extLst>
      <p:ext uri="{BB962C8B-B14F-4D97-AF65-F5344CB8AC3E}">
        <p14:creationId xmlns:p14="http://schemas.microsoft.com/office/powerpoint/2010/main" val="45403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16</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28</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29</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30</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31</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33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17</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6D68E1-C96C-46F6-9462-78F72F72E855}" type="slidenum">
              <a:rPr lang="en-GB" smtClean="0"/>
              <a:pPr/>
              <a:t>18</a:t>
            </a:fld>
            <a:endParaRPr lang="en-GB" dirty="0"/>
          </a:p>
        </p:txBody>
      </p:sp>
    </p:spTree>
    <p:extLst>
      <p:ext uri="{BB962C8B-B14F-4D97-AF65-F5344CB8AC3E}">
        <p14:creationId xmlns:p14="http://schemas.microsoft.com/office/powerpoint/2010/main" val="3361710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19</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20</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21</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6D68E1-C96C-46F6-9462-78F72F72E855}" type="slidenum">
              <a:rPr lang="en-GB" smtClean="0"/>
              <a:pPr/>
              <a:t>23</a:t>
            </a:fld>
            <a:endParaRPr lang="en-GB" dirty="0"/>
          </a:p>
        </p:txBody>
      </p:sp>
    </p:spTree>
    <p:extLst>
      <p:ext uri="{BB962C8B-B14F-4D97-AF65-F5344CB8AC3E}">
        <p14:creationId xmlns:p14="http://schemas.microsoft.com/office/powerpoint/2010/main" val="395431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25</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26</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82421E9-E11F-4D88-9E64-0E2A5DFA8DBE}" type="datetimeFigureOut">
              <a:rPr lang="en-GB" smtClean="0"/>
              <a:pPr/>
              <a:t>11/10/2023</a:t>
            </a:fld>
            <a:endParaRPr lang="en-GB"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DF6492B-58F1-4CFF-B887-177A2D1BD2C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2421E9-E11F-4D88-9E64-0E2A5DFA8DBE}" type="datetimeFigureOut">
              <a:rPr lang="en-GB" smtClean="0"/>
              <a:pPr/>
              <a:t>11/10/2023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F6492B-58F1-4CFF-B887-177A2D1BD2C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2421E9-E11F-4D88-9E64-0E2A5DFA8DBE}" type="datetimeFigureOut">
              <a:rPr lang="en-GB" smtClean="0"/>
              <a:pPr/>
              <a:t>11/10/2023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F6492B-58F1-4CFF-B887-177A2D1BD2C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82421E9-E11F-4D88-9E64-0E2A5DFA8DBE}" type="datetimeFigureOut">
              <a:rPr lang="en-GB" smtClean="0"/>
              <a:pPr/>
              <a:t>11/10/2023</a:t>
            </a:fld>
            <a:endParaRPr lang="en-GB" dirty="0"/>
          </a:p>
        </p:txBody>
      </p:sp>
      <p:sp>
        <p:nvSpPr>
          <p:cNvPr id="9" name="Slide Number Placeholder 8"/>
          <p:cNvSpPr>
            <a:spLocks noGrp="1"/>
          </p:cNvSpPr>
          <p:nvPr>
            <p:ph type="sldNum" sz="quarter" idx="15"/>
          </p:nvPr>
        </p:nvSpPr>
        <p:spPr/>
        <p:txBody>
          <a:bodyPr rtlCol="0"/>
          <a:lstStyle/>
          <a:p>
            <a:fld id="{EDF6492B-58F1-4CFF-B887-177A2D1BD2C7}" type="slidenum">
              <a:rPr lang="en-GB" smtClean="0"/>
              <a:pPr/>
              <a:t>‹#›</a:t>
            </a:fld>
            <a:endParaRPr lang="en-GB" dirty="0"/>
          </a:p>
        </p:txBody>
      </p:sp>
      <p:sp>
        <p:nvSpPr>
          <p:cNvPr id="10" name="Footer Placeholder 9"/>
          <p:cNvSpPr>
            <a:spLocks noGrp="1"/>
          </p:cNvSpPr>
          <p:nvPr>
            <p:ph type="ftr" sz="quarter" idx="16"/>
          </p:nvPr>
        </p:nvSpPr>
        <p:spPr/>
        <p:txBody>
          <a:bodyPr rtlCol="0"/>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82421E9-E11F-4D88-9E64-0E2A5DFA8DBE}" type="datetimeFigureOut">
              <a:rPr lang="en-GB" smtClean="0"/>
              <a:pPr/>
              <a:t>11/10/2023</a:t>
            </a:fld>
            <a:endParaRPr lang="en-GB"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EDF6492B-58F1-4CFF-B887-177A2D1BD2C7}"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82421E9-E11F-4D88-9E64-0E2A5DFA8DBE}" type="datetimeFigureOut">
              <a:rPr lang="en-GB" smtClean="0"/>
              <a:pPr/>
              <a:t>11/10/2023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F6492B-58F1-4CFF-B887-177A2D1BD2C7}" type="slidenum">
              <a:rPr lang="en-GB" smtClean="0"/>
              <a:pPr/>
              <a:t>‹#›</a:t>
            </a:fld>
            <a:endParaRPr lang="en-GB"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82421E9-E11F-4D88-9E64-0E2A5DFA8DBE}" type="datetimeFigureOut">
              <a:rPr lang="en-GB" smtClean="0"/>
              <a:pPr/>
              <a:t>11/10/2023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DF6492B-58F1-4CFF-B887-177A2D1BD2C7}" type="slidenum">
              <a:rPr lang="en-GB" smtClean="0"/>
              <a:pPr/>
              <a:t>‹#›</a:t>
            </a:fld>
            <a:endParaRPr lang="en-GB"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82421E9-E11F-4D88-9E64-0E2A5DFA8DBE}" type="datetimeFigureOut">
              <a:rPr lang="en-GB" smtClean="0"/>
              <a:pPr/>
              <a:t>11/10/2023</a:t>
            </a:fld>
            <a:endParaRPr lang="en-GB" dirty="0"/>
          </a:p>
        </p:txBody>
      </p:sp>
      <p:sp>
        <p:nvSpPr>
          <p:cNvPr id="7" name="Slide Number Placeholder 6"/>
          <p:cNvSpPr>
            <a:spLocks noGrp="1"/>
          </p:cNvSpPr>
          <p:nvPr>
            <p:ph type="sldNum" sz="quarter" idx="11"/>
          </p:nvPr>
        </p:nvSpPr>
        <p:spPr/>
        <p:txBody>
          <a:bodyPr rtlCol="0"/>
          <a:lstStyle/>
          <a:p>
            <a:fld id="{EDF6492B-58F1-4CFF-B887-177A2D1BD2C7}" type="slidenum">
              <a:rPr lang="en-GB" smtClean="0"/>
              <a:pPr/>
              <a:t>‹#›</a:t>
            </a:fld>
            <a:endParaRPr lang="en-GB" dirty="0"/>
          </a:p>
        </p:txBody>
      </p:sp>
      <p:sp>
        <p:nvSpPr>
          <p:cNvPr id="8" name="Footer Placeholder 7"/>
          <p:cNvSpPr>
            <a:spLocks noGrp="1"/>
          </p:cNvSpPr>
          <p:nvPr>
            <p:ph type="ftr" sz="quarter" idx="12"/>
          </p:nvPr>
        </p:nvSpPr>
        <p:spPr/>
        <p:txBody>
          <a:bodyPr rtlCol="0"/>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421E9-E11F-4D88-9E64-0E2A5DFA8DBE}" type="datetimeFigureOut">
              <a:rPr lang="en-GB" smtClean="0"/>
              <a:pPr/>
              <a:t>11/10/2023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DF6492B-58F1-4CFF-B887-177A2D1BD2C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82421E9-E11F-4D88-9E64-0E2A5DFA8DBE}" type="datetimeFigureOut">
              <a:rPr lang="en-GB" smtClean="0"/>
              <a:pPr/>
              <a:t>11/10/2023</a:t>
            </a:fld>
            <a:endParaRPr lang="en-GB" dirty="0"/>
          </a:p>
        </p:txBody>
      </p:sp>
      <p:sp>
        <p:nvSpPr>
          <p:cNvPr id="22" name="Slide Number Placeholder 21"/>
          <p:cNvSpPr>
            <a:spLocks noGrp="1"/>
          </p:cNvSpPr>
          <p:nvPr>
            <p:ph type="sldNum" sz="quarter" idx="15"/>
          </p:nvPr>
        </p:nvSpPr>
        <p:spPr/>
        <p:txBody>
          <a:bodyPr rtlCol="0"/>
          <a:lstStyle/>
          <a:p>
            <a:fld id="{EDF6492B-58F1-4CFF-B887-177A2D1BD2C7}" type="slidenum">
              <a:rPr lang="en-GB" smtClean="0"/>
              <a:pPr/>
              <a:t>‹#›</a:t>
            </a:fld>
            <a:endParaRPr lang="en-GB" dirty="0"/>
          </a:p>
        </p:txBody>
      </p:sp>
      <p:sp>
        <p:nvSpPr>
          <p:cNvPr id="23" name="Footer Placeholder 22"/>
          <p:cNvSpPr>
            <a:spLocks noGrp="1"/>
          </p:cNvSpPr>
          <p:nvPr>
            <p:ph type="ftr" sz="quarter" idx="16"/>
          </p:nvPr>
        </p:nvSpPr>
        <p:spPr/>
        <p:txBody>
          <a:bodyPr rtlCol="0"/>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82421E9-E11F-4D88-9E64-0E2A5DFA8DBE}" type="datetimeFigureOut">
              <a:rPr lang="en-GB" smtClean="0"/>
              <a:pPr/>
              <a:t>11/10/2023</a:t>
            </a:fld>
            <a:endParaRPr lang="en-GB" dirty="0"/>
          </a:p>
        </p:txBody>
      </p:sp>
      <p:sp>
        <p:nvSpPr>
          <p:cNvPr id="18" name="Slide Number Placeholder 17"/>
          <p:cNvSpPr>
            <a:spLocks noGrp="1"/>
          </p:cNvSpPr>
          <p:nvPr>
            <p:ph type="sldNum" sz="quarter" idx="11"/>
          </p:nvPr>
        </p:nvSpPr>
        <p:spPr/>
        <p:txBody>
          <a:bodyPr rtlCol="0"/>
          <a:lstStyle/>
          <a:p>
            <a:fld id="{EDF6492B-58F1-4CFF-B887-177A2D1BD2C7}" type="slidenum">
              <a:rPr lang="en-GB" smtClean="0"/>
              <a:pPr/>
              <a:t>‹#›</a:t>
            </a:fld>
            <a:endParaRPr lang="en-GB" dirty="0"/>
          </a:p>
        </p:txBody>
      </p:sp>
      <p:sp>
        <p:nvSpPr>
          <p:cNvPr id="21" name="Footer Placeholder 20"/>
          <p:cNvSpPr>
            <a:spLocks noGrp="1"/>
          </p:cNvSpPr>
          <p:nvPr>
            <p:ph type="ftr" sz="quarter" idx="12"/>
          </p:nvPr>
        </p:nvSpPr>
        <p:spPr/>
        <p:txBody>
          <a:bodyPr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82421E9-E11F-4D88-9E64-0E2A5DFA8DBE}" type="datetimeFigureOut">
              <a:rPr lang="en-GB" smtClean="0"/>
              <a:pPr/>
              <a:t>11/10/2023</a:t>
            </a:fld>
            <a:endParaRPr lang="en-GB"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DF6492B-58F1-4CFF-B887-177A2D1BD2C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0SzkjubQ-O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lisa.Lawrence@hanslope.milton-keynes.sch.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emma.pearson@hanslope.milton-Keynes.sch.uk" TargetMode="External"/><Relationship Id="rId4" Type="http://schemas.openxmlformats.org/officeDocument/2006/relationships/hyperlink" Target="mailto:jane.fox@hanslope.milton-keynes.sch.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rthorne.com/home/phonics/letters-and-sounds/" TargetMode="External"/><Relationship Id="rId2" Type="http://schemas.openxmlformats.org/officeDocument/2006/relationships/hyperlink" Target="https://www.youtube.com/watch?v=vMEvxTGvi4c"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332656"/>
            <a:ext cx="7308304" cy="2554545"/>
          </a:xfrm>
          <a:prstGeom prst="rect">
            <a:avLst/>
          </a:prstGeom>
          <a:noFill/>
        </p:spPr>
        <p:txBody>
          <a:bodyPr wrap="square" lIns="91440" tIns="45720" rIns="91440" bIns="45720">
            <a:spAutoFit/>
          </a:bodyPr>
          <a:lstStyle/>
          <a:p>
            <a:pPr algn="ctr"/>
            <a:r>
              <a:rPr lang="en-US"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omic Sans MS" pitchFamily="66" charset="0"/>
              </a:rPr>
              <a:t>Phonics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16632"/>
            <a:ext cx="7920880" cy="1077218"/>
          </a:xfrm>
          <a:prstGeom prst="rect">
            <a:avLst/>
          </a:prstGeom>
        </p:spPr>
        <p:txBody>
          <a:bodyPr wrap="square">
            <a:spAutoFit/>
          </a:bodyPr>
          <a:lstStyle/>
          <a:p>
            <a:pPr marL="274320" lvl="0" indent="-274320">
              <a:spcBef>
                <a:spcPts val="600"/>
              </a:spcBef>
              <a:buClr>
                <a:srgbClr val="FE8637"/>
              </a:buClr>
              <a:buSzPct val="70000"/>
              <a:buFont typeface="Wingdings"/>
              <a:buChar char=""/>
            </a:pPr>
            <a:r>
              <a:rPr lang="en-GB" sz="3200" dirty="0">
                <a:solidFill>
                  <a:prstClr val="black"/>
                </a:solidFill>
                <a:latin typeface="Comic Sans MS" pitchFamily="66" charset="0"/>
              </a:rPr>
              <a:t>Level 2 sounds are taught using an action</a:t>
            </a:r>
          </a:p>
        </p:txBody>
      </p:sp>
      <p:pic>
        <p:nvPicPr>
          <p:cNvPr id="6" name="Content Placeholder 5">
            <a:extLst>
              <a:ext uri="{FF2B5EF4-FFF2-40B4-BE49-F238E27FC236}">
                <a16:creationId xmlns:a16="http://schemas.microsoft.com/office/drawing/2014/main" id="{B585E36C-7A32-4AC8-9B76-AC361E6049C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32924" y="1600200"/>
            <a:ext cx="3316151" cy="4873625"/>
          </a:xfrm>
        </p:spPr>
      </p:pic>
    </p:spTree>
    <p:extLst>
      <p:ext uri="{BB962C8B-B14F-4D97-AF65-F5344CB8AC3E}">
        <p14:creationId xmlns:p14="http://schemas.microsoft.com/office/powerpoint/2010/main" val="4238145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1143000"/>
          </a:xfrm>
        </p:spPr>
        <p:txBody>
          <a:bodyPr>
            <a:normAutofit/>
          </a:bodyPr>
          <a:lstStyle/>
          <a:p>
            <a:pPr algn="ctr"/>
            <a:r>
              <a:rPr lang="en-GB" sz="6000" dirty="0">
                <a:latin typeface="Comic Sans MS" pitchFamily="66" charset="0"/>
              </a:rPr>
              <a:t>Level 2</a:t>
            </a:r>
          </a:p>
        </p:txBody>
      </p:sp>
      <p:sp>
        <p:nvSpPr>
          <p:cNvPr id="3" name="Content Placeholder 2"/>
          <p:cNvSpPr>
            <a:spLocks noGrp="1"/>
          </p:cNvSpPr>
          <p:nvPr>
            <p:ph sz="quarter" idx="1"/>
          </p:nvPr>
        </p:nvSpPr>
        <p:spPr>
          <a:xfrm>
            <a:off x="179512" y="1412776"/>
            <a:ext cx="8496944" cy="4873752"/>
          </a:xfrm>
        </p:spPr>
        <p:txBody>
          <a:bodyPr>
            <a:noAutofit/>
          </a:bodyPr>
          <a:lstStyle/>
          <a:p>
            <a:r>
              <a:rPr lang="en-GB" sz="5400" b="1" dirty="0">
                <a:latin typeface="Comic Sans MS" pitchFamily="66" charset="0"/>
              </a:rPr>
              <a:t>Set 1</a:t>
            </a:r>
            <a:r>
              <a:rPr lang="en-GB" sz="5400" dirty="0">
                <a:latin typeface="Comic Sans MS" pitchFamily="66" charset="0"/>
              </a:rPr>
              <a:t>: s, a, t, p</a:t>
            </a:r>
          </a:p>
          <a:p>
            <a:r>
              <a:rPr lang="en-GB" sz="5400" b="1" dirty="0">
                <a:latin typeface="Comic Sans MS" pitchFamily="66" charset="0"/>
              </a:rPr>
              <a:t>Set 2</a:t>
            </a:r>
            <a:r>
              <a:rPr lang="en-GB" sz="5400" dirty="0">
                <a:latin typeface="Comic Sans MS" pitchFamily="66" charset="0"/>
              </a:rPr>
              <a:t>: i, n, m, d</a:t>
            </a:r>
          </a:p>
          <a:p>
            <a:r>
              <a:rPr lang="en-GB" sz="5400" b="1" dirty="0">
                <a:latin typeface="Comic Sans MS" pitchFamily="66" charset="0"/>
              </a:rPr>
              <a:t>Set 3</a:t>
            </a:r>
            <a:r>
              <a:rPr lang="en-GB" sz="5400" dirty="0">
                <a:latin typeface="Comic Sans MS" pitchFamily="66" charset="0"/>
              </a:rPr>
              <a:t>: g, o, c, k</a:t>
            </a:r>
          </a:p>
          <a:p>
            <a:r>
              <a:rPr lang="en-GB" sz="5400" b="1" dirty="0">
                <a:latin typeface="Comic Sans MS" pitchFamily="66" charset="0"/>
              </a:rPr>
              <a:t>Set 4</a:t>
            </a:r>
            <a:r>
              <a:rPr lang="en-GB" sz="5400" dirty="0">
                <a:latin typeface="Comic Sans MS" pitchFamily="66" charset="0"/>
              </a:rPr>
              <a:t>: ck, e, u, r</a:t>
            </a:r>
          </a:p>
          <a:p>
            <a:r>
              <a:rPr lang="en-GB" sz="5400" b="1" dirty="0">
                <a:latin typeface="Comic Sans MS" pitchFamily="66" charset="0"/>
              </a:rPr>
              <a:t>Set 5</a:t>
            </a:r>
            <a:r>
              <a:rPr lang="en-GB" sz="5400" dirty="0">
                <a:latin typeface="Comic Sans MS" pitchFamily="66" charset="0"/>
              </a:rPr>
              <a:t>: h, b, f, ff, l, ll, ss</a:t>
            </a:r>
          </a:p>
        </p:txBody>
      </p:sp>
    </p:spTree>
    <p:extLst>
      <p:ext uri="{BB962C8B-B14F-4D97-AF65-F5344CB8AC3E}">
        <p14:creationId xmlns:p14="http://schemas.microsoft.com/office/powerpoint/2010/main" val="331313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404664"/>
            <a:ext cx="8496944" cy="6120680"/>
          </a:xfrm>
        </p:spPr>
        <p:txBody>
          <a:bodyPr>
            <a:noAutofit/>
          </a:bodyPr>
          <a:lstStyle/>
          <a:p>
            <a:r>
              <a:rPr lang="en-GB" sz="3200" dirty="0">
                <a:latin typeface="Comic Sans MS" pitchFamily="66" charset="0"/>
              </a:rPr>
              <a:t>Children are also taught some tricky words.</a:t>
            </a:r>
          </a:p>
          <a:p>
            <a:r>
              <a:rPr lang="en-GB" sz="3200" dirty="0">
                <a:latin typeface="Comic Sans MS" pitchFamily="66" charset="0"/>
              </a:rPr>
              <a:t>These are words that can not be segmented and blended. They just have to be learnt!</a:t>
            </a:r>
          </a:p>
          <a:p>
            <a:r>
              <a:rPr lang="en-GB" sz="3200" b="1" dirty="0">
                <a:latin typeface="Comic Sans MS" pitchFamily="66" charset="0"/>
              </a:rPr>
              <a:t>the, to, I, no, go, into</a:t>
            </a:r>
          </a:p>
          <a:p>
            <a:pPr marL="0" indent="0">
              <a:buNone/>
            </a:pPr>
            <a:endParaRPr lang="en-GB" sz="3200" b="1" dirty="0">
              <a:latin typeface="Comic Sans MS" pitchFamily="66" charset="0"/>
            </a:endParaRPr>
          </a:p>
          <a:p>
            <a:r>
              <a:rPr lang="en-US" sz="3200" b="1" dirty="0">
                <a:latin typeface="Comic Sans MS" pitchFamily="66" charset="0"/>
              </a:rPr>
              <a:t>You Tube link to pure sounds</a:t>
            </a:r>
          </a:p>
          <a:p>
            <a:r>
              <a:rPr lang="en-GB" sz="3200" b="1" dirty="0">
                <a:latin typeface="Comic Sans MS" pitchFamily="66" charset="0"/>
                <a:hlinkClick r:id="rId2"/>
              </a:rPr>
              <a:t>https://www.youtube.com/watch?v=0SzkjubQ-Ok</a:t>
            </a:r>
            <a:endParaRPr lang="en-GB" sz="3200" b="1" dirty="0">
              <a:latin typeface="Comic Sans MS" pitchFamily="66" charset="0"/>
            </a:endParaRPr>
          </a:p>
          <a:p>
            <a:endParaRPr lang="en-GB" sz="3200" b="1" dirty="0">
              <a:latin typeface="Comic Sans MS" pitchFamily="66" charset="0"/>
            </a:endParaRPr>
          </a:p>
        </p:txBody>
      </p:sp>
    </p:spTree>
    <p:extLst>
      <p:ext uri="{BB962C8B-B14F-4D97-AF65-F5344CB8AC3E}">
        <p14:creationId xmlns:p14="http://schemas.microsoft.com/office/powerpoint/2010/main" val="55847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836712"/>
            <a:ext cx="8496944" cy="5688632"/>
          </a:xfrm>
        </p:spPr>
        <p:txBody>
          <a:bodyPr>
            <a:noAutofit/>
          </a:bodyPr>
          <a:lstStyle/>
          <a:p>
            <a:r>
              <a:rPr lang="en-GB" sz="3200" dirty="0">
                <a:latin typeface="Comic Sans MS" pitchFamily="66" charset="0"/>
              </a:rPr>
              <a:t>This phase is  also taught in the Reception class (Maple/Holly).  </a:t>
            </a:r>
          </a:p>
          <a:p>
            <a:r>
              <a:rPr lang="en-GB" sz="3200" dirty="0">
                <a:latin typeface="Comic Sans MS" pitchFamily="66" charset="0"/>
              </a:rPr>
              <a:t>Children are taught the next 25 phonemes and graphemes.</a:t>
            </a:r>
          </a:p>
          <a:p>
            <a:r>
              <a:rPr lang="en-GB" sz="3200" dirty="0">
                <a:latin typeface="Comic Sans MS" pitchFamily="66" charset="0"/>
              </a:rPr>
              <a:t>Most of these letters are </a:t>
            </a:r>
            <a:r>
              <a:rPr lang="en-GB" sz="3200" b="1" dirty="0">
                <a:latin typeface="Comic Sans MS" pitchFamily="66" charset="0"/>
              </a:rPr>
              <a:t>digraphs</a:t>
            </a:r>
            <a:r>
              <a:rPr lang="en-GB" sz="3200" dirty="0">
                <a:latin typeface="Comic Sans MS" pitchFamily="66" charset="0"/>
              </a:rPr>
              <a:t> two letters one sound.  e.g. </a:t>
            </a:r>
            <a:r>
              <a:rPr lang="en-GB" sz="3200" dirty="0">
                <a:solidFill>
                  <a:srgbClr val="00B0F0"/>
                </a:solidFill>
                <a:latin typeface="Comic Sans MS" pitchFamily="66" charset="0"/>
              </a:rPr>
              <a:t>oa</a:t>
            </a:r>
            <a:r>
              <a:rPr lang="en-GB" sz="3200" dirty="0">
                <a:latin typeface="Comic Sans MS" pitchFamily="66" charset="0"/>
              </a:rPr>
              <a:t> as in b</a:t>
            </a:r>
            <a:r>
              <a:rPr lang="en-GB" sz="3200" dirty="0">
                <a:solidFill>
                  <a:srgbClr val="00B0F0"/>
                </a:solidFill>
                <a:latin typeface="Comic Sans MS" pitchFamily="66" charset="0"/>
              </a:rPr>
              <a:t>oa</a:t>
            </a:r>
            <a:r>
              <a:rPr lang="en-GB" sz="3200" dirty="0">
                <a:latin typeface="Comic Sans MS" pitchFamily="66" charset="0"/>
              </a:rPr>
              <a:t>t, c</a:t>
            </a:r>
            <a:r>
              <a:rPr lang="en-GB" sz="3200" dirty="0">
                <a:solidFill>
                  <a:srgbClr val="00B0F0"/>
                </a:solidFill>
                <a:latin typeface="Comic Sans MS" pitchFamily="66" charset="0"/>
              </a:rPr>
              <a:t>oa</a:t>
            </a:r>
            <a:r>
              <a:rPr lang="en-GB" sz="3200" dirty="0">
                <a:latin typeface="Comic Sans MS" pitchFamily="66" charset="0"/>
              </a:rPr>
              <a:t>t (a </a:t>
            </a:r>
            <a:r>
              <a:rPr lang="en-GB" sz="3200" b="1" dirty="0">
                <a:latin typeface="Comic Sans MS" pitchFamily="66" charset="0"/>
              </a:rPr>
              <a:t>vowel digraph) </a:t>
            </a:r>
            <a:r>
              <a:rPr lang="en-GB" sz="3200" dirty="0">
                <a:latin typeface="Comic Sans MS" pitchFamily="66" charset="0"/>
              </a:rPr>
              <a:t>and </a:t>
            </a:r>
            <a:r>
              <a:rPr lang="en-GB" sz="3200" dirty="0">
                <a:solidFill>
                  <a:srgbClr val="00B0F0"/>
                </a:solidFill>
                <a:latin typeface="Comic Sans MS" pitchFamily="66" charset="0"/>
              </a:rPr>
              <a:t>sh</a:t>
            </a:r>
            <a:r>
              <a:rPr lang="en-GB" sz="3200" dirty="0">
                <a:latin typeface="Comic Sans MS" pitchFamily="66" charset="0"/>
              </a:rPr>
              <a:t> as in </a:t>
            </a:r>
            <a:r>
              <a:rPr lang="en-GB" sz="3200" dirty="0">
                <a:solidFill>
                  <a:srgbClr val="00B0F0"/>
                </a:solidFill>
                <a:latin typeface="Comic Sans MS" pitchFamily="66" charset="0"/>
              </a:rPr>
              <a:t>sh</a:t>
            </a:r>
            <a:r>
              <a:rPr lang="en-GB" sz="3200" dirty="0">
                <a:latin typeface="Comic Sans MS" pitchFamily="66" charset="0"/>
              </a:rPr>
              <a:t>ip, </a:t>
            </a:r>
            <a:r>
              <a:rPr lang="en-GB" sz="3200" dirty="0">
                <a:solidFill>
                  <a:srgbClr val="00B0F0"/>
                </a:solidFill>
                <a:latin typeface="Comic Sans MS" pitchFamily="66" charset="0"/>
              </a:rPr>
              <a:t>sh</a:t>
            </a:r>
            <a:r>
              <a:rPr lang="en-GB" sz="3200" dirty="0">
                <a:latin typeface="Comic Sans MS" pitchFamily="66" charset="0"/>
              </a:rPr>
              <a:t>op (a </a:t>
            </a:r>
            <a:r>
              <a:rPr lang="en-GB" sz="3200" b="1" dirty="0">
                <a:latin typeface="Comic Sans MS" pitchFamily="66" charset="0"/>
              </a:rPr>
              <a:t>consonant digraph).</a:t>
            </a:r>
          </a:p>
          <a:p>
            <a:r>
              <a:rPr lang="en-GB" sz="3200" b="1" dirty="0">
                <a:latin typeface="Comic Sans MS" pitchFamily="66" charset="0"/>
              </a:rPr>
              <a:t>More tricky words are learnt as well, </a:t>
            </a:r>
            <a:r>
              <a:rPr lang="en-GB" sz="3200" dirty="0">
                <a:latin typeface="Comic Sans MS" pitchFamily="66" charset="0"/>
              </a:rPr>
              <a:t>he, she, we, me, be, was, you, they, all, are, my, her.</a:t>
            </a:r>
          </a:p>
          <a:p>
            <a:pPr marL="0" indent="0">
              <a:buNone/>
            </a:pPr>
            <a:endParaRPr lang="en-GB" sz="3200" b="1" dirty="0">
              <a:latin typeface="Comic Sans MS" pitchFamily="66" charset="0"/>
            </a:endParaRPr>
          </a:p>
        </p:txBody>
      </p:sp>
      <p:sp>
        <p:nvSpPr>
          <p:cNvPr id="4" name="Title 3"/>
          <p:cNvSpPr>
            <a:spLocks noGrp="1"/>
          </p:cNvSpPr>
          <p:nvPr>
            <p:ph type="title"/>
          </p:nvPr>
        </p:nvSpPr>
        <p:spPr>
          <a:xfrm>
            <a:off x="467544" y="404664"/>
            <a:ext cx="7467600" cy="562074"/>
          </a:xfrm>
        </p:spPr>
        <p:txBody>
          <a:bodyPr>
            <a:noAutofit/>
          </a:bodyPr>
          <a:lstStyle/>
          <a:p>
            <a:pPr algn="ctr"/>
            <a:r>
              <a:rPr lang="en-GB" sz="6000" dirty="0">
                <a:latin typeface="Comic Sans MS" panose="030F0702030302020204" pitchFamily="66" charset="0"/>
              </a:rPr>
              <a:t>Level</a:t>
            </a:r>
            <a:r>
              <a:rPr lang="en-GB" sz="3600" dirty="0">
                <a:latin typeface="Comic Sans MS" panose="030F0702030302020204" pitchFamily="66" charset="0"/>
              </a:rPr>
              <a:t> </a:t>
            </a:r>
            <a:r>
              <a:rPr lang="en-GB" sz="6000" dirty="0">
                <a:latin typeface="Comic Sans MS" panose="030F0702030302020204" pitchFamily="66" charset="0"/>
              </a:rPr>
              <a:t>3</a:t>
            </a:r>
          </a:p>
        </p:txBody>
      </p:sp>
    </p:spTree>
    <p:extLst>
      <p:ext uri="{BB962C8B-B14F-4D97-AF65-F5344CB8AC3E}">
        <p14:creationId xmlns:p14="http://schemas.microsoft.com/office/powerpoint/2010/main" val="116883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Autofit/>
          </a:bodyPr>
          <a:lstStyle/>
          <a:p>
            <a:pPr algn="ctr"/>
            <a:r>
              <a:rPr lang="en-GB" sz="6000" dirty="0">
                <a:latin typeface="Comic Sans MS" pitchFamily="66" charset="0"/>
              </a:rPr>
              <a:t>Level 3</a:t>
            </a:r>
          </a:p>
        </p:txBody>
      </p:sp>
      <p:sp>
        <p:nvSpPr>
          <p:cNvPr id="3" name="Content Placeholder 2"/>
          <p:cNvSpPr>
            <a:spLocks noGrp="1"/>
          </p:cNvSpPr>
          <p:nvPr>
            <p:ph sz="quarter" idx="1"/>
          </p:nvPr>
        </p:nvSpPr>
        <p:spPr>
          <a:xfrm>
            <a:off x="179512" y="908720"/>
            <a:ext cx="8496944" cy="5061176"/>
          </a:xfrm>
        </p:spPr>
        <p:txBody>
          <a:bodyPr>
            <a:normAutofit/>
          </a:bodyPr>
          <a:lstStyle/>
          <a:p>
            <a:endParaRPr lang="en-GB" sz="3200" b="1" dirty="0">
              <a:latin typeface="Comic Sans MS" pitchFamily="66" charset="0"/>
            </a:endParaRPr>
          </a:p>
          <a:p>
            <a:r>
              <a:rPr lang="en-GB" sz="3200" b="1" dirty="0">
                <a:latin typeface="Comic Sans MS" pitchFamily="66" charset="0"/>
              </a:rPr>
              <a:t>Set 6:</a:t>
            </a:r>
            <a:r>
              <a:rPr lang="en-GB" sz="3200" dirty="0">
                <a:latin typeface="Comic Sans MS" pitchFamily="66" charset="0"/>
              </a:rPr>
              <a:t> j, v, w, x</a:t>
            </a:r>
          </a:p>
          <a:p>
            <a:r>
              <a:rPr lang="en-GB" sz="3200" b="1" dirty="0">
                <a:latin typeface="Comic Sans MS" pitchFamily="66" charset="0"/>
              </a:rPr>
              <a:t>Set 7</a:t>
            </a:r>
            <a:r>
              <a:rPr lang="en-GB" sz="3200" dirty="0">
                <a:latin typeface="Comic Sans MS" pitchFamily="66" charset="0"/>
              </a:rPr>
              <a:t>: y, z, zz, </a:t>
            </a:r>
            <a:r>
              <a:rPr lang="en-GB" sz="3200" dirty="0" err="1">
                <a:latin typeface="Comic Sans MS" pitchFamily="66" charset="0"/>
              </a:rPr>
              <a:t>qu</a:t>
            </a:r>
            <a:r>
              <a:rPr lang="en-GB" sz="3200" dirty="0">
                <a:latin typeface="Comic Sans MS" pitchFamily="66" charset="0"/>
              </a:rPr>
              <a:t>, </a:t>
            </a:r>
            <a:r>
              <a:rPr lang="en-GB" sz="3200" dirty="0" err="1">
                <a:latin typeface="Comic Sans MS" pitchFamily="66" charset="0"/>
              </a:rPr>
              <a:t>ch</a:t>
            </a:r>
            <a:endParaRPr lang="en-GB" sz="3200" dirty="0">
              <a:latin typeface="Comic Sans MS" pitchFamily="66" charset="0"/>
            </a:endParaRPr>
          </a:p>
          <a:p>
            <a:r>
              <a:rPr lang="en-GB" sz="3200" b="1" dirty="0">
                <a:latin typeface="Comic Sans MS" pitchFamily="66" charset="0"/>
              </a:rPr>
              <a:t>Consonant digraphs</a:t>
            </a:r>
            <a:r>
              <a:rPr lang="en-GB" sz="3200" dirty="0">
                <a:latin typeface="Comic Sans MS" pitchFamily="66" charset="0"/>
              </a:rPr>
              <a:t>: </a:t>
            </a:r>
            <a:r>
              <a:rPr lang="en-GB" sz="3200" dirty="0" err="1">
                <a:latin typeface="Comic Sans MS" pitchFamily="66" charset="0"/>
              </a:rPr>
              <a:t>sh</a:t>
            </a:r>
            <a:r>
              <a:rPr lang="en-GB" sz="3200" dirty="0">
                <a:latin typeface="Comic Sans MS" pitchFamily="66" charset="0"/>
              </a:rPr>
              <a:t>, th, ng</a:t>
            </a:r>
          </a:p>
          <a:p>
            <a:r>
              <a:rPr lang="en-GB" sz="3200" b="1" dirty="0">
                <a:latin typeface="Comic Sans MS" pitchFamily="66" charset="0"/>
              </a:rPr>
              <a:t>Vowel digraphs</a:t>
            </a:r>
            <a:r>
              <a:rPr lang="en-GB" sz="3200" dirty="0">
                <a:latin typeface="Comic Sans MS" pitchFamily="66" charset="0"/>
              </a:rPr>
              <a:t>: ai, ee, </a:t>
            </a:r>
            <a:r>
              <a:rPr lang="en-GB" sz="3200" dirty="0" err="1">
                <a:latin typeface="Comic Sans MS" pitchFamily="66" charset="0"/>
              </a:rPr>
              <a:t>igh</a:t>
            </a:r>
            <a:r>
              <a:rPr lang="en-GB" sz="3200" dirty="0">
                <a:latin typeface="Comic Sans MS" pitchFamily="66" charset="0"/>
              </a:rPr>
              <a:t>, </a:t>
            </a:r>
            <a:r>
              <a:rPr lang="en-GB" sz="3200" dirty="0" err="1">
                <a:latin typeface="Comic Sans MS" pitchFamily="66" charset="0"/>
              </a:rPr>
              <a:t>oa</a:t>
            </a:r>
            <a:r>
              <a:rPr lang="en-GB" sz="3200" dirty="0">
                <a:latin typeface="Comic Sans MS" pitchFamily="66" charset="0"/>
              </a:rPr>
              <a:t>, oo, ar, or, ur, ow, oi, ear</a:t>
            </a:r>
          </a:p>
          <a:p>
            <a:r>
              <a:rPr lang="en-GB" sz="3200" b="1" dirty="0">
                <a:latin typeface="Comic Sans MS" pitchFamily="66" charset="0"/>
              </a:rPr>
              <a:t>Final set:</a:t>
            </a:r>
            <a:r>
              <a:rPr lang="en-GB" sz="3200" dirty="0">
                <a:latin typeface="Comic Sans MS" pitchFamily="66" charset="0"/>
              </a:rPr>
              <a:t> air, </a:t>
            </a:r>
            <a:r>
              <a:rPr lang="en-GB" sz="3200" dirty="0" err="1">
                <a:latin typeface="Comic Sans MS" pitchFamily="66" charset="0"/>
              </a:rPr>
              <a:t>ure</a:t>
            </a:r>
            <a:r>
              <a:rPr lang="en-GB" sz="3200" dirty="0">
                <a:latin typeface="Comic Sans MS" pitchFamily="66" charset="0"/>
              </a:rPr>
              <a:t>, </a:t>
            </a:r>
            <a:r>
              <a:rPr lang="en-GB" sz="3200" dirty="0" err="1">
                <a:latin typeface="Comic Sans MS" pitchFamily="66" charset="0"/>
              </a:rPr>
              <a:t>er</a:t>
            </a:r>
            <a:r>
              <a:rPr lang="en-GB" sz="3200" dirty="0">
                <a:latin typeface="Comic Sans MS" pitchFamily="66" charset="0"/>
              </a:rPr>
              <a:t>. </a:t>
            </a:r>
          </a:p>
          <a:p>
            <a:r>
              <a:rPr lang="en-US" sz="3200" dirty="0">
                <a:latin typeface="Comic Sans MS" pitchFamily="66" charset="0"/>
              </a:rPr>
              <a:t>T</a:t>
            </a:r>
            <a:r>
              <a:rPr lang="en-GB" sz="3200" dirty="0">
                <a:latin typeface="Comic Sans MS" pitchFamily="66" charset="0"/>
              </a:rPr>
              <a:t>hen there are a few weeks of consolidation!</a:t>
            </a:r>
          </a:p>
        </p:txBody>
      </p:sp>
    </p:spTree>
    <p:extLst>
      <p:ext uri="{BB962C8B-B14F-4D97-AF65-F5344CB8AC3E}">
        <p14:creationId xmlns:p14="http://schemas.microsoft.com/office/powerpoint/2010/main" val="205071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467600" cy="1143000"/>
          </a:xfrm>
        </p:spPr>
        <p:txBody>
          <a:bodyPr>
            <a:normAutofit fontScale="90000"/>
          </a:bodyPr>
          <a:lstStyle/>
          <a:p>
            <a:pPr algn="ctr"/>
            <a:r>
              <a:rPr lang="en-GB" sz="6700" dirty="0">
                <a:latin typeface="Comic Sans MS" pitchFamily="66" charset="0"/>
              </a:rPr>
              <a:t>Level 4 </a:t>
            </a:r>
            <a:br>
              <a:rPr lang="en-GB" sz="4400" dirty="0">
                <a:latin typeface="Comic Sans MS" pitchFamily="66" charset="0"/>
              </a:rPr>
            </a:br>
            <a:r>
              <a:rPr lang="en-GB" sz="4400" dirty="0">
                <a:latin typeface="Comic Sans MS" pitchFamily="66" charset="0"/>
              </a:rPr>
              <a:t>Reception/year 1</a:t>
            </a:r>
          </a:p>
        </p:txBody>
      </p:sp>
      <p:sp>
        <p:nvSpPr>
          <p:cNvPr id="3" name="Content Placeholder 2"/>
          <p:cNvSpPr>
            <a:spLocks noGrp="1"/>
          </p:cNvSpPr>
          <p:nvPr>
            <p:ph sz="quarter" idx="1"/>
          </p:nvPr>
        </p:nvSpPr>
        <p:spPr>
          <a:xfrm>
            <a:off x="179512" y="1556792"/>
            <a:ext cx="8496944" cy="5061176"/>
          </a:xfrm>
        </p:spPr>
        <p:txBody>
          <a:bodyPr>
            <a:normAutofit/>
          </a:bodyPr>
          <a:lstStyle/>
          <a:p>
            <a:r>
              <a:rPr lang="en-GB" sz="3200" dirty="0">
                <a:latin typeface="Comic Sans MS" pitchFamily="66" charset="0"/>
              </a:rPr>
              <a:t>This phase consolidates all the children have learnt in the previous phases.</a:t>
            </a:r>
          </a:p>
          <a:p>
            <a:r>
              <a:rPr lang="en-GB" sz="3200" dirty="0">
                <a:latin typeface="Comic Sans MS" pitchFamily="66" charset="0"/>
              </a:rPr>
              <a:t>Children learn to blend and read words containing adjacent consonants e.g. stop, twin, grab.</a:t>
            </a:r>
          </a:p>
          <a:p>
            <a:r>
              <a:rPr lang="en-GB" sz="3200" dirty="0">
                <a:latin typeface="Comic Sans MS" pitchFamily="66" charset="0"/>
              </a:rPr>
              <a:t>More tricky words are learnt as well;   </a:t>
            </a:r>
            <a:r>
              <a:rPr lang="en-GB" sz="3200" b="1" dirty="0">
                <a:latin typeface="Comic Sans MS" pitchFamily="66" charset="0"/>
              </a:rPr>
              <a:t>said, have, like, so, do, some, come, were, there, little, one, when, out, what.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467600" cy="1143000"/>
          </a:xfrm>
        </p:spPr>
        <p:txBody>
          <a:bodyPr>
            <a:normAutofit fontScale="90000"/>
          </a:bodyPr>
          <a:lstStyle/>
          <a:p>
            <a:pPr algn="ctr"/>
            <a:r>
              <a:rPr lang="en-GB" sz="6700" dirty="0">
                <a:latin typeface="Comic Sans MS" pitchFamily="66" charset="0"/>
              </a:rPr>
              <a:t>Level 5</a:t>
            </a:r>
            <a:r>
              <a:rPr lang="en-GB" sz="4800" dirty="0">
                <a:latin typeface="Comic Sans MS" pitchFamily="66" charset="0"/>
              </a:rPr>
              <a:t> </a:t>
            </a:r>
            <a:br>
              <a:rPr lang="en-GB" sz="4800" dirty="0">
                <a:latin typeface="Comic Sans MS" pitchFamily="66" charset="0"/>
              </a:rPr>
            </a:br>
            <a:r>
              <a:rPr lang="en-GB" sz="4800" dirty="0">
                <a:latin typeface="Comic Sans MS" pitchFamily="66" charset="0"/>
              </a:rPr>
              <a:t>Year 1/2</a:t>
            </a:r>
          </a:p>
        </p:txBody>
      </p:sp>
      <p:sp>
        <p:nvSpPr>
          <p:cNvPr id="3" name="Content Placeholder 2"/>
          <p:cNvSpPr>
            <a:spLocks noGrp="1"/>
          </p:cNvSpPr>
          <p:nvPr>
            <p:ph sz="quarter" idx="1"/>
          </p:nvPr>
        </p:nvSpPr>
        <p:spPr>
          <a:xfrm>
            <a:off x="359024" y="1796824"/>
            <a:ext cx="8784976" cy="4080448"/>
          </a:xfrm>
        </p:spPr>
        <p:txBody>
          <a:bodyPr>
            <a:noAutofit/>
          </a:bodyPr>
          <a:lstStyle/>
          <a:p>
            <a:endParaRPr lang="en-GB" sz="3200" dirty="0">
              <a:latin typeface="Comic Sans MS" pitchFamily="66" charset="0"/>
            </a:endParaRPr>
          </a:p>
          <a:p>
            <a:r>
              <a:rPr lang="en-GB" sz="3200" dirty="0">
                <a:latin typeface="Comic Sans MS" pitchFamily="66" charset="0"/>
              </a:rPr>
              <a:t>Children will be taught new graphemes. </a:t>
            </a:r>
          </a:p>
          <a:p>
            <a:r>
              <a:rPr lang="en-GB" sz="3200" b="1" dirty="0">
                <a:latin typeface="Comic Sans MS" pitchFamily="66" charset="0"/>
              </a:rPr>
              <a:t>Vowel digraphs: </a:t>
            </a:r>
            <a:r>
              <a:rPr lang="en-GB" sz="3200" dirty="0">
                <a:latin typeface="Comic Sans MS" pitchFamily="66" charset="0"/>
              </a:rPr>
              <a:t>wh, ph, ay, ou, ie, ea, oy, ir, ue, aw, ew, oe, au.</a:t>
            </a:r>
          </a:p>
          <a:p>
            <a:r>
              <a:rPr lang="en-GB" sz="3200" b="1" dirty="0">
                <a:latin typeface="Comic Sans MS" pitchFamily="66" charset="0"/>
              </a:rPr>
              <a:t>Split digraphs: </a:t>
            </a:r>
            <a:r>
              <a:rPr lang="en-GB" sz="3200" dirty="0">
                <a:latin typeface="Comic Sans MS" pitchFamily="66" charset="0"/>
              </a:rPr>
              <a:t>a_e, e_e, i_e, o_e, u_e.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4497" y="116632"/>
            <a:ext cx="8784976" cy="6048672"/>
          </a:xfrm>
        </p:spPr>
        <p:txBody>
          <a:bodyPr>
            <a:noAutofit/>
          </a:bodyPr>
          <a:lstStyle/>
          <a:p>
            <a:r>
              <a:rPr lang="en-GB" sz="3200" dirty="0">
                <a:latin typeface="Comic Sans MS" pitchFamily="66" charset="0"/>
              </a:rPr>
              <a:t>Children will be also be taught </a:t>
            </a:r>
            <a:r>
              <a:rPr lang="en-GB" sz="3200" dirty="0">
                <a:solidFill>
                  <a:prstClr val="black"/>
                </a:solidFill>
                <a:latin typeface="Comic Sans MS" pitchFamily="66" charset="0"/>
              </a:rPr>
              <a:t>alternative pronunciations for these graphemes.</a:t>
            </a:r>
          </a:p>
          <a:p>
            <a:r>
              <a:rPr lang="en-GB" sz="3200" dirty="0">
                <a:solidFill>
                  <a:prstClr val="black"/>
                </a:solidFill>
                <a:latin typeface="Comic Sans MS" pitchFamily="66" charset="0"/>
              </a:rPr>
              <a:t>E.g. </a:t>
            </a:r>
            <a:r>
              <a:rPr lang="en-GB" sz="3200" dirty="0">
                <a:solidFill>
                  <a:srgbClr val="00B0F0"/>
                </a:solidFill>
                <a:latin typeface="Comic Sans MS" pitchFamily="66" charset="0"/>
              </a:rPr>
              <a:t>ai</a:t>
            </a:r>
            <a:r>
              <a:rPr lang="en-GB" sz="3200" dirty="0">
                <a:solidFill>
                  <a:prstClr val="black"/>
                </a:solidFill>
                <a:latin typeface="Comic Sans MS" pitchFamily="66" charset="0"/>
              </a:rPr>
              <a:t> ~ </a:t>
            </a:r>
            <a:r>
              <a:rPr lang="en-GB" sz="3200" dirty="0">
                <a:solidFill>
                  <a:srgbClr val="00B0F0"/>
                </a:solidFill>
                <a:latin typeface="Comic Sans MS" pitchFamily="66" charset="0"/>
              </a:rPr>
              <a:t>ay </a:t>
            </a:r>
            <a:r>
              <a:rPr lang="en-GB" sz="3200" dirty="0">
                <a:latin typeface="Comic Sans MS" pitchFamily="66" charset="0"/>
              </a:rPr>
              <a:t>as in  </a:t>
            </a:r>
            <a:r>
              <a:rPr lang="en-GB" sz="3200" dirty="0">
                <a:solidFill>
                  <a:prstClr val="black"/>
                </a:solidFill>
                <a:latin typeface="Comic Sans MS" pitchFamily="66" charset="0"/>
              </a:rPr>
              <a:t>d</a:t>
            </a:r>
            <a:r>
              <a:rPr lang="en-GB" sz="3200" dirty="0">
                <a:solidFill>
                  <a:srgbClr val="00B0F0"/>
                </a:solidFill>
                <a:latin typeface="Comic Sans MS" pitchFamily="66" charset="0"/>
              </a:rPr>
              <a:t>ay</a:t>
            </a:r>
            <a:r>
              <a:rPr lang="en-GB" sz="3200" dirty="0">
                <a:solidFill>
                  <a:prstClr val="black"/>
                </a:solidFill>
                <a:latin typeface="Comic Sans MS" pitchFamily="66" charset="0"/>
              </a:rPr>
              <a:t>, </a:t>
            </a:r>
            <a:r>
              <a:rPr lang="en-GB" sz="3200" dirty="0">
                <a:solidFill>
                  <a:srgbClr val="00B0F0"/>
                </a:solidFill>
                <a:latin typeface="Comic Sans MS" pitchFamily="66" charset="0"/>
              </a:rPr>
              <a:t>a-e </a:t>
            </a:r>
            <a:r>
              <a:rPr lang="en-GB" sz="3200" dirty="0">
                <a:latin typeface="Comic Sans MS" pitchFamily="66" charset="0"/>
              </a:rPr>
              <a:t>as in  m</a:t>
            </a:r>
            <a:r>
              <a:rPr lang="en-GB" sz="3200" dirty="0">
                <a:solidFill>
                  <a:srgbClr val="00B0F0"/>
                </a:solidFill>
                <a:latin typeface="Comic Sans MS" pitchFamily="66" charset="0"/>
              </a:rPr>
              <a:t>a</a:t>
            </a:r>
            <a:r>
              <a:rPr lang="en-GB" sz="3200" dirty="0">
                <a:latin typeface="Comic Sans MS" pitchFamily="66" charset="0"/>
              </a:rPr>
              <a:t>k</a:t>
            </a:r>
            <a:r>
              <a:rPr lang="en-GB" sz="3200" dirty="0">
                <a:solidFill>
                  <a:srgbClr val="00B0F0"/>
                </a:solidFill>
                <a:latin typeface="Comic Sans MS" pitchFamily="66" charset="0"/>
              </a:rPr>
              <a:t>e</a:t>
            </a:r>
            <a:r>
              <a:rPr lang="en-GB" sz="3200" dirty="0">
                <a:solidFill>
                  <a:prstClr val="black"/>
                </a:solidFill>
                <a:latin typeface="Comic Sans MS" pitchFamily="66" charset="0"/>
              </a:rPr>
              <a:t>, </a:t>
            </a:r>
          </a:p>
          <a:p>
            <a:r>
              <a:rPr lang="en-GB" sz="3200" dirty="0">
                <a:solidFill>
                  <a:srgbClr val="FF0000"/>
                </a:solidFill>
                <a:latin typeface="Comic Sans MS" pitchFamily="66" charset="0"/>
              </a:rPr>
              <a:t>ee</a:t>
            </a:r>
            <a:r>
              <a:rPr lang="en-GB" sz="3200" dirty="0">
                <a:solidFill>
                  <a:prstClr val="black"/>
                </a:solidFill>
                <a:latin typeface="Comic Sans MS" pitchFamily="66" charset="0"/>
              </a:rPr>
              <a:t> ~ </a:t>
            </a:r>
            <a:r>
              <a:rPr lang="en-GB" sz="3200" dirty="0">
                <a:solidFill>
                  <a:srgbClr val="FF0000"/>
                </a:solidFill>
                <a:latin typeface="Comic Sans MS" pitchFamily="66" charset="0"/>
              </a:rPr>
              <a:t>ea</a:t>
            </a:r>
            <a:r>
              <a:rPr lang="en-GB" sz="3200" dirty="0">
                <a:solidFill>
                  <a:prstClr val="black"/>
                </a:solidFill>
                <a:latin typeface="Comic Sans MS" pitchFamily="66" charset="0"/>
              </a:rPr>
              <a:t> as in s</a:t>
            </a:r>
            <a:r>
              <a:rPr lang="en-GB" sz="3200" dirty="0">
                <a:solidFill>
                  <a:srgbClr val="FF0000"/>
                </a:solidFill>
                <a:latin typeface="Comic Sans MS" pitchFamily="66" charset="0"/>
              </a:rPr>
              <a:t>ea</a:t>
            </a:r>
            <a:r>
              <a:rPr lang="en-GB" sz="3200" dirty="0">
                <a:latin typeface="Comic Sans MS" pitchFamily="66" charset="0"/>
              </a:rPr>
              <a:t>, </a:t>
            </a:r>
            <a:r>
              <a:rPr lang="en-GB" sz="3200" dirty="0">
                <a:solidFill>
                  <a:srgbClr val="FF0000"/>
                </a:solidFill>
                <a:latin typeface="Comic Sans MS" pitchFamily="66" charset="0"/>
              </a:rPr>
              <a:t>e-e </a:t>
            </a:r>
            <a:r>
              <a:rPr lang="en-GB" sz="3200" dirty="0">
                <a:latin typeface="Comic Sans MS" pitchFamily="66" charset="0"/>
              </a:rPr>
              <a:t>as in th</a:t>
            </a:r>
            <a:r>
              <a:rPr lang="en-GB" sz="3200" dirty="0">
                <a:solidFill>
                  <a:srgbClr val="FF0000"/>
                </a:solidFill>
                <a:latin typeface="Comic Sans MS" pitchFamily="66" charset="0"/>
              </a:rPr>
              <a:t>e</a:t>
            </a:r>
            <a:r>
              <a:rPr lang="en-GB" sz="3200" dirty="0">
                <a:latin typeface="Comic Sans MS" pitchFamily="66" charset="0"/>
              </a:rPr>
              <a:t>m</a:t>
            </a:r>
            <a:r>
              <a:rPr lang="en-GB" sz="3200" dirty="0">
                <a:solidFill>
                  <a:srgbClr val="FF0000"/>
                </a:solidFill>
                <a:latin typeface="Comic Sans MS" pitchFamily="66" charset="0"/>
              </a:rPr>
              <a:t>e</a:t>
            </a:r>
            <a:r>
              <a:rPr lang="en-GB" sz="3200" dirty="0">
                <a:latin typeface="Comic Sans MS" pitchFamily="66" charset="0"/>
              </a:rPr>
              <a:t>, </a:t>
            </a:r>
            <a:r>
              <a:rPr lang="en-GB" sz="3200" dirty="0">
                <a:solidFill>
                  <a:srgbClr val="FF0000"/>
                </a:solidFill>
                <a:latin typeface="Comic Sans MS" pitchFamily="66" charset="0"/>
              </a:rPr>
              <a:t>y </a:t>
            </a:r>
            <a:r>
              <a:rPr lang="en-GB" sz="3200" dirty="0">
                <a:latin typeface="Comic Sans MS" pitchFamily="66" charset="0"/>
              </a:rPr>
              <a:t>as in happ</a:t>
            </a:r>
            <a:r>
              <a:rPr lang="en-GB" sz="3200" dirty="0">
                <a:solidFill>
                  <a:srgbClr val="FF0000"/>
                </a:solidFill>
                <a:latin typeface="Comic Sans MS" pitchFamily="66" charset="0"/>
              </a:rPr>
              <a:t>y</a:t>
            </a:r>
            <a:r>
              <a:rPr lang="en-GB" sz="3200" dirty="0">
                <a:latin typeface="Comic Sans MS" pitchFamily="66" charset="0"/>
              </a:rPr>
              <a:t>, </a:t>
            </a:r>
            <a:r>
              <a:rPr lang="en-GB" sz="3200" dirty="0">
                <a:solidFill>
                  <a:srgbClr val="FF0000"/>
                </a:solidFill>
                <a:latin typeface="Comic Sans MS" pitchFamily="66" charset="0"/>
              </a:rPr>
              <a:t>ie </a:t>
            </a:r>
            <a:r>
              <a:rPr lang="en-GB" sz="3200" dirty="0">
                <a:latin typeface="Comic Sans MS" pitchFamily="66" charset="0"/>
              </a:rPr>
              <a:t>as in f</a:t>
            </a:r>
            <a:r>
              <a:rPr lang="en-GB" sz="3200" dirty="0">
                <a:solidFill>
                  <a:srgbClr val="FF0000"/>
                </a:solidFill>
                <a:latin typeface="Comic Sans MS" pitchFamily="66" charset="0"/>
              </a:rPr>
              <a:t>ie</a:t>
            </a:r>
            <a:r>
              <a:rPr lang="en-GB" sz="3200" dirty="0">
                <a:latin typeface="Comic Sans MS" pitchFamily="66" charset="0"/>
              </a:rPr>
              <a:t>ld, </a:t>
            </a:r>
            <a:r>
              <a:rPr lang="en-GB" sz="3200" dirty="0">
                <a:solidFill>
                  <a:srgbClr val="FF0000"/>
                </a:solidFill>
                <a:latin typeface="Comic Sans MS" pitchFamily="66" charset="0"/>
              </a:rPr>
              <a:t>ey </a:t>
            </a:r>
            <a:r>
              <a:rPr lang="en-GB" sz="3200" dirty="0">
                <a:latin typeface="Comic Sans MS" pitchFamily="66" charset="0"/>
              </a:rPr>
              <a:t>as in mon</a:t>
            </a:r>
            <a:r>
              <a:rPr lang="en-GB" sz="3200" dirty="0">
                <a:solidFill>
                  <a:srgbClr val="FF0000"/>
                </a:solidFill>
                <a:latin typeface="Comic Sans MS" pitchFamily="66" charset="0"/>
              </a:rPr>
              <a:t>ey</a:t>
            </a:r>
            <a:r>
              <a:rPr lang="en-GB" sz="3200" dirty="0">
                <a:latin typeface="Comic Sans MS" pitchFamily="66" charset="0"/>
              </a:rPr>
              <a:t>. </a:t>
            </a:r>
          </a:p>
          <a:p>
            <a:r>
              <a:rPr lang="en-GB" sz="3200" dirty="0">
                <a:solidFill>
                  <a:srgbClr val="00B050"/>
                </a:solidFill>
                <a:latin typeface="Comic Sans MS" pitchFamily="66" charset="0"/>
              </a:rPr>
              <a:t>igh ~ ie  </a:t>
            </a:r>
            <a:r>
              <a:rPr lang="en-GB" sz="3200" dirty="0">
                <a:latin typeface="Comic Sans MS" pitchFamily="66" charset="0"/>
              </a:rPr>
              <a:t>as in p</a:t>
            </a:r>
            <a:r>
              <a:rPr lang="en-GB" sz="3200" dirty="0">
                <a:solidFill>
                  <a:srgbClr val="00B050"/>
                </a:solidFill>
                <a:latin typeface="Comic Sans MS" pitchFamily="66" charset="0"/>
              </a:rPr>
              <a:t>ie, y </a:t>
            </a:r>
            <a:r>
              <a:rPr lang="en-GB" sz="3200" dirty="0">
                <a:latin typeface="Comic Sans MS" pitchFamily="66" charset="0"/>
              </a:rPr>
              <a:t>as in m</a:t>
            </a:r>
            <a:r>
              <a:rPr lang="en-GB" sz="3200" dirty="0">
                <a:solidFill>
                  <a:srgbClr val="00B050"/>
                </a:solidFill>
                <a:latin typeface="Comic Sans MS" pitchFamily="66" charset="0"/>
              </a:rPr>
              <a:t>y, i-e </a:t>
            </a:r>
            <a:r>
              <a:rPr lang="en-GB" sz="3200" dirty="0">
                <a:latin typeface="Comic Sans MS" pitchFamily="66" charset="0"/>
              </a:rPr>
              <a:t>as in t</a:t>
            </a:r>
            <a:r>
              <a:rPr lang="en-GB" sz="3200" dirty="0">
                <a:solidFill>
                  <a:srgbClr val="00B050"/>
                </a:solidFill>
                <a:latin typeface="Comic Sans MS" pitchFamily="66" charset="0"/>
              </a:rPr>
              <a:t>i</a:t>
            </a:r>
            <a:r>
              <a:rPr lang="en-GB" sz="3200" dirty="0">
                <a:latin typeface="Comic Sans MS" pitchFamily="66" charset="0"/>
              </a:rPr>
              <a:t>m</a:t>
            </a:r>
            <a:r>
              <a:rPr lang="en-GB" sz="3200" dirty="0">
                <a:solidFill>
                  <a:srgbClr val="00B050"/>
                </a:solidFill>
                <a:latin typeface="Comic Sans MS" pitchFamily="66" charset="0"/>
              </a:rPr>
              <a:t>e. </a:t>
            </a:r>
          </a:p>
          <a:p>
            <a:r>
              <a:rPr lang="en-GB" sz="3200" dirty="0">
                <a:solidFill>
                  <a:srgbClr val="0070C0"/>
                </a:solidFill>
                <a:latin typeface="Comic Sans MS" pitchFamily="66" charset="0"/>
              </a:rPr>
              <a:t>oa </a:t>
            </a:r>
            <a:r>
              <a:rPr lang="en-GB" sz="3200" dirty="0">
                <a:latin typeface="Comic Sans MS" pitchFamily="66" charset="0"/>
              </a:rPr>
              <a:t>~</a:t>
            </a:r>
            <a:r>
              <a:rPr lang="en-GB" sz="3200" dirty="0">
                <a:solidFill>
                  <a:srgbClr val="0070C0"/>
                </a:solidFill>
                <a:latin typeface="Comic Sans MS" pitchFamily="66" charset="0"/>
              </a:rPr>
              <a:t> ow </a:t>
            </a:r>
            <a:r>
              <a:rPr lang="en-GB" sz="3200" dirty="0">
                <a:latin typeface="Comic Sans MS" pitchFamily="66" charset="0"/>
              </a:rPr>
              <a:t>as in sn</a:t>
            </a:r>
            <a:r>
              <a:rPr lang="en-GB" sz="3200" dirty="0">
                <a:solidFill>
                  <a:srgbClr val="0070C0"/>
                </a:solidFill>
                <a:latin typeface="Comic Sans MS" pitchFamily="66" charset="0"/>
              </a:rPr>
              <a:t>ow, oe </a:t>
            </a:r>
            <a:r>
              <a:rPr lang="en-GB" sz="3200" dirty="0">
                <a:latin typeface="Comic Sans MS" pitchFamily="66" charset="0"/>
              </a:rPr>
              <a:t>as in t</a:t>
            </a:r>
            <a:r>
              <a:rPr lang="en-GB" sz="3200" dirty="0">
                <a:solidFill>
                  <a:srgbClr val="0070C0"/>
                </a:solidFill>
                <a:latin typeface="Comic Sans MS" pitchFamily="66" charset="0"/>
              </a:rPr>
              <a:t>oe, o-e </a:t>
            </a:r>
            <a:r>
              <a:rPr lang="en-GB" sz="3200" dirty="0">
                <a:latin typeface="Comic Sans MS" pitchFamily="66" charset="0"/>
              </a:rPr>
              <a:t>as in b</a:t>
            </a:r>
            <a:r>
              <a:rPr lang="en-GB" sz="3200" dirty="0">
                <a:solidFill>
                  <a:srgbClr val="0070C0"/>
                </a:solidFill>
                <a:latin typeface="Comic Sans MS" pitchFamily="66" charset="0"/>
              </a:rPr>
              <a:t>o</a:t>
            </a:r>
            <a:r>
              <a:rPr lang="en-GB" sz="3200" dirty="0">
                <a:latin typeface="Comic Sans MS" pitchFamily="66" charset="0"/>
              </a:rPr>
              <a:t>n</a:t>
            </a:r>
            <a:r>
              <a:rPr lang="en-GB" sz="3200" dirty="0">
                <a:solidFill>
                  <a:srgbClr val="0070C0"/>
                </a:solidFill>
                <a:latin typeface="Comic Sans MS" pitchFamily="66" charset="0"/>
              </a:rPr>
              <a:t>e.</a:t>
            </a:r>
          </a:p>
          <a:p>
            <a:r>
              <a:rPr lang="en-GB" sz="3200" dirty="0">
                <a:latin typeface="Comic Sans MS" pitchFamily="66" charset="0"/>
              </a:rPr>
              <a:t>Long</a:t>
            </a:r>
            <a:r>
              <a:rPr lang="en-GB" sz="3200" dirty="0">
                <a:solidFill>
                  <a:schemeClr val="bg2">
                    <a:lumMod val="75000"/>
                  </a:schemeClr>
                </a:solidFill>
                <a:latin typeface="Comic Sans MS" pitchFamily="66" charset="0"/>
              </a:rPr>
              <a:t> oo ~ ue </a:t>
            </a:r>
            <a:r>
              <a:rPr lang="en-GB" sz="3200" dirty="0">
                <a:latin typeface="Comic Sans MS" pitchFamily="66" charset="0"/>
              </a:rPr>
              <a:t>as in c</a:t>
            </a:r>
            <a:r>
              <a:rPr lang="en-GB" sz="3200" dirty="0">
                <a:solidFill>
                  <a:schemeClr val="bg2">
                    <a:lumMod val="75000"/>
                  </a:schemeClr>
                </a:solidFill>
                <a:latin typeface="Comic Sans MS" pitchFamily="66" charset="0"/>
              </a:rPr>
              <a:t>ue, ew </a:t>
            </a:r>
            <a:r>
              <a:rPr lang="en-GB" sz="3200" dirty="0">
                <a:latin typeface="Comic Sans MS" pitchFamily="66" charset="0"/>
              </a:rPr>
              <a:t>as in n</a:t>
            </a:r>
            <a:r>
              <a:rPr lang="en-GB" sz="3200" dirty="0">
                <a:solidFill>
                  <a:schemeClr val="bg2">
                    <a:lumMod val="75000"/>
                  </a:schemeClr>
                </a:solidFill>
                <a:latin typeface="Comic Sans MS" pitchFamily="66" charset="0"/>
              </a:rPr>
              <a:t>ew, u-e </a:t>
            </a:r>
            <a:r>
              <a:rPr lang="en-GB" sz="3200" dirty="0">
                <a:latin typeface="Comic Sans MS" pitchFamily="66" charset="0"/>
              </a:rPr>
              <a:t>as in c</a:t>
            </a:r>
            <a:r>
              <a:rPr lang="en-GB" sz="3200" dirty="0">
                <a:solidFill>
                  <a:schemeClr val="bg2">
                    <a:lumMod val="75000"/>
                  </a:schemeClr>
                </a:solidFill>
                <a:latin typeface="Comic Sans MS" pitchFamily="66" charset="0"/>
              </a:rPr>
              <a:t>u</a:t>
            </a:r>
            <a:r>
              <a:rPr lang="en-GB" sz="3200" dirty="0">
                <a:latin typeface="Comic Sans MS" pitchFamily="66" charset="0"/>
              </a:rPr>
              <a:t>b</a:t>
            </a:r>
            <a:r>
              <a:rPr lang="en-GB" sz="3200" dirty="0">
                <a:solidFill>
                  <a:schemeClr val="bg2">
                    <a:lumMod val="75000"/>
                  </a:schemeClr>
                </a:solidFill>
                <a:latin typeface="Comic Sans MS" pitchFamily="66" charset="0"/>
              </a:rPr>
              <a:t>e. </a:t>
            </a:r>
            <a:r>
              <a:rPr lang="en-GB" sz="3200" dirty="0">
                <a:latin typeface="Comic Sans MS" pitchFamily="66" charset="0"/>
              </a:rPr>
              <a:t>Short</a:t>
            </a:r>
            <a:r>
              <a:rPr lang="en-GB" sz="3200" dirty="0">
                <a:solidFill>
                  <a:schemeClr val="bg2">
                    <a:lumMod val="75000"/>
                  </a:schemeClr>
                </a:solidFill>
                <a:latin typeface="Comic Sans MS" pitchFamily="66" charset="0"/>
              </a:rPr>
              <a:t> oo ~ ue </a:t>
            </a:r>
            <a:r>
              <a:rPr lang="en-GB" sz="3200" dirty="0">
                <a:latin typeface="Comic Sans MS" pitchFamily="66" charset="0"/>
              </a:rPr>
              <a:t>as in cl</a:t>
            </a:r>
            <a:r>
              <a:rPr lang="en-GB" sz="3200" dirty="0">
                <a:solidFill>
                  <a:schemeClr val="bg2">
                    <a:lumMod val="75000"/>
                  </a:schemeClr>
                </a:solidFill>
                <a:latin typeface="Comic Sans MS" pitchFamily="66" charset="0"/>
              </a:rPr>
              <a:t>ue, u-e </a:t>
            </a:r>
            <a:r>
              <a:rPr lang="en-GB" sz="3200" dirty="0">
                <a:latin typeface="Comic Sans MS" pitchFamily="66" charset="0"/>
              </a:rPr>
              <a:t>as in fl</a:t>
            </a:r>
            <a:r>
              <a:rPr lang="en-GB" sz="3200" dirty="0">
                <a:solidFill>
                  <a:schemeClr val="bg2">
                    <a:lumMod val="75000"/>
                  </a:schemeClr>
                </a:solidFill>
                <a:latin typeface="Comic Sans MS" pitchFamily="66" charset="0"/>
              </a:rPr>
              <a:t>u</a:t>
            </a:r>
            <a:r>
              <a:rPr lang="en-GB" sz="3200" dirty="0">
                <a:latin typeface="Comic Sans MS" pitchFamily="66" charset="0"/>
              </a:rPr>
              <a:t>t</a:t>
            </a:r>
            <a:r>
              <a:rPr lang="en-GB" sz="3200" dirty="0">
                <a:solidFill>
                  <a:schemeClr val="bg2">
                    <a:lumMod val="75000"/>
                  </a:schemeClr>
                </a:solidFill>
                <a:latin typeface="Comic Sans MS" pitchFamily="66" charset="0"/>
              </a:rPr>
              <a:t>e, ew </a:t>
            </a:r>
            <a:r>
              <a:rPr lang="en-GB" sz="3200" dirty="0">
                <a:latin typeface="Comic Sans MS" pitchFamily="66" charset="0"/>
              </a:rPr>
              <a:t>as in bl</a:t>
            </a:r>
            <a:r>
              <a:rPr lang="en-GB" sz="3200" dirty="0">
                <a:solidFill>
                  <a:schemeClr val="bg2">
                    <a:lumMod val="75000"/>
                  </a:schemeClr>
                </a:solidFill>
                <a:latin typeface="Comic Sans MS" pitchFamily="66" charset="0"/>
              </a:rPr>
              <a:t>ew</a:t>
            </a:r>
            <a:r>
              <a:rPr lang="en-GB" sz="3200" dirty="0">
                <a:latin typeface="Comic Sans MS" pitchFamily="66" charset="0"/>
              </a:rPr>
              <a:t>.</a:t>
            </a:r>
          </a:p>
        </p:txBody>
      </p:sp>
    </p:spTree>
    <p:extLst>
      <p:ext uri="{BB962C8B-B14F-4D97-AF65-F5344CB8AC3E}">
        <p14:creationId xmlns:p14="http://schemas.microsoft.com/office/powerpoint/2010/main" val="685222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087FDB-C4E3-495C-83C8-8BC92DF888F3}"/>
              </a:ext>
            </a:extLst>
          </p:cNvPr>
          <p:cNvSpPr>
            <a:spLocks noGrp="1"/>
          </p:cNvSpPr>
          <p:nvPr>
            <p:ph sz="quarter" idx="1"/>
          </p:nvPr>
        </p:nvSpPr>
        <p:spPr>
          <a:xfrm>
            <a:off x="251520" y="260648"/>
            <a:ext cx="8784976" cy="6336704"/>
          </a:xfrm>
        </p:spPr>
        <p:txBody>
          <a:bodyPr>
            <a:normAutofit/>
          </a:bodyPr>
          <a:lstStyle/>
          <a:p>
            <a:r>
              <a:rPr lang="en-US" sz="2800" dirty="0">
                <a:latin typeface="Comic Sans MS" panose="030F0702030302020204" pitchFamily="66" charset="0"/>
              </a:rPr>
              <a:t>Children will also begin to be taught about different suffixes and prefixes</a:t>
            </a:r>
          </a:p>
          <a:p>
            <a:r>
              <a:rPr lang="en-US" sz="2800" dirty="0">
                <a:latin typeface="Comic Sans MS" panose="030F0702030302020204" pitchFamily="66" charset="0"/>
              </a:rPr>
              <a:t>Adding ‘</a:t>
            </a:r>
            <a:r>
              <a:rPr lang="en-US" sz="2800" dirty="0">
                <a:solidFill>
                  <a:srgbClr val="FF0000"/>
                </a:solidFill>
                <a:latin typeface="Comic Sans MS" panose="030F0702030302020204" pitchFamily="66" charset="0"/>
              </a:rPr>
              <a:t>ed</a:t>
            </a:r>
            <a:r>
              <a:rPr lang="en-US" sz="2800" dirty="0">
                <a:latin typeface="Comic Sans MS" panose="030F0702030302020204" pitchFamily="66" charset="0"/>
              </a:rPr>
              <a:t>’ (jump - jump</a:t>
            </a:r>
            <a:r>
              <a:rPr lang="en-US" sz="2800" dirty="0">
                <a:solidFill>
                  <a:srgbClr val="FF0000"/>
                </a:solidFill>
                <a:latin typeface="Comic Sans MS" panose="030F0702030302020204" pitchFamily="66" charset="0"/>
              </a:rPr>
              <a:t>ed</a:t>
            </a:r>
            <a:r>
              <a:rPr lang="en-US" sz="2800" dirty="0">
                <a:latin typeface="Comic Sans MS" panose="030F0702030302020204" pitchFamily="66" charset="0"/>
              </a:rPr>
              <a:t>)</a:t>
            </a:r>
          </a:p>
          <a:p>
            <a:r>
              <a:rPr lang="en-US" sz="2800" dirty="0">
                <a:latin typeface="Comic Sans MS" panose="030F0702030302020204" pitchFamily="66" charset="0"/>
              </a:rPr>
              <a:t>Adding ‘</a:t>
            </a:r>
            <a:r>
              <a:rPr lang="en-US" sz="2800" dirty="0">
                <a:solidFill>
                  <a:srgbClr val="00B0F0"/>
                </a:solidFill>
                <a:latin typeface="Comic Sans MS" panose="030F0702030302020204" pitchFamily="66" charset="0"/>
              </a:rPr>
              <a:t>s</a:t>
            </a:r>
            <a:r>
              <a:rPr lang="en-US" sz="2800" dirty="0">
                <a:latin typeface="Comic Sans MS" panose="030F0702030302020204" pitchFamily="66" charset="0"/>
              </a:rPr>
              <a:t>’ or ‘</a:t>
            </a:r>
            <a:r>
              <a:rPr lang="en-US" sz="2800" dirty="0">
                <a:solidFill>
                  <a:srgbClr val="00B050"/>
                </a:solidFill>
                <a:latin typeface="Comic Sans MS" panose="030F0702030302020204" pitchFamily="66" charset="0"/>
              </a:rPr>
              <a:t>es</a:t>
            </a:r>
            <a:r>
              <a:rPr lang="en-US" sz="2800" dirty="0">
                <a:latin typeface="Comic Sans MS" panose="030F0702030302020204" pitchFamily="66" charset="0"/>
              </a:rPr>
              <a:t>’ (skirt – skirt</a:t>
            </a:r>
            <a:r>
              <a:rPr lang="en-US" sz="2800" dirty="0">
                <a:solidFill>
                  <a:srgbClr val="00B0F0"/>
                </a:solidFill>
                <a:latin typeface="Comic Sans MS" panose="030F0702030302020204" pitchFamily="66" charset="0"/>
              </a:rPr>
              <a:t>s</a:t>
            </a:r>
            <a:r>
              <a:rPr lang="en-US" sz="2800" dirty="0">
                <a:latin typeface="Comic Sans MS" panose="030F0702030302020204" pitchFamily="66" charset="0"/>
              </a:rPr>
              <a:t>, glass – glass</a:t>
            </a:r>
            <a:r>
              <a:rPr lang="en-US" sz="2800" dirty="0">
                <a:solidFill>
                  <a:srgbClr val="00B050"/>
                </a:solidFill>
                <a:latin typeface="Comic Sans MS" panose="030F0702030302020204" pitchFamily="66" charset="0"/>
              </a:rPr>
              <a:t>es</a:t>
            </a:r>
            <a:r>
              <a:rPr lang="en-US" sz="2800" dirty="0">
                <a:latin typeface="Comic Sans MS" panose="030F0702030302020204" pitchFamily="66" charset="0"/>
              </a:rPr>
              <a:t>)</a:t>
            </a:r>
          </a:p>
          <a:p>
            <a:r>
              <a:rPr lang="en-US" sz="2800" dirty="0">
                <a:latin typeface="Comic Sans MS" panose="030F0702030302020204" pitchFamily="66" charset="0"/>
              </a:rPr>
              <a:t>Adding ‘</a:t>
            </a:r>
            <a:r>
              <a:rPr lang="en-US" sz="2800" dirty="0" err="1">
                <a:solidFill>
                  <a:schemeClr val="accent1"/>
                </a:solidFill>
                <a:latin typeface="Comic Sans MS" panose="030F0702030302020204" pitchFamily="66" charset="0"/>
              </a:rPr>
              <a:t>er</a:t>
            </a:r>
            <a:r>
              <a:rPr lang="en-US" sz="2800" dirty="0">
                <a:latin typeface="Comic Sans MS" panose="030F0702030302020204" pitchFamily="66" charset="0"/>
              </a:rPr>
              <a:t>’ and ‘</a:t>
            </a:r>
            <a:r>
              <a:rPr lang="en-US" sz="2800" dirty="0" err="1">
                <a:solidFill>
                  <a:srgbClr val="002060"/>
                </a:solidFill>
                <a:latin typeface="Comic Sans MS" panose="030F0702030302020204" pitchFamily="66" charset="0"/>
              </a:rPr>
              <a:t>est</a:t>
            </a:r>
            <a:r>
              <a:rPr lang="en-US" sz="2800" dirty="0">
                <a:latin typeface="Comic Sans MS" panose="030F0702030302020204" pitchFamily="66" charset="0"/>
              </a:rPr>
              <a:t>’ (loud – loud</a:t>
            </a:r>
            <a:r>
              <a:rPr lang="en-US" sz="2800" dirty="0">
                <a:solidFill>
                  <a:schemeClr val="accent1"/>
                </a:solidFill>
                <a:latin typeface="Comic Sans MS" panose="030F0702030302020204" pitchFamily="66" charset="0"/>
              </a:rPr>
              <a:t>er</a:t>
            </a:r>
            <a:r>
              <a:rPr lang="en-US" sz="2800" dirty="0">
                <a:latin typeface="Comic Sans MS" panose="030F0702030302020204" pitchFamily="66" charset="0"/>
              </a:rPr>
              <a:t>, loud – loud</a:t>
            </a:r>
            <a:r>
              <a:rPr lang="en-US" sz="2800" dirty="0">
                <a:solidFill>
                  <a:srgbClr val="002060"/>
                </a:solidFill>
                <a:latin typeface="Comic Sans MS" panose="030F0702030302020204" pitchFamily="66" charset="0"/>
              </a:rPr>
              <a:t>est</a:t>
            </a:r>
            <a:r>
              <a:rPr lang="en-US" sz="2800" dirty="0">
                <a:latin typeface="Comic Sans MS" panose="030F0702030302020204" pitchFamily="66" charset="0"/>
              </a:rPr>
              <a:t>)</a:t>
            </a:r>
          </a:p>
          <a:p>
            <a:r>
              <a:rPr lang="en-US" sz="2800" dirty="0">
                <a:latin typeface="Comic Sans MS" panose="030F0702030302020204" pitchFamily="66" charset="0"/>
              </a:rPr>
              <a:t>Adding ’</a:t>
            </a:r>
            <a:r>
              <a:rPr lang="en-US" sz="2800" dirty="0" err="1">
                <a:solidFill>
                  <a:srgbClr val="FF0000"/>
                </a:solidFill>
                <a:latin typeface="Comic Sans MS" panose="030F0702030302020204" pitchFamily="66" charset="0"/>
              </a:rPr>
              <a:t>ing</a:t>
            </a:r>
            <a:r>
              <a:rPr lang="en-US" sz="2800" dirty="0">
                <a:latin typeface="Comic Sans MS" panose="030F0702030302020204" pitchFamily="66" charset="0"/>
              </a:rPr>
              <a:t>’ and ‘</a:t>
            </a:r>
            <a:r>
              <a:rPr lang="en-US" sz="2800" dirty="0" err="1">
                <a:solidFill>
                  <a:srgbClr val="00B0F0"/>
                </a:solidFill>
                <a:latin typeface="Comic Sans MS" panose="030F0702030302020204" pitchFamily="66" charset="0"/>
              </a:rPr>
              <a:t>er</a:t>
            </a:r>
            <a:r>
              <a:rPr lang="en-US" sz="2800" dirty="0">
                <a:latin typeface="Comic Sans MS" panose="030F0702030302020204" pitchFamily="66" charset="0"/>
              </a:rPr>
              <a:t>’ (play – play</a:t>
            </a:r>
            <a:r>
              <a:rPr lang="en-US" sz="2800" dirty="0">
                <a:solidFill>
                  <a:srgbClr val="FF0000"/>
                </a:solidFill>
                <a:latin typeface="Comic Sans MS" panose="030F0702030302020204" pitchFamily="66" charset="0"/>
              </a:rPr>
              <a:t>ing</a:t>
            </a:r>
            <a:r>
              <a:rPr lang="en-US" sz="2800" dirty="0">
                <a:latin typeface="Comic Sans MS" panose="030F0702030302020204" pitchFamily="66" charset="0"/>
              </a:rPr>
              <a:t>, play – play</a:t>
            </a:r>
            <a:r>
              <a:rPr lang="en-US" sz="2800" dirty="0">
                <a:solidFill>
                  <a:srgbClr val="00B0F0"/>
                </a:solidFill>
                <a:latin typeface="Comic Sans MS" panose="030F0702030302020204" pitchFamily="66" charset="0"/>
              </a:rPr>
              <a:t>er</a:t>
            </a:r>
            <a:r>
              <a:rPr lang="en-US" sz="2800" dirty="0">
                <a:latin typeface="Comic Sans MS" panose="030F0702030302020204" pitchFamily="66" charset="0"/>
              </a:rPr>
              <a:t>)</a:t>
            </a:r>
          </a:p>
          <a:p>
            <a:r>
              <a:rPr lang="en-US" sz="2800" dirty="0">
                <a:latin typeface="Comic Sans MS" panose="030F0702030302020204" pitchFamily="66" charset="0"/>
              </a:rPr>
              <a:t>Grapheme ‘tch’ as ‘</a:t>
            </a:r>
            <a:r>
              <a:rPr lang="en-US" sz="2800" dirty="0" err="1">
                <a:latin typeface="Comic Sans MS" panose="030F0702030302020204" pitchFamily="66" charset="0"/>
              </a:rPr>
              <a:t>ch</a:t>
            </a:r>
            <a:r>
              <a:rPr lang="en-US" sz="2800" dirty="0">
                <a:latin typeface="Comic Sans MS" panose="030F0702030302020204" pitchFamily="66" charset="0"/>
              </a:rPr>
              <a:t> – catch, match</a:t>
            </a:r>
          </a:p>
          <a:p>
            <a:r>
              <a:rPr lang="en-US" sz="2800" dirty="0">
                <a:latin typeface="Comic Sans MS" panose="030F0702030302020204" pitchFamily="66" charset="0"/>
              </a:rPr>
              <a:t>Grapheme ‘are’ and ‘ear’ as ‘air’ stare, pear</a:t>
            </a:r>
          </a:p>
          <a:p>
            <a:r>
              <a:rPr lang="en-US" sz="2800" dirty="0">
                <a:latin typeface="Comic Sans MS" panose="030F0702030302020204" pitchFamily="66" charset="0"/>
              </a:rPr>
              <a:t>Grapheme ‘ve’ as ‘v’ – live, have</a:t>
            </a:r>
          </a:p>
          <a:p>
            <a:r>
              <a:rPr lang="en-US" sz="2800" dirty="0">
                <a:latin typeface="Comic Sans MS" panose="030F0702030302020204" pitchFamily="66" charset="0"/>
              </a:rPr>
              <a:t>Grapheme ‘ore’ as ‘or’ – more, core</a:t>
            </a:r>
          </a:p>
          <a:p>
            <a:r>
              <a:rPr lang="en-US" sz="2800" dirty="0">
                <a:latin typeface="Comic Sans MS" panose="030F0702030302020204" pitchFamily="66" charset="0"/>
              </a:rPr>
              <a:t>Adding prefix ‘</a:t>
            </a:r>
            <a:r>
              <a:rPr lang="en-US" sz="2800" dirty="0">
                <a:solidFill>
                  <a:srgbClr val="00B050"/>
                </a:solidFill>
                <a:latin typeface="Comic Sans MS" panose="030F0702030302020204" pitchFamily="66" charset="0"/>
              </a:rPr>
              <a:t>un</a:t>
            </a:r>
            <a:r>
              <a:rPr lang="en-US" sz="2800" dirty="0">
                <a:latin typeface="Comic Sans MS" panose="030F0702030302020204" pitchFamily="66" charset="0"/>
              </a:rPr>
              <a:t>’ – well – </a:t>
            </a:r>
            <a:r>
              <a:rPr lang="en-US" sz="2800" dirty="0">
                <a:solidFill>
                  <a:srgbClr val="00B050"/>
                </a:solidFill>
                <a:latin typeface="Comic Sans MS" panose="030F0702030302020204" pitchFamily="66" charset="0"/>
              </a:rPr>
              <a:t>un</a:t>
            </a:r>
            <a:r>
              <a:rPr lang="en-US" sz="2800" dirty="0">
                <a:latin typeface="Comic Sans MS" panose="030F0702030302020204" pitchFamily="66" charset="0"/>
              </a:rPr>
              <a:t>well, kind - </a:t>
            </a:r>
            <a:r>
              <a:rPr lang="en-US" sz="2800" dirty="0">
                <a:solidFill>
                  <a:srgbClr val="00B050"/>
                </a:solidFill>
                <a:latin typeface="Comic Sans MS" panose="030F0702030302020204" pitchFamily="66" charset="0"/>
              </a:rPr>
              <a:t>un</a:t>
            </a:r>
            <a:r>
              <a:rPr lang="en-US" sz="2800" dirty="0">
                <a:latin typeface="Comic Sans MS" panose="030F0702030302020204" pitchFamily="66" charset="0"/>
              </a:rPr>
              <a:t>kind</a:t>
            </a:r>
          </a:p>
          <a:p>
            <a:endParaRPr lang="en-US" sz="2800" dirty="0">
              <a:latin typeface="Comic Sans MS" panose="030F0702030302020204" pitchFamily="66" charset="0"/>
            </a:endParaRPr>
          </a:p>
          <a:p>
            <a:endParaRPr lang="en-US" sz="2800" dirty="0">
              <a:latin typeface="Comic Sans MS" panose="030F0702030302020204" pitchFamily="66" charset="0"/>
            </a:endParaRPr>
          </a:p>
          <a:p>
            <a:endParaRPr lang="en-GB" sz="2800" dirty="0">
              <a:latin typeface="Comic Sans MS" panose="030F0702030302020204" pitchFamily="66" charset="0"/>
            </a:endParaRPr>
          </a:p>
        </p:txBody>
      </p:sp>
    </p:spTree>
    <p:extLst>
      <p:ext uri="{BB962C8B-B14F-4D97-AF65-F5344CB8AC3E}">
        <p14:creationId xmlns:p14="http://schemas.microsoft.com/office/powerpoint/2010/main" val="139838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404664"/>
            <a:ext cx="8784976" cy="6048672"/>
          </a:xfrm>
        </p:spPr>
        <p:txBody>
          <a:bodyPr>
            <a:noAutofit/>
          </a:bodyPr>
          <a:lstStyle/>
          <a:p>
            <a:endParaRPr lang="en-GB" sz="3200" dirty="0">
              <a:latin typeface="Comic Sans MS" pitchFamily="66" charset="0"/>
            </a:endParaRPr>
          </a:p>
          <a:p>
            <a:r>
              <a:rPr lang="en-GB" sz="3200" dirty="0">
                <a:latin typeface="Comic Sans MS" pitchFamily="66" charset="0"/>
              </a:rPr>
              <a:t>When spelling words children learn to choose the appropriate graphemes to represent phonemes. </a:t>
            </a:r>
          </a:p>
          <a:p>
            <a:pPr>
              <a:buNone/>
            </a:pPr>
            <a:endParaRPr lang="en-GB" sz="3200" dirty="0">
              <a:latin typeface="Comic Sans MS" pitchFamily="66" charset="0"/>
            </a:endParaRPr>
          </a:p>
          <a:p>
            <a:r>
              <a:rPr lang="en-GB" sz="3200" dirty="0">
                <a:latin typeface="Comic Sans MS" pitchFamily="66" charset="0"/>
              </a:rPr>
              <a:t>More tricky words are learnt;</a:t>
            </a:r>
          </a:p>
          <a:p>
            <a:pPr marL="0" indent="0">
              <a:buNone/>
            </a:pPr>
            <a:r>
              <a:rPr lang="en-GB" sz="3200" dirty="0">
                <a:latin typeface="Comic Sans MS" pitchFamily="66" charset="0"/>
              </a:rPr>
              <a:t>  </a:t>
            </a:r>
            <a:r>
              <a:rPr lang="en-GB" sz="3200" b="1" dirty="0">
                <a:latin typeface="Comic Sans MS" pitchFamily="66" charset="0"/>
              </a:rPr>
              <a:t>oh, their, people, Mr, Mrs, looked,</a:t>
            </a:r>
          </a:p>
          <a:p>
            <a:pPr marL="0" indent="0">
              <a:buNone/>
            </a:pPr>
            <a:r>
              <a:rPr lang="en-GB" sz="3200" b="1" dirty="0">
                <a:latin typeface="Comic Sans MS" pitchFamily="66" charset="0"/>
              </a:rPr>
              <a:t> called, asked, could.</a:t>
            </a:r>
          </a:p>
        </p:txBody>
      </p:sp>
    </p:spTree>
    <p:extLst>
      <p:ext uri="{BB962C8B-B14F-4D97-AF65-F5344CB8AC3E}">
        <p14:creationId xmlns:p14="http://schemas.microsoft.com/office/powerpoint/2010/main" val="144197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9E30-337B-4B86-920E-69EA79BE26C7}"/>
              </a:ext>
            </a:extLst>
          </p:cNvPr>
          <p:cNvSpPr>
            <a:spLocks noGrp="1"/>
          </p:cNvSpPr>
          <p:nvPr>
            <p:ph type="ctrTitle"/>
          </p:nvPr>
        </p:nvSpPr>
        <p:spPr>
          <a:xfrm>
            <a:off x="2286000" y="980728"/>
            <a:ext cx="6172200" cy="360040"/>
          </a:xfrm>
        </p:spPr>
        <p:txBody>
          <a:bodyPr>
            <a:normAutofit fontScale="90000"/>
          </a:bodyPr>
          <a:lstStyle/>
          <a:p>
            <a:endParaRPr lang="en-GB" b="0" dirty="0">
              <a:latin typeface="Comic Sans MS" panose="030F0702030302020204" pitchFamily="66" charset="0"/>
            </a:endParaRPr>
          </a:p>
        </p:txBody>
      </p:sp>
      <p:sp>
        <p:nvSpPr>
          <p:cNvPr id="3" name="Subtitle 2">
            <a:extLst>
              <a:ext uri="{FF2B5EF4-FFF2-40B4-BE49-F238E27FC236}">
                <a16:creationId xmlns:a16="http://schemas.microsoft.com/office/drawing/2014/main" id="{44DF5978-FAA8-4B29-AD1C-6FD05A462AF1}"/>
              </a:ext>
            </a:extLst>
          </p:cNvPr>
          <p:cNvSpPr>
            <a:spLocks noGrp="1"/>
          </p:cNvSpPr>
          <p:nvPr>
            <p:ph type="subTitle" idx="1"/>
          </p:nvPr>
        </p:nvSpPr>
        <p:spPr>
          <a:xfrm>
            <a:off x="2286000" y="1628800"/>
            <a:ext cx="6172200" cy="3384376"/>
          </a:xfrm>
        </p:spPr>
        <p:txBody>
          <a:bodyPr>
            <a:normAutofit fontScale="92500"/>
          </a:bodyPr>
          <a:lstStyle/>
          <a:p>
            <a:r>
              <a:rPr lang="en-US" sz="2800" dirty="0">
                <a:latin typeface="Comic Sans MS" panose="030F0702030302020204" pitchFamily="66" charset="0"/>
              </a:rPr>
              <a:t>-How we teach reading at school</a:t>
            </a:r>
          </a:p>
          <a:p>
            <a:r>
              <a:rPr lang="en-US" sz="2800" dirty="0">
                <a:latin typeface="Comic Sans MS" panose="030F0702030302020204" pitchFamily="66" charset="0"/>
              </a:rPr>
              <a:t>-How you can support reading at home</a:t>
            </a:r>
          </a:p>
          <a:p>
            <a:pPr marL="457200" indent="-457200">
              <a:buFont typeface="Arial" panose="020B0604020202020204" pitchFamily="34" charset="0"/>
              <a:buChar char="•"/>
            </a:pPr>
            <a:r>
              <a:rPr lang="en-US" sz="2800" dirty="0">
                <a:latin typeface="Comic Sans MS" panose="030F0702030302020204" pitchFamily="66" charset="0"/>
              </a:rPr>
              <a:t>What strategies to use</a:t>
            </a:r>
          </a:p>
          <a:p>
            <a:pPr marL="457200" indent="-457200">
              <a:buFont typeface="Arial" panose="020B0604020202020204" pitchFamily="34" charset="0"/>
              <a:buChar char="•"/>
            </a:pPr>
            <a:r>
              <a:rPr lang="en-US" sz="2800" dirty="0">
                <a:latin typeface="Comic Sans MS" panose="030F0702030302020204" pitchFamily="66" charset="0"/>
              </a:rPr>
              <a:t>Using the correct sounds</a:t>
            </a:r>
          </a:p>
          <a:p>
            <a:pPr marL="457200" indent="-457200">
              <a:buFont typeface="Arial" panose="020B0604020202020204" pitchFamily="34" charset="0"/>
              <a:buChar char="•"/>
            </a:pPr>
            <a:r>
              <a:rPr lang="en-US" sz="2800" dirty="0">
                <a:latin typeface="Comic Sans MS" panose="030F0702030302020204" pitchFamily="66" charset="0"/>
              </a:rPr>
              <a:t>How to use the pencil case resource in your child’s book bag</a:t>
            </a:r>
            <a:endParaRPr lang="en-GB" sz="2800" dirty="0">
              <a:latin typeface="Comic Sans MS" panose="030F0702030302020204" pitchFamily="66" charset="0"/>
            </a:endParaRPr>
          </a:p>
        </p:txBody>
      </p:sp>
    </p:spTree>
    <p:extLst>
      <p:ext uri="{BB962C8B-B14F-4D97-AF65-F5344CB8AC3E}">
        <p14:creationId xmlns:p14="http://schemas.microsoft.com/office/powerpoint/2010/main" val="3083174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7467600" cy="706090"/>
          </a:xfrm>
        </p:spPr>
        <p:txBody>
          <a:bodyPr>
            <a:normAutofit fontScale="90000"/>
          </a:bodyPr>
          <a:lstStyle/>
          <a:p>
            <a:pPr algn="ctr"/>
            <a:r>
              <a:rPr lang="en-GB" sz="6700" dirty="0">
                <a:latin typeface="Comic Sans MS" pitchFamily="66" charset="0"/>
              </a:rPr>
              <a:t>Level 6 </a:t>
            </a:r>
            <a:br>
              <a:rPr lang="en-GB" sz="6700" dirty="0">
                <a:latin typeface="Comic Sans MS" pitchFamily="66" charset="0"/>
              </a:rPr>
            </a:br>
            <a:r>
              <a:rPr lang="en-GB" sz="4400" dirty="0">
                <a:latin typeface="Comic Sans MS" pitchFamily="66" charset="0"/>
              </a:rPr>
              <a:t>year 2</a:t>
            </a:r>
          </a:p>
        </p:txBody>
      </p:sp>
      <p:sp>
        <p:nvSpPr>
          <p:cNvPr id="3" name="Content Placeholder 2"/>
          <p:cNvSpPr>
            <a:spLocks noGrp="1"/>
          </p:cNvSpPr>
          <p:nvPr>
            <p:ph sz="quarter" idx="1"/>
          </p:nvPr>
        </p:nvSpPr>
        <p:spPr>
          <a:xfrm>
            <a:off x="0" y="1457400"/>
            <a:ext cx="8784976" cy="5400600"/>
          </a:xfrm>
        </p:spPr>
        <p:txBody>
          <a:bodyPr>
            <a:noAutofit/>
          </a:bodyPr>
          <a:lstStyle/>
          <a:p>
            <a:pPr marL="0" indent="0">
              <a:buNone/>
            </a:pPr>
            <a:r>
              <a:rPr lang="en-GB" sz="3200" dirty="0">
                <a:latin typeface="Comic Sans MS" pitchFamily="66" charset="0"/>
              </a:rPr>
              <a:t>By this phase children should be able to read hundreds of words by;</a:t>
            </a:r>
          </a:p>
          <a:p>
            <a:pPr>
              <a:buFont typeface="Courier New" panose="02070309020205020404" pitchFamily="49" charset="0"/>
              <a:buChar char="o"/>
            </a:pPr>
            <a:r>
              <a:rPr lang="en-GB" sz="3200" dirty="0">
                <a:latin typeface="Comic Sans MS" pitchFamily="66" charset="0"/>
              </a:rPr>
              <a:t>Reading the words automatically</a:t>
            </a:r>
          </a:p>
          <a:p>
            <a:pPr>
              <a:buFont typeface="Courier New" panose="02070309020205020404" pitchFamily="49" charset="0"/>
              <a:buChar char="o"/>
            </a:pPr>
            <a:r>
              <a:rPr lang="en-GB" sz="3200" dirty="0">
                <a:latin typeface="Comic Sans MS" pitchFamily="66" charset="0"/>
              </a:rPr>
              <a:t>Decoding them quickly and silently because their sounding and blending routine is now well established</a:t>
            </a:r>
          </a:p>
          <a:p>
            <a:pPr>
              <a:buFont typeface="Courier New" panose="02070309020205020404" pitchFamily="49" charset="0"/>
              <a:buChar char="o"/>
            </a:pPr>
            <a:r>
              <a:rPr lang="en-GB" sz="3200" dirty="0">
                <a:latin typeface="Comic Sans MS" pitchFamily="66" charset="0"/>
              </a:rPr>
              <a:t>Decoding aloud</a:t>
            </a:r>
          </a:p>
          <a:p>
            <a:pPr>
              <a:buFont typeface="Courier New" panose="02070309020205020404" pitchFamily="49" charset="0"/>
              <a:buChar char="o"/>
            </a:pPr>
            <a:r>
              <a:rPr lang="en-GB" sz="3200" dirty="0">
                <a:latin typeface="Comic Sans MS" pitchFamily="66" charset="0"/>
              </a:rPr>
              <a:t>Spelling should be phonetically accurate although it may still be a little unconventional at times!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741368"/>
          </a:xfrm>
        </p:spPr>
        <p:txBody>
          <a:bodyPr>
            <a:noAutofit/>
          </a:bodyPr>
          <a:lstStyle/>
          <a:p>
            <a:r>
              <a:rPr lang="en-GB" sz="3200" dirty="0">
                <a:latin typeface="Comic Sans MS" pitchFamily="66" charset="0"/>
              </a:rPr>
              <a:t>The focus in Level 6 is on learning spelling rules and patterns. They will revise all the sounds learned through reading and writing.</a:t>
            </a:r>
          </a:p>
          <a:p>
            <a:r>
              <a:rPr lang="en-US" sz="3200" dirty="0">
                <a:latin typeface="Comic Sans MS" pitchFamily="66" charset="0"/>
              </a:rPr>
              <a:t>T</a:t>
            </a:r>
            <a:r>
              <a:rPr lang="en-GB" sz="3200" dirty="0">
                <a:latin typeface="Comic Sans MS" pitchFamily="66" charset="0"/>
              </a:rPr>
              <a:t>hey will focus on one pattern/rule a week </a:t>
            </a:r>
          </a:p>
          <a:p>
            <a:pPr marL="0" indent="0">
              <a:buNone/>
            </a:pPr>
            <a:r>
              <a:rPr lang="en-GB" sz="3200" b="1" dirty="0">
                <a:solidFill>
                  <a:srgbClr val="00B050"/>
                </a:solidFill>
                <a:latin typeface="Comic Sans MS" pitchFamily="66" charset="0"/>
              </a:rPr>
              <a:t>e.g.	</a:t>
            </a:r>
            <a:r>
              <a:rPr lang="en-US" sz="3200" dirty="0">
                <a:solidFill>
                  <a:srgbClr val="00B050"/>
                </a:solidFill>
                <a:latin typeface="Comic Sans MS" pitchFamily="66" charset="0"/>
              </a:rPr>
              <a:t>Adding –</a:t>
            </a:r>
            <a:r>
              <a:rPr lang="en-US" sz="3200" dirty="0" err="1">
                <a:solidFill>
                  <a:srgbClr val="00B050"/>
                </a:solidFill>
                <a:latin typeface="Comic Sans MS" pitchFamily="66" charset="0"/>
              </a:rPr>
              <a:t>ing</a:t>
            </a:r>
            <a:r>
              <a:rPr lang="en-US" sz="3200" dirty="0">
                <a:solidFill>
                  <a:srgbClr val="00B050"/>
                </a:solidFill>
                <a:latin typeface="Comic Sans MS" pitchFamily="66" charset="0"/>
              </a:rPr>
              <a:t> and –ed to words ending in ‘y’</a:t>
            </a:r>
          </a:p>
          <a:p>
            <a:r>
              <a:rPr lang="en-US" sz="3200" dirty="0">
                <a:latin typeface="Comic Sans MS" pitchFamily="66" charset="0"/>
              </a:rPr>
              <a:t>B</a:t>
            </a:r>
            <a:r>
              <a:rPr lang="en-GB" sz="3200" dirty="0">
                <a:latin typeface="Comic Sans MS" pitchFamily="66" charset="0"/>
              </a:rPr>
              <a:t>e taught the meaning and spelling of common exception words.</a:t>
            </a:r>
          </a:p>
          <a:p>
            <a:r>
              <a:rPr lang="en-US" sz="3200" dirty="0">
                <a:latin typeface="Comic Sans MS" pitchFamily="66" charset="0"/>
              </a:rPr>
              <a:t>T</a:t>
            </a:r>
            <a:r>
              <a:rPr lang="en-GB" sz="3200" dirty="0">
                <a:latin typeface="Comic Sans MS" pitchFamily="66" charset="0"/>
              </a:rPr>
              <a:t>hey will also continue to learn more suffixes and prefixes.</a:t>
            </a:r>
          </a:p>
          <a:p>
            <a:r>
              <a:rPr lang="en-US" sz="3200" dirty="0">
                <a:latin typeface="Comic Sans MS" pitchFamily="66" charset="0"/>
              </a:rPr>
              <a:t>T</a:t>
            </a:r>
            <a:r>
              <a:rPr lang="en-GB" sz="3200" dirty="0">
                <a:latin typeface="Comic Sans MS" pitchFamily="66" charset="0"/>
              </a:rPr>
              <a:t>hey will have a grammar focus every week </a:t>
            </a:r>
            <a:r>
              <a:rPr lang="en-GB" sz="3200" dirty="0">
                <a:solidFill>
                  <a:schemeClr val="accent3"/>
                </a:solidFill>
                <a:latin typeface="Comic Sans MS" pitchFamily="66" charset="0"/>
              </a:rPr>
              <a:t>e.g. </a:t>
            </a:r>
            <a:r>
              <a:rPr lang="en-US" sz="3200" dirty="0">
                <a:latin typeface="Comic Sans MS" pitchFamily="66" charset="0"/>
              </a:rPr>
              <a:t>Alphabetical ordering using second or subsequent letters</a:t>
            </a:r>
            <a:endParaRPr lang="en-GB" sz="3200" dirty="0">
              <a:latin typeface="Comic Sans MS" pitchFamily="66" charset="0"/>
            </a:endParaRPr>
          </a:p>
          <a:p>
            <a:pPr>
              <a:buNone/>
            </a:pPr>
            <a:endParaRPr lang="en-GB" sz="3200" b="1" dirty="0">
              <a:latin typeface="Comic Sans MS" pitchFamily="66" charset="0"/>
            </a:endParaRPr>
          </a:p>
          <a:p>
            <a:pPr>
              <a:buNone/>
            </a:pPr>
            <a:endParaRPr lang="en-GB" sz="4000" dirty="0">
              <a:latin typeface="Comic Sans MS" pitchFamily="66" charset="0"/>
            </a:endParaRPr>
          </a:p>
          <a:p>
            <a:endParaRPr lang="en-GB" sz="4000" dirty="0">
              <a:latin typeface="Comic Sans MS" pitchFamily="66" charset="0"/>
            </a:endParaRPr>
          </a:p>
        </p:txBody>
      </p:sp>
    </p:spTree>
    <p:extLst>
      <p:ext uri="{BB962C8B-B14F-4D97-AF65-F5344CB8AC3E}">
        <p14:creationId xmlns:p14="http://schemas.microsoft.com/office/powerpoint/2010/main" val="148342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A2113B-0ADB-4892-BB9C-E1676C1FCE75}"/>
              </a:ext>
            </a:extLst>
          </p:cNvPr>
          <p:cNvSpPr/>
          <p:nvPr/>
        </p:nvSpPr>
        <p:spPr>
          <a:xfrm>
            <a:off x="395536" y="1124744"/>
            <a:ext cx="7992888" cy="5539978"/>
          </a:xfrm>
          <a:prstGeom prst="rect">
            <a:avLst/>
          </a:prstGeom>
        </p:spPr>
        <p:txBody>
          <a:bodyPr wrap="square">
            <a:spAutoFit/>
          </a:bodyPr>
          <a:lstStyle/>
          <a:p>
            <a:r>
              <a:rPr lang="en-GB" sz="2800" dirty="0">
                <a:latin typeface="Comic Sans MS" panose="030F0702030302020204" pitchFamily="66" charset="0"/>
              </a:rPr>
              <a:t>Sharing wordless books is a terrific way to build important literacy skills.  Children are learning how books work, using cues from the pictures to tell a story, developing their vocabulary, comprehension – and an increased awareness of how stories are ‘built’ telling stories with a beginning, middle and end. </a:t>
            </a:r>
          </a:p>
          <a:p>
            <a:endParaRPr lang="en-GB" sz="2800" dirty="0">
              <a:latin typeface="Comic Sans MS" panose="030F0702030302020204" pitchFamily="66" charset="0"/>
            </a:endParaRPr>
          </a:p>
          <a:p>
            <a:r>
              <a:rPr lang="en-GB" sz="2800" dirty="0">
                <a:latin typeface="Comic Sans MS" panose="030F0702030302020204" pitchFamily="66" charset="0"/>
              </a:rPr>
              <a:t>As we begin our phonic journey, learning that letters represent sounds, children can begin to decode simple texts and hopefully begin to develop a love of books and a desire to read.  </a:t>
            </a:r>
          </a:p>
          <a:p>
            <a:endParaRPr lang="en-GB" dirty="0"/>
          </a:p>
        </p:txBody>
      </p:sp>
      <p:sp>
        <p:nvSpPr>
          <p:cNvPr id="3" name="Rectangle 2">
            <a:extLst>
              <a:ext uri="{FF2B5EF4-FFF2-40B4-BE49-F238E27FC236}">
                <a16:creationId xmlns:a16="http://schemas.microsoft.com/office/drawing/2014/main" id="{19233ECE-018C-4B8D-8EEF-F1AA19DA32E7}"/>
              </a:ext>
            </a:extLst>
          </p:cNvPr>
          <p:cNvSpPr/>
          <p:nvPr/>
        </p:nvSpPr>
        <p:spPr>
          <a:xfrm>
            <a:off x="3203848" y="260648"/>
            <a:ext cx="2073003" cy="707886"/>
          </a:xfrm>
          <a:prstGeom prst="rect">
            <a:avLst/>
          </a:prstGeom>
        </p:spPr>
        <p:txBody>
          <a:bodyPr wrap="none">
            <a:spAutoFit/>
          </a:bodyPr>
          <a:lstStyle/>
          <a:p>
            <a:r>
              <a:rPr lang="en-GB" sz="4000" b="1" u="sng" dirty="0">
                <a:latin typeface="Comic Sans MS" panose="030F0702030302020204" pitchFamily="66" charset="0"/>
              </a:rPr>
              <a:t>Reading</a:t>
            </a:r>
          </a:p>
        </p:txBody>
      </p:sp>
    </p:spTree>
    <p:extLst>
      <p:ext uri="{BB962C8B-B14F-4D97-AF65-F5344CB8AC3E}">
        <p14:creationId xmlns:p14="http://schemas.microsoft.com/office/powerpoint/2010/main" val="2972010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3AAE-4514-4F8D-902C-222B3A5032E0}"/>
              </a:ext>
            </a:extLst>
          </p:cNvPr>
          <p:cNvSpPr>
            <a:spLocks noGrp="1"/>
          </p:cNvSpPr>
          <p:nvPr>
            <p:ph type="title"/>
          </p:nvPr>
        </p:nvSpPr>
        <p:spPr>
          <a:xfrm>
            <a:off x="457200" y="274638"/>
            <a:ext cx="7467600" cy="706090"/>
          </a:xfrm>
        </p:spPr>
        <p:txBody>
          <a:bodyPr/>
          <a:lstStyle/>
          <a:p>
            <a:pPr algn="ctr"/>
            <a:r>
              <a:rPr lang="en-US" dirty="0"/>
              <a:t>Reading at home</a:t>
            </a:r>
            <a:endParaRPr lang="en-GB" dirty="0"/>
          </a:p>
        </p:txBody>
      </p:sp>
      <p:pic>
        <p:nvPicPr>
          <p:cNvPr id="4" name="Content Placeholder 3">
            <a:extLst>
              <a:ext uri="{FF2B5EF4-FFF2-40B4-BE49-F238E27FC236}">
                <a16:creationId xmlns:a16="http://schemas.microsoft.com/office/drawing/2014/main" id="{D6AF71EC-622B-4116-8319-B227E2FE014D}"/>
              </a:ext>
            </a:extLst>
          </p:cNvPr>
          <p:cNvPicPr>
            <a:picLocks noGrp="1" noChangeAspect="1"/>
          </p:cNvPicPr>
          <p:nvPr>
            <p:ph sz="quarter" idx="1"/>
          </p:nvPr>
        </p:nvPicPr>
        <p:blipFill>
          <a:blip r:embed="rId3"/>
          <a:stretch>
            <a:fillRect/>
          </a:stretch>
        </p:blipFill>
        <p:spPr>
          <a:xfrm>
            <a:off x="3168758" y="1124744"/>
            <a:ext cx="2044484" cy="1500583"/>
          </a:xfrm>
          <a:prstGeom prst="rect">
            <a:avLst/>
          </a:prstGeom>
        </p:spPr>
      </p:pic>
      <p:sp>
        <p:nvSpPr>
          <p:cNvPr id="5" name="TextBox 4">
            <a:extLst>
              <a:ext uri="{FF2B5EF4-FFF2-40B4-BE49-F238E27FC236}">
                <a16:creationId xmlns:a16="http://schemas.microsoft.com/office/drawing/2014/main" id="{FA01CB58-5FE6-46D3-9ED7-37411D85C0C6}"/>
              </a:ext>
            </a:extLst>
          </p:cNvPr>
          <p:cNvSpPr txBox="1"/>
          <p:nvPr/>
        </p:nvSpPr>
        <p:spPr>
          <a:xfrm>
            <a:off x="827585" y="3429000"/>
            <a:ext cx="7097215"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omic Sans MS" panose="030F0702030302020204" pitchFamily="66" charset="0"/>
              </a:rPr>
              <a:t>Choose the best time of day for you and your child</a:t>
            </a:r>
          </a:p>
          <a:p>
            <a:pPr marL="285750" indent="-285750">
              <a:buFont typeface="Arial" panose="020B0604020202020204" pitchFamily="34" charset="0"/>
              <a:buChar char="•"/>
            </a:pPr>
            <a:r>
              <a:rPr lang="en-US" dirty="0">
                <a:latin typeface="Comic Sans MS" panose="030F0702030302020204" pitchFamily="66" charset="0"/>
              </a:rPr>
              <a:t>10 minutes daily</a:t>
            </a:r>
          </a:p>
          <a:p>
            <a:pPr marL="285750" indent="-285750">
              <a:buFont typeface="Arial" panose="020B0604020202020204" pitchFamily="34" charset="0"/>
              <a:buChar char="•"/>
            </a:pPr>
            <a:r>
              <a:rPr lang="en-US" dirty="0">
                <a:latin typeface="Comic Sans MS" panose="030F0702030302020204" pitchFamily="66" charset="0"/>
              </a:rPr>
              <a:t>Must be calm and enjoyable at all times (nails in palm!)</a:t>
            </a:r>
          </a:p>
          <a:p>
            <a:pPr marL="285750" indent="-285750">
              <a:buFont typeface="Arial" panose="020B0604020202020204" pitchFamily="34" charset="0"/>
              <a:buChar char="•"/>
            </a:pPr>
            <a:r>
              <a:rPr lang="en-US" dirty="0">
                <a:latin typeface="Comic Sans MS" panose="030F0702030302020204" pitchFamily="66" charset="0"/>
              </a:rPr>
              <a:t>Your child must have ownership of the book</a:t>
            </a:r>
          </a:p>
          <a:p>
            <a:pPr marL="285750" indent="-285750">
              <a:buFont typeface="Arial" panose="020B0604020202020204" pitchFamily="34" charset="0"/>
              <a:buChar char="•"/>
            </a:pPr>
            <a:r>
              <a:rPr lang="en-US" dirty="0">
                <a:latin typeface="Comic Sans MS" panose="030F0702030302020204" pitchFamily="66" charset="0"/>
              </a:rPr>
              <a:t>Ask them where do they begin. Get them to put their finger under the first letter of the word. </a:t>
            </a:r>
          </a:p>
          <a:p>
            <a:pPr marL="285750" indent="-285750">
              <a:buFont typeface="Arial" panose="020B0604020202020204" pitchFamily="34" charset="0"/>
              <a:buChar char="•"/>
            </a:pPr>
            <a:r>
              <a:rPr lang="en-US" dirty="0">
                <a:latin typeface="Comic Sans MS" panose="030F0702030302020204" pitchFamily="66" charset="0"/>
              </a:rPr>
              <a:t>Get your child to turn the page.</a:t>
            </a:r>
          </a:p>
          <a:p>
            <a:pPr marL="285750" indent="-285750">
              <a:buFont typeface="Arial" panose="020B0604020202020204" pitchFamily="34" charset="0"/>
              <a:buChar char="•"/>
            </a:pPr>
            <a:endParaRPr lang="en-GB" dirty="0">
              <a:latin typeface="Comic Sans MS" panose="030F0702030302020204" pitchFamily="66" charset="0"/>
            </a:endParaRPr>
          </a:p>
        </p:txBody>
      </p:sp>
    </p:spTree>
    <p:extLst>
      <p:ext uri="{BB962C8B-B14F-4D97-AF65-F5344CB8AC3E}">
        <p14:creationId xmlns:p14="http://schemas.microsoft.com/office/powerpoint/2010/main" val="1183458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BFD27-A15E-4731-9C91-5DF63024B1CA}"/>
              </a:ext>
            </a:extLst>
          </p:cNvPr>
          <p:cNvSpPr>
            <a:spLocks noGrp="1"/>
          </p:cNvSpPr>
          <p:nvPr>
            <p:ph type="title"/>
          </p:nvPr>
        </p:nvSpPr>
        <p:spPr/>
        <p:txBody>
          <a:bodyPr/>
          <a:lstStyle/>
          <a:p>
            <a:r>
              <a:rPr lang="en-US" dirty="0"/>
              <a:t>How to share a reading book</a:t>
            </a:r>
            <a:endParaRPr lang="en-GB" dirty="0"/>
          </a:p>
        </p:txBody>
      </p:sp>
      <p:sp>
        <p:nvSpPr>
          <p:cNvPr id="3" name="Content Placeholder 2">
            <a:extLst>
              <a:ext uri="{FF2B5EF4-FFF2-40B4-BE49-F238E27FC236}">
                <a16:creationId xmlns:a16="http://schemas.microsoft.com/office/drawing/2014/main" id="{DC71121E-FF6F-4B58-908F-D75BC886AC9C}"/>
              </a:ext>
            </a:extLst>
          </p:cNvPr>
          <p:cNvSpPr>
            <a:spLocks noGrp="1"/>
          </p:cNvSpPr>
          <p:nvPr>
            <p:ph sz="quarter" idx="1"/>
          </p:nvPr>
        </p:nvSpPr>
        <p:spPr/>
        <p:txBody>
          <a:bodyPr>
            <a:normAutofit lnSpcReduction="10000"/>
          </a:bodyPr>
          <a:lstStyle/>
          <a:p>
            <a:r>
              <a:rPr lang="en-US" sz="1800" dirty="0">
                <a:latin typeface="Comic Sans MS" panose="030F0702030302020204" pitchFamily="66" charset="0"/>
              </a:rPr>
              <a:t>Start by looking at the front cover. Where is the title? Let’s read it.</a:t>
            </a:r>
          </a:p>
          <a:p>
            <a:r>
              <a:rPr lang="en-US" sz="1800" dirty="0">
                <a:latin typeface="Comic Sans MS" panose="030F0702030302020204" pitchFamily="66" charset="0"/>
              </a:rPr>
              <a:t>What is happening on the front cover? What can you see?</a:t>
            </a:r>
          </a:p>
          <a:p>
            <a:r>
              <a:rPr lang="en-US" sz="1800" dirty="0">
                <a:latin typeface="Comic Sans MS" panose="030F0702030302020204" pitchFamily="66" charset="0"/>
              </a:rPr>
              <a:t>Look through the book talking about the illustrations and what is happening so that your child has an idea of the story.</a:t>
            </a:r>
          </a:p>
          <a:p>
            <a:r>
              <a:rPr lang="en-US" sz="1800" dirty="0">
                <a:latin typeface="Comic Sans MS" panose="030F0702030302020204" pitchFamily="66" charset="0"/>
              </a:rPr>
              <a:t>Return to the first page where they will now read the words. </a:t>
            </a:r>
          </a:p>
          <a:p>
            <a:r>
              <a:rPr lang="en-US" sz="1800" dirty="0">
                <a:latin typeface="Comic Sans MS" panose="030F0702030302020204" pitchFamily="66" charset="0"/>
              </a:rPr>
              <a:t>Get your child to put their finger under each letter to help them to say the sound and blend.</a:t>
            </a:r>
          </a:p>
          <a:p>
            <a:r>
              <a:rPr lang="en-US" sz="1800" dirty="0">
                <a:latin typeface="Comic Sans MS" panose="030F0702030302020204" pitchFamily="66" charset="0"/>
              </a:rPr>
              <a:t>If your child is struggling to blend help them by saying the sounds, they should then be able to blend. </a:t>
            </a:r>
          </a:p>
          <a:p>
            <a:r>
              <a:rPr lang="en-US" sz="1800" dirty="0">
                <a:latin typeface="Comic Sans MS" panose="030F0702030302020204" pitchFamily="66" charset="0"/>
              </a:rPr>
              <a:t>All books will be aimed at the sounds and tricky words that they have learnt so far. We move them onto the next reading set once they have covered the sounds in school and we have assessed that they are confident with recognizing them.</a:t>
            </a:r>
          </a:p>
          <a:p>
            <a:r>
              <a:rPr lang="en-US" sz="1800" dirty="0">
                <a:latin typeface="Comic Sans MS" panose="030F0702030302020204" pitchFamily="66" charset="0"/>
              </a:rPr>
              <a:t>New books have been ordered which match the Twinkl phonics scheme.</a:t>
            </a:r>
            <a:endParaRPr lang="en-GB" sz="1800" dirty="0">
              <a:latin typeface="Comic Sans MS" panose="030F0702030302020204" pitchFamily="66" charset="0"/>
            </a:endParaRPr>
          </a:p>
        </p:txBody>
      </p:sp>
    </p:spTree>
    <p:extLst>
      <p:ext uri="{BB962C8B-B14F-4D97-AF65-F5344CB8AC3E}">
        <p14:creationId xmlns:p14="http://schemas.microsoft.com/office/powerpoint/2010/main" val="273608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7467600" cy="1143000"/>
          </a:xfrm>
        </p:spPr>
        <p:txBody>
          <a:bodyPr>
            <a:noAutofit/>
          </a:bodyPr>
          <a:lstStyle/>
          <a:p>
            <a:pPr algn="ctr"/>
            <a:r>
              <a:rPr lang="en-GB" sz="4000" dirty="0">
                <a:latin typeface="Comic Sans MS" pitchFamily="66" charset="0"/>
              </a:rPr>
              <a:t>Segmenting and Blending</a:t>
            </a:r>
          </a:p>
        </p:txBody>
      </p:sp>
      <p:sp>
        <p:nvSpPr>
          <p:cNvPr id="3" name="Content Placeholder 2"/>
          <p:cNvSpPr>
            <a:spLocks noGrp="1"/>
          </p:cNvSpPr>
          <p:nvPr>
            <p:ph sz="quarter" idx="1"/>
          </p:nvPr>
        </p:nvSpPr>
        <p:spPr>
          <a:xfrm>
            <a:off x="107504" y="1124744"/>
            <a:ext cx="8784976" cy="5544616"/>
          </a:xfrm>
        </p:spPr>
        <p:txBody>
          <a:bodyPr>
            <a:noAutofit/>
          </a:bodyPr>
          <a:lstStyle/>
          <a:p>
            <a:pPr algn="ctr">
              <a:buNone/>
            </a:pPr>
            <a:r>
              <a:rPr lang="en-GB" sz="2000" dirty="0">
                <a:latin typeface="Comic Sans MS" pitchFamily="66" charset="0"/>
              </a:rPr>
              <a:t>If your child gets stuck on a word encourage them to segment it by saying the letter sounds individually and then putting them together quickly to hear the word.</a:t>
            </a:r>
          </a:p>
          <a:p>
            <a:pPr>
              <a:buNone/>
            </a:pPr>
            <a:r>
              <a:rPr lang="en-US" sz="2000" dirty="0">
                <a:latin typeface="Comic Sans MS" pitchFamily="66" charset="0"/>
              </a:rPr>
              <a:t>    I</a:t>
            </a:r>
            <a:r>
              <a:rPr lang="en-GB" sz="2000" dirty="0">
                <a:latin typeface="Comic Sans MS" pitchFamily="66" charset="0"/>
              </a:rPr>
              <a:t>f they still can’t blend the word say the sounds yourself and they will then hear it.  </a:t>
            </a:r>
          </a:p>
          <a:p>
            <a:pPr>
              <a:buNone/>
            </a:pPr>
            <a:r>
              <a:rPr lang="en-GB" dirty="0">
                <a:latin typeface="Comic Sans MS" pitchFamily="66" charset="0"/>
              </a:rPr>
              <a:t>                        </a:t>
            </a:r>
            <a:r>
              <a:rPr lang="en-GB" sz="13000" dirty="0">
                <a:latin typeface="Comic Sans MS" pitchFamily="66" charset="0"/>
              </a:rPr>
              <a:t>c  a  t</a:t>
            </a:r>
          </a:p>
          <a:p>
            <a:pPr algn="ctr">
              <a:buNone/>
            </a:pPr>
            <a:r>
              <a:rPr lang="en-GB" sz="13000" dirty="0">
                <a:latin typeface="Comic Sans MS" pitchFamily="66" charset="0"/>
              </a:rPr>
              <a:t>cat</a:t>
            </a:r>
          </a:p>
          <a:p>
            <a:pPr>
              <a:buNone/>
            </a:pPr>
            <a:endParaRPr lang="en-GB" sz="7200" dirty="0">
              <a:latin typeface="Comic Sans MS" pitchFamily="66" charset="0"/>
            </a:endParaRPr>
          </a:p>
        </p:txBody>
      </p:sp>
      <p:sp>
        <p:nvSpPr>
          <p:cNvPr id="4" name="Oval 3"/>
          <p:cNvSpPr/>
          <p:nvPr/>
        </p:nvSpPr>
        <p:spPr>
          <a:xfrm>
            <a:off x="2627784"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4499992"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6228184"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Autofit/>
          </a:bodyPr>
          <a:lstStyle/>
          <a:p>
            <a:pPr algn="ctr"/>
            <a:r>
              <a:rPr lang="en-GB" sz="4400" dirty="0">
                <a:latin typeface="Comic Sans MS" pitchFamily="66" charset="0"/>
              </a:rPr>
              <a:t>Segmenting and Blending</a:t>
            </a:r>
          </a:p>
        </p:txBody>
      </p:sp>
      <p:sp>
        <p:nvSpPr>
          <p:cNvPr id="3" name="Content Placeholder 2"/>
          <p:cNvSpPr>
            <a:spLocks noGrp="1"/>
          </p:cNvSpPr>
          <p:nvPr>
            <p:ph sz="quarter" idx="1"/>
          </p:nvPr>
        </p:nvSpPr>
        <p:spPr>
          <a:xfrm>
            <a:off x="179512" y="1412776"/>
            <a:ext cx="8784976" cy="5061176"/>
          </a:xfrm>
        </p:spPr>
        <p:txBody>
          <a:bodyPr>
            <a:noAutofit/>
          </a:bodyPr>
          <a:lstStyle/>
          <a:p>
            <a:pPr algn="ctr">
              <a:buNone/>
            </a:pPr>
            <a:r>
              <a:rPr lang="en-GB" sz="13000" dirty="0">
                <a:latin typeface="Comic Sans MS" pitchFamily="66" charset="0"/>
              </a:rPr>
              <a:t>Qu  ee  n</a:t>
            </a:r>
          </a:p>
          <a:p>
            <a:pPr algn="ctr">
              <a:buNone/>
            </a:pPr>
            <a:r>
              <a:rPr lang="en-GB" sz="13000" dirty="0">
                <a:latin typeface="Comic Sans MS" pitchFamily="66" charset="0"/>
              </a:rPr>
              <a:t>queen</a:t>
            </a:r>
          </a:p>
          <a:p>
            <a:pPr>
              <a:buNone/>
            </a:pPr>
            <a:endParaRPr lang="en-GB" sz="7200" dirty="0">
              <a:latin typeface="Comic Sans MS" pitchFamily="66" charset="0"/>
            </a:endParaRPr>
          </a:p>
        </p:txBody>
      </p:sp>
      <p:sp>
        <p:nvSpPr>
          <p:cNvPr id="6" name="Oval 5"/>
          <p:cNvSpPr/>
          <p:nvPr/>
        </p:nvSpPr>
        <p:spPr>
          <a:xfrm>
            <a:off x="7524328" y="32849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3"/>
          <a:stretch>
            <a:fillRect/>
          </a:stretch>
        </p:blipFill>
        <p:spPr>
          <a:xfrm>
            <a:off x="2014181" y="3573016"/>
            <a:ext cx="1018120" cy="201185"/>
          </a:xfrm>
          <a:prstGeom prst="rect">
            <a:avLst/>
          </a:prstGeom>
        </p:spPr>
      </p:pic>
      <p:pic>
        <p:nvPicPr>
          <p:cNvPr id="8" name="Picture 7"/>
          <p:cNvPicPr>
            <a:picLocks noChangeAspect="1"/>
          </p:cNvPicPr>
          <p:nvPr/>
        </p:nvPicPr>
        <p:blipFill>
          <a:blip r:embed="rId3"/>
          <a:stretch>
            <a:fillRect/>
          </a:stretch>
        </p:blipFill>
        <p:spPr>
          <a:xfrm>
            <a:off x="4777408" y="3534768"/>
            <a:ext cx="1018120" cy="20118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404664"/>
            <a:ext cx="8496944" cy="4873752"/>
          </a:xfrm>
        </p:spPr>
        <p:txBody>
          <a:bodyPr>
            <a:noAutofit/>
          </a:bodyPr>
          <a:lstStyle/>
          <a:p>
            <a:pPr marL="0" indent="0">
              <a:buNone/>
            </a:pPr>
            <a:r>
              <a:rPr lang="en-GB" sz="3200" dirty="0">
                <a:latin typeface="Comic Sans MS" pitchFamily="66" charset="0"/>
              </a:rPr>
              <a:t>Remember some words are Tricky Words. Words that can not be segmented and blended. They just have to be learnt! </a:t>
            </a:r>
            <a:r>
              <a:rPr lang="en-GB" sz="3200" dirty="0" err="1">
                <a:latin typeface="Comic Sans MS" pitchFamily="66" charset="0"/>
              </a:rPr>
              <a:t>E.g</a:t>
            </a:r>
            <a:r>
              <a:rPr lang="en-GB" sz="3200" dirty="0">
                <a:latin typeface="Comic Sans MS" pitchFamily="66" charset="0"/>
              </a:rPr>
              <a:t> </a:t>
            </a:r>
          </a:p>
          <a:p>
            <a:r>
              <a:rPr lang="en-GB" sz="3200" b="1" dirty="0">
                <a:latin typeface="Comic Sans MS" pitchFamily="66" charset="0"/>
              </a:rPr>
              <a:t>the, to, I, no, go, into</a:t>
            </a:r>
          </a:p>
          <a:p>
            <a:endParaRPr lang="en-US" sz="3200" b="1" dirty="0">
              <a:latin typeface="Comic Sans MS" pitchFamily="66" charset="0"/>
            </a:endParaRPr>
          </a:p>
          <a:p>
            <a:pPr marL="0" indent="0">
              <a:buNone/>
            </a:pPr>
            <a:endParaRPr lang="en-GB" sz="3200" b="1" dirty="0">
              <a:latin typeface="Comic Sans MS" pitchFamily="66" charset="0"/>
            </a:endParaRPr>
          </a:p>
        </p:txBody>
      </p:sp>
    </p:spTree>
    <p:extLst>
      <p:ext uri="{BB962C8B-B14F-4D97-AF65-F5344CB8AC3E}">
        <p14:creationId xmlns:p14="http://schemas.microsoft.com/office/powerpoint/2010/main" val="3024127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omic Sans MS" pitchFamily="66" charset="0"/>
              </a:rPr>
              <a:t>Segmenting</a:t>
            </a:r>
          </a:p>
        </p:txBody>
      </p:sp>
      <p:sp>
        <p:nvSpPr>
          <p:cNvPr id="3" name="Content Placeholder 2"/>
          <p:cNvSpPr>
            <a:spLocks noGrp="1"/>
          </p:cNvSpPr>
          <p:nvPr>
            <p:ph sz="quarter" idx="1"/>
          </p:nvPr>
        </p:nvSpPr>
        <p:spPr>
          <a:xfrm>
            <a:off x="179512" y="1412776"/>
            <a:ext cx="8784976" cy="5061176"/>
          </a:xfrm>
        </p:spPr>
        <p:txBody>
          <a:bodyPr>
            <a:noAutofit/>
          </a:bodyPr>
          <a:lstStyle/>
          <a:p>
            <a:r>
              <a:rPr lang="en-GB" sz="3600" dirty="0">
                <a:latin typeface="Comic Sans MS" pitchFamily="66" charset="0"/>
              </a:rPr>
              <a:t>Breaking down words for spelling.</a:t>
            </a:r>
          </a:p>
          <a:p>
            <a:pPr algn="ctr">
              <a:buNone/>
            </a:pPr>
            <a:r>
              <a:rPr lang="en-GB" sz="13000" dirty="0">
                <a:latin typeface="Comic Sans MS" pitchFamily="66" charset="0"/>
              </a:rPr>
              <a:t>cat</a:t>
            </a:r>
          </a:p>
          <a:p>
            <a:pPr algn="ctr">
              <a:buNone/>
            </a:pPr>
            <a:r>
              <a:rPr lang="en-GB" sz="13000" dirty="0">
                <a:latin typeface="Comic Sans MS" pitchFamily="66" charset="0"/>
              </a:rPr>
              <a:t>c  a  t</a:t>
            </a:r>
          </a:p>
          <a:p>
            <a:pPr>
              <a:buNone/>
            </a:pPr>
            <a:endParaRPr lang="en-GB" sz="7200" dirty="0">
              <a:latin typeface="Comic Sans MS" pitchFamily="66" charset="0"/>
            </a:endParaRPr>
          </a:p>
        </p:txBody>
      </p:sp>
      <p:sp>
        <p:nvSpPr>
          <p:cNvPr id="4" name="Oval 3"/>
          <p:cNvSpPr/>
          <p:nvPr/>
        </p:nvSpPr>
        <p:spPr>
          <a:xfrm>
            <a:off x="2627784" y="59492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4499992" y="59492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6228184" y="587727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omic Sans MS" pitchFamily="66" charset="0"/>
              </a:rPr>
              <a:t>Segmenting</a:t>
            </a:r>
          </a:p>
        </p:txBody>
      </p:sp>
      <p:sp>
        <p:nvSpPr>
          <p:cNvPr id="3" name="Content Placeholder 2"/>
          <p:cNvSpPr>
            <a:spLocks noGrp="1"/>
          </p:cNvSpPr>
          <p:nvPr>
            <p:ph sz="quarter" idx="1"/>
          </p:nvPr>
        </p:nvSpPr>
        <p:spPr>
          <a:xfrm>
            <a:off x="179512" y="1412776"/>
            <a:ext cx="8784976" cy="5061176"/>
          </a:xfrm>
        </p:spPr>
        <p:txBody>
          <a:bodyPr>
            <a:noAutofit/>
          </a:bodyPr>
          <a:lstStyle/>
          <a:p>
            <a:pPr algn="ctr">
              <a:buNone/>
            </a:pPr>
            <a:r>
              <a:rPr lang="en-GB" sz="13000" dirty="0">
                <a:latin typeface="Comic Sans MS" pitchFamily="66" charset="0"/>
              </a:rPr>
              <a:t>Queen</a:t>
            </a:r>
          </a:p>
          <a:p>
            <a:pPr algn="ctr">
              <a:buNone/>
            </a:pPr>
            <a:r>
              <a:rPr lang="en-GB" sz="13000" dirty="0">
                <a:latin typeface="Comic Sans MS" pitchFamily="66" charset="0"/>
              </a:rPr>
              <a:t>qu  ee  n</a:t>
            </a:r>
          </a:p>
          <a:p>
            <a:pPr>
              <a:buNone/>
            </a:pPr>
            <a:endParaRPr lang="en-GB" sz="7200" dirty="0">
              <a:latin typeface="Comic Sans MS" pitchFamily="66" charset="0"/>
            </a:endParaRPr>
          </a:p>
        </p:txBody>
      </p:sp>
      <p:sp>
        <p:nvSpPr>
          <p:cNvPr id="6" name="Oval 5"/>
          <p:cNvSpPr/>
          <p:nvPr/>
        </p:nvSpPr>
        <p:spPr>
          <a:xfrm>
            <a:off x="7164288" y="55892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a:off x="4427984" y="5877272"/>
            <a:ext cx="864096" cy="0"/>
          </a:xfrm>
          <a:prstGeom prst="line">
            <a:avLst/>
          </a:prstGeom>
          <a:ln w="88900"/>
        </p:spPr>
        <p:style>
          <a:lnRef idx="3">
            <a:schemeClr val="accent1"/>
          </a:lnRef>
          <a:fillRef idx="0">
            <a:schemeClr val="accent1"/>
          </a:fillRef>
          <a:effectRef idx="2">
            <a:schemeClr val="accent1"/>
          </a:effectRef>
          <a:fontRef idx="minor">
            <a:schemeClr val="tx1"/>
          </a:fontRef>
        </p:style>
      </p:cxnSp>
      <p:pic>
        <p:nvPicPr>
          <p:cNvPr id="10" name="Picture 9"/>
          <p:cNvPicPr>
            <a:picLocks noChangeAspect="1"/>
          </p:cNvPicPr>
          <p:nvPr/>
        </p:nvPicPr>
        <p:blipFill>
          <a:blip r:embed="rId3"/>
          <a:stretch>
            <a:fillRect/>
          </a:stretch>
        </p:blipFill>
        <p:spPr>
          <a:xfrm>
            <a:off x="1897696" y="5776679"/>
            <a:ext cx="1018120" cy="2011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512858"/>
            <a:ext cx="7704856" cy="4155433"/>
          </a:xfrm>
          <a:prstGeom prst="rect">
            <a:avLst/>
          </a:prstGeom>
          <a:noFill/>
        </p:spPr>
        <p:txBody>
          <a:bodyPr wrap="square" rtlCol="0">
            <a:spAutoFit/>
          </a:bodyPr>
          <a:lstStyle/>
          <a:p>
            <a:pPr>
              <a:lnSpc>
                <a:spcPct val="150000"/>
              </a:lnSpc>
            </a:pPr>
            <a:r>
              <a:rPr lang="en-GB" sz="3600" dirty="0">
                <a:latin typeface="Comic Sans MS" pitchFamily="66" charset="0"/>
              </a:rPr>
              <a:t>In school, we follow the Twinkl programme of phonics. This is a phonics resource validated by the Department for Education and Skills which consists of six levels.</a:t>
            </a:r>
          </a:p>
        </p:txBody>
      </p:sp>
      <p:sp>
        <p:nvSpPr>
          <p:cNvPr id="6" name="TextBox 5"/>
          <p:cNvSpPr txBox="1"/>
          <p:nvPr/>
        </p:nvSpPr>
        <p:spPr>
          <a:xfrm>
            <a:off x="539552" y="188640"/>
            <a:ext cx="7704856" cy="584775"/>
          </a:xfrm>
          <a:prstGeom prst="rect">
            <a:avLst/>
          </a:prstGeom>
          <a:noFill/>
        </p:spPr>
        <p:txBody>
          <a:bodyPr wrap="square" rtlCol="0">
            <a:spAutoFit/>
          </a:bodyPr>
          <a:lstStyle/>
          <a:p>
            <a:endParaRPr lang="en-GB" sz="3200" dirty="0">
              <a:latin typeface="Comic Sans MS"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467600" cy="706090"/>
          </a:xfrm>
        </p:spPr>
        <p:txBody>
          <a:bodyPr>
            <a:normAutofit fontScale="90000"/>
          </a:bodyPr>
          <a:lstStyle/>
          <a:p>
            <a:pPr algn="ctr"/>
            <a:r>
              <a:rPr lang="en-GB" sz="4400" dirty="0">
                <a:latin typeface="Comic Sans MS" pitchFamily="66" charset="0"/>
              </a:rPr>
              <a:t>How to help at home</a:t>
            </a:r>
          </a:p>
        </p:txBody>
      </p:sp>
      <p:sp>
        <p:nvSpPr>
          <p:cNvPr id="3" name="Content Placeholder 2"/>
          <p:cNvSpPr>
            <a:spLocks noGrp="1"/>
          </p:cNvSpPr>
          <p:nvPr>
            <p:ph sz="quarter" idx="1"/>
          </p:nvPr>
        </p:nvSpPr>
        <p:spPr>
          <a:xfrm>
            <a:off x="179512" y="764704"/>
            <a:ext cx="8784976" cy="5400600"/>
          </a:xfrm>
        </p:spPr>
        <p:txBody>
          <a:bodyPr>
            <a:noAutofit/>
          </a:bodyPr>
          <a:lstStyle/>
          <a:p>
            <a:pPr>
              <a:buFont typeface="Courier New" panose="02070309020205020404" pitchFamily="49" charset="0"/>
              <a:buChar char="o"/>
            </a:pPr>
            <a:r>
              <a:rPr lang="en-US" dirty="0" err="1">
                <a:latin typeface="Comic Sans MS" pitchFamily="66" charset="0"/>
              </a:rPr>
              <a:t>Practise</a:t>
            </a:r>
            <a:r>
              <a:rPr lang="en-US" dirty="0">
                <a:latin typeface="Comic Sans MS" pitchFamily="66" charset="0"/>
              </a:rPr>
              <a:t> the sounds and words that are sent home in the pencil case along with the reading books. Cut up the sound cards into little flashcards.</a:t>
            </a:r>
            <a:endParaRPr lang="en-GB" dirty="0">
              <a:latin typeface="Comic Sans MS" pitchFamily="66" charset="0"/>
            </a:endParaRPr>
          </a:p>
          <a:p>
            <a:pPr>
              <a:buFont typeface="Courier New" panose="02070309020205020404" pitchFamily="49" charset="0"/>
              <a:buChar char="o"/>
            </a:pPr>
            <a:r>
              <a:rPr lang="en-GB" dirty="0">
                <a:latin typeface="Comic Sans MS" pitchFamily="66" charset="0"/>
              </a:rPr>
              <a:t>Practise letter formation. Froggy fingers grip and correct formation. Can they write ‘s’. Make sure they start at the top and form the letter correctly. </a:t>
            </a:r>
          </a:p>
          <a:p>
            <a:pPr>
              <a:buFont typeface="Courier New" panose="02070309020205020404" pitchFamily="49" charset="0"/>
              <a:buChar char="o"/>
            </a:pPr>
            <a:r>
              <a:rPr lang="en-US" dirty="0">
                <a:latin typeface="Comic Sans MS" pitchFamily="66" charset="0"/>
              </a:rPr>
              <a:t>When writing their name get your child to write all the</a:t>
            </a:r>
          </a:p>
          <a:p>
            <a:pPr marL="0" indent="0">
              <a:buNone/>
            </a:pPr>
            <a:r>
              <a:rPr lang="en-US" dirty="0">
                <a:latin typeface="Comic Sans MS" pitchFamily="66" charset="0"/>
              </a:rPr>
              <a:t>    letters correctly.</a:t>
            </a:r>
            <a:endParaRPr lang="en-GB" dirty="0">
              <a:latin typeface="Comic Sans MS" pitchFamily="66" charset="0"/>
            </a:endParaRPr>
          </a:p>
          <a:p>
            <a:pPr>
              <a:buFont typeface="Courier New" panose="02070309020205020404" pitchFamily="49" charset="0"/>
              <a:buChar char="o"/>
            </a:pPr>
            <a:r>
              <a:rPr lang="en-GB" dirty="0">
                <a:latin typeface="Comic Sans MS" pitchFamily="66" charset="0"/>
              </a:rPr>
              <a:t>Play rhyming games. ‘I’m thinking of a word and it rhymes with bat…’  hat, cat, sat. </a:t>
            </a:r>
          </a:p>
          <a:p>
            <a:pPr>
              <a:buFont typeface="Courier New" panose="02070309020205020404" pitchFamily="49" charset="0"/>
              <a:buChar char="o"/>
            </a:pPr>
            <a:r>
              <a:rPr lang="en-GB" dirty="0">
                <a:latin typeface="Comic Sans MS" pitchFamily="66" charset="0"/>
              </a:rPr>
              <a:t>Word cards will be sent home, play games with them.</a:t>
            </a:r>
          </a:p>
          <a:p>
            <a:pPr marL="0" indent="0">
              <a:buNone/>
            </a:pPr>
            <a:r>
              <a:rPr lang="en-US" dirty="0">
                <a:latin typeface="Comic Sans MS" pitchFamily="66" charset="0"/>
              </a:rPr>
              <a:t> H</a:t>
            </a:r>
            <a:r>
              <a:rPr lang="en-GB" dirty="0" err="1">
                <a:latin typeface="Comic Sans MS" pitchFamily="66" charset="0"/>
              </a:rPr>
              <a:t>ave</a:t>
            </a:r>
            <a:r>
              <a:rPr lang="en-GB" dirty="0">
                <a:latin typeface="Comic Sans MS" pitchFamily="66" charset="0"/>
              </a:rPr>
              <a:t> them face down, turn over and read – win a </a:t>
            </a:r>
            <a:r>
              <a:rPr lang="en-GB" dirty="0" err="1">
                <a:latin typeface="Comic Sans MS" pitchFamily="66" charset="0"/>
              </a:rPr>
              <a:t>smartie</a:t>
            </a:r>
            <a:r>
              <a:rPr lang="en-GB" dirty="0">
                <a:latin typeface="Comic Sans MS" pitchFamily="66" charset="0"/>
              </a:rPr>
              <a:t>!</a:t>
            </a:r>
          </a:p>
          <a:p>
            <a:pPr>
              <a:buFont typeface="Courier New" panose="02070309020205020404" pitchFamily="49" charset="0"/>
              <a:buChar char="o"/>
            </a:pPr>
            <a:r>
              <a:rPr lang="en-GB" dirty="0">
                <a:latin typeface="Comic Sans MS" pitchFamily="66" charset="0"/>
              </a:rPr>
              <a:t>Make it FUN!</a:t>
            </a:r>
          </a:p>
          <a:p>
            <a:pPr>
              <a:buFont typeface="Courier New" panose="02070309020205020404" pitchFamily="49" charset="0"/>
              <a:buChar char="o"/>
            </a:pPr>
            <a:endParaRPr lang="en-GB" sz="3200" dirty="0">
              <a:latin typeface="Comic Sans MS" pitchFamily="66" charset="0"/>
            </a:endParaRPr>
          </a:p>
        </p:txBody>
      </p:sp>
    </p:spTree>
    <p:extLst>
      <p:ext uri="{BB962C8B-B14F-4D97-AF65-F5344CB8AC3E}">
        <p14:creationId xmlns:p14="http://schemas.microsoft.com/office/powerpoint/2010/main" val="3248161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28800"/>
            <a:ext cx="8784976" cy="5229200"/>
          </a:xfrm>
        </p:spPr>
        <p:txBody>
          <a:bodyPr>
            <a:noAutofit/>
          </a:bodyPr>
          <a:lstStyle/>
          <a:p>
            <a:pPr>
              <a:buNone/>
            </a:pPr>
            <a:r>
              <a:rPr lang="en-GB" sz="3200" dirty="0">
                <a:latin typeface="Comic Sans MS" pitchFamily="66" charset="0"/>
              </a:rPr>
              <a:t>   Children will take part in a  national phonics screening check.</a:t>
            </a:r>
          </a:p>
          <a:p>
            <a:r>
              <a:rPr lang="en-GB" sz="3200" dirty="0">
                <a:latin typeface="Comic Sans MS" pitchFamily="66" charset="0"/>
              </a:rPr>
              <a:t>The phonics screening check is designed to confirm whether pupils have learnt phonic decoding to an appropriate standard. It will identify pupils who need extra help to improve their decoding skills.</a:t>
            </a:r>
          </a:p>
          <a:p>
            <a:r>
              <a:rPr lang="en-GB" sz="3200" dirty="0">
                <a:latin typeface="Comic Sans MS" pitchFamily="66" charset="0"/>
              </a:rPr>
              <a:t>The check consists of 20 real words and 20 pseudo-words (alien) that a pupil reads aloud to the teacher. </a:t>
            </a:r>
          </a:p>
          <a:p>
            <a:pPr>
              <a:buNone/>
            </a:pPr>
            <a:endParaRPr lang="en-GB" sz="3200" dirty="0">
              <a:latin typeface="Comic Sans MS" pitchFamily="66" charset="0"/>
            </a:endParaRPr>
          </a:p>
        </p:txBody>
      </p:sp>
      <p:sp>
        <p:nvSpPr>
          <p:cNvPr id="4" name="TextBox 3"/>
          <p:cNvSpPr txBox="1"/>
          <p:nvPr/>
        </p:nvSpPr>
        <p:spPr>
          <a:xfrm>
            <a:off x="251520" y="188640"/>
            <a:ext cx="8208912" cy="1323439"/>
          </a:xfrm>
          <a:prstGeom prst="rect">
            <a:avLst/>
          </a:prstGeom>
          <a:noFill/>
        </p:spPr>
        <p:txBody>
          <a:bodyPr wrap="square" rtlCol="0">
            <a:spAutoFit/>
          </a:bodyPr>
          <a:lstStyle/>
          <a:p>
            <a:pPr algn="ctr"/>
            <a:r>
              <a:rPr lang="en-GB" sz="4000" cap="small" dirty="0">
                <a:solidFill>
                  <a:srgbClr val="575F6D"/>
                </a:solidFill>
                <a:latin typeface="Comic Sans MS" pitchFamily="66" charset="0"/>
                <a:ea typeface="+mj-ea"/>
                <a:cs typeface="+mj-cs"/>
              </a:rPr>
              <a:t>National Phonics Screening Check in year 1</a:t>
            </a:r>
            <a:endParaRPr lang="en-GB" sz="4800" dirty="0">
              <a:solidFill>
                <a:schemeClr val="bg1">
                  <a:lumMod val="85000"/>
                </a:schemeClr>
              </a:solidFill>
              <a:latin typeface="Comic Sans MS" pitchFamily="66" charset="0"/>
            </a:endParaRPr>
          </a:p>
        </p:txBody>
      </p:sp>
    </p:spTree>
    <p:extLst>
      <p:ext uri="{BB962C8B-B14F-4D97-AF65-F5344CB8AC3E}">
        <p14:creationId xmlns:p14="http://schemas.microsoft.com/office/powerpoint/2010/main" val="1567192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dirty="0">
                <a:latin typeface="Comic Sans MS" pitchFamily="66" charset="0"/>
              </a:rPr>
              <a:t> Phonics Test</a:t>
            </a:r>
          </a:p>
        </p:txBody>
      </p:sp>
      <p:pic>
        <p:nvPicPr>
          <p:cNvPr id="35842" name="Picture 2"/>
          <p:cNvPicPr>
            <a:picLocks noChangeAspect="1" noChangeArrowheads="1"/>
          </p:cNvPicPr>
          <p:nvPr/>
        </p:nvPicPr>
        <p:blipFill>
          <a:blip r:embed="rId2" cstate="print"/>
          <a:srcRect l="16322" t="23250" r="51579" b="8829"/>
          <a:stretch>
            <a:fillRect/>
          </a:stretch>
        </p:blipFill>
        <p:spPr bwMode="auto">
          <a:xfrm>
            <a:off x="4572000" y="1628800"/>
            <a:ext cx="4176464" cy="4968552"/>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l="16241" t="23422" r="51660" b="7672"/>
          <a:stretch>
            <a:fillRect/>
          </a:stretch>
        </p:blipFill>
        <p:spPr bwMode="auto">
          <a:xfrm>
            <a:off x="179512" y="1628800"/>
            <a:ext cx="4176464" cy="504056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764704"/>
            <a:ext cx="9073008" cy="5400600"/>
          </a:xfrm>
        </p:spPr>
        <p:txBody>
          <a:bodyPr>
            <a:noAutofit/>
          </a:bodyPr>
          <a:lstStyle/>
          <a:p>
            <a:pPr marL="0" indent="0">
              <a:buNone/>
            </a:pPr>
            <a:r>
              <a:rPr lang="en-GB" sz="3200" b="1" u="sng" dirty="0">
                <a:latin typeface="Comic Sans MS" pitchFamily="66" charset="0"/>
              </a:rPr>
              <a:t>Terminology</a:t>
            </a:r>
          </a:p>
          <a:p>
            <a:pPr marL="0" indent="0">
              <a:buNone/>
            </a:pPr>
            <a:r>
              <a:rPr lang="en-GB" sz="3200" dirty="0">
                <a:latin typeface="Comic Sans MS" pitchFamily="66" charset="0"/>
              </a:rPr>
              <a:t>On the school website is a document which explains the terminology that is used when teaching phonics.</a:t>
            </a:r>
          </a:p>
          <a:p>
            <a:pPr marL="0" indent="0">
              <a:buNone/>
            </a:pPr>
            <a:r>
              <a:rPr lang="en-GB" sz="3200" dirty="0">
                <a:latin typeface="Comic Sans MS" pitchFamily="66" charset="0"/>
              </a:rPr>
              <a:t>If you have any queries about the teaching of phonics please contact us on</a:t>
            </a:r>
          </a:p>
          <a:p>
            <a:pPr marL="0" indent="0">
              <a:buNone/>
            </a:pPr>
            <a:r>
              <a:rPr lang="en-GB" sz="3200" dirty="0">
                <a:latin typeface="Comic Sans MS" pitchFamily="66" charset="0"/>
                <a:hlinkClick r:id="rId3"/>
              </a:rPr>
              <a:t>lisa.lawrence@hanslope.milton-keynes.sch.uk</a:t>
            </a:r>
            <a:endParaRPr lang="en-GB" sz="3200" dirty="0">
              <a:latin typeface="Comic Sans MS" pitchFamily="66" charset="0"/>
            </a:endParaRPr>
          </a:p>
          <a:p>
            <a:pPr marL="0" indent="0">
              <a:buNone/>
            </a:pPr>
            <a:r>
              <a:rPr lang="en-GB" sz="3200" dirty="0">
                <a:latin typeface="Comic Sans MS" pitchFamily="66" charset="0"/>
                <a:hlinkClick r:id="rId4"/>
              </a:rPr>
              <a:t>jane.fox@hanslope.milton-keynes.sch.uk</a:t>
            </a:r>
            <a:endParaRPr lang="en-GB" sz="3200" dirty="0">
              <a:latin typeface="Comic Sans MS" pitchFamily="66" charset="0"/>
            </a:endParaRPr>
          </a:p>
          <a:p>
            <a:pPr marL="0" indent="0">
              <a:buNone/>
            </a:pPr>
            <a:r>
              <a:rPr lang="en-US" sz="3200" dirty="0">
                <a:latin typeface="Comic Sans MS" pitchFamily="66" charset="0"/>
                <a:hlinkClick r:id="rId5"/>
              </a:rPr>
              <a:t>e</a:t>
            </a:r>
            <a:r>
              <a:rPr lang="en-GB" sz="3200" dirty="0">
                <a:latin typeface="Comic Sans MS" pitchFamily="66" charset="0"/>
                <a:hlinkClick r:id="rId5"/>
              </a:rPr>
              <a:t>mma.pearson@hanslope.milton-keynes.sch.uk</a:t>
            </a:r>
            <a:endParaRPr lang="en-GB" sz="3200" dirty="0">
              <a:latin typeface="Comic Sans MS" pitchFamily="66" charset="0"/>
            </a:endParaRPr>
          </a:p>
          <a:p>
            <a:pPr marL="0" indent="0">
              <a:buNone/>
            </a:pPr>
            <a:endParaRPr lang="en-GB" sz="3200" dirty="0">
              <a:latin typeface="Comic Sans MS" pitchFamily="66" charset="0"/>
            </a:endParaRPr>
          </a:p>
          <a:p>
            <a:pPr marL="0" indent="0">
              <a:buNone/>
            </a:pPr>
            <a:r>
              <a:rPr lang="en-GB" sz="3200" dirty="0">
                <a:latin typeface="Comic Sans MS" pitchFamily="66" charset="0"/>
              </a:rPr>
              <a:t>Thank you!</a:t>
            </a:r>
          </a:p>
        </p:txBody>
      </p:sp>
    </p:spTree>
    <p:extLst>
      <p:ext uri="{BB962C8B-B14F-4D97-AF65-F5344CB8AC3E}">
        <p14:creationId xmlns:p14="http://schemas.microsoft.com/office/powerpoint/2010/main" val="77089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67544" y="332656"/>
            <a:ext cx="7467600" cy="4896544"/>
          </a:xfrm>
        </p:spPr>
        <p:txBody>
          <a:bodyPr>
            <a:normAutofit fontScale="25000" lnSpcReduction="20000"/>
          </a:bodyPr>
          <a:lstStyle/>
          <a:p>
            <a:pPr>
              <a:buSzPct val="78000"/>
              <a:buFont typeface="Courier New" panose="02070309020205020404" pitchFamily="49" charset="0"/>
              <a:buChar char="o"/>
            </a:pPr>
            <a:r>
              <a:rPr lang="en-GB" sz="14400" dirty="0">
                <a:latin typeface="Comic Sans MS" panose="030F0702030302020204" pitchFamily="66" charset="0"/>
              </a:rPr>
              <a:t>Phonics for reading</a:t>
            </a:r>
          </a:p>
          <a:p>
            <a:pPr marL="0" indent="0">
              <a:buNone/>
            </a:pPr>
            <a:r>
              <a:rPr lang="en-GB" sz="14400" dirty="0">
                <a:latin typeface="Comic Sans MS" panose="030F0702030302020204" pitchFamily="66" charset="0"/>
              </a:rPr>
              <a:t>First children are taught to read letters, or groups of letters by saying the letter sounds.  Children can then start to read words by blending the sounds together to make a word. </a:t>
            </a:r>
          </a:p>
          <a:p>
            <a:pPr marL="0" indent="0">
              <a:buNone/>
            </a:pPr>
            <a:endParaRPr lang="en-GB" sz="14400" dirty="0">
              <a:latin typeface="Comic Sans MS" panose="030F0702030302020204" pitchFamily="66" charset="0"/>
            </a:endParaRPr>
          </a:p>
          <a:p>
            <a:pPr lvl="0">
              <a:buClr>
                <a:srgbClr val="FE8637"/>
              </a:buClr>
              <a:buFont typeface="Courier New" panose="02070309020205020404" pitchFamily="49" charset="0"/>
              <a:buChar char="o"/>
            </a:pPr>
            <a:r>
              <a:rPr lang="en-GB" sz="14400" dirty="0">
                <a:solidFill>
                  <a:prstClr val="black"/>
                </a:solidFill>
                <a:latin typeface="Comic Sans MS" panose="030F0702030302020204" pitchFamily="66" charset="0"/>
              </a:rPr>
              <a:t>Phonics for writing</a:t>
            </a:r>
          </a:p>
          <a:p>
            <a:pPr marL="0" indent="0">
              <a:buNone/>
            </a:pPr>
            <a:r>
              <a:rPr lang="en-GB" sz="14400" dirty="0">
                <a:latin typeface="Comic Sans MS" panose="030F0702030302020204" pitchFamily="66" charset="0"/>
              </a:rPr>
              <a:t>Children are taught to reverse this process saying the word and then segmenting the sounds.</a:t>
            </a:r>
          </a:p>
          <a:p>
            <a:endParaRPr lang="en-GB" dirty="0">
              <a:latin typeface="Comic Sans MS" panose="030F0702030302020204" pitchFamily="66" charset="0"/>
            </a:endParaRPr>
          </a:p>
        </p:txBody>
      </p:sp>
    </p:spTree>
    <p:extLst>
      <p:ext uri="{BB962C8B-B14F-4D97-AF65-F5344CB8AC3E}">
        <p14:creationId xmlns:p14="http://schemas.microsoft.com/office/powerpoint/2010/main" val="265466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67544" y="188640"/>
            <a:ext cx="7467600" cy="6048672"/>
          </a:xfrm>
        </p:spPr>
        <p:txBody>
          <a:bodyPr>
            <a:normAutofit lnSpcReduction="10000"/>
          </a:bodyPr>
          <a:lstStyle/>
          <a:p>
            <a:pPr marL="0" indent="0" algn="ctr">
              <a:buNone/>
            </a:pPr>
            <a:r>
              <a:rPr lang="en-GB" sz="3600" b="1" dirty="0">
                <a:latin typeface="Comic Sans MS" panose="030F0702030302020204" pitchFamily="66" charset="0"/>
              </a:rPr>
              <a:t>The Phonic Alphabet</a:t>
            </a:r>
          </a:p>
          <a:p>
            <a:pPr marL="0" indent="0" algn="ctr">
              <a:buNone/>
            </a:pPr>
            <a:endParaRPr lang="en-GB" sz="3600" b="1" dirty="0">
              <a:latin typeface="Comic Sans MS" panose="030F0702030302020204" pitchFamily="66" charset="0"/>
            </a:endParaRPr>
          </a:p>
          <a:p>
            <a:r>
              <a:rPr lang="en-GB" sz="3200" dirty="0">
                <a:latin typeface="Comic Sans MS" panose="030F0702030302020204" pitchFamily="66" charset="0"/>
              </a:rPr>
              <a:t>The English language has 44 phonemes ~ (a phoneme is the smallest unit of sound in a word.)</a:t>
            </a:r>
          </a:p>
          <a:p>
            <a:r>
              <a:rPr lang="en-GB" sz="3200" dirty="0">
                <a:latin typeface="Comic Sans MS" panose="030F0702030302020204" pitchFamily="66" charset="0"/>
              </a:rPr>
              <a:t>Children are taught to write each letter forming it accurately.</a:t>
            </a:r>
          </a:p>
          <a:p>
            <a:r>
              <a:rPr lang="en-US" sz="3200" dirty="0">
                <a:latin typeface="Comic Sans MS" panose="030F0702030302020204" pitchFamily="66" charset="0"/>
              </a:rPr>
              <a:t>W</a:t>
            </a:r>
            <a:r>
              <a:rPr lang="en-GB" sz="3200" dirty="0">
                <a:latin typeface="Comic Sans MS" panose="030F0702030302020204" pitchFamily="66" charset="0"/>
              </a:rPr>
              <a:t>e use </a:t>
            </a:r>
            <a:r>
              <a:rPr lang="en-GB" sz="3200" dirty="0" err="1">
                <a:latin typeface="Comic Sans MS" panose="030F0702030302020204" pitchFamily="66" charset="0"/>
              </a:rPr>
              <a:t>penpals</a:t>
            </a:r>
            <a:r>
              <a:rPr lang="en-GB" sz="3200" dirty="0">
                <a:latin typeface="Comic Sans MS" panose="030F0702030302020204" pitchFamily="66" charset="0"/>
              </a:rPr>
              <a:t> – letter formation sheets have already been given to you.</a:t>
            </a:r>
          </a:p>
          <a:p>
            <a:r>
              <a:rPr lang="en-US" altLang="en-US" sz="3200" kern="0" dirty="0">
                <a:solidFill>
                  <a:srgbClr val="000000"/>
                </a:solidFill>
                <a:latin typeface="Comic Sans MS"/>
                <a:cs typeface="Arial"/>
              </a:rPr>
              <a:t>Phonemes should be articulated clearly and precisely. </a:t>
            </a: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99885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67544" y="188640"/>
            <a:ext cx="7467600" cy="5904656"/>
          </a:xfrm>
        </p:spPr>
        <p:txBody>
          <a:bodyPr>
            <a:normAutofit/>
          </a:bodyPr>
          <a:lstStyle/>
          <a:p>
            <a:r>
              <a:rPr lang="en-GB" sz="3200" dirty="0">
                <a:latin typeface="Comic Sans MS" panose="030F0702030302020204" pitchFamily="66" charset="0"/>
              </a:rPr>
              <a:t>Children are taught to produce the shortest sounds possible e.g. no ‘uh’ on the end of ‘d’ and ‘g’.</a:t>
            </a:r>
          </a:p>
          <a:p>
            <a:r>
              <a:rPr lang="en-GB" sz="3600" dirty="0">
                <a:hlinkClick r:id="rId2"/>
              </a:rPr>
              <a:t>https://www.youtube.com/watch?v=vMEvxTGvi4c</a:t>
            </a:r>
            <a:endParaRPr lang="en-GB" sz="3600" dirty="0"/>
          </a:p>
          <a:p>
            <a:endParaRPr lang="en-GB" sz="3600" dirty="0">
              <a:latin typeface="Comic Sans MS" panose="030F0702030302020204" pitchFamily="66" charset="0"/>
            </a:endParaRPr>
          </a:p>
          <a:p>
            <a:endParaRPr lang="en-US" altLang="en-US" sz="2800" kern="0" dirty="0">
              <a:solidFill>
                <a:srgbClr val="000000"/>
              </a:solidFill>
              <a:latin typeface="Comic Sans MS"/>
              <a:cs typeface="Arial"/>
            </a:endParaRPr>
          </a:p>
          <a:p>
            <a:endParaRPr lang="en-US" altLang="en-US" sz="2800" kern="0" dirty="0">
              <a:solidFill>
                <a:srgbClr val="000000"/>
              </a:solidFill>
              <a:latin typeface="Comic Sans MS"/>
              <a:cs typeface="Arial"/>
            </a:endParaRPr>
          </a:p>
          <a:p>
            <a:endParaRPr lang="en-US" altLang="en-US" sz="2800" kern="0" dirty="0">
              <a:solidFill>
                <a:srgbClr val="000000"/>
              </a:solidFill>
              <a:latin typeface="Comic Sans MS"/>
              <a:cs typeface="Arial"/>
            </a:endParaRPr>
          </a:p>
          <a:p>
            <a:endParaRPr lang="en-US" altLang="en-US" sz="2800" kern="0" dirty="0">
              <a:solidFill>
                <a:srgbClr val="000000"/>
              </a:solidFill>
              <a:latin typeface="Comic Sans MS"/>
              <a:cs typeface="Arial"/>
            </a:endParaRPr>
          </a:p>
          <a:p>
            <a:endParaRPr lang="en-GB" dirty="0">
              <a:latin typeface="Comic Sans MS" panose="030F0702030302020204" pitchFamily="66" charset="0"/>
            </a:endParaRPr>
          </a:p>
        </p:txBody>
      </p:sp>
      <p:pic>
        <p:nvPicPr>
          <p:cNvPr id="102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2914636"/>
            <a:ext cx="5899780" cy="325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61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202034"/>
          </a:xfrm>
        </p:spPr>
        <p:txBody>
          <a:bodyPr>
            <a:noAutofit/>
          </a:bodyPr>
          <a:lstStyle/>
          <a:p>
            <a:pPr algn="ctr"/>
            <a:br>
              <a:rPr lang="en-GB" sz="4000" dirty="0">
                <a:latin typeface="Comic Sans MS" pitchFamily="66" charset="0"/>
              </a:rPr>
            </a:br>
            <a:br>
              <a:rPr lang="en-GB" sz="4000" dirty="0">
                <a:latin typeface="Comic Sans MS" pitchFamily="66" charset="0"/>
              </a:rPr>
            </a:br>
            <a:endParaRPr lang="en-GB" sz="4000" dirty="0">
              <a:latin typeface="Comic Sans MS" pitchFamily="66" charset="0"/>
            </a:endParaRPr>
          </a:p>
        </p:txBody>
      </p:sp>
      <p:sp>
        <p:nvSpPr>
          <p:cNvPr id="5" name="Content Placeholder 2"/>
          <p:cNvSpPr>
            <a:spLocks noGrp="1"/>
          </p:cNvSpPr>
          <p:nvPr>
            <p:ph idx="1"/>
          </p:nvPr>
        </p:nvSpPr>
        <p:spPr>
          <a:xfrm>
            <a:off x="457200" y="200416"/>
            <a:ext cx="8229600" cy="6468944"/>
          </a:xfrm>
        </p:spPr>
        <p:txBody>
          <a:bodyPr>
            <a:noAutofit/>
          </a:bodyPr>
          <a:lstStyle/>
          <a:p>
            <a:pPr marL="0" indent="0" algn="ctr">
              <a:lnSpc>
                <a:spcPct val="150000"/>
              </a:lnSpc>
              <a:buNone/>
            </a:pPr>
            <a:r>
              <a:rPr lang="en-GB" sz="3600" dirty="0">
                <a:latin typeface="Comic Sans MS" pitchFamily="66" charset="0"/>
              </a:rPr>
              <a:t>How do we teach Phonics at Hanslope?</a:t>
            </a:r>
          </a:p>
          <a:p>
            <a:pPr lvl="1"/>
            <a:r>
              <a:rPr lang="en-GB" sz="3200" dirty="0">
                <a:latin typeface="Comic Sans MS" pitchFamily="66" charset="0"/>
              </a:rPr>
              <a:t>We use the Twinkl scheme. </a:t>
            </a:r>
          </a:p>
          <a:p>
            <a:pPr lvl="1"/>
            <a:r>
              <a:rPr lang="en-GB" sz="3200" dirty="0">
                <a:latin typeface="Comic Sans MS" pitchFamily="66" charset="0"/>
              </a:rPr>
              <a:t>This is split into 6 levels.</a:t>
            </a:r>
          </a:p>
          <a:p>
            <a:pPr lvl="1"/>
            <a:r>
              <a:rPr lang="en-GB" sz="3200" dirty="0">
                <a:latin typeface="Comic Sans MS" pitchFamily="66" charset="0"/>
              </a:rPr>
              <a:t>Children are taught according to ability. </a:t>
            </a:r>
          </a:p>
          <a:p>
            <a:pPr lvl="1"/>
            <a:r>
              <a:rPr lang="en-GB" sz="3200" dirty="0">
                <a:latin typeface="Comic Sans MS" pitchFamily="66" charset="0"/>
              </a:rPr>
              <a:t>Level 1 – takes place at Nursery/    Pre-school.  In this phase children’s speaking and listening skills are fostered.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0"/>
            <a:ext cx="8229600" cy="1143000"/>
          </a:xfrm>
        </p:spPr>
        <p:txBody>
          <a:bodyPr>
            <a:normAutofit/>
          </a:bodyPr>
          <a:lstStyle/>
          <a:p>
            <a:pPr algn="ctr"/>
            <a:r>
              <a:rPr lang="en-GB" sz="6000" dirty="0">
                <a:latin typeface="Comic Sans MS" pitchFamily="66" charset="0"/>
              </a:rPr>
              <a:t>Level 1</a:t>
            </a:r>
          </a:p>
        </p:txBody>
      </p:sp>
      <p:sp>
        <p:nvSpPr>
          <p:cNvPr id="5" name="Content Placeholder 2"/>
          <p:cNvSpPr>
            <a:spLocks noGrp="1"/>
          </p:cNvSpPr>
          <p:nvPr>
            <p:ph idx="1"/>
          </p:nvPr>
        </p:nvSpPr>
        <p:spPr>
          <a:xfrm>
            <a:off x="395536" y="1268760"/>
            <a:ext cx="8229600" cy="5069160"/>
          </a:xfrm>
        </p:spPr>
        <p:txBody>
          <a:bodyPr>
            <a:normAutofit fontScale="25000" lnSpcReduction="20000"/>
          </a:bodyPr>
          <a:lstStyle/>
          <a:p>
            <a:pPr>
              <a:lnSpc>
                <a:spcPct val="150000"/>
              </a:lnSpc>
            </a:pPr>
            <a:r>
              <a:rPr lang="en-GB" sz="11200" dirty="0">
                <a:latin typeface="Comic Sans MS" pitchFamily="66" charset="0"/>
              </a:rPr>
              <a:t>There are 7 aspects.</a:t>
            </a:r>
          </a:p>
          <a:p>
            <a:pPr>
              <a:lnSpc>
                <a:spcPct val="150000"/>
              </a:lnSpc>
            </a:pPr>
            <a:r>
              <a:rPr lang="en-GB" sz="11200" dirty="0">
                <a:latin typeface="Comic Sans MS" pitchFamily="66" charset="0"/>
              </a:rPr>
              <a:t>A1 – Environmental</a:t>
            </a:r>
          </a:p>
          <a:p>
            <a:pPr>
              <a:lnSpc>
                <a:spcPct val="150000"/>
              </a:lnSpc>
            </a:pPr>
            <a:r>
              <a:rPr lang="en-GB" sz="11200" dirty="0">
                <a:latin typeface="Comic Sans MS" pitchFamily="66" charset="0"/>
              </a:rPr>
              <a:t>A2 – Instrumental sounds</a:t>
            </a:r>
          </a:p>
          <a:p>
            <a:pPr>
              <a:lnSpc>
                <a:spcPct val="150000"/>
              </a:lnSpc>
            </a:pPr>
            <a:r>
              <a:rPr lang="en-GB" sz="11200" dirty="0">
                <a:latin typeface="Comic Sans MS" pitchFamily="66" charset="0"/>
              </a:rPr>
              <a:t>A3 – Body percussion</a:t>
            </a:r>
          </a:p>
          <a:p>
            <a:pPr>
              <a:lnSpc>
                <a:spcPct val="150000"/>
              </a:lnSpc>
            </a:pPr>
            <a:r>
              <a:rPr lang="en-GB" sz="11200" dirty="0">
                <a:latin typeface="Comic Sans MS" pitchFamily="66" charset="0"/>
              </a:rPr>
              <a:t>A4 – Rhythm and rhyme</a:t>
            </a:r>
          </a:p>
          <a:p>
            <a:pPr>
              <a:lnSpc>
                <a:spcPct val="150000"/>
              </a:lnSpc>
            </a:pPr>
            <a:r>
              <a:rPr lang="en-GB" sz="11200" dirty="0">
                <a:latin typeface="Comic Sans MS" pitchFamily="66" charset="0"/>
              </a:rPr>
              <a:t>A5 – Alliteration e.g. ‘juicy jelly’, ‘sizzling sausages’</a:t>
            </a:r>
          </a:p>
          <a:p>
            <a:pPr>
              <a:lnSpc>
                <a:spcPct val="150000"/>
              </a:lnSpc>
            </a:pPr>
            <a:r>
              <a:rPr lang="en-GB" sz="11200" dirty="0">
                <a:latin typeface="Comic Sans MS" pitchFamily="66" charset="0"/>
              </a:rPr>
              <a:t>A6 – Voice sounds</a:t>
            </a:r>
          </a:p>
          <a:p>
            <a:pPr>
              <a:lnSpc>
                <a:spcPct val="150000"/>
              </a:lnSpc>
            </a:pPr>
            <a:r>
              <a:rPr lang="en-GB" sz="11200" dirty="0">
                <a:latin typeface="Comic Sans MS" pitchFamily="66" charset="0"/>
              </a:rPr>
              <a:t>A7 – Oral blending and segmenting.</a:t>
            </a:r>
          </a:p>
          <a:p>
            <a:pPr lvl="1"/>
            <a:endParaRPr lang="en-GB" dirty="0"/>
          </a:p>
        </p:txBody>
      </p:sp>
    </p:spTree>
    <p:extLst>
      <p:ext uri="{BB962C8B-B14F-4D97-AF65-F5344CB8AC3E}">
        <p14:creationId xmlns:p14="http://schemas.microsoft.com/office/powerpoint/2010/main" val="9541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467600" cy="274042"/>
          </a:xfrm>
        </p:spPr>
        <p:txBody>
          <a:bodyPr>
            <a:noAutofit/>
          </a:bodyPr>
          <a:lstStyle/>
          <a:p>
            <a:pPr algn="ctr"/>
            <a:r>
              <a:rPr lang="en-GB" sz="6000" dirty="0">
                <a:latin typeface="Comic Sans MS" pitchFamily="66" charset="0"/>
              </a:rPr>
              <a:t>Level 2</a:t>
            </a:r>
          </a:p>
        </p:txBody>
      </p:sp>
      <p:sp>
        <p:nvSpPr>
          <p:cNvPr id="3" name="Content Placeholder 2"/>
          <p:cNvSpPr>
            <a:spLocks noGrp="1"/>
          </p:cNvSpPr>
          <p:nvPr>
            <p:ph sz="quarter" idx="1"/>
          </p:nvPr>
        </p:nvSpPr>
        <p:spPr>
          <a:xfrm>
            <a:off x="179512" y="908720"/>
            <a:ext cx="8496944" cy="5760640"/>
          </a:xfrm>
        </p:spPr>
        <p:txBody>
          <a:bodyPr>
            <a:noAutofit/>
          </a:bodyPr>
          <a:lstStyle/>
          <a:p>
            <a:r>
              <a:rPr lang="en-GB" sz="3200" dirty="0">
                <a:latin typeface="Comic Sans MS" pitchFamily="66" charset="0"/>
              </a:rPr>
              <a:t>This phase is taught in the Reception class (Maple/Holly).  </a:t>
            </a:r>
          </a:p>
          <a:p>
            <a:r>
              <a:rPr lang="en-GB" sz="3200" dirty="0">
                <a:latin typeface="Comic Sans MS" pitchFamily="66" charset="0"/>
              </a:rPr>
              <a:t>Children are taught 19 phonemes and graphemes.</a:t>
            </a:r>
          </a:p>
          <a:p>
            <a:r>
              <a:rPr lang="en-GB" sz="3200" dirty="0">
                <a:latin typeface="Comic Sans MS" pitchFamily="66" charset="0"/>
              </a:rPr>
              <a:t>By the end of Level 2 many children should be able to read some </a:t>
            </a:r>
            <a:r>
              <a:rPr lang="en-GB" sz="3200" b="1" dirty="0">
                <a:latin typeface="Comic Sans MS" pitchFamily="66" charset="0"/>
              </a:rPr>
              <a:t>V</a:t>
            </a:r>
            <a:r>
              <a:rPr lang="en-GB" sz="3200" dirty="0">
                <a:latin typeface="Comic Sans MS" pitchFamily="66" charset="0"/>
              </a:rPr>
              <a:t>owel </a:t>
            </a:r>
            <a:r>
              <a:rPr lang="en-GB" sz="3200" b="1" dirty="0">
                <a:latin typeface="Comic Sans MS" pitchFamily="66" charset="0"/>
              </a:rPr>
              <a:t>C</a:t>
            </a:r>
            <a:r>
              <a:rPr lang="en-GB" sz="3200" dirty="0">
                <a:latin typeface="Comic Sans MS" pitchFamily="66" charset="0"/>
              </a:rPr>
              <a:t>onsonant (VC) words e.g. at, in and some </a:t>
            </a:r>
            <a:r>
              <a:rPr lang="en-GB" sz="3200" b="1" dirty="0">
                <a:latin typeface="Comic Sans MS" pitchFamily="66" charset="0"/>
              </a:rPr>
              <a:t>C</a:t>
            </a:r>
            <a:r>
              <a:rPr lang="en-GB" sz="3200" dirty="0">
                <a:latin typeface="Comic Sans MS" pitchFamily="66" charset="0"/>
              </a:rPr>
              <a:t>onsonant </a:t>
            </a:r>
            <a:r>
              <a:rPr lang="en-GB" sz="3200" b="1" dirty="0">
                <a:latin typeface="Comic Sans MS" pitchFamily="66" charset="0"/>
              </a:rPr>
              <a:t>V</a:t>
            </a:r>
            <a:r>
              <a:rPr lang="en-GB" sz="3200" dirty="0">
                <a:latin typeface="Comic Sans MS" pitchFamily="66" charset="0"/>
              </a:rPr>
              <a:t>owel </a:t>
            </a:r>
            <a:r>
              <a:rPr lang="en-GB" sz="3200" b="1" dirty="0">
                <a:latin typeface="Comic Sans MS" pitchFamily="66" charset="0"/>
              </a:rPr>
              <a:t>C</a:t>
            </a:r>
            <a:r>
              <a:rPr lang="en-GB" sz="3200" dirty="0">
                <a:latin typeface="Comic Sans MS" pitchFamily="66" charset="0"/>
              </a:rPr>
              <a:t>onsonant (CVC) words e.g. sat, pin</a:t>
            </a:r>
          </a:p>
          <a:p>
            <a:r>
              <a:rPr lang="en-GB" sz="3200" dirty="0">
                <a:latin typeface="Comic Sans MS" pitchFamily="66" charset="0"/>
              </a:rPr>
              <a:t>Some children will also be able to spell the words as well.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9DA8C30AB27428AE53EDC2CBC5836" ma:contentTypeVersion="11" ma:contentTypeDescription="Create a new document." ma:contentTypeScope="" ma:versionID="2855a4053472a05fae652e8396b08e0d">
  <xsd:schema xmlns:xsd="http://www.w3.org/2001/XMLSchema" xmlns:xs="http://www.w3.org/2001/XMLSchema" xmlns:p="http://schemas.microsoft.com/office/2006/metadata/properties" xmlns:ns3="7dcc0c0d-2df4-485a-8acb-54a0d31c078b" targetNamespace="http://schemas.microsoft.com/office/2006/metadata/properties" ma:root="true" ma:fieldsID="ac8792036d741817cebdcadebe36926d" ns3:_="">
    <xsd:import namespace="7dcc0c0d-2df4-485a-8acb-54a0d31c078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cc0c0d-2df4-485a-8acb-54a0d31c0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A09ECC-08AA-4031-ABFB-687F8D342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cc0c0d-2df4-485a-8acb-54a0d31c07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BD5B66-3B40-4351-BD90-5F95542660BD}">
  <ds:schemaRef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http://purl.org/dc/terms/"/>
    <ds:schemaRef ds:uri="http://purl.org/dc/dcmitype/"/>
    <ds:schemaRef ds:uri="7dcc0c0d-2df4-485a-8acb-54a0d31c078b"/>
    <ds:schemaRef ds:uri="http://schemas.microsoft.com/office/2006/metadata/properties"/>
  </ds:schemaRefs>
</ds:datastoreItem>
</file>

<file path=customXml/itemProps3.xml><?xml version="1.0" encoding="utf-8"?>
<ds:datastoreItem xmlns:ds="http://schemas.openxmlformats.org/officeDocument/2006/customXml" ds:itemID="{FE9A6DF6-7D23-4C8F-A334-A1C078321D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690</TotalTime>
  <Words>2031</Words>
  <Application>Microsoft Office PowerPoint</Application>
  <PresentationFormat>On-screen Show (4:3)</PresentationFormat>
  <Paragraphs>188</Paragraphs>
  <Slides>33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Century Schoolbook</vt:lpstr>
      <vt:lpstr>Comic Sans MS</vt:lpstr>
      <vt:lpstr>Courier New</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  </vt:lpstr>
      <vt:lpstr>Level 1</vt:lpstr>
      <vt:lpstr>Level 2</vt:lpstr>
      <vt:lpstr>PowerPoint Presentation</vt:lpstr>
      <vt:lpstr>Level 2</vt:lpstr>
      <vt:lpstr>PowerPoint Presentation</vt:lpstr>
      <vt:lpstr>Level 3</vt:lpstr>
      <vt:lpstr>Level 3</vt:lpstr>
      <vt:lpstr>Level 4  Reception/year 1</vt:lpstr>
      <vt:lpstr>Level 5  Year 1/2</vt:lpstr>
      <vt:lpstr>PowerPoint Presentation</vt:lpstr>
      <vt:lpstr>PowerPoint Presentation</vt:lpstr>
      <vt:lpstr>PowerPoint Presentation</vt:lpstr>
      <vt:lpstr>Level 6  year 2</vt:lpstr>
      <vt:lpstr>PowerPoint Presentation</vt:lpstr>
      <vt:lpstr>PowerPoint Presentation</vt:lpstr>
      <vt:lpstr>Reading at home</vt:lpstr>
      <vt:lpstr>How to share a reading book</vt:lpstr>
      <vt:lpstr>Segmenting and Blending</vt:lpstr>
      <vt:lpstr>Segmenting and Blending</vt:lpstr>
      <vt:lpstr>PowerPoint Presentation</vt:lpstr>
      <vt:lpstr>Segmenting</vt:lpstr>
      <vt:lpstr>Segmenting</vt:lpstr>
      <vt:lpstr>How to help at home</vt:lpstr>
      <vt:lpstr>PowerPoint Presentation</vt:lpstr>
      <vt:lpstr> Phonics Test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dc:creator>
  <cp:lastModifiedBy>Emma Pearson</cp:lastModifiedBy>
  <cp:revision>67</cp:revision>
  <cp:lastPrinted>2015-10-01T09:21:02Z</cp:lastPrinted>
  <dcterms:created xsi:type="dcterms:W3CDTF">2013-03-24T18:14:49Z</dcterms:created>
  <dcterms:modified xsi:type="dcterms:W3CDTF">2023-10-11T18:35:46Z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0x0101005E89DA8C30AB27428AE53EDC2CBC5836</vt:lpwstr>
  </property>
</Properties>
</file>