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4"/>
  </p:sldMasterIdLst>
  <p:notesMasterIdLst>
    <p:notesMasterId r:id="rId22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70" r:id="rId18"/>
    <p:sldId id="271" r:id="rId19"/>
    <p:sldId id="273" r:id="rId20"/>
    <p:sldId id="277" r:id="rId21"/>
  </p:sldIdLst>
  <p:sldSz cx="9144000" cy="5143500" type="screen16x9"/>
  <p:notesSz cx="6858000" cy="9144000"/>
  <p:embeddedFontLst>
    <p:embeddedFont>
      <p:font typeface="Karla" panose="020B060402020202020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54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4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3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2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1.fntdata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tin Mistry" userId="6f2228a9-fcf1-4652-9b78-34ac0a04d03d" providerId="ADAL" clId="{45884293-B9E1-46D8-8F73-679427002F19}"/>
    <pc:docChg chg="custSel delSld modSld">
      <pc:chgData name="Nitin Mistry" userId="6f2228a9-fcf1-4652-9b78-34ac0a04d03d" providerId="ADAL" clId="{45884293-B9E1-46D8-8F73-679427002F19}" dt="2025-12-30T15:06:42.602" v="48" actId="2696"/>
      <pc:docMkLst>
        <pc:docMk/>
      </pc:docMkLst>
      <pc:sldChg chg="addSp delSp modSp">
        <pc:chgData name="Nitin Mistry" userId="6f2228a9-fcf1-4652-9b78-34ac0a04d03d" providerId="ADAL" clId="{45884293-B9E1-46D8-8F73-679427002F19}" dt="2025-12-30T15:04:17.182" v="41" actId="20577"/>
        <pc:sldMkLst>
          <pc:docMk/>
          <pc:sldMk cId="0" sldId="257"/>
        </pc:sldMkLst>
        <pc:spChg chg="mod">
          <ac:chgData name="Nitin Mistry" userId="6f2228a9-fcf1-4652-9b78-34ac0a04d03d" providerId="ADAL" clId="{45884293-B9E1-46D8-8F73-679427002F19}" dt="2025-12-30T15:04:17.182" v="41" actId="20577"/>
          <ac:spMkLst>
            <pc:docMk/>
            <pc:sldMk cId="0" sldId="257"/>
            <ac:spMk id="62" creationId="{00000000-0000-0000-0000-000000000000}"/>
          </ac:spMkLst>
        </pc:spChg>
        <pc:picChg chg="add mod">
          <ac:chgData name="Nitin Mistry" userId="6f2228a9-fcf1-4652-9b78-34ac0a04d03d" providerId="ADAL" clId="{45884293-B9E1-46D8-8F73-679427002F19}" dt="2025-12-30T15:03:46.089" v="2" actId="1076"/>
          <ac:picMkLst>
            <pc:docMk/>
            <pc:sldMk cId="0" sldId="257"/>
            <ac:picMk id="5" creationId="{9BF38884-1733-4303-9781-F2CA4BEBA135}"/>
          </ac:picMkLst>
        </pc:picChg>
        <pc:picChg chg="del">
          <ac:chgData name="Nitin Mistry" userId="6f2228a9-fcf1-4652-9b78-34ac0a04d03d" providerId="ADAL" clId="{45884293-B9E1-46D8-8F73-679427002F19}" dt="2025-12-30T15:03:41.734" v="1" actId="478"/>
          <ac:picMkLst>
            <pc:docMk/>
            <pc:sldMk cId="0" sldId="257"/>
            <ac:picMk id="60" creationId="{00000000-0000-0000-0000-000000000000}"/>
          </ac:picMkLst>
        </pc:picChg>
      </pc:sldChg>
      <pc:sldChg chg="modSp">
        <pc:chgData name="Nitin Mistry" userId="6f2228a9-fcf1-4652-9b78-34ac0a04d03d" providerId="ADAL" clId="{45884293-B9E1-46D8-8F73-679427002F19}" dt="2025-12-30T15:05:01.382" v="43" actId="20577"/>
        <pc:sldMkLst>
          <pc:docMk/>
          <pc:sldMk cId="0" sldId="258"/>
        </pc:sldMkLst>
        <pc:spChg chg="mod">
          <ac:chgData name="Nitin Mistry" userId="6f2228a9-fcf1-4652-9b78-34ac0a04d03d" providerId="ADAL" clId="{45884293-B9E1-46D8-8F73-679427002F19}" dt="2025-12-30T15:05:01.382" v="43" actId="20577"/>
          <ac:spMkLst>
            <pc:docMk/>
            <pc:sldMk cId="0" sldId="258"/>
            <ac:spMk id="69" creationId="{00000000-0000-0000-0000-000000000000}"/>
          </ac:spMkLst>
        </pc:spChg>
      </pc:sldChg>
      <pc:sldChg chg="del">
        <pc:chgData name="Nitin Mistry" userId="6f2228a9-fcf1-4652-9b78-34ac0a04d03d" providerId="ADAL" clId="{45884293-B9E1-46D8-8F73-679427002F19}" dt="2025-12-30T15:06:10.752" v="44" actId="2696"/>
        <pc:sldMkLst>
          <pc:docMk/>
          <pc:sldMk cId="0" sldId="269"/>
        </pc:sldMkLst>
      </pc:sldChg>
      <pc:sldChg chg="del">
        <pc:chgData name="Nitin Mistry" userId="6f2228a9-fcf1-4652-9b78-34ac0a04d03d" providerId="ADAL" clId="{45884293-B9E1-46D8-8F73-679427002F19}" dt="2025-12-30T15:06:24.172" v="45" actId="2696"/>
        <pc:sldMkLst>
          <pc:docMk/>
          <pc:sldMk cId="0" sldId="272"/>
        </pc:sldMkLst>
      </pc:sldChg>
      <pc:sldChg chg="del">
        <pc:chgData name="Nitin Mistry" userId="6f2228a9-fcf1-4652-9b78-34ac0a04d03d" providerId="ADAL" clId="{45884293-B9E1-46D8-8F73-679427002F19}" dt="2025-12-30T15:06:36.856" v="46" actId="2696"/>
        <pc:sldMkLst>
          <pc:docMk/>
          <pc:sldMk cId="0" sldId="274"/>
        </pc:sldMkLst>
      </pc:sldChg>
      <pc:sldChg chg="del">
        <pc:chgData name="Nitin Mistry" userId="6f2228a9-fcf1-4652-9b78-34ac0a04d03d" providerId="ADAL" clId="{45884293-B9E1-46D8-8F73-679427002F19}" dt="2025-12-30T15:06:37.379" v="47" actId="2696"/>
        <pc:sldMkLst>
          <pc:docMk/>
          <pc:sldMk cId="0" sldId="275"/>
        </pc:sldMkLst>
      </pc:sldChg>
      <pc:sldChg chg="del">
        <pc:chgData name="Nitin Mistry" userId="6f2228a9-fcf1-4652-9b78-34ac0a04d03d" providerId="ADAL" clId="{45884293-B9E1-46D8-8F73-679427002F19}" dt="2025-12-30T15:06:42.602" v="48" actId="2696"/>
        <pc:sldMkLst>
          <pc:docMk/>
          <pc:sldMk cId="0" sldId="27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6953e8e61ee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6953e8e61ee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6953e8e7297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6953e8e7297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6953e8e740bc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6953e8e740bc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6953e8e79e71a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6953e8e79e71a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6953e8e7d9ff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6953e8e7d9ff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6953e8e8437c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6953e8e8437c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6953e8e859af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6953e8e859af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6953e8e87150a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6953e8e87150a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6953e8e8f32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6953e8e8f32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6953e8e6353d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6953e8e6353d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6953e8e64994c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6953e8e64994c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6953e8e65d70c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6953e8e65d70c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6953e8e65d9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6953e8e65d9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6953e8e6766e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6953e8e6766e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6953e8e6768b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6953e8e6768b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6953e8e6b39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6953e8e6b39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6953e8e6db8d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6953e8e6db8d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1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0.jpg"/><Relationship Id="rId4" Type="http://schemas.openxmlformats.org/officeDocument/2006/relationships/hyperlink" Target="https://www.youtube.com/watch?v=J68odxFZqPU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37260" y="742950"/>
            <a:ext cx="3657600" cy="36576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4914900" y="1371600"/>
            <a:ext cx="38292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0"/>
              </a:spcAft>
              <a:buNone/>
            </a:pPr>
            <a:r>
              <a:rPr lang="en" sz="3250" b="1">
                <a:solidFill>
                  <a:srgbClr val="D68C45"/>
                </a:solidFill>
                <a:latin typeface="Karla"/>
                <a:ea typeface="Karla"/>
                <a:cs typeface="Karla"/>
                <a:sym typeface="Karla"/>
              </a:rPr>
              <a:t>No Outsiders</a:t>
            </a:r>
            <a:endParaRPr sz="3250" b="1">
              <a:solidFill>
                <a:srgbClr val="D68C45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15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Celebrating Everyone Just as They Are</a:t>
            </a:r>
            <a:endParaRPr sz="215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74724C5-C8DB-4535-970B-57F35C01F19B}"/>
              </a:ext>
            </a:extLst>
          </p:cNvPr>
          <p:cNvSpPr txBox="1"/>
          <p:nvPr/>
        </p:nvSpPr>
        <p:spPr>
          <a:xfrm>
            <a:off x="4743449" y="800191"/>
            <a:ext cx="39220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A5311D8-FCF6-44ED-8FCB-7AAC7D6CE0E4}" type="datetime2">
              <a:rPr lang="en-GB" sz="2000" b="1" u="sng" smtClean="0"/>
              <a:t>Tuesday, 30 December 2025</a:t>
            </a:fld>
            <a:endParaRPr lang="en-GB" sz="2000" b="1" u="sng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29200" y="800100"/>
            <a:ext cx="3829050" cy="371475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22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900">
                <a:solidFill>
                  <a:srgbClr val="D68C45"/>
                </a:solidFill>
                <a:latin typeface="Karla"/>
                <a:ea typeface="Karla"/>
                <a:cs typeface="Karla"/>
                <a:sym typeface="Karla"/>
              </a:rPr>
              <a:t>What Do Shops Sell?</a:t>
            </a:r>
            <a:endParaRPr sz="2900">
              <a:solidFill>
                <a:srgbClr val="D68C45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23" name="Google Shape;123;p22"/>
          <p:cNvSpPr txBox="1"/>
          <p:nvPr/>
        </p:nvSpPr>
        <p:spPr>
          <a:xfrm>
            <a:off x="285750" y="800100"/>
            <a:ext cx="45720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Nike, Adidas, Puma</a:t>
            </a:r>
            <a:endParaRPr sz="2500" b="1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lvl="0" indent="0" algn="l" rtl="0">
              <a:spcBef>
                <a:spcPts val="450"/>
              </a:spcBef>
              <a:spcAft>
                <a:spcPts val="0"/>
              </a:spcAft>
              <a:buNone/>
            </a:pPr>
            <a:r>
              <a:rPr lang="en" sz="215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They sell sportswear—shoes, shirts, tracksuits.</a:t>
            </a:r>
            <a:endParaRPr sz="215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lvl="0" indent="0" algn="l" rtl="0">
              <a:spcBef>
                <a:spcPts val="450"/>
              </a:spcBef>
              <a:spcAft>
                <a:spcPts val="0"/>
              </a:spcAft>
              <a:buNone/>
            </a:pPr>
            <a:r>
              <a:rPr lang="en" sz="215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They want people to feel strong and fast.</a:t>
            </a:r>
            <a:endParaRPr sz="215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lvl="0" indent="0" algn="l" rtl="0">
              <a:spcBef>
                <a:spcPts val="450"/>
              </a:spcBef>
              <a:spcAft>
                <a:spcPts val="0"/>
              </a:spcAft>
              <a:buNone/>
            </a:pPr>
            <a:r>
              <a:rPr lang="en" sz="215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But do they treat everyone the same?</a:t>
            </a:r>
            <a:endParaRPr sz="215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15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Stef says: show people like me, and sell what I need!</a:t>
            </a:r>
            <a:endParaRPr sz="215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3"/>
          <p:cNvSpPr/>
          <p:nvPr/>
        </p:nvSpPr>
        <p:spPr>
          <a:xfrm>
            <a:off x="1062990" y="914400"/>
            <a:ext cx="411600" cy="411600"/>
          </a:xfrm>
          <a:prstGeom prst="ellipse">
            <a:avLst/>
          </a:prstGeom>
          <a:solidFill>
            <a:srgbClr val="FFFFFF"/>
          </a:solidFill>
          <a:ln w="25400" cap="flat" cmpd="sng">
            <a:solidFill>
              <a:srgbClr val="D68C4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9" name="Google Shape;129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750" y="1485900"/>
            <a:ext cx="1965960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3"/>
          <p:cNvSpPr/>
          <p:nvPr/>
        </p:nvSpPr>
        <p:spPr>
          <a:xfrm>
            <a:off x="3257550" y="914400"/>
            <a:ext cx="411600" cy="411600"/>
          </a:xfrm>
          <a:prstGeom prst="ellipse">
            <a:avLst/>
          </a:prstGeom>
          <a:solidFill>
            <a:srgbClr val="FFFFFF"/>
          </a:solidFill>
          <a:ln w="25400" cap="flat" cmpd="sng">
            <a:solidFill>
              <a:srgbClr val="D68C4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1" name="Google Shape;131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80310" y="1485900"/>
            <a:ext cx="1965960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3"/>
          <p:cNvSpPr/>
          <p:nvPr/>
        </p:nvSpPr>
        <p:spPr>
          <a:xfrm>
            <a:off x="5463540" y="914400"/>
            <a:ext cx="411600" cy="411600"/>
          </a:xfrm>
          <a:prstGeom prst="ellipse">
            <a:avLst/>
          </a:prstGeom>
          <a:solidFill>
            <a:srgbClr val="FFFFFF"/>
          </a:solidFill>
          <a:ln w="25400" cap="flat" cmpd="sng">
            <a:solidFill>
              <a:srgbClr val="D68C4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3" name="Google Shape;133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86300" y="1485900"/>
            <a:ext cx="1965960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3"/>
          <p:cNvSpPr/>
          <p:nvPr/>
        </p:nvSpPr>
        <p:spPr>
          <a:xfrm>
            <a:off x="7658100" y="914400"/>
            <a:ext cx="411600" cy="411600"/>
          </a:xfrm>
          <a:prstGeom prst="ellipse">
            <a:avLst/>
          </a:prstGeom>
          <a:solidFill>
            <a:srgbClr val="FFFFFF"/>
          </a:solidFill>
          <a:ln w="25400" cap="flat" cmpd="sng">
            <a:solidFill>
              <a:srgbClr val="D68C4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5" name="Google Shape;135;p2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880860" y="1485900"/>
            <a:ext cx="1965960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3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900">
                <a:solidFill>
                  <a:srgbClr val="D68C45"/>
                </a:solidFill>
                <a:latin typeface="Karla"/>
                <a:ea typeface="Karla"/>
                <a:cs typeface="Karla"/>
                <a:sym typeface="Karla"/>
              </a:rPr>
              <a:t>Stef’s Campaign Steps</a:t>
            </a:r>
            <a:endParaRPr sz="2900">
              <a:solidFill>
                <a:srgbClr val="D68C45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37" name="Google Shape;137;p23"/>
          <p:cNvSpPr txBox="1"/>
          <p:nvPr/>
        </p:nvSpPr>
        <p:spPr>
          <a:xfrm>
            <a:off x="1062990" y="914400"/>
            <a:ext cx="4116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150" b="1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1</a:t>
            </a:r>
            <a:endParaRPr sz="2150" b="1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38" name="Google Shape;138;p23"/>
          <p:cNvSpPr txBox="1"/>
          <p:nvPr/>
        </p:nvSpPr>
        <p:spPr>
          <a:xfrm>
            <a:off x="285750" y="2971800"/>
            <a:ext cx="19659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45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Speak Up</a:t>
            </a:r>
            <a:endParaRPr sz="2000" b="1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lvl="0" indent="0" algn="ctr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15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Stef talks about her life and what she needs.</a:t>
            </a:r>
            <a:endParaRPr sz="215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39" name="Google Shape;139;p23"/>
          <p:cNvSpPr txBox="1"/>
          <p:nvPr/>
        </p:nvSpPr>
        <p:spPr>
          <a:xfrm>
            <a:off x="3257550" y="914400"/>
            <a:ext cx="4116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150" b="1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2</a:t>
            </a:r>
            <a:endParaRPr sz="2150" b="1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40" name="Google Shape;140;p23"/>
          <p:cNvSpPr txBox="1"/>
          <p:nvPr/>
        </p:nvSpPr>
        <p:spPr>
          <a:xfrm>
            <a:off x="2480310" y="2971800"/>
            <a:ext cx="19659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45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Show Pride</a:t>
            </a:r>
            <a:endParaRPr sz="2000" b="1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lvl="0" indent="0" algn="ctr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15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She wears her blade with confidence and joy.</a:t>
            </a:r>
            <a:endParaRPr sz="215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41" name="Google Shape;141;p23"/>
          <p:cNvSpPr txBox="1"/>
          <p:nvPr/>
        </p:nvSpPr>
        <p:spPr>
          <a:xfrm>
            <a:off x="5463540" y="914400"/>
            <a:ext cx="4116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150" b="1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3</a:t>
            </a:r>
            <a:endParaRPr sz="2150" b="1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42" name="Google Shape;142;p23"/>
          <p:cNvSpPr txBox="1"/>
          <p:nvPr/>
        </p:nvSpPr>
        <p:spPr>
          <a:xfrm>
            <a:off x="4686300" y="2971800"/>
            <a:ext cx="19659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45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Ask Shops</a:t>
            </a:r>
            <a:endParaRPr sz="2000" b="1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lvl="0" indent="0" algn="ctr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15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She asks big brands to sell single shoes.</a:t>
            </a:r>
            <a:endParaRPr sz="215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43" name="Google Shape;143;p23"/>
          <p:cNvSpPr txBox="1"/>
          <p:nvPr/>
        </p:nvSpPr>
        <p:spPr>
          <a:xfrm>
            <a:off x="7658100" y="914400"/>
            <a:ext cx="4116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150" b="1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4</a:t>
            </a:r>
            <a:endParaRPr sz="2150" b="1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44" name="Google Shape;144;p23"/>
          <p:cNvSpPr txBox="1"/>
          <p:nvPr/>
        </p:nvSpPr>
        <p:spPr>
          <a:xfrm>
            <a:off x="6880860" y="2971800"/>
            <a:ext cx="19659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45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Include All</a:t>
            </a:r>
            <a:endParaRPr sz="2000" b="1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lvl="0" indent="0" algn="ctr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15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She wants everyone to see themselves in shops.</a:t>
            </a:r>
            <a:endParaRPr sz="215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4"/>
          <p:cNvSpPr/>
          <p:nvPr/>
        </p:nvSpPr>
        <p:spPr>
          <a:xfrm>
            <a:off x="171450" y="2400300"/>
            <a:ext cx="2926200" cy="400200"/>
          </a:xfrm>
          <a:prstGeom prst="chevron">
            <a:avLst>
              <a:gd name="adj" fmla="val 50000"/>
            </a:avLst>
          </a:prstGeom>
          <a:solidFill>
            <a:srgbClr val="FFFFFF"/>
          </a:solidFill>
          <a:ln w="25400" cap="flat" cmpd="sng">
            <a:solidFill>
              <a:srgbClr val="D68C4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24"/>
          <p:cNvSpPr/>
          <p:nvPr/>
        </p:nvSpPr>
        <p:spPr>
          <a:xfrm>
            <a:off x="3097530" y="2400300"/>
            <a:ext cx="2926200" cy="400200"/>
          </a:xfrm>
          <a:prstGeom prst="chevron">
            <a:avLst>
              <a:gd name="adj" fmla="val 50000"/>
            </a:avLst>
          </a:prstGeom>
          <a:solidFill>
            <a:srgbClr val="FFFFFF"/>
          </a:solidFill>
          <a:ln w="25400" cap="flat" cmpd="sng">
            <a:solidFill>
              <a:srgbClr val="D68C4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24"/>
          <p:cNvSpPr/>
          <p:nvPr/>
        </p:nvSpPr>
        <p:spPr>
          <a:xfrm>
            <a:off x="6035040" y="2400300"/>
            <a:ext cx="2926200" cy="400200"/>
          </a:xfrm>
          <a:prstGeom prst="chevron">
            <a:avLst>
              <a:gd name="adj" fmla="val 50000"/>
            </a:avLst>
          </a:prstGeom>
          <a:solidFill>
            <a:srgbClr val="FFFFFF"/>
          </a:solidFill>
          <a:ln w="25400" cap="flat" cmpd="sng">
            <a:solidFill>
              <a:srgbClr val="D68C4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2" name="Google Shape;152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750" y="800100"/>
            <a:ext cx="269748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11830" y="800100"/>
            <a:ext cx="269748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49340" y="800100"/>
            <a:ext cx="2697480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4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900">
                <a:solidFill>
                  <a:srgbClr val="D68C45"/>
                </a:solidFill>
                <a:latin typeface="Karla"/>
                <a:ea typeface="Karla"/>
                <a:cs typeface="Karla"/>
                <a:sym typeface="Karla"/>
              </a:rPr>
              <a:t>How We Can Help</a:t>
            </a:r>
            <a:endParaRPr sz="2900">
              <a:solidFill>
                <a:srgbClr val="D68C45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56" name="Google Shape;156;p24"/>
          <p:cNvSpPr txBox="1"/>
          <p:nvPr/>
        </p:nvSpPr>
        <p:spPr>
          <a:xfrm>
            <a:off x="285750" y="2857500"/>
            <a:ext cx="26976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45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Be Kind</a:t>
            </a:r>
            <a:endParaRPr sz="2000" b="1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lvl="0" indent="0" algn="ctr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15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Treat everyone the same, even if they look different.</a:t>
            </a:r>
            <a:endParaRPr sz="215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57" name="Google Shape;157;p24"/>
          <p:cNvSpPr txBox="1"/>
          <p:nvPr/>
        </p:nvSpPr>
        <p:spPr>
          <a:xfrm>
            <a:off x="3211830" y="2857500"/>
            <a:ext cx="26976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45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Speak Up</a:t>
            </a:r>
            <a:endParaRPr sz="2000" b="1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lvl="0" indent="0" algn="ctr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15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If you see someone being left out, say something kind.</a:t>
            </a:r>
            <a:endParaRPr sz="215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58" name="Google Shape;158;p24"/>
          <p:cNvSpPr txBox="1"/>
          <p:nvPr/>
        </p:nvSpPr>
        <p:spPr>
          <a:xfrm>
            <a:off x="6149340" y="2857500"/>
            <a:ext cx="26976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45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Celebrate All</a:t>
            </a:r>
            <a:endParaRPr sz="2000" b="1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lvl="0" indent="0" algn="ctr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15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Show that every kind of person is special and important.</a:t>
            </a:r>
            <a:endParaRPr sz="215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750" y="800100"/>
            <a:ext cx="8572500" cy="405765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5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900">
                <a:solidFill>
                  <a:srgbClr val="D68C45"/>
                </a:solidFill>
                <a:latin typeface="Karla"/>
                <a:ea typeface="Karla"/>
                <a:cs typeface="Karla"/>
                <a:sym typeface="Karla"/>
              </a:rPr>
              <a:t>The Inclusion Circle</a:t>
            </a:r>
            <a:endParaRPr sz="2900">
              <a:solidFill>
                <a:srgbClr val="D68C45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27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70000" y="914400"/>
            <a:ext cx="6604000" cy="3714750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7">
            <a:hlinkClick r:id="rId4"/>
          </p:cNvPr>
          <p:cNvSpPr/>
          <p:nvPr/>
        </p:nvSpPr>
        <p:spPr>
          <a:xfrm>
            <a:off x="4014788" y="2214563"/>
            <a:ext cx="1114500" cy="1114500"/>
          </a:xfrm>
          <a:prstGeom prst="ellipse">
            <a:avLst/>
          </a:prstGeom>
          <a:solidFill>
            <a:srgbClr val="FF0000">
              <a:alpha val="80000"/>
            </a:srgbClr>
          </a:solidFill>
          <a:ln w="254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9" b="1">
                <a:solidFill>
                  <a:srgbClr val="FFFFFF"/>
                </a:solidFill>
              </a:rPr>
              <a:t>▶</a:t>
            </a:r>
            <a:endParaRPr sz="3509" b="1">
              <a:solidFill>
                <a:srgbClr val="FFFFFF"/>
              </a:solidFill>
            </a:endParaRPr>
          </a:p>
        </p:txBody>
      </p:sp>
      <p:sp>
        <p:nvSpPr>
          <p:cNvPr id="179" name="Google Shape;179;p27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900">
                <a:solidFill>
                  <a:srgbClr val="D68C45"/>
                </a:solidFill>
                <a:latin typeface="Karla"/>
                <a:ea typeface="Karla"/>
                <a:cs typeface="Karla"/>
                <a:sym typeface="Karla"/>
              </a:rPr>
              <a:t>Watch Stef Jump!</a:t>
            </a:r>
            <a:endParaRPr sz="2900">
              <a:solidFill>
                <a:srgbClr val="D68C45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29200" y="800100"/>
            <a:ext cx="3829050" cy="371475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8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900">
                <a:solidFill>
                  <a:srgbClr val="D68C45"/>
                </a:solidFill>
                <a:latin typeface="Karla"/>
                <a:ea typeface="Karla"/>
                <a:cs typeface="Karla"/>
                <a:sym typeface="Karla"/>
              </a:rPr>
              <a:t>Differences Are Good</a:t>
            </a:r>
            <a:endParaRPr sz="2900">
              <a:solidFill>
                <a:srgbClr val="D68C45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86" name="Google Shape;186;p28"/>
          <p:cNvSpPr txBox="1"/>
          <p:nvPr/>
        </p:nvSpPr>
        <p:spPr>
          <a:xfrm>
            <a:off x="285750" y="800100"/>
            <a:ext cx="45720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Our School Rule</a:t>
            </a:r>
            <a:endParaRPr sz="2500" b="1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lvl="0" indent="0" algn="l" rtl="0">
              <a:spcBef>
                <a:spcPts val="450"/>
              </a:spcBef>
              <a:spcAft>
                <a:spcPts val="0"/>
              </a:spcAft>
              <a:buNone/>
            </a:pPr>
            <a:r>
              <a:rPr lang="en" sz="215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We say: 'No Outsiders'. That means nobody is left out.</a:t>
            </a:r>
            <a:endParaRPr sz="215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lvl="0" indent="0" algn="l" rtl="0">
              <a:spcBef>
                <a:spcPts val="450"/>
              </a:spcBef>
              <a:spcAft>
                <a:spcPts val="0"/>
              </a:spcAft>
              <a:buNone/>
            </a:pPr>
            <a:r>
              <a:rPr lang="en" sz="215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It doesn’t matter how you look, walk, talk, or move.</a:t>
            </a:r>
            <a:endParaRPr sz="215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lvl="0" indent="0" algn="l" rtl="0">
              <a:spcBef>
                <a:spcPts val="450"/>
              </a:spcBef>
              <a:spcAft>
                <a:spcPts val="0"/>
              </a:spcAft>
              <a:buNone/>
            </a:pPr>
            <a:r>
              <a:rPr lang="en" sz="215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Everyone is welcome.</a:t>
            </a:r>
            <a:endParaRPr sz="215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15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Being different is not wrong—it’s wonderful!</a:t>
            </a:r>
            <a:endParaRPr sz="215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29200" y="800100"/>
            <a:ext cx="3829050" cy="3714750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30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900">
                <a:solidFill>
                  <a:srgbClr val="D68C45"/>
                </a:solidFill>
                <a:latin typeface="Karla"/>
                <a:ea typeface="Karla"/>
                <a:cs typeface="Karla"/>
                <a:sym typeface="Karla"/>
              </a:rPr>
              <a:t>British Values</a:t>
            </a:r>
            <a:endParaRPr sz="2900">
              <a:solidFill>
                <a:srgbClr val="D68C45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07" name="Google Shape;207;p30"/>
          <p:cNvSpPr txBox="1"/>
          <p:nvPr/>
        </p:nvSpPr>
        <p:spPr>
          <a:xfrm>
            <a:off x="285750" y="800100"/>
            <a:ext cx="45720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What Is a British Value?</a:t>
            </a:r>
            <a:endParaRPr sz="2500" b="1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lvl="0" indent="0" algn="l" rtl="0">
              <a:spcBef>
                <a:spcPts val="450"/>
              </a:spcBef>
              <a:spcAft>
                <a:spcPts val="0"/>
              </a:spcAft>
              <a:buNone/>
            </a:pPr>
            <a:r>
              <a:rPr lang="en" sz="215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One is </a:t>
            </a:r>
            <a:r>
              <a:rPr lang="en" sz="2150" i="1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Individual Liberty</a:t>
            </a:r>
            <a:r>
              <a:rPr lang="en" sz="215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—we all have the right to be ourselves.</a:t>
            </a:r>
            <a:endParaRPr sz="215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lvl="0" indent="0" algn="l" rtl="0">
              <a:spcBef>
                <a:spcPts val="450"/>
              </a:spcBef>
              <a:spcAft>
                <a:spcPts val="0"/>
              </a:spcAft>
              <a:buNone/>
            </a:pPr>
            <a:r>
              <a:rPr lang="en" sz="215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Another is </a:t>
            </a:r>
            <a:r>
              <a:rPr lang="en" sz="2150" i="1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Mutual Respect</a:t>
            </a:r>
            <a:r>
              <a:rPr lang="en" sz="215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—we respect how others live.</a:t>
            </a:r>
            <a:endParaRPr sz="215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lvl="0" indent="0" algn="l" rtl="0">
              <a:spcBef>
                <a:spcPts val="450"/>
              </a:spcBef>
              <a:spcAft>
                <a:spcPts val="0"/>
              </a:spcAft>
              <a:buNone/>
            </a:pPr>
            <a:r>
              <a:rPr lang="en" sz="215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Stef’s story is about both!</a:t>
            </a:r>
            <a:endParaRPr sz="215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15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She’s free to run, and we respect her way of doing it.</a:t>
            </a:r>
            <a:endParaRPr sz="215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Google Shape;244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57850" y="0"/>
            <a:ext cx="348615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34"/>
          <p:cNvSpPr txBox="1"/>
          <p:nvPr/>
        </p:nvSpPr>
        <p:spPr>
          <a:xfrm>
            <a:off x="285750" y="171450"/>
            <a:ext cx="51435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0"/>
              </a:spcAft>
              <a:buNone/>
            </a:pPr>
            <a:r>
              <a:rPr lang="en" sz="3250" b="1">
                <a:solidFill>
                  <a:srgbClr val="D68C45"/>
                </a:solidFill>
                <a:latin typeface="Karla"/>
                <a:ea typeface="Karla"/>
                <a:cs typeface="Karla"/>
                <a:sym typeface="Karla"/>
              </a:rPr>
              <a:t>Everybody Belongs</a:t>
            </a:r>
            <a:endParaRPr sz="3250" b="1">
              <a:solidFill>
                <a:srgbClr val="D68C45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lvl="0" indent="0" algn="l" rtl="0">
              <a:spcBef>
                <a:spcPts val="450"/>
              </a:spcBef>
              <a:spcAft>
                <a:spcPts val="0"/>
              </a:spcAft>
              <a:buNone/>
            </a:pPr>
            <a:r>
              <a:rPr lang="en" sz="215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We celebrate all kinds of people.</a:t>
            </a:r>
            <a:endParaRPr sz="215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lvl="0" indent="0" algn="l" rtl="0">
              <a:spcBef>
                <a:spcPts val="450"/>
              </a:spcBef>
              <a:spcAft>
                <a:spcPts val="0"/>
              </a:spcAft>
              <a:buNone/>
            </a:pPr>
            <a:r>
              <a:rPr lang="en" sz="215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We listen to stories like Stef’s.</a:t>
            </a:r>
            <a:endParaRPr sz="215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lvl="0" indent="0" algn="l" rtl="0">
              <a:spcBef>
                <a:spcPts val="450"/>
              </a:spcBef>
              <a:spcAft>
                <a:spcPts val="0"/>
              </a:spcAft>
              <a:buNone/>
            </a:pPr>
            <a:r>
              <a:rPr lang="en" sz="215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We make sure no one is left out.</a:t>
            </a:r>
            <a:endParaRPr sz="215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15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That’s what 'No Outsiders' means.</a:t>
            </a:r>
            <a:endParaRPr sz="215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900">
                <a:solidFill>
                  <a:srgbClr val="D68C45"/>
                </a:solidFill>
                <a:latin typeface="Karla"/>
                <a:ea typeface="Karla"/>
                <a:cs typeface="Karla"/>
                <a:sym typeface="Karla"/>
              </a:rPr>
              <a:t>Meet Stef Reid</a:t>
            </a:r>
            <a:endParaRPr sz="2900">
              <a:solidFill>
                <a:srgbClr val="D68C45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62" name="Google Shape;62;p14"/>
          <p:cNvSpPr txBox="1"/>
          <p:nvPr/>
        </p:nvSpPr>
        <p:spPr>
          <a:xfrm>
            <a:off x="285750" y="800100"/>
            <a:ext cx="4572000" cy="4450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Who Is Stef?</a:t>
            </a:r>
            <a:endParaRPr sz="2000" b="1" dirty="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lvl="0" indent="0" algn="l" rtl="0">
              <a:spcBef>
                <a:spcPts val="45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Stef Reid is a world champion athlete. She runs and jumps in the Paralympics for Great Britain.</a:t>
            </a:r>
          </a:p>
          <a:p>
            <a:pPr marL="0" lvl="0" indent="0" algn="l" rtl="0">
              <a:spcBef>
                <a:spcPts val="450"/>
              </a:spcBef>
              <a:spcAft>
                <a:spcPts val="0"/>
              </a:spcAft>
              <a:buNone/>
            </a:pPr>
            <a:endParaRPr sz="2000" dirty="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lvl="0" indent="0" algn="l" rtl="0">
              <a:spcBef>
                <a:spcPts val="45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What Are the Paralympics?</a:t>
            </a:r>
            <a:endParaRPr sz="2000" b="1" dirty="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lvl="0" indent="0" algn="l" rtl="0">
              <a:spcBef>
                <a:spcPts val="45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The Paralympics are big sports games for athletes who have different bodies, like </a:t>
            </a:r>
            <a:r>
              <a:rPr lang="en-GB" sz="2000" dirty="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those who use a wheelchair or have</a:t>
            </a:r>
            <a:r>
              <a:rPr lang="en" sz="2000" dirty="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 a prosthetic leg.</a:t>
            </a:r>
            <a:endParaRPr sz="2000" dirty="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000" dirty="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Stef has a prosthetic leg and still runs super fast!</a:t>
            </a:r>
            <a:endParaRPr sz="2000" dirty="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pic>
        <p:nvPicPr>
          <p:cNvPr id="5" name="Google Shape;54;p13">
            <a:extLst>
              <a:ext uri="{FF2B5EF4-FFF2-40B4-BE49-F238E27FC236}">
                <a16:creationId xmlns:a16="http://schemas.microsoft.com/office/drawing/2014/main" id="{9BF38884-1733-4303-9781-F2CA4BEBA135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09210" y="742950"/>
            <a:ext cx="3657600" cy="365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29200" y="800100"/>
            <a:ext cx="3829050" cy="371475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5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900">
                <a:solidFill>
                  <a:srgbClr val="D68C45"/>
                </a:solidFill>
                <a:latin typeface="Karla"/>
                <a:ea typeface="Karla"/>
                <a:cs typeface="Karla"/>
                <a:sym typeface="Karla"/>
              </a:rPr>
              <a:t>Stef’s Big Idea</a:t>
            </a:r>
            <a:endParaRPr sz="2900">
              <a:solidFill>
                <a:srgbClr val="D68C45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69" name="Google Shape;69;p15"/>
          <p:cNvSpPr txBox="1"/>
          <p:nvPr/>
        </p:nvSpPr>
        <p:spPr>
          <a:xfrm>
            <a:off x="285750" y="800100"/>
            <a:ext cx="45720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0"/>
              </a:spcAft>
              <a:buNone/>
            </a:pPr>
            <a:r>
              <a:rPr lang="en" sz="2500" b="1" dirty="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Stef Wants Change</a:t>
            </a:r>
            <a:endParaRPr sz="2500" b="1" dirty="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lvl="0" indent="0" algn="l" rtl="0">
              <a:spcBef>
                <a:spcPts val="450"/>
              </a:spcBef>
              <a:spcAft>
                <a:spcPts val="0"/>
              </a:spcAft>
              <a:buNone/>
            </a:pPr>
            <a:r>
              <a:rPr lang="en" sz="2150" dirty="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Stef wants shops like Nike, Adidas, and Puma to sell just one shoe.</a:t>
            </a:r>
            <a:endParaRPr sz="2150" dirty="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lvl="0" indent="0" algn="l" rtl="0">
              <a:spcBef>
                <a:spcPts val="450"/>
              </a:spcBef>
              <a:spcAft>
                <a:spcPts val="0"/>
              </a:spcAft>
              <a:buNone/>
            </a:pPr>
            <a:r>
              <a:rPr lang="en" sz="2150" dirty="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She only needs one real shoe because her other leg has a blade.</a:t>
            </a:r>
          </a:p>
          <a:p>
            <a:pPr marL="0" lvl="0" indent="0" algn="l" rtl="0">
              <a:spcBef>
                <a:spcPts val="450"/>
              </a:spcBef>
              <a:spcAft>
                <a:spcPts val="0"/>
              </a:spcAft>
              <a:buNone/>
            </a:pPr>
            <a:endParaRPr sz="2150" dirty="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lvl="0" indent="0" algn="l" rtl="0">
              <a:spcBef>
                <a:spcPts val="450"/>
              </a:spcBef>
              <a:spcAft>
                <a:spcPts val="0"/>
              </a:spcAft>
              <a:buNone/>
            </a:pPr>
            <a:r>
              <a:rPr lang="en" sz="2150" dirty="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But she has to buy two—why?</a:t>
            </a:r>
          </a:p>
          <a:p>
            <a:pPr marL="0" lvl="0" indent="0" algn="l" rtl="0">
              <a:spcBef>
                <a:spcPts val="450"/>
              </a:spcBef>
              <a:spcAft>
                <a:spcPts val="0"/>
              </a:spcAft>
              <a:buNone/>
            </a:pPr>
            <a:endParaRPr sz="2150" dirty="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150" dirty="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What do you think that feels like?</a:t>
            </a:r>
            <a:endParaRPr sz="2150" dirty="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900">
                <a:solidFill>
                  <a:srgbClr val="D68C45"/>
                </a:solidFill>
                <a:latin typeface="Karla"/>
                <a:ea typeface="Karla"/>
                <a:cs typeface="Karla"/>
                <a:sym typeface="Karla"/>
              </a:rPr>
              <a:t>Why Two Shoes?</a:t>
            </a:r>
            <a:endParaRPr sz="2900">
              <a:solidFill>
                <a:srgbClr val="D68C45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75" name="Google Shape;75;p16"/>
          <p:cNvSpPr txBox="1"/>
          <p:nvPr/>
        </p:nvSpPr>
        <p:spPr>
          <a:xfrm>
            <a:off x="285750" y="800100"/>
            <a:ext cx="41721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0"/>
              </a:spcAft>
              <a:buNone/>
            </a:pPr>
            <a:r>
              <a:rPr lang="en" sz="2150" b="1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Shops’ Rules</a:t>
            </a:r>
            <a:endParaRPr sz="2150" b="1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lvl="0" indent="0" algn="l" rtl="0">
              <a:spcBef>
                <a:spcPts val="450"/>
              </a:spcBef>
              <a:spcAft>
                <a:spcPts val="0"/>
              </a:spcAft>
              <a:buNone/>
            </a:pPr>
            <a:r>
              <a:rPr lang="en" sz="215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Most shops only sell shoes in pairs.</a:t>
            </a:r>
            <a:endParaRPr sz="215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lvl="0" indent="0" algn="l" rtl="0">
              <a:spcBef>
                <a:spcPts val="450"/>
              </a:spcBef>
              <a:spcAft>
                <a:spcPts val="0"/>
              </a:spcAft>
              <a:buNone/>
            </a:pPr>
            <a:r>
              <a:rPr lang="en" sz="215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It’s easier for them.</a:t>
            </a:r>
            <a:endParaRPr sz="215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lvl="0" indent="0" algn="l" rtl="0">
              <a:spcBef>
                <a:spcPts val="450"/>
              </a:spcBef>
              <a:spcAft>
                <a:spcPts val="0"/>
              </a:spcAft>
              <a:buNone/>
            </a:pPr>
            <a:r>
              <a:rPr lang="en" sz="215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They think people always need two.</a:t>
            </a:r>
            <a:endParaRPr sz="215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15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But that’s not true for everyone.</a:t>
            </a:r>
            <a:endParaRPr sz="215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76" name="Google Shape;76;p16"/>
          <p:cNvSpPr txBox="1"/>
          <p:nvPr/>
        </p:nvSpPr>
        <p:spPr>
          <a:xfrm>
            <a:off x="4686300" y="800100"/>
            <a:ext cx="41721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0"/>
              </a:spcAft>
              <a:buNone/>
            </a:pPr>
            <a:r>
              <a:rPr lang="en" sz="2150" b="1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Stef’s Reality</a:t>
            </a:r>
            <a:endParaRPr sz="2150" b="1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lvl="0" indent="0" algn="l" rtl="0">
              <a:spcBef>
                <a:spcPts val="450"/>
              </a:spcBef>
              <a:spcAft>
                <a:spcPts val="0"/>
              </a:spcAft>
              <a:buNone/>
            </a:pPr>
            <a:r>
              <a:rPr lang="en" sz="215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Stef only wears one shoe.</a:t>
            </a:r>
            <a:endParaRPr sz="215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lvl="0" indent="0" algn="l" rtl="0">
              <a:spcBef>
                <a:spcPts val="450"/>
              </a:spcBef>
              <a:spcAft>
                <a:spcPts val="0"/>
              </a:spcAft>
              <a:buNone/>
            </a:pPr>
            <a:r>
              <a:rPr lang="en" sz="215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She uses a special blade on her other leg.</a:t>
            </a:r>
            <a:endParaRPr sz="215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lvl="0" indent="0" algn="l" rtl="0">
              <a:spcBef>
                <a:spcPts val="450"/>
              </a:spcBef>
              <a:spcAft>
                <a:spcPts val="0"/>
              </a:spcAft>
              <a:buNone/>
            </a:pPr>
            <a:r>
              <a:rPr lang="en" sz="215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She wastes money buying two.</a:t>
            </a:r>
            <a:endParaRPr sz="215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15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She wants shops to be more fair.</a:t>
            </a:r>
            <a:endParaRPr sz="215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348615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7"/>
          <p:cNvSpPr txBox="1"/>
          <p:nvPr/>
        </p:nvSpPr>
        <p:spPr>
          <a:xfrm>
            <a:off x="3714750" y="171450"/>
            <a:ext cx="51435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0"/>
              </a:spcAft>
              <a:buNone/>
            </a:pPr>
            <a:r>
              <a:rPr lang="en" sz="3250" b="1">
                <a:solidFill>
                  <a:srgbClr val="D68C45"/>
                </a:solidFill>
                <a:latin typeface="Karla"/>
                <a:ea typeface="Karla"/>
                <a:cs typeface="Karla"/>
                <a:sym typeface="Karla"/>
              </a:rPr>
              <a:t>Bladed Mannequins</a:t>
            </a:r>
            <a:endParaRPr sz="3250" b="1">
              <a:solidFill>
                <a:srgbClr val="D68C45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lvl="0" indent="0" algn="l" rtl="0">
              <a:spcBef>
                <a:spcPts val="45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What’s a Mannequin?</a:t>
            </a:r>
            <a:endParaRPr sz="2500" b="1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lvl="0" indent="0" algn="l" rtl="0">
              <a:spcBef>
                <a:spcPts val="450"/>
              </a:spcBef>
              <a:spcAft>
                <a:spcPts val="0"/>
              </a:spcAft>
              <a:buNone/>
            </a:pPr>
            <a:r>
              <a:rPr lang="en" sz="215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A mannequin is a model in shops that shows clothes.</a:t>
            </a:r>
            <a:endParaRPr sz="215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lvl="0" indent="0" algn="l" rtl="0">
              <a:spcBef>
                <a:spcPts val="450"/>
              </a:spcBef>
              <a:spcAft>
                <a:spcPts val="0"/>
              </a:spcAft>
              <a:buNone/>
            </a:pPr>
            <a:r>
              <a:rPr lang="en" sz="215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Some now have prosthetic legs!</a:t>
            </a:r>
            <a:endParaRPr sz="215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15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Stef loves this—it shows people like her belong.</a:t>
            </a:r>
            <a:endParaRPr sz="215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900">
                <a:solidFill>
                  <a:srgbClr val="D68C45"/>
                </a:solidFill>
                <a:latin typeface="Karla"/>
                <a:ea typeface="Karla"/>
                <a:cs typeface="Karla"/>
                <a:sym typeface="Karla"/>
              </a:rPr>
              <a:t>How Stef Felt as a Girl</a:t>
            </a:r>
            <a:endParaRPr sz="2900">
              <a:solidFill>
                <a:srgbClr val="D68C45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88" name="Google Shape;88;p18"/>
          <p:cNvSpPr txBox="1"/>
          <p:nvPr/>
        </p:nvSpPr>
        <p:spPr>
          <a:xfrm>
            <a:off x="285750" y="800100"/>
            <a:ext cx="41721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0"/>
              </a:spcAft>
              <a:buNone/>
            </a:pPr>
            <a:r>
              <a:rPr lang="en" sz="2150" b="1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Feeling Different</a:t>
            </a:r>
            <a:endParaRPr sz="2150" b="1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lvl="0" indent="0" algn="l" rtl="0">
              <a:spcBef>
                <a:spcPts val="450"/>
              </a:spcBef>
              <a:spcAft>
                <a:spcPts val="0"/>
              </a:spcAft>
              <a:buNone/>
            </a:pPr>
            <a:r>
              <a:rPr lang="en" sz="215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When Stef was little, she didn’t see anyone like her.</a:t>
            </a:r>
            <a:endParaRPr sz="215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lvl="0" indent="0" algn="l" rtl="0">
              <a:spcBef>
                <a:spcPts val="450"/>
              </a:spcBef>
              <a:spcAft>
                <a:spcPts val="0"/>
              </a:spcAft>
              <a:buNone/>
            </a:pPr>
            <a:r>
              <a:rPr lang="en" sz="215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No toys, no models, no runners with blades.</a:t>
            </a:r>
            <a:endParaRPr sz="215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15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She thought she didn’t fit in.</a:t>
            </a:r>
            <a:endParaRPr sz="215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89" name="Google Shape;89;p18"/>
          <p:cNvSpPr txBox="1"/>
          <p:nvPr/>
        </p:nvSpPr>
        <p:spPr>
          <a:xfrm>
            <a:off x="4686300" y="800100"/>
            <a:ext cx="41721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0"/>
              </a:spcAft>
              <a:buNone/>
            </a:pPr>
            <a:r>
              <a:rPr lang="en" sz="2150" b="1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Now She Feels Proud</a:t>
            </a:r>
            <a:endParaRPr sz="2150" b="1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lvl="0" indent="0" algn="l" rtl="0">
              <a:spcBef>
                <a:spcPts val="450"/>
              </a:spcBef>
              <a:spcAft>
                <a:spcPts val="0"/>
              </a:spcAft>
              <a:buNone/>
            </a:pPr>
            <a:r>
              <a:rPr lang="en" sz="215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Now she sees mannequins with blades.</a:t>
            </a:r>
            <a:endParaRPr sz="215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lvl="0" indent="0" algn="l" rtl="0">
              <a:spcBef>
                <a:spcPts val="450"/>
              </a:spcBef>
              <a:spcAft>
                <a:spcPts val="0"/>
              </a:spcAft>
              <a:buNone/>
            </a:pPr>
            <a:r>
              <a:rPr lang="en" sz="215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She feels seen and accepted.</a:t>
            </a:r>
            <a:endParaRPr sz="215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15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She wants all children to feel this way.</a:t>
            </a:r>
            <a:endParaRPr sz="215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4330" y="651510"/>
            <a:ext cx="8332470" cy="4309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03020" y="1657350"/>
            <a:ext cx="2834640" cy="219456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9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900">
                <a:solidFill>
                  <a:srgbClr val="D68C45"/>
                </a:solidFill>
                <a:latin typeface="Karla"/>
                <a:ea typeface="Karla"/>
                <a:cs typeface="Karla"/>
                <a:sym typeface="Karla"/>
              </a:rPr>
              <a:t>Discuss! 🤷‍♀️​ 💁‍♂️​ </a:t>
            </a:r>
            <a:r>
              <a:rPr lang="en" sz="29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💬​</a:t>
            </a:r>
            <a:endParaRPr sz="29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97" name="Google Shape;97;p19"/>
          <p:cNvSpPr txBox="1"/>
          <p:nvPr/>
        </p:nvSpPr>
        <p:spPr>
          <a:xfrm>
            <a:off x="4297680" y="1828800"/>
            <a:ext cx="3726300" cy="19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Feeling Different and Belonging</a:t>
            </a:r>
            <a:endParaRPr sz="2000" b="1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15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How do you think </a:t>
            </a:r>
            <a:r>
              <a:rPr lang="en" sz="2150" b="1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Stef felt</a:t>
            </a:r>
            <a:r>
              <a:rPr lang="en" sz="215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 when she didn’t see anyone like her in shops? When have you felt </a:t>
            </a:r>
            <a:r>
              <a:rPr lang="en" sz="2150" b="1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different</a:t>
            </a:r>
            <a:r>
              <a:rPr lang="en" sz="215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 from other people?</a:t>
            </a:r>
            <a:endParaRPr sz="215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4330" y="651510"/>
            <a:ext cx="8332470" cy="430911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0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900">
                <a:solidFill>
                  <a:srgbClr val="D68C45"/>
                </a:solidFill>
                <a:latin typeface="Karla"/>
                <a:ea typeface="Karla"/>
                <a:cs typeface="Karla"/>
                <a:sym typeface="Karla"/>
              </a:rPr>
              <a:t>Discuss! 🤷‍♀️​ 💁‍♂️​ </a:t>
            </a:r>
            <a:r>
              <a:rPr lang="en" sz="29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💬​</a:t>
            </a:r>
            <a:endParaRPr sz="29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04" name="Google Shape;104;p20"/>
          <p:cNvSpPr txBox="1"/>
          <p:nvPr/>
        </p:nvSpPr>
        <p:spPr>
          <a:xfrm>
            <a:off x="982980" y="1657350"/>
            <a:ext cx="7041000" cy="19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450"/>
              </a:spcBef>
              <a:spcAft>
                <a:spcPts val="0"/>
              </a:spcAft>
              <a:buNone/>
            </a:pPr>
            <a:r>
              <a:rPr lang="en" sz="2150" b="1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You might have said...</a:t>
            </a:r>
            <a:endParaRPr sz="2150" b="1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lvl="0" indent="0" algn="ctr" rtl="0">
              <a:spcBef>
                <a:spcPts val="450"/>
              </a:spcBef>
              <a:spcAft>
                <a:spcPts val="0"/>
              </a:spcAft>
              <a:buNone/>
            </a:pPr>
            <a:r>
              <a:rPr lang="en" sz="215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She might have felt sad and left out because nobody looked like her.</a:t>
            </a:r>
            <a:endParaRPr sz="215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lvl="0" indent="0" algn="ctr" rtl="0">
              <a:spcBef>
                <a:spcPts val="450"/>
              </a:spcBef>
              <a:spcAft>
                <a:spcPts val="0"/>
              </a:spcAft>
              <a:buNone/>
            </a:pPr>
            <a:r>
              <a:rPr lang="en" sz="215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I felt different when I was the only one in my class who didn’t have a certain toy.</a:t>
            </a:r>
            <a:endParaRPr sz="215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lvl="0" indent="0" algn="ctr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15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I felt a bit shy on my first day at a new club because I didn’t know anyone.</a:t>
            </a:r>
            <a:endParaRPr sz="215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05" name="Google Shape;105;p20"/>
          <p:cNvSpPr txBox="1"/>
          <p:nvPr/>
        </p:nvSpPr>
        <p:spPr>
          <a:xfrm>
            <a:off x="8366760" y="342900"/>
            <a:ext cx="5487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3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✅​</a:t>
            </a:r>
            <a:endParaRPr sz="3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750" y="1485900"/>
            <a:ext cx="269748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11830" y="914400"/>
            <a:ext cx="269748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49340" y="1485900"/>
            <a:ext cx="2697480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1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900">
                <a:solidFill>
                  <a:srgbClr val="D68C45"/>
                </a:solidFill>
                <a:latin typeface="Karla"/>
                <a:ea typeface="Karla"/>
                <a:cs typeface="Karla"/>
                <a:sym typeface="Karla"/>
              </a:rPr>
              <a:t>Why Shops Should Change</a:t>
            </a:r>
            <a:endParaRPr sz="2900">
              <a:solidFill>
                <a:srgbClr val="D68C45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14" name="Google Shape;114;p21"/>
          <p:cNvSpPr txBox="1"/>
          <p:nvPr/>
        </p:nvSpPr>
        <p:spPr>
          <a:xfrm>
            <a:off x="285750" y="2971800"/>
            <a:ext cx="26976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45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Fairness</a:t>
            </a:r>
            <a:endParaRPr sz="2000" b="1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lvl="0" indent="0" algn="ctr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15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Get what you need, not forced to buy what you don't.</a:t>
            </a:r>
            <a:endParaRPr sz="215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15" name="Google Shape;115;p21"/>
          <p:cNvSpPr txBox="1"/>
          <p:nvPr/>
        </p:nvSpPr>
        <p:spPr>
          <a:xfrm>
            <a:off x="3211830" y="2400300"/>
            <a:ext cx="26976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45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Inclusion</a:t>
            </a:r>
            <a:endParaRPr sz="2000" b="1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lvl="0" indent="0" algn="ctr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15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Selling one shoe says 'you belong here', just like everyone else.</a:t>
            </a:r>
            <a:endParaRPr sz="215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16" name="Google Shape;116;p21"/>
          <p:cNvSpPr txBox="1"/>
          <p:nvPr/>
        </p:nvSpPr>
        <p:spPr>
          <a:xfrm>
            <a:off x="6149340" y="2971800"/>
            <a:ext cx="26976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45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Respect</a:t>
            </a:r>
            <a:endParaRPr sz="2000" b="1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lvl="0" indent="0" algn="ctr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15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Respects differences, values all equally.</a:t>
            </a:r>
            <a:endParaRPr sz="215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F95CF6B4C16240B18D8103D0121AF1" ma:contentTypeVersion="14" ma:contentTypeDescription="Create a new document." ma:contentTypeScope="" ma:versionID="62f496b62ec67e445f798a57d997c683">
  <xsd:schema xmlns:xsd="http://www.w3.org/2001/XMLSchema" xmlns:xs="http://www.w3.org/2001/XMLSchema" xmlns:p="http://schemas.microsoft.com/office/2006/metadata/properties" xmlns:ns2="e79cc967-056c-48f0-86fc-930f2c0d0f59" xmlns:ns3="938f4116-1e7f-4d6c-8a11-d521f453f4eb" targetNamespace="http://schemas.microsoft.com/office/2006/metadata/properties" ma:root="true" ma:fieldsID="3d1d2df52c5649e4db7a72b17dac4b6a" ns2:_="" ns3:_="">
    <xsd:import namespace="e79cc967-056c-48f0-86fc-930f2c0d0f59"/>
    <xsd:import namespace="938f4116-1e7f-4d6c-8a11-d521f453f4e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9cc967-056c-48f0-86fc-930f2c0d0f5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d4c00361-ab0f-4199-9c0b-774c3da747c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8f4116-1e7f-4d6c-8a11-d521f453f4eb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78584cf1-02bb-440f-84e8-da06bd77ecde}" ma:internalName="TaxCatchAll" ma:showField="CatchAllData" ma:web="938f4116-1e7f-4d6c-8a11-d521f453f4e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79cc967-056c-48f0-86fc-930f2c0d0f59">
      <Terms xmlns="http://schemas.microsoft.com/office/infopath/2007/PartnerControls"/>
    </lcf76f155ced4ddcb4097134ff3c332f>
    <TaxCatchAll xmlns="938f4116-1e7f-4d6c-8a11-d521f453f4eb" xsi:nil="true"/>
  </documentManagement>
</p:properties>
</file>

<file path=customXml/itemProps1.xml><?xml version="1.0" encoding="utf-8"?>
<ds:datastoreItem xmlns:ds="http://schemas.openxmlformats.org/officeDocument/2006/customXml" ds:itemID="{4E7D1F9A-ADFE-4F29-9BE0-259DCF789CC3}"/>
</file>

<file path=customXml/itemProps2.xml><?xml version="1.0" encoding="utf-8"?>
<ds:datastoreItem xmlns:ds="http://schemas.openxmlformats.org/officeDocument/2006/customXml" ds:itemID="{74B099DB-9997-4159-81B8-CCBF55970BF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B2180B0-8CEE-405E-B86C-D383EBAC12B5}">
  <ds:schemaRefs>
    <ds:schemaRef ds:uri="http://schemas.openxmlformats.org/package/2006/metadata/core-properties"/>
    <ds:schemaRef ds:uri="http://schemas.microsoft.com/office/2006/metadata/properties"/>
    <ds:schemaRef ds:uri="http://purl.org/dc/dcmitype/"/>
    <ds:schemaRef ds:uri="2d9e0268-cdbd-4001-81c9-d905661c1655"/>
    <ds:schemaRef ds:uri="http://schemas.microsoft.com/office/2006/documentManagement/types"/>
    <ds:schemaRef ds:uri="http://www.w3.org/XML/1998/namespace"/>
    <ds:schemaRef ds:uri="http://purl.org/dc/elements/1.1/"/>
    <ds:schemaRef ds:uri="http://schemas.microsoft.com/office/infopath/2007/PartnerControl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738</Words>
  <Application>Microsoft Office PowerPoint</Application>
  <PresentationFormat>On-screen Show (16:9)</PresentationFormat>
  <Paragraphs>105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Karla</vt:lpstr>
      <vt:lpstr>Arial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mistryn</dc:creator>
  <cp:lastModifiedBy>Nitin Mistry</cp:lastModifiedBy>
  <cp:revision>1</cp:revision>
  <dcterms:modified xsi:type="dcterms:W3CDTF">2025-12-30T15:07:01Z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0x010100A3F95CF6B4C16240B18D8103D0121AF1</vt:lpwstr>
  </property>
</Properties>
</file>