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</p:sldIdLst>
  <p:sldSz cx="9144000" cy="5143500" type="screen16x9"/>
  <p:notesSz cx="6858000" cy="9144000"/>
  <p:embeddedFontLst>
    <p:embeddedFont>
      <p:font typeface="Bevan" panose="020B0604020202020204" charset="0"/>
      <p:regular r:id="rId24"/>
      <p:italic r:id="rId25"/>
    </p:embeddedFont>
    <p:embeddedFont>
      <p:font typeface="Inter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in Mistry" userId="6f2228a9-fcf1-4652-9b78-34ac0a04d03d" providerId="ADAL" clId="{5BC87643-424C-4E7D-B3DF-21A93835FAD2}"/>
    <pc:docChg chg="custSel delSld modSld">
      <pc:chgData name="Nitin Mistry" userId="6f2228a9-fcf1-4652-9b78-34ac0a04d03d" providerId="ADAL" clId="{5BC87643-424C-4E7D-B3DF-21A93835FAD2}" dt="2025-12-30T15:45:18.334" v="6" actId="2696"/>
      <pc:docMkLst>
        <pc:docMk/>
      </pc:docMkLst>
      <pc:sldChg chg="addSp delSp modSp">
        <pc:chgData name="Nitin Mistry" userId="6f2228a9-fcf1-4652-9b78-34ac0a04d03d" providerId="ADAL" clId="{5BC87643-424C-4E7D-B3DF-21A93835FAD2}" dt="2025-12-30T15:42:20.622" v="2" actId="1076"/>
        <pc:sldMkLst>
          <pc:docMk/>
          <pc:sldMk cId="0" sldId="257"/>
        </pc:sldMkLst>
        <pc:picChg chg="add mod">
          <ac:chgData name="Nitin Mistry" userId="6f2228a9-fcf1-4652-9b78-34ac0a04d03d" providerId="ADAL" clId="{5BC87643-424C-4E7D-B3DF-21A93835FAD2}" dt="2025-12-30T15:42:20.622" v="2" actId="1076"/>
          <ac:picMkLst>
            <pc:docMk/>
            <pc:sldMk cId="0" sldId="257"/>
            <ac:picMk id="5" creationId="{CEF71B2B-8897-4A2E-9172-A91FB02114F9}"/>
          </ac:picMkLst>
        </pc:picChg>
        <pc:picChg chg="del">
          <ac:chgData name="Nitin Mistry" userId="6f2228a9-fcf1-4652-9b78-34ac0a04d03d" providerId="ADAL" clId="{5BC87643-424C-4E7D-B3DF-21A93835FAD2}" dt="2025-12-30T15:42:17.798" v="0" actId="478"/>
          <ac:picMkLst>
            <pc:docMk/>
            <pc:sldMk cId="0" sldId="257"/>
            <ac:picMk id="60" creationId="{00000000-0000-0000-0000-000000000000}"/>
          </ac:picMkLst>
        </pc:picChg>
      </pc:sldChg>
      <pc:sldChg chg="addSp delSp modSp">
        <pc:chgData name="Nitin Mistry" userId="6f2228a9-fcf1-4652-9b78-34ac0a04d03d" providerId="ADAL" clId="{5BC87643-424C-4E7D-B3DF-21A93835FAD2}" dt="2025-12-30T15:44:42.133" v="5" actId="1076"/>
        <pc:sldMkLst>
          <pc:docMk/>
          <pc:sldMk cId="0" sldId="265"/>
        </pc:sldMkLst>
        <pc:picChg chg="del">
          <ac:chgData name="Nitin Mistry" userId="6f2228a9-fcf1-4652-9b78-34ac0a04d03d" providerId="ADAL" clId="{5BC87643-424C-4E7D-B3DF-21A93835FAD2}" dt="2025-12-30T15:44:35.056" v="3" actId="478"/>
          <ac:picMkLst>
            <pc:docMk/>
            <pc:sldMk cId="0" sldId="265"/>
            <ac:picMk id="140" creationId="{00000000-0000-0000-0000-000000000000}"/>
          </ac:picMkLst>
        </pc:picChg>
        <pc:picChg chg="add mod">
          <ac:chgData name="Nitin Mistry" userId="6f2228a9-fcf1-4652-9b78-34ac0a04d03d" providerId="ADAL" clId="{5BC87643-424C-4E7D-B3DF-21A93835FAD2}" dt="2025-12-30T15:44:42.133" v="5" actId="1076"/>
          <ac:picMkLst>
            <pc:docMk/>
            <pc:sldMk cId="0" sldId="265"/>
            <ac:picMk id="1026" creationId="{B0C29657-69AA-4E6D-8539-AEACF8319012}"/>
          </ac:picMkLst>
        </pc:picChg>
      </pc:sldChg>
      <pc:sldChg chg="del">
        <pc:chgData name="Nitin Mistry" userId="6f2228a9-fcf1-4652-9b78-34ac0a04d03d" providerId="ADAL" clId="{5BC87643-424C-4E7D-B3DF-21A93835FAD2}" dt="2025-12-30T15:45:18.334" v="6" actId="2696"/>
        <pc:sldMkLst>
          <pc:docMk/>
          <pc:sldMk cId="0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53f1fb7dbe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53f1fb7dbe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6953f1fd0b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6953f1fd0b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6953f1fd1fbf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6953f1fd1fbf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6953f1fd358a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6953f1fd358a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6953f1fd7850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6953f1fd7850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6953f1fd8ec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6953f1fd8ec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6953f1fda8c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6953f1fda8c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6953f1fda90c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6953f1fda90c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6953f1fdee4e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6953f1fdee4e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6953f1fe7455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6953f1fe7455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53f1fb9c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53f1fb9c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53f1fbb9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53f1fbb9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6953f1fbcf9f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6953f1fbcf9f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6953f1fc16f1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6953f1fc16f1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6953f1fc2e01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6953f1fc2e01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6953f1fc5acd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6953f1fc5acd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6953f1fc99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6953f1fc99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6953f1fcb05c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6953f1fcb05c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No Outsiders</a:t>
            </a:r>
            <a:endParaRPr sz="3250" b="1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Story of Friendship, Football and Fairness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3E1CBD-99FF-48F9-88C6-6D5642556CED}"/>
              </a:ext>
            </a:extLst>
          </p:cNvPr>
          <p:cNvSpPr txBox="1"/>
          <p:nvPr/>
        </p:nvSpPr>
        <p:spPr>
          <a:xfrm>
            <a:off x="4914900" y="428625"/>
            <a:ext cx="38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D56B6FB-2CFD-4B8A-A431-369E529F555C}" type="datetime2">
              <a:rPr lang="en-GB" sz="2000" b="1" u="sng" smtClean="0"/>
              <a:t>Tuesday, 30 December 2025</a:t>
            </a:fld>
            <a:endParaRPr lang="en-GB" sz="2000" b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Mickey’s New Mission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Bik and the Blues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Mickey &amp; his son Bik founded 'Bik and the Blues' to make football welcoming for all, especially those with brown skin. Their goal: everyone feels happy, included, and proud at matches. Football is for everyone.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26" name="Picture 2" descr="Blues 4 All (@blues_4_all) / Posts / X">
            <a:extLst>
              <a:ext uri="{FF2B5EF4-FFF2-40B4-BE49-F238E27FC236}">
                <a16:creationId xmlns:a16="http://schemas.microsoft.com/office/drawing/2014/main" id="{B0C29657-69AA-4E6D-8539-AEACF8319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667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Riya Mannu’s Big Moment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Special Player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Riya Mannu, first Punjabi girl to sign for Birmingham City, scored in her debut game!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Why It Matters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Her success inspires children, fostering pride and inclusion, showing them they can achieve great things too.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17145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309753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4"/>
          <p:cNvSpPr/>
          <p:nvPr/>
        </p:nvSpPr>
        <p:spPr>
          <a:xfrm>
            <a:off x="603504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How Football Brings Us Together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28575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Shared Joy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Team scores, everyone cheers with big smiles!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321183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Singing Together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Fans sing songs side by side — no matter what they look like.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614934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Kindness in Action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Helping someone find their seat or sharing a scarf.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What If You Support a Different Team?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Still Friends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Love Birmingham City? Friend loves Aston Villa? No problem!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Respect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"I like my team, happy you like yours." Different isn't wrong. Celebrate what you love, still be kind.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/>
          <p:nvPr/>
        </p:nvSpPr>
        <p:spPr>
          <a:xfrm>
            <a:off x="285750" y="120015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285750" y="243459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285750" y="366903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6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Lessons from Mickey and Caroline</a:t>
            </a:r>
            <a:endParaRPr sz="3250" b="1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285750" y="120015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sz="215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868680" y="114300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Be Brave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Stand up for what’s right, even if others disagree.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285750" y="243459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  <a:endParaRPr sz="215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868680" y="237744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Include All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Make sure no one feels left out — at school or in life.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285750" y="366903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7</a:t>
            </a:r>
            <a:endParaRPr sz="215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868680" y="361188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Love Wins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Kindness and care build strong families and communities.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/>
          <p:nvPr/>
        </p:nvSpPr>
        <p:spPr>
          <a:xfrm>
            <a:off x="285750" y="2846070"/>
            <a:ext cx="8572500" cy="22800"/>
          </a:xfrm>
          <a:prstGeom prst="roundRect">
            <a:avLst>
              <a:gd name="adj" fmla="val 16667"/>
            </a:avLst>
          </a:prstGeom>
          <a:solidFill>
            <a:srgbClr val="4389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1451610" y="2697480"/>
            <a:ext cx="320100" cy="3201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2926080" y="2697480"/>
            <a:ext cx="320100" cy="3201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7"/>
          <p:cNvSpPr/>
          <p:nvPr/>
        </p:nvSpPr>
        <p:spPr>
          <a:xfrm>
            <a:off x="4411980" y="2697480"/>
            <a:ext cx="320100" cy="3201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7"/>
          <p:cNvSpPr/>
          <p:nvPr/>
        </p:nvSpPr>
        <p:spPr>
          <a:xfrm>
            <a:off x="5886450" y="2697480"/>
            <a:ext cx="320100" cy="3201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7360920" y="2697480"/>
            <a:ext cx="320100" cy="3201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A Friendship Across Time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285750" y="3086100"/>
            <a:ext cx="26517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438951"/>
                </a:solidFill>
                <a:latin typeface="Inter"/>
                <a:ea typeface="Inter"/>
                <a:cs typeface="Inter"/>
                <a:sym typeface="Inter"/>
              </a:rPr>
              <a:t>1970s</a:t>
            </a:r>
            <a:endParaRPr sz="2150" b="1">
              <a:solidFill>
                <a:srgbClr val="43895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Meeting Up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Bill &amp; Mickey: Friends at football.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1760220" y="857250"/>
            <a:ext cx="26517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438951"/>
                </a:solidFill>
                <a:latin typeface="Inter"/>
                <a:ea typeface="Inter"/>
                <a:cs typeface="Inter"/>
                <a:sym typeface="Inter"/>
              </a:rPr>
              <a:t>1980s</a:t>
            </a:r>
            <a:endParaRPr sz="2150" b="1">
              <a:solidFill>
                <a:srgbClr val="43895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Growing Up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Caroline joins them, forming a bond like family.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3234690" y="3086100"/>
            <a:ext cx="26517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438951"/>
                </a:solidFill>
                <a:latin typeface="Inter"/>
                <a:ea typeface="Inter"/>
                <a:cs typeface="Inter"/>
                <a:sym typeface="Inter"/>
              </a:rPr>
              <a:t>2015</a:t>
            </a:r>
            <a:endParaRPr sz="2150" b="1">
              <a:solidFill>
                <a:srgbClr val="43895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Legacy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Bill passes away — but his kindness lives on.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4720590" y="857250"/>
            <a:ext cx="26517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438951"/>
                </a:solidFill>
                <a:latin typeface="Inter"/>
                <a:ea typeface="Inter"/>
                <a:cs typeface="Inter"/>
                <a:sym typeface="Inter"/>
              </a:rPr>
              <a:t>2020s</a:t>
            </a:r>
            <a:endParaRPr sz="2150" b="1">
              <a:solidFill>
                <a:srgbClr val="43895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New Hope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Mickey starts Bik and the Blues, welcomes fans.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6195060" y="3086100"/>
            <a:ext cx="26517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438951"/>
                </a:solidFill>
                <a:latin typeface="Inter"/>
                <a:ea typeface="Inter"/>
                <a:cs typeface="Inter"/>
                <a:sym typeface="Inter"/>
              </a:rPr>
              <a:t>2025</a:t>
            </a:r>
            <a:endParaRPr sz="2150" b="1">
              <a:solidFill>
                <a:srgbClr val="43895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Breaking Barriers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Riya Mannu: Birmingham City debut goal.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Discuss! 🤷‍♀️​ 💁‍♂️​ </a:t>
            </a:r>
            <a:r>
              <a:rPr lang="en" sz="29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💬​</a:t>
            </a:r>
            <a:endParaRPr sz="29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Making Everyone Feel Welcome</a:t>
            </a:r>
            <a:endParaRPr sz="200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Have you ever noticed someone being </a:t>
            </a:r>
            <a:r>
              <a:rPr lang="en" sz="215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left out</a:t>
            </a:r>
            <a:r>
              <a:rPr lang="en" sz="215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? What could you do to help them feel included? What does '</a:t>
            </a:r>
            <a:r>
              <a:rPr lang="en" sz="215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no outsiders</a:t>
            </a:r>
            <a:r>
              <a:rPr lang="en" sz="215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' mean in our classroom?</a:t>
            </a:r>
            <a:endParaRPr sz="215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Discuss! 🤷‍♀️​ 💁‍♂️​ </a:t>
            </a:r>
            <a:r>
              <a:rPr lang="en" sz="29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💬​</a:t>
            </a:r>
            <a:endParaRPr sz="29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You might have said...</a:t>
            </a:r>
            <a:endParaRPr sz="215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I could ask them to play with us so they are not lonely.</a:t>
            </a:r>
            <a:endParaRPr sz="215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No outsiders means we include everyone, no matter what they look like.</a:t>
            </a:r>
            <a:endParaRPr sz="215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It means everyone belongs and is treated with kindness.</a:t>
            </a:r>
            <a:endParaRPr sz="215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✅​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We Are All the Same Inside</a:t>
            </a:r>
            <a:endParaRPr sz="3250" b="1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Our Skin May Be Different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But our hearts are the same. We all want love, inclusion, and fair treatment.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No Outsiders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Means everyone is welcome in football, school, and life. Let's make kindness our superpower.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Who Are Mickey and Bill?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Two Good Friends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Mickey (brown skin) and Bill (white skin) were lifelong friends who loved watching Birmingham City play football.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Long Ago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Despite others' prejudice about their different skin colors, Bill stood by Mickey, saying, "Come with me — you’re my friend." They remained friends for life.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CEF71B2B-8897-4A2E-9172-A91FB02114F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100" y="985838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What Is Fairness?</a:t>
            </a:r>
            <a:endParaRPr sz="3250" b="1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Fair Means Equal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Treating everyone the same, regardless of appearance.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Everyone Belongs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Letting everyone join in—at school, at play, at football.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Like Bill Said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"Come with us—you're welcome." That's fairness.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142875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435483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729234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What Bill Showed Us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4287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sz="215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575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Kindness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Bill was kind to Mickey, even when others weren’t.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35483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sz="215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21183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Bravery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He stood up for his friend when people said unkind things.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72923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sz="215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14934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Friendship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Real friends care about each other, no matter what.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Caroline’s Memories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Bill’s Daughter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Caroline, Bill's daughter, grew up attending matches with her dad and Mickey.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Happy Times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Her dad would toss her in the air every time the team scored. She cherished these outings.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His Legacy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Caroline: "My dad taught us to treat everyone equally."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Family Is More Than Blood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Caroline Says</a:t>
            </a:r>
            <a:endParaRPr sz="215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'Mickey reminds me of my Dad.' She sits with him at matches.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Mickey Says</a:t>
            </a:r>
            <a:endParaRPr sz="215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'Caroline &amp; her daughter are family. I love them.' Family is love &amp; care, not just blood.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17145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309753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603504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438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How Friendships Grow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8575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Say Hello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Start with a smile or ‘hello’ — it’s easy and kind.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321183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Play Together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Share toys, games or lunchtime fun.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614934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Stand Up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If someone is left out, say: ‘Come and play with us!’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What Is a Family?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Not Just Parents and Siblings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family is people who love and care for each other. It might be grandparents, friends, or someone who feels like a mum or dad. Mickey says Caroline and her daughter are </a:t>
            </a:r>
            <a:r>
              <a:rPr lang="en" sz="2150" i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his</a:t>
            </a: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family — because they care for each other.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Love Makes a Family</a:t>
            </a:r>
            <a:endParaRPr sz="25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Families Come in All Forms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28575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Big Families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With lots of brothers, sisters, cousins or pets!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248031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Small Families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Just one or two people — still full of love.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468630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Chosen Families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Mickey &amp; Caroline: friends like family.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688086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Foster Families</a:t>
            </a:r>
            <a:endParaRPr sz="20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Caring adults who look after children with kindness.</a:t>
            </a:r>
            <a:endParaRPr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95CF6B4C16240B18D8103D0121AF1" ma:contentTypeVersion="14" ma:contentTypeDescription="Create a new document." ma:contentTypeScope="" ma:versionID="62f496b62ec67e445f798a57d997c683">
  <xsd:schema xmlns:xsd="http://www.w3.org/2001/XMLSchema" xmlns:xs="http://www.w3.org/2001/XMLSchema" xmlns:p="http://schemas.microsoft.com/office/2006/metadata/properties" xmlns:ns2="e79cc967-056c-48f0-86fc-930f2c0d0f59" xmlns:ns3="938f4116-1e7f-4d6c-8a11-d521f453f4eb" targetNamespace="http://schemas.microsoft.com/office/2006/metadata/properties" ma:root="true" ma:fieldsID="3d1d2df52c5649e4db7a72b17dac4b6a" ns2:_="" ns3:_="">
    <xsd:import namespace="e79cc967-056c-48f0-86fc-930f2c0d0f59"/>
    <xsd:import namespace="938f4116-1e7f-4d6c-8a11-d521f453f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cc967-056c-48f0-86fc-930f2c0d0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4c00361-ab0f-4199-9c0b-774c3da747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f4116-1e7f-4d6c-8a11-d521f453f4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584cf1-02bb-440f-84e8-da06bd77ecde}" ma:internalName="TaxCatchAll" ma:showField="CatchAllData" ma:web="938f4116-1e7f-4d6c-8a11-d521f453f4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cc967-056c-48f0-86fc-930f2c0d0f59">
      <Terms xmlns="http://schemas.microsoft.com/office/infopath/2007/PartnerControls"/>
    </lcf76f155ced4ddcb4097134ff3c332f>
    <TaxCatchAll xmlns="938f4116-1e7f-4d6c-8a11-d521f453f4eb" xsi:nil="true"/>
  </documentManagement>
</p:properties>
</file>

<file path=customXml/itemProps1.xml><?xml version="1.0" encoding="utf-8"?>
<ds:datastoreItem xmlns:ds="http://schemas.openxmlformats.org/officeDocument/2006/customXml" ds:itemID="{4BDFC560-7CD5-41D0-BC82-6731811F7835}"/>
</file>

<file path=customXml/itemProps2.xml><?xml version="1.0" encoding="utf-8"?>
<ds:datastoreItem xmlns:ds="http://schemas.openxmlformats.org/officeDocument/2006/customXml" ds:itemID="{11DC591F-7D4D-44E6-BADB-E6E670F60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F09F47-95AE-478B-917D-91A5FBBFC807}">
  <ds:schemaRefs>
    <ds:schemaRef ds:uri="2d9e0268-cdbd-4001-81c9-d905661c1655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881</Words>
  <Application>Microsoft Office PowerPoint</Application>
  <PresentationFormat>On-screen Show (16:9)</PresentationFormat>
  <Paragraphs>117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Bevan</vt:lpstr>
      <vt:lpstr>Inter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mistryn</dc:creator>
  <cp:lastModifiedBy>Nitin Mistry</cp:lastModifiedBy>
  <cp:revision>1</cp:revision>
  <dcterms:modified xsi:type="dcterms:W3CDTF">2025-12-30T15:45:43Z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0x010100A3F95CF6B4C16240B18D8103D0121AF1</vt:lpwstr>
  </property>
</Properties>
</file>