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00" b="0" i="0">
                <a:solidFill>
                  <a:srgbClr val="2A1A00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00" b="0" i="0">
                <a:solidFill>
                  <a:srgbClr val="2A1A00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00" b="0" i="0">
                <a:solidFill>
                  <a:srgbClr val="2A1A00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1908790" cy="6858000"/>
          </a:xfrm>
          <a:custGeom>
            <a:avLst/>
            <a:gdLst/>
            <a:ahLst/>
            <a:cxnLst/>
            <a:rect l="l" t="t" r="r" b="b"/>
            <a:pathLst>
              <a:path w="11908790" h="6858000">
                <a:moveTo>
                  <a:pt x="11908282" y="0"/>
                </a:moveTo>
                <a:lnTo>
                  <a:pt x="0" y="0"/>
                </a:lnTo>
                <a:lnTo>
                  <a:pt x="0" y="6858000"/>
                </a:lnTo>
                <a:lnTo>
                  <a:pt x="11908282" y="6858000"/>
                </a:lnTo>
                <a:lnTo>
                  <a:pt x="11908282" y="0"/>
                </a:lnTo>
                <a:close/>
              </a:path>
            </a:pathLst>
          </a:custGeom>
          <a:solidFill>
            <a:srgbClr val="F3F3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887094" cy="6858000"/>
          </a:xfrm>
          <a:custGeom>
            <a:avLst/>
            <a:gdLst/>
            <a:ahLst/>
            <a:cxnLst/>
            <a:rect l="l" t="t" r="r" b="b"/>
            <a:pathLst>
              <a:path w="887094" h="6858000">
                <a:moveTo>
                  <a:pt x="710425" y="0"/>
                </a:moveTo>
                <a:lnTo>
                  <a:pt x="0" y="0"/>
                </a:lnTo>
                <a:lnTo>
                  <a:pt x="0" y="6857998"/>
                </a:lnTo>
                <a:lnTo>
                  <a:pt x="710425" y="6857998"/>
                </a:lnTo>
                <a:lnTo>
                  <a:pt x="712012" y="6789734"/>
                </a:lnTo>
                <a:lnTo>
                  <a:pt x="719963" y="6729412"/>
                </a:lnTo>
                <a:lnTo>
                  <a:pt x="731088" y="6677025"/>
                </a:lnTo>
                <a:lnTo>
                  <a:pt x="745401" y="6630987"/>
                </a:lnTo>
                <a:lnTo>
                  <a:pt x="761276" y="6589712"/>
                </a:lnTo>
                <a:lnTo>
                  <a:pt x="780351" y="6553200"/>
                </a:lnTo>
                <a:lnTo>
                  <a:pt x="818502" y="6477000"/>
                </a:lnTo>
                <a:lnTo>
                  <a:pt x="834402" y="6440487"/>
                </a:lnTo>
                <a:lnTo>
                  <a:pt x="850277" y="6399212"/>
                </a:lnTo>
                <a:lnTo>
                  <a:pt x="866178" y="6353175"/>
                </a:lnTo>
                <a:lnTo>
                  <a:pt x="877303" y="6300787"/>
                </a:lnTo>
                <a:lnTo>
                  <a:pt x="883666" y="6240462"/>
                </a:lnTo>
                <a:lnTo>
                  <a:pt x="886841" y="6172200"/>
                </a:lnTo>
                <a:lnTo>
                  <a:pt x="883666" y="6103937"/>
                </a:lnTo>
                <a:lnTo>
                  <a:pt x="877303" y="6043612"/>
                </a:lnTo>
                <a:lnTo>
                  <a:pt x="866178" y="5991225"/>
                </a:lnTo>
                <a:lnTo>
                  <a:pt x="850277" y="5945187"/>
                </a:lnTo>
                <a:lnTo>
                  <a:pt x="834402" y="5903912"/>
                </a:lnTo>
                <a:lnTo>
                  <a:pt x="818502" y="5867400"/>
                </a:lnTo>
                <a:lnTo>
                  <a:pt x="780351" y="5791200"/>
                </a:lnTo>
                <a:lnTo>
                  <a:pt x="761276" y="5754687"/>
                </a:lnTo>
                <a:lnTo>
                  <a:pt x="745401" y="5713412"/>
                </a:lnTo>
                <a:lnTo>
                  <a:pt x="731088" y="5667375"/>
                </a:lnTo>
                <a:lnTo>
                  <a:pt x="719963" y="5614987"/>
                </a:lnTo>
                <a:lnTo>
                  <a:pt x="712012" y="5554599"/>
                </a:lnTo>
                <a:lnTo>
                  <a:pt x="710425" y="5486400"/>
                </a:lnTo>
                <a:lnTo>
                  <a:pt x="712012" y="5418074"/>
                </a:lnTo>
                <a:lnTo>
                  <a:pt x="719963" y="5357749"/>
                </a:lnTo>
                <a:lnTo>
                  <a:pt x="731088" y="5305425"/>
                </a:lnTo>
                <a:lnTo>
                  <a:pt x="745401" y="5259324"/>
                </a:lnTo>
                <a:lnTo>
                  <a:pt x="761276" y="5218049"/>
                </a:lnTo>
                <a:lnTo>
                  <a:pt x="780351" y="5181600"/>
                </a:lnTo>
                <a:lnTo>
                  <a:pt x="818502" y="5105400"/>
                </a:lnTo>
                <a:lnTo>
                  <a:pt x="834402" y="5068824"/>
                </a:lnTo>
                <a:lnTo>
                  <a:pt x="850277" y="5027549"/>
                </a:lnTo>
                <a:lnTo>
                  <a:pt x="866178" y="4981575"/>
                </a:lnTo>
                <a:lnTo>
                  <a:pt x="877303" y="4929124"/>
                </a:lnTo>
                <a:lnTo>
                  <a:pt x="883666" y="4868799"/>
                </a:lnTo>
                <a:lnTo>
                  <a:pt x="886841" y="4800600"/>
                </a:lnTo>
                <a:lnTo>
                  <a:pt x="883666" y="4732274"/>
                </a:lnTo>
                <a:lnTo>
                  <a:pt x="877303" y="4671949"/>
                </a:lnTo>
                <a:lnTo>
                  <a:pt x="866178" y="4619625"/>
                </a:lnTo>
                <a:lnTo>
                  <a:pt x="850277" y="4573524"/>
                </a:lnTo>
                <a:lnTo>
                  <a:pt x="834402" y="4532249"/>
                </a:lnTo>
                <a:lnTo>
                  <a:pt x="818502" y="4495800"/>
                </a:lnTo>
                <a:lnTo>
                  <a:pt x="780351" y="4419600"/>
                </a:lnTo>
                <a:lnTo>
                  <a:pt x="761276" y="4383024"/>
                </a:lnTo>
                <a:lnTo>
                  <a:pt x="745401" y="4341749"/>
                </a:lnTo>
                <a:lnTo>
                  <a:pt x="731088" y="4295775"/>
                </a:lnTo>
                <a:lnTo>
                  <a:pt x="719963" y="4243324"/>
                </a:lnTo>
                <a:lnTo>
                  <a:pt x="712012" y="4182999"/>
                </a:lnTo>
                <a:lnTo>
                  <a:pt x="710425" y="4114800"/>
                </a:lnTo>
                <a:lnTo>
                  <a:pt x="712012" y="4046474"/>
                </a:lnTo>
                <a:lnTo>
                  <a:pt x="719963" y="3986149"/>
                </a:lnTo>
                <a:lnTo>
                  <a:pt x="731088" y="3933825"/>
                </a:lnTo>
                <a:lnTo>
                  <a:pt x="745401" y="3887724"/>
                </a:lnTo>
                <a:lnTo>
                  <a:pt x="761276" y="3846449"/>
                </a:lnTo>
                <a:lnTo>
                  <a:pt x="780351" y="3810000"/>
                </a:lnTo>
                <a:lnTo>
                  <a:pt x="818502" y="3733800"/>
                </a:lnTo>
                <a:lnTo>
                  <a:pt x="834402" y="3697224"/>
                </a:lnTo>
                <a:lnTo>
                  <a:pt x="850277" y="3655949"/>
                </a:lnTo>
                <a:lnTo>
                  <a:pt x="866178" y="3609975"/>
                </a:lnTo>
                <a:lnTo>
                  <a:pt x="877303" y="3557524"/>
                </a:lnTo>
                <a:lnTo>
                  <a:pt x="883666" y="3497199"/>
                </a:lnTo>
                <a:lnTo>
                  <a:pt x="886841" y="3427349"/>
                </a:lnTo>
                <a:lnTo>
                  <a:pt x="883666" y="3360674"/>
                </a:lnTo>
                <a:lnTo>
                  <a:pt x="877303" y="3300349"/>
                </a:lnTo>
                <a:lnTo>
                  <a:pt x="866178" y="3248025"/>
                </a:lnTo>
                <a:lnTo>
                  <a:pt x="850277" y="3201924"/>
                </a:lnTo>
                <a:lnTo>
                  <a:pt x="834402" y="3160649"/>
                </a:lnTo>
                <a:lnTo>
                  <a:pt x="818502" y="3124200"/>
                </a:lnTo>
                <a:lnTo>
                  <a:pt x="780351" y="3048000"/>
                </a:lnTo>
                <a:lnTo>
                  <a:pt x="761276" y="3011424"/>
                </a:lnTo>
                <a:lnTo>
                  <a:pt x="745401" y="2970149"/>
                </a:lnTo>
                <a:lnTo>
                  <a:pt x="731088" y="2924175"/>
                </a:lnTo>
                <a:lnTo>
                  <a:pt x="719963" y="2871724"/>
                </a:lnTo>
                <a:lnTo>
                  <a:pt x="712012" y="2811399"/>
                </a:lnTo>
                <a:lnTo>
                  <a:pt x="710425" y="2743200"/>
                </a:lnTo>
                <a:lnTo>
                  <a:pt x="712012" y="2674874"/>
                </a:lnTo>
                <a:lnTo>
                  <a:pt x="719963" y="2614549"/>
                </a:lnTo>
                <a:lnTo>
                  <a:pt x="731088" y="2562225"/>
                </a:lnTo>
                <a:lnTo>
                  <a:pt x="745401" y="2516124"/>
                </a:lnTo>
                <a:lnTo>
                  <a:pt x="761276" y="2474849"/>
                </a:lnTo>
                <a:lnTo>
                  <a:pt x="780351" y="2438400"/>
                </a:lnTo>
                <a:lnTo>
                  <a:pt x="818502" y="2362200"/>
                </a:lnTo>
                <a:lnTo>
                  <a:pt x="834402" y="2325624"/>
                </a:lnTo>
                <a:lnTo>
                  <a:pt x="850277" y="2284349"/>
                </a:lnTo>
                <a:lnTo>
                  <a:pt x="866178" y="2238375"/>
                </a:lnTo>
                <a:lnTo>
                  <a:pt x="877303" y="2185924"/>
                </a:lnTo>
                <a:lnTo>
                  <a:pt x="883666" y="2125599"/>
                </a:lnTo>
                <a:lnTo>
                  <a:pt x="886841" y="2057400"/>
                </a:lnTo>
                <a:lnTo>
                  <a:pt x="883666" y="1989074"/>
                </a:lnTo>
                <a:lnTo>
                  <a:pt x="877303" y="1928749"/>
                </a:lnTo>
                <a:lnTo>
                  <a:pt x="866178" y="1876425"/>
                </a:lnTo>
                <a:lnTo>
                  <a:pt x="850277" y="1830324"/>
                </a:lnTo>
                <a:lnTo>
                  <a:pt x="834402" y="1789049"/>
                </a:lnTo>
                <a:lnTo>
                  <a:pt x="818502" y="1752600"/>
                </a:lnTo>
                <a:lnTo>
                  <a:pt x="780351" y="1676400"/>
                </a:lnTo>
                <a:lnTo>
                  <a:pt x="761276" y="1639824"/>
                </a:lnTo>
                <a:lnTo>
                  <a:pt x="745401" y="1598549"/>
                </a:lnTo>
                <a:lnTo>
                  <a:pt x="731088" y="1552575"/>
                </a:lnTo>
                <a:lnTo>
                  <a:pt x="719963" y="1500124"/>
                </a:lnTo>
                <a:lnTo>
                  <a:pt x="712012" y="1439799"/>
                </a:lnTo>
                <a:lnTo>
                  <a:pt x="710425" y="1371600"/>
                </a:lnTo>
                <a:lnTo>
                  <a:pt x="712012" y="1303274"/>
                </a:lnTo>
                <a:lnTo>
                  <a:pt x="719963" y="1242949"/>
                </a:lnTo>
                <a:lnTo>
                  <a:pt x="731088" y="1190625"/>
                </a:lnTo>
                <a:lnTo>
                  <a:pt x="745401" y="1144524"/>
                </a:lnTo>
                <a:lnTo>
                  <a:pt x="761276" y="1103249"/>
                </a:lnTo>
                <a:lnTo>
                  <a:pt x="780351" y="1066800"/>
                </a:lnTo>
                <a:lnTo>
                  <a:pt x="818502" y="990600"/>
                </a:lnTo>
                <a:lnTo>
                  <a:pt x="834402" y="954024"/>
                </a:lnTo>
                <a:lnTo>
                  <a:pt x="850277" y="912749"/>
                </a:lnTo>
                <a:lnTo>
                  <a:pt x="866178" y="866775"/>
                </a:lnTo>
                <a:lnTo>
                  <a:pt x="877303" y="814324"/>
                </a:lnTo>
                <a:lnTo>
                  <a:pt x="883666" y="753999"/>
                </a:lnTo>
                <a:lnTo>
                  <a:pt x="886841" y="685800"/>
                </a:lnTo>
                <a:lnTo>
                  <a:pt x="883666" y="617474"/>
                </a:lnTo>
                <a:lnTo>
                  <a:pt x="877303" y="557149"/>
                </a:lnTo>
                <a:lnTo>
                  <a:pt x="866178" y="504825"/>
                </a:lnTo>
                <a:lnTo>
                  <a:pt x="850277" y="458724"/>
                </a:lnTo>
                <a:lnTo>
                  <a:pt x="834402" y="417449"/>
                </a:lnTo>
                <a:lnTo>
                  <a:pt x="818502" y="381000"/>
                </a:lnTo>
                <a:lnTo>
                  <a:pt x="780351" y="304800"/>
                </a:lnTo>
                <a:lnTo>
                  <a:pt x="761276" y="268224"/>
                </a:lnTo>
                <a:lnTo>
                  <a:pt x="745401" y="226949"/>
                </a:lnTo>
                <a:lnTo>
                  <a:pt x="731088" y="180975"/>
                </a:lnTo>
                <a:lnTo>
                  <a:pt x="719963" y="128524"/>
                </a:lnTo>
                <a:lnTo>
                  <a:pt x="712012" y="68199"/>
                </a:lnTo>
                <a:lnTo>
                  <a:pt x="710425" y="0"/>
                </a:lnTo>
                <a:close/>
              </a:path>
            </a:pathLst>
          </a:custGeom>
          <a:solidFill>
            <a:srgbClr val="2A1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1908535" y="0"/>
            <a:ext cx="283210" cy="6858000"/>
          </a:xfrm>
          <a:custGeom>
            <a:avLst/>
            <a:gdLst/>
            <a:ahLst/>
            <a:cxnLst/>
            <a:rect l="l" t="t" r="r" b="b"/>
            <a:pathLst>
              <a:path w="283209" h="6858000">
                <a:moveTo>
                  <a:pt x="283082" y="0"/>
                </a:moveTo>
                <a:lnTo>
                  <a:pt x="0" y="0"/>
                </a:lnTo>
                <a:lnTo>
                  <a:pt x="0" y="6858000"/>
                </a:lnTo>
                <a:lnTo>
                  <a:pt x="283082" y="6858000"/>
                </a:lnTo>
                <a:lnTo>
                  <a:pt x="283082" y="0"/>
                </a:lnTo>
                <a:close/>
              </a:path>
            </a:pathLst>
          </a:custGeom>
          <a:solidFill>
            <a:srgbClr val="F8B3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30578" y="329006"/>
            <a:ext cx="9530842" cy="8013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100" b="0" i="0">
                <a:solidFill>
                  <a:srgbClr val="2A1A00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0578" y="329006"/>
            <a:ext cx="1376680" cy="8013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150" dirty="0"/>
              <a:t>P</a:t>
            </a:r>
            <a:r>
              <a:rPr spc="170" dirty="0"/>
              <a:t>S</a:t>
            </a:r>
            <a:r>
              <a:rPr spc="160" dirty="0"/>
              <a:t>H</a:t>
            </a:r>
            <a:r>
              <a:rPr spc="-5" dirty="0"/>
              <a:t>E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804049"/>
              </p:ext>
            </p:extLst>
          </p:nvPr>
        </p:nvGraphicFramePr>
        <p:xfrm>
          <a:off x="1219200" y="1139707"/>
          <a:ext cx="10129517" cy="5759358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8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09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2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68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68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468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468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6526">
                <a:tc>
                  <a:txBody>
                    <a:bodyPr/>
                    <a:lstStyle/>
                    <a:p>
                      <a:pPr marL="36195">
                        <a:lnSpc>
                          <a:spcPts val="1764"/>
                        </a:lnSpc>
                      </a:pP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PSHE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ts val="1764"/>
                        </a:lnSpc>
                      </a:pP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Autumn</a:t>
                      </a:r>
                      <a:r>
                        <a:rPr sz="1600" b="1" spc="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ts val="1764"/>
                        </a:lnSpc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Autumn</a:t>
                      </a:r>
                      <a:r>
                        <a:rPr sz="1600" b="1" spc="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1764"/>
                        </a:lnSpc>
                      </a:pPr>
                      <a:r>
                        <a:rPr sz="16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</a:t>
                      </a:r>
                      <a:r>
                        <a:rPr sz="16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6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60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ts val="1764"/>
                        </a:lnSpc>
                      </a:pPr>
                      <a:r>
                        <a:rPr sz="16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</a:t>
                      </a:r>
                      <a:r>
                        <a:rPr sz="16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6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60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ts val="1764"/>
                        </a:lnSpc>
                      </a:pPr>
                      <a:r>
                        <a:rPr sz="16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Summer</a:t>
                      </a:r>
                      <a:r>
                        <a:rPr sz="16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E3A9A2"/>
                    </a:solidFill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ts val="1764"/>
                        </a:lnSpc>
                      </a:pPr>
                      <a:r>
                        <a:rPr sz="16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Summer</a:t>
                      </a:r>
                      <a:r>
                        <a:rPr sz="1600" b="1" spc="-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E3A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67217">
                <a:tc>
                  <a:txBody>
                    <a:bodyPr/>
                    <a:lstStyle/>
                    <a:p>
                      <a:pPr marL="36195">
                        <a:lnSpc>
                          <a:spcPts val="2255"/>
                        </a:lnSpc>
                      </a:pPr>
                      <a:r>
                        <a:rPr sz="20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</a:t>
                      </a:r>
                      <a:r>
                        <a:rPr sz="2000" b="1" spc="-9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70485" marR="245745">
                        <a:lnSpc>
                          <a:spcPts val="1300"/>
                        </a:lnSpc>
                        <a:spcBef>
                          <a:spcPts val="20"/>
                        </a:spcBef>
                      </a:pPr>
                      <a:r>
                        <a:rPr lang="en-US" sz="1100" b="1" dirty="0">
                          <a:latin typeface="+mn-lt"/>
                          <a:cs typeface="Comic Sans MS"/>
                        </a:rPr>
                        <a:t>Family and Relationships </a:t>
                      </a:r>
                    </a:p>
                    <a:p>
                      <a:pPr marL="70485" marR="245745">
                        <a:lnSpc>
                          <a:spcPts val="1300"/>
                        </a:lnSpc>
                        <a:spcBef>
                          <a:spcPts val="20"/>
                        </a:spcBef>
                      </a:pPr>
                      <a:endParaRPr lang="en-US" sz="1100" dirty="0">
                        <a:latin typeface="+mn-lt"/>
                        <a:cs typeface="Comic Sans M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families can include a range of people.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who their friends are and what people like to do with friends.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what people might look like if they are feeling: angry, scared, upset or worried.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ways of responding to this by either offering help or giving them space.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the skills needed to work together in a group.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friendships can have problems and learn ways to overcome these problems.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how the actions of others can affect people.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what a stereotype is.</a:t>
                      </a:r>
                    </a:p>
                    <a:p>
                      <a:pPr marL="70485" marR="245745">
                        <a:lnSpc>
                          <a:spcPts val="1300"/>
                        </a:lnSpc>
                        <a:spcBef>
                          <a:spcPts val="20"/>
                        </a:spcBef>
                      </a:pPr>
                      <a:endParaRPr sz="1100" dirty="0">
                        <a:latin typeface="Comic Sans MS"/>
                        <a:cs typeface="Comic Sans MS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255"/>
                        </a:lnSpc>
                      </a:pPr>
                      <a:r>
                        <a:rPr lang="en-US" sz="1100" b="1" dirty="0">
                          <a:latin typeface="+mn-lt"/>
                          <a:cs typeface="Comic Sans MS"/>
                        </a:rPr>
                        <a:t>Health and Wellbeing</a:t>
                      </a:r>
                    </a:p>
                    <a:p>
                      <a:pPr marL="70485">
                        <a:lnSpc>
                          <a:spcPts val="1255"/>
                        </a:lnSpc>
                      </a:pPr>
                      <a:endParaRPr lang="en-US" sz="1100" dirty="0">
                        <a:latin typeface="+mn-lt"/>
                        <a:cs typeface="Comic Sans M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how they feel using appropriate vocabulary, recognising what different emotions might look/feel like.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situations which may provoke certain feelings.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their own qualities and strengths and recognise something they want to get better at.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their bedtime routine, explaining why sleep is important.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how rest and relaxation affects our bodies, including mental functions.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examples where they could use relaxation to help manage difficult emotions.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germs can be spread via our hands.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 how to wash their hands properly.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 the three things they need to do when out in the sun to keep safe.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 people can be allergic to certain things and how to help with an allergic reaction.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there are a range of people who help to keep us healthy.</a:t>
                      </a:r>
                    </a:p>
                    <a:p>
                      <a:pPr marL="70485">
                        <a:lnSpc>
                          <a:spcPts val="1255"/>
                        </a:lnSpc>
                      </a:pPr>
                      <a:endParaRPr sz="1100" dirty="0">
                        <a:latin typeface="+mn-lt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55"/>
                        </a:lnSpc>
                      </a:pPr>
                      <a:r>
                        <a:rPr lang="en-US" sz="11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Safety and the changing body</a:t>
                      </a:r>
                    </a:p>
                    <a:p>
                      <a:pPr marL="71120">
                        <a:lnSpc>
                          <a:spcPts val="1255"/>
                        </a:lnSpc>
                      </a:pPr>
                      <a:endParaRPr lang="en-US" sz="11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 a number of adults in school.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 that they should speak to an adult if they are ever worried or feel uncomfortable about another adult.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ways to keep safe and not get lost and know the steps to take if they do get lost.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 the number for the emergency services and their own address.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some types of physical contact are never acceptable.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 what can go into or onto the body and when they should check with an adult.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there are hazards in houses and know how to avoid them.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and name jobs that people do to help keep us safe.</a:t>
                      </a:r>
                    </a:p>
                    <a:p>
                      <a:pPr marL="71120">
                        <a:lnSpc>
                          <a:spcPts val="1255"/>
                        </a:lnSpc>
                      </a:pPr>
                      <a:endParaRPr lang="en-US" sz="11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71120">
                        <a:lnSpc>
                          <a:spcPts val="1255"/>
                        </a:lnSpc>
                      </a:pPr>
                      <a:endParaRPr lang="en-US" sz="11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71120">
                        <a:lnSpc>
                          <a:spcPts val="1255"/>
                        </a:lnSpc>
                      </a:pPr>
                      <a:r>
                        <a:rPr lang="en-US" sz="11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sz="11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55"/>
                        </a:lnSpc>
                      </a:pPr>
                      <a:r>
                        <a:rPr lang="en-US" sz="11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Citizenship</a:t>
                      </a:r>
                    </a:p>
                    <a:p>
                      <a:pPr marL="71120">
                        <a:lnSpc>
                          <a:spcPts val="1255"/>
                        </a:lnSpc>
                      </a:pPr>
                      <a:endParaRPr lang="en-US" sz="11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 a number of adults in school.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 that they should speak to an adult if they are ever worried or feel uncomfortable about another adult.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ways to keep safe and not get lost and know the steps to take if they do get lost.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 the number for the emergency services and their own address.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some types of physical contact are never acceptable.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 what can go into or onto the body and when they should check with an adult.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there are hazards in houses and know how to avoid them.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and name jobs that people do to help keep us safe.</a:t>
                      </a:r>
                    </a:p>
                    <a:p>
                      <a:pPr marL="71120">
                        <a:lnSpc>
                          <a:spcPts val="1255"/>
                        </a:lnSpc>
                      </a:pPr>
                      <a:endParaRPr sz="11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255"/>
                        </a:lnSpc>
                      </a:pPr>
                      <a:r>
                        <a:rPr lang="en-US" sz="1100" b="1" spc="-1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Economic Wellbeing</a:t>
                      </a:r>
                    </a:p>
                    <a:p>
                      <a:pPr marL="71755">
                        <a:lnSpc>
                          <a:spcPts val="1255"/>
                        </a:lnSpc>
                      </a:pPr>
                      <a:endParaRPr lang="en-US" sz="1100" b="1" spc="-1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why the class and school rules are important.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Discuss the different needs of a range of pets.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some of the needs of babies and young children.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Recognise some similarities and differences between themselves and others.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some groups which they belong to.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Recognise that different individuals belong to different groups.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why voting is a fair way to make a decision involving a lot of people.</a:t>
                      </a:r>
                    </a:p>
                    <a:p>
                      <a:pPr marL="71755">
                        <a:lnSpc>
                          <a:spcPts val="1255"/>
                        </a:lnSpc>
                      </a:pPr>
                      <a:endParaRPr lang="en-GB" sz="1100" b="1" spc="-1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A9A2"/>
                    </a:solidFill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ts val="1255"/>
                        </a:lnSpc>
                      </a:pPr>
                      <a:r>
                        <a:rPr lang="en-US" sz="11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Transition</a:t>
                      </a:r>
                    </a:p>
                    <a:p>
                      <a:pPr marL="72390">
                        <a:lnSpc>
                          <a:spcPts val="1255"/>
                        </a:lnSpc>
                      </a:pPr>
                      <a:endParaRPr lang="en-US" sz="11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everyone has different strengths.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some of the skills developed in Year 1.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positives and challenges of moving to a new class.</a:t>
                      </a:r>
                    </a:p>
                    <a:p>
                      <a:pPr marL="72390">
                        <a:lnSpc>
                          <a:spcPts val="1255"/>
                        </a:lnSpc>
                      </a:pPr>
                      <a:endParaRPr sz="11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A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35754">
                <a:tc>
                  <a:txBody>
                    <a:bodyPr/>
                    <a:lstStyle/>
                    <a:p>
                      <a:pPr marL="36195">
                        <a:lnSpc>
                          <a:spcPts val="2255"/>
                        </a:lnSpc>
                      </a:pPr>
                      <a:r>
                        <a:rPr sz="20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</a:t>
                      </a:r>
                      <a:r>
                        <a:rPr sz="2000" b="1" spc="-9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70485" marR="547370" lvl="0" indent="0" defTabSz="914400" eaLnBrk="1" fontAlgn="auto" latinLnBrk="0" hangingPunct="1">
                        <a:lnSpc>
                          <a:spcPts val="13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+mn-lt"/>
                          <a:cs typeface="Comic Sans MS"/>
                        </a:rPr>
                        <a:t>Family and Relationships </a:t>
                      </a:r>
                    </a:p>
                    <a:p>
                      <a:pPr marL="70485" marR="547370" lvl="0" indent="0" defTabSz="914400" eaLnBrk="1" fontAlgn="auto" latinLnBrk="0" hangingPunct="1">
                        <a:lnSpc>
                          <a:spcPts val="13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>
                        <a:latin typeface="+mn-lt"/>
                        <a:cs typeface="Comic Sans M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families offer love and support and that different families may be made up of different people.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Consider what friends may be thinking and feeling in different situations.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Recognise some issues that may occur in friendships and which of these may need adult help to resolve.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expectations of manners may change according to the situation.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 that remembering people who were important to them but are no longer here can cause a mixture of emotions.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what gender stereotypes are in relation to careers.</a:t>
                      </a:r>
                    </a:p>
                    <a:p>
                      <a:pPr marL="241935" marR="547370" lvl="0" indent="-171450" defTabSz="914400" eaLnBrk="1" fontAlgn="auto" latinLnBrk="0" hangingPunct="1">
                        <a:lnSpc>
                          <a:spcPts val="13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100" b="1" dirty="0">
                        <a:latin typeface="+mn-lt"/>
                        <a:cs typeface="Comic Sans MS"/>
                      </a:endParaRPr>
                    </a:p>
                    <a:p>
                      <a:pPr marL="70485" marR="547370" lvl="0" indent="0" defTabSz="914400" eaLnBrk="1" fontAlgn="auto" latinLnBrk="0" hangingPunct="1">
                        <a:lnSpc>
                          <a:spcPts val="13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>
                        <a:latin typeface="+mn-lt"/>
                        <a:cs typeface="Comic Sans MS"/>
                      </a:endParaRPr>
                    </a:p>
                    <a:p>
                      <a:pPr marL="70485" marR="547370" lvl="0" indent="0" defTabSz="914400" eaLnBrk="1" fontAlgn="auto" latinLnBrk="0" hangingPunct="1">
                        <a:lnSpc>
                          <a:spcPts val="13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>
                        <a:latin typeface="+mn-lt"/>
                        <a:cs typeface="Comic Sans MS"/>
                      </a:endParaRPr>
                    </a:p>
                    <a:p>
                      <a:pPr marL="70485" marR="547370">
                        <a:lnSpc>
                          <a:spcPts val="1300"/>
                        </a:lnSpc>
                        <a:spcBef>
                          <a:spcPts val="25"/>
                        </a:spcBef>
                      </a:pPr>
                      <a:endParaRPr lang="en-US" sz="1100" dirty="0">
                        <a:latin typeface="Comic Sans MS"/>
                        <a:cs typeface="Comic Sans MS"/>
                      </a:endParaRPr>
                    </a:p>
                    <a:p>
                      <a:pPr marL="70485" marR="547370">
                        <a:lnSpc>
                          <a:spcPts val="1300"/>
                        </a:lnSpc>
                        <a:spcBef>
                          <a:spcPts val="25"/>
                        </a:spcBef>
                      </a:pPr>
                      <a:endParaRPr sz="1100" dirty="0">
                        <a:latin typeface="Comic Sans MS"/>
                        <a:cs typeface="Comic Sans MS"/>
                      </a:endParaRPr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70485" marR="482600" lvl="0" indent="0" defTabSz="914400" eaLnBrk="1" fontAlgn="auto" latinLnBrk="0" hangingPunct="1">
                        <a:lnSpc>
                          <a:spcPts val="13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+mn-lt"/>
                          <a:cs typeface="Comic Sans MS"/>
                        </a:rPr>
                        <a:t>Health and Wellbeing</a:t>
                      </a:r>
                    </a:p>
                    <a:p>
                      <a:pPr marL="70485" marR="482600">
                        <a:lnSpc>
                          <a:spcPts val="1300"/>
                        </a:lnSpc>
                        <a:spcBef>
                          <a:spcPts val="25"/>
                        </a:spcBef>
                      </a:pPr>
                      <a:endParaRPr lang="en-US" sz="1100" dirty="0">
                        <a:latin typeface="Comic Sans MS"/>
                        <a:cs typeface="Comic Sans M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multiple colours in a diagram to show how they can feel more than one emotion at a time.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how they would feel in a particular situation and understand that not everyone feels the same.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the effect of physical activity on their body and mind.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energetic physical activities that they enjoy.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the positive effects of relaxation and know there are different ways to relax.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 how to use breathing exercises to relax.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Recognise and describe what they are good at and what skills they would like to develop.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a complete ladder detailing achievable steps which work towards a goal.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what a growth mindset is.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strategies to stay calm during trick challenges.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that a healthy diet is when we eat a balance of the right foods, describing some consequences that may arise from poor diet choices.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 what ingredients they can see on a dish and compare them with the food pyramid.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what helps to keep teeth healthy</a:t>
                      </a:r>
                    </a:p>
                    <a:p>
                      <a:pPr marL="70485" marR="482600">
                        <a:lnSpc>
                          <a:spcPts val="1300"/>
                        </a:lnSpc>
                        <a:spcBef>
                          <a:spcPts val="25"/>
                        </a:spcBef>
                      </a:pPr>
                      <a:endParaRPr sz="1100" dirty="0">
                        <a:latin typeface="Comic Sans MS"/>
                        <a:cs typeface="Comic Sans MS"/>
                      </a:endParaRPr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defTabSz="914400" eaLnBrk="1" fontAlgn="auto" latinLnBrk="0" hangingPunct="1">
                        <a:lnSpc>
                          <a:spcPts val="12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Safety and the changing body</a:t>
                      </a:r>
                    </a:p>
                    <a:p>
                      <a:pPr marL="71120">
                        <a:lnSpc>
                          <a:spcPts val="1260"/>
                        </a:lnSpc>
                      </a:pPr>
                      <a:endParaRPr lang="en-US" sz="1100" dirty="0">
                        <a:latin typeface="Comic Sans MS"/>
                        <a:cs typeface="Comic Sans M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how the internet can be used to help us.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a poster with clear information about how to remain safe online and what to do if something online makes them feel uncomfortable.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what a secret is and what a surprise is.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 the name of parts of the body, including those of the private parts for their gender.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the PANTS rule.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how to keep safe near roads.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the rules for crossing the road.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when we should take medicines that can help us feel better when we are unwell.</a:t>
                      </a:r>
                    </a:p>
                    <a:p>
                      <a:pPr marL="71120">
                        <a:lnSpc>
                          <a:spcPts val="1260"/>
                        </a:lnSpc>
                      </a:pPr>
                      <a:endParaRPr sz="11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defTabSz="91440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Citizenship</a:t>
                      </a:r>
                    </a:p>
                    <a:p>
                      <a:pPr marL="71120">
                        <a:lnSpc>
                          <a:spcPts val="1250"/>
                        </a:lnSpc>
                      </a:pPr>
                      <a:endParaRPr lang="en-US" sz="1100" dirty="0">
                        <a:latin typeface="Comic Sans MS"/>
                        <a:cs typeface="Comic Sans M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Recognise that different rules apply in different situations.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what makes a good school environment.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Recognise that everyone in school has a responsibility to maintain the school environment.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some jobs that people do to keep the local area pleasant.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Recognise some local job roles that help the community.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Recognise similarities and difference between people in the local community.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that differences should be respected.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how the school council works.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Share their opinions on things that matter.</a:t>
                      </a:r>
                    </a:p>
                    <a:p>
                      <a:pPr marL="71120">
                        <a:lnSpc>
                          <a:spcPts val="1250"/>
                        </a:lnSpc>
                      </a:pPr>
                      <a:endParaRPr sz="11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304165" lvl="0" indent="0" defTabSz="914400" eaLnBrk="1" fontAlgn="auto" latinLnBrk="0" hangingPunct="1">
                        <a:lnSpc>
                          <a:spcPts val="13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spc="-1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Economic Wellbeing</a:t>
                      </a:r>
                    </a:p>
                    <a:p>
                      <a:pPr marL="71755" marR="304165">
                        <a:lnSpc>
                          <a:spcPts val="1300"/>
                        </a:lnSpc>
                        <a:spcBef>
                          <a:spcPts val="25"/>
                        </a:spcBef>
                      </a:pPr>
                      <a:endParaRPr lang="en-US" sz="1100" dirty="0">
                        <a:latin typeface="Comic Sans MS"/>
                        <a:cs typeface="Comic Sans M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where adults get money from.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the difference between wants and needs.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Recognise that saving might be necessary to buy the things we want.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that banks are a safe place to keep money.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Consider different factors when choosing a bank account.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Recognise that different jobs require different skills.</a:t>
                      </a:r>
                    </a:p>
                    <a:p>
                      <a:pPr marL="71755" marR="304165">
                        <a:lnSpc>
                          <a:spcPts val="1300"/>
                        </a:lnSpc>
                        <a:spcBef>
                          <a:spcPts val="25"/>
                        </a:spcBef>
                      </a:pPr>
                      <a:endParaRPr sz="1100" dirty="0">
                        <a:latin typeface="Comic Sans MS"/>
                        <a:cs typeface="Comic Sans MS"/>
                      </a:endParaRPr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A9A2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0" lvl="0" indent="0" defTabSz="91440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Transition</a:t>
                      </a:r>
                    </a:p>
                    <a:p>
                      <a:pPr marL="72390">
                        <a:lnSpc>
                          <a:spcPts val="1250"/>
                        </a:lnSpc>
                      </a:pPr>
                      <a:endParaRPr lang="en-US" sz="1100" dirty="0">
                        <a:latin typeface="Comic Sans MS"/>
                        <a:cs typeface="Comic Sans M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Understand what change is and that it is part of life.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some positive of change.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some challenges which change brings.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 who can help us deal with change.</a:t>
                      </a:r>
                    </a:p>
                    <a:p>
                      <a:pPr marL="72390">
                        <a:lnSpc>
                          <a:spcPts val="1250"/>
                        </a:lnSpc>
                      </a:pPr>
                      <a:endParaRPr sz="11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A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32571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20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ea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2000" b="1" spc="-1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70485" marR="0" lvl="0" indent="0" defTabSz="914400" eaLnBrk="1" fontAlgn="auto" latinLnBrk="0" hangingPunct="1">
                        <a:lnSpc>
                          <a:spcPts val="13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+mn-lt"/>
                          <a:cs typeface="Comic Sans MS"/>
                        </a:rPr>
                        <a:t>Family and Relationships </a:t>
                      </a:r>
                    </a:p>
                    <a:p>
                      <a:pPr marL="70485" marR="0" indent="0" defTabSz="914400" eaLnBrk="1" fontAlgn="auto" latinLnBrk="0" hangingPunct="1">
                        <a:lnSpc>
                          <a:spcPts val="13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Comic Sans MS"/>
                        <a:cs typeface="Comic Sans M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families are all different.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 that families offer each other support but sometimes they can experience problems.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problems occur in friendships and that violence is never right.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what bullying is and what to do if it happens.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what a good listener is and know how to show that they are listening.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Say who they trust and why.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people can have similarities and differences and explain how differences can be a positive thing.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how toys can reinforce gender stereotypes.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stereotypes arise from a range of factors, including some of those associated with age.</a:t>
                      </a:r>
                    </a:p>
                    <a:p>
                      <a:pPr marL="70485" marR="0" indent="0" defTabSz="914400" eaLnBrk="1" fontAlgn="auto" latinLnBrk="0" hangingPunct="1">
                        <a:lnSpc>
                          <a:spcPts val="13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>
                        <a:latin typeface="Comic Sans MS"/>
                        <a:cs typeface="Comic Sans MS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marL="70485" marR="224154" lvl="0" indent="0" defTabSz="914400" eaLnBrk="1" fontAlgn="auto" latinLnBrk="0" hangingPunct="1">
                        <a:lnSpc>
                          <a:spcPts val="13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+mn-lt"/>
                          <a:cs typeface="Comic Sans MS"/>
                        </a:rPr>
                        <a:t>Health and Wellbeing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a healthy diary, where energetic activities and high-energy food are scheduled for the same day.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 in pairs so that one person can do a stretch while the other draws a stick figure to show the pose.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the different aspects of my identity.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their own strengths and that they can help other people.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how they would break a problem down into small, achievable goals.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the benefits of healthy eating and dental health.</a:t>
                      </a:r>
                    </a:p>
                    <a:p>
                      <a:pPr marL="70485" marR="224154">
                        <a:lnSpc>
                          <a:spcPts val="1300"/>
                        </a:lnSpc>
                        <a:spcBef>
                          <a:spcPts val="5"/>
                        </a:spcBef>
                      </a:pPr>
                      <a:endParaRPr sz="1100" dirty="0">
                        <a:latin typeface="Comic Sans MS"/>
                        <a:cs typeface="Comic Sans MS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152400" lvl="0" indent="0" defTabSz="914400" eaLnBrk="1" fontAlgn="auto" latinLnBrk="0" hangingPunct="1">
                        <a:lnSpc>
                          <a:spcPts val="13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Safety and the changing body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an understanding that they must consider their own safety before helping others in an emergency situation.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how to help someone who has been bitten or stung.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Write an email with instructions written using positive language.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a decision tree showing how to deal with unkind online behaviour and cyberbullying.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Send an email that describes some of the best ways to avoid being tricked by fake emails.</a:t>
                      </a:r>
                    </a:p>
                    <a:p>
                      <a:pPr marL="71120" marR="152400">
                        <a:lnSpc>
                          <a:spcPts val="1300"/>
                        </a:lnSpc>
                        <a:spcBef>
                          <a:spcPts val="5"/>
                        </a:spcBef>
                      </a:pPr>
                      <a:endParaRPr sz="1100" dirty="0">
                        <a:latin typeface="Comic Sans MS"/>
                        <a:cs typeface="Comic Sans MS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647700" lvl="0" indent="0" defTabSz="914400" eaLnBrk="1" fontAlgn="auto" latinLnBrk="0" hangingPunct="1">
                        <a:lnSpc>
                          <a:spcPts val="13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Citizenship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that children have rights and how these benefit them.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the responsibilities adults have for supporting children’s rights.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Discuss the benefits of recycling.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Recognise some of the different groups within the local community and how they use local buildings.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how charities support the local community.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how democracy works locally and how this affects us.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Recognise the need for rules and the consequences of breaking rules.</a:t>
                      </a:r>
                    </a:p>
                    <a:p>
                      <a:pPr marL="71120" marR="647700">
                        <a:lnSpc>
                          <a:spcPts val="1300"/>
                        </a:lnSpc>
                        <a:spcBef>
                          <a:spcPts val="5"/>
                        </a:spcBef>
                      </a:pPr>
                      <a:endParaRPr sz="1100" dirty="0">
                        <a:latin typeface="Comic Sans MS"/>
                        <a:cs typeface="Comic Sans MS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481965" lvl="0" indent="0" defTabSz="914400" eaLnBrk="1" fontAlgn="auto" latinLnBrk="0" hangingPunct="1">
                        <a:lnSpc>
                          <a:spcPts val="13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spc="-1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Economic Wellbeing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Recognise some different ways to pay for items.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that money is needed when paying for items using a cheque, bank transfer or card.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a simple budget.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how situations involving money can affect our feelings.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a range of things might influence our spending choices.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Recognise that there is a wide range of jobs available and that personal skills and interests affect career choices.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stereotypes sometimes exist about the jobs people do.</a:t>
                      </a:r>
                    </a:p>
                    <a:p>
                      <a:pPr marL="71755" marR="481965">
                        <a:lnSpc>
                          <a:spcPts val="1300"/>
                        </a:lnSpc>
                        <a:spcBef>
                          <a:spcPts val="5"/>
                        </a:spcBef>
                      </a:pPr>
                      <a:endParaRPr sz="1100" dirty="0">
                        <a:latin typeface="Comic Sans MS"/>
                        <a:cs typeface="Comic Sans MS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A9A2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466090" lvl="0" indent="0" defTabSz="914400" eaLnBrk="1" fontAlgn="auto" latinLnBrk="0" hangingPunct="1">
                        <a:lnSpc>
                          <a:spcPts val="13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Transition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there are different strategies used to deal with change.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the opportunities and responsibilities that change might bring.</a:t>
                      </a:r>
                    </a:p>
                    <a:p>
                      <a:pPr marL="72390" marR="466090">
                        <a:lnSpc>
                          <a:spcPts val="1300"/>
                        </a:lnSpc>
                        <a:spcBef>
                          <a:spcPts val="5"/>
                        </a:spcBef>
                      </a:pPr>
                      <a:endParaRPr sz="1100" dirty="0">
                        <a:latin typeface="Comic Sans MS"/>
                        <a:cs typeface="Comic Sans MS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A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02598">
                <a:tc>
                  <a:txBody>
                    <a:bodyPr/>
                    <a:lstStyle/>
                    <a:p>
                      <a:pPr marL="36195">
                        <a:lnSpc>
                          <a:spcPts val="2265"/>
                        </a:lnSpc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20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ea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70485" marR="711835" lvl="0" indent="0" defTabSz="914400" eaLnBrk="1" fontAlgn="auto" latinLnBrk="0" hangingPunct="1">
                        <a:lnSpc>
                          <a:spcPts val="13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>
                          <a:latin typeface="+mn-lt"/>
                          <a:cs typeface="Comic Sans MS"/>
                        </a:rPr>
                        <a:t>Family and Relationships </a:t>
                      </a:r>
                      <a:endParaRPr lang="en-US" sz="1100" b="1" dirty="0">
                        <a:latin typeface="+mn-lt"/>
                        <a:cs typeface="Comic Sans M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manners vary in different situations.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boundaries in friendships, including physical boundaries and expectations.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what they do and say affects other people.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the impact of bullying and the role bystanders can take.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Recognise male and female stereotyped characters.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stereotypes about disabilities are usually untrue.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families are all different and they offer each other support but sometimes they can experience problems.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 what bereavement is and how to support someone who has experienced a bereavement.</a:t>
                      </a:r>
                    </a:p>
                    <a:p>
                      <a:pPr marL="70485" marR="711835">
                        <a:lnSpc>
                          <a:spcPts val="1300"/>
                        </a:lnSpc>
                        <a:spcBef>
                          <a:spcPts val="5"/>
                        </a:spcBef>
                      </a:pPr>
                      <a:endParaRPr sz="1100" dirty="0">
                        <a:latin typeface="Comic Sans MS"/>
                        <a:cs typeface="Comic Sans MS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70485" marR="189230" lvl="0" indent="0" defTabSz="914400" eaLnBrk="1" fontAlgn="auto" latinLnBrk="0" hangingPunct="1">
                        <a:lnSpc>
                          <a:spcPts val="13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+mn-lt"/>
                          <a:cs typeface="Comic Sans MS"/>
                        </a:rPr>
                        <a:t>Health and Wellbeing</a:t>
                      </a:r>
                    </a:p>
                    <a:p>
                      <a:pPr marL="70485" marR="189230">
                        <a:lnSpc>
                          <a:spcPts val="1300"/>
                        </a:lnSpc>
                        <a:spcBef>
                          <a:spcPts val="5"/>
                        </a:spcBef>
                      </a:pPr>
                      <a:endParaRPr lang="en-US" sz="1100" dirty="0">
                        <a:latin typeface="Comic Sans MS"/>
                        <a:cs typeface="Comic Sans M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what to do to keep teeth healthy.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Share this information effectively with peers.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what makes us feel calm and relaxed.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Visualise and describe a place that makes us feel calm.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how it feels to fail.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why mistakes are important.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Learn from mistakes or failures.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our own strengths.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how job roles help other people.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how some skills are useful in a range of jobs and roles.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all emotions are important.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 that we can control some things but not others.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Take action to affect our own happiness.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it is normal to experience a range of emotions.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a range of emotions.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some emotions people might feel in different situations.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we all have mental health as well as physical health.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sometimes people need help with their mental health.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 who to talk to if I am worried about my mental health or someone else’s.</a:t>
                      </a:r>
                    </a:p>
                    <a:p>
                      <a:endParaRPr lang="en-US" sz="11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0485" marR="189230">
                        <a:lnSpc>
                          <a:spcPts val="1300"/>
                        </a:lnSpc>
                        <a:spcBef>
                          <a:spcPts val="5"/>
                        </a:spcBef>
                      </a:pPr>
                      <a:endParaRPr sz="1100" dirty="0">
                        <a:latin typeface="Comic Sans MS"/>
                        <a:cs typeface="Comic Sans MS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283210" lvl="0" indent="0" defTabSz="914400" eaLnBrk="1" fontAlgn="auto" latinLnBrk="0" hangingPunct="1">
                        <a:lnSpc>
                          <a:spcPts val="13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Safety and the changing body</a:t>
                      </a:r>
                    </a:p>
                    <a:p>
                      <a:pPr marL="71120" marR="283210">
                        <a:lnSpc>
                          <a:spcPts val="1300"/>
                        </a:lnSpc>
                        <a:spcBef>
                          <a:spcPts val="5"/>
                        </a:spcBef>
                      </a:pPr>
                      <a:endParaRPr lang="en-US" sz="1100" dirty="0">
                        <a:latin typeface="Comic Sans MS"/>
                        <a:cs typeface="Comic Sans M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the reasons for legal age restrictions.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how quickly information can spread on the internet and some of the risks associated with that.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Assess and give first aid to a casualty who is having difficulty breathing due to an asthma attack.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the difference between private and public, and secrets and surprises.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how search engines work and whether information is useful.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the changes they have already gone through and aware of some changes to come.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they will change physically as they develop into adults.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some of the risks of smoking and some of the benefits of being a non-smoker.</a:t>
                      </a:r>
                    </a:p>
                    <a:p>
                      <a:pPr marL="71120" marR="283210">
                        <a:lnSpc>
                          <a:spcPts val="1300"/>
                        </a:lnSpc>
                        <a:spcBef>
                          <a:spcPts val="5"/>
                        </a:spcBef>
                      </a:pPr>
                      <a:endParaRPr sz="1100" dirty="0">
                        <a:latin typeface="Comic Sans MS"/>
                        <a:cs typeface="Comic Sans MS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defTabSz="914400" eaLnBrk="1" fontAlgn="auto" latinLnBrk="0" hangingPunct="1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Citizenship</a:t>
                      </a:r>
                    </a:p>
                    <a:p>
                      <a:pPr marL="71120">
                        <a:lnSpc>
                          <a:spcPts val="1265"/>
                        </a:lnSpc>
                      </a:pPr>
                      <a:endParaRPr lang="en-US" sz="1100" dirty="0">
                        <a:latin typeface="Comic Sans MS"/>
                        <a:cs typeface="Comic Sans M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what human rights are and why they are important.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how reusing items benefits the environment.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the range of groups that exist in the wider community.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how community groups can focus on different areas of interest.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diversity supports a community to work effectively.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the role of local councillors.</a:t>
                      </a:r>
                    </a:p>
                    <a:p>
                      <a:pPr marL="71120">
                        <a:lnSpc>
                          <a:spcPts val="1265"/>
                        </a:lnSpc>
                      </a:pPr>
                      <a:endParaRPr sz="11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0" lvl="0" indent="0" defTabSz="914400" eaLnBrk="1" fontAlgn="auto" latinLnBrk="0" hangingPunct="1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spc="-1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Economic Wellbeing</a:t>
                      </a:r>
                    </a:p>
                    <a:p>
                      <a:pPr marL="71755">
                        <a:lnSpc>
                          <a:spcPts val="1265"/>
                        </a:lnSpc>
                      </a:pPr>
                      <a:endParaRPr lang="en-US" sz="1100" dirty="0">
                        <a:latin typeface="Comic Sans MS"/>
                        <a:cs typeface="Comic Sans M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the factors which can make something good value for money, as well as other factors that affect purchasing decisions.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how to keep track of money and why this is important.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ways in which we can lose money and the range of feelings associated with losing money.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there are a range of influences on job choices and that these can be positive or negative.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people can change their job.</a:t>
                      </a:r>
                    </a:p>
                    <a:p>
                      <a:pPr marL="71755">
                        <a:lnSpc>
                          <a:spcPts val="1265"/>
                        </a:lnSpc>
                      </a:pPr>
                      <a:endParaRPr sz="11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A9A2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21920" lvl="0" indent="0" defTabSz="914400" eaLnBrk="1" fontAlgn="auto" latinLnBrk="0" hangingPunct="1">
                        <a:lnSpc>
                          <a:spcPts val="13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Transition</a:t>
                      </a:r>
                    </a:p>
                    <a:p>
                      <a:pPr marL="72390" marR="121920">
                        <a:lnSpc>
                          <a:spcPts val="1300"/>
                        </a:lnSpc>
                        <a:spcBef>
                          <a:spcPts val="5"/>
                        </a:spcBef>
                      </a:pPr>
                      <a:endParaRPr lang="en-US" sz="1100" dirty="0">
                        <a:latin typeface="Comic Sans MS"/>
                        <a:cs typeface="Comic Sans M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achievements this year.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 goals.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 who to talk to if  worried about anything.</a:t>
                      </a:r>
                    </a:p>
                    <a:p>
                      <a:pPr marL="72390" marR="121920">
                        <a:lnSpc>
                          <a:spcPts val="1300"/>
                        </a:lnSpc>
                        <a:spcBef>
                          <a:spcPts val="5"/>
                        </a:spcBef>
                      </a:pPr>
                      <a:endParaRPr sz="1100" dirty="0">
                        <a:latin typeface="Comic Sans MS"/>
                        <a:cs typeface="Comic Sans MS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A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006210">
                <a:tc>
                  <a:txBody>
                    <a:bodyPr/>
                    <a:lstStyle/>
                    <a:p>
                      <a:pPr marL="36195">
                        <a:lnSpc>
                          <a:spcPts val="2265"/>
                        </a:lnSpc>
                      </a:pPr>
                      <a:r>
                        <a:rPr sz="20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70485" marR="0" lvl="0" indent="0" defTabSz="914400" eaLnBrk="1" fontAlgn="auto" latinLnBrk="0" hangingPunct="1">
                        <a:lnSpc>
                          <a:spcPts val="12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+mn-lt"/>
                          <a:cs typeface="Comic Sans MS"/>
                        </a:rPr>
                        <a:t>Family and Relationships </a:t>
                      </a:r>
                    </a:p>
                    <a:p>
                      <a:pPr marL="70485">
                        <a:lnSpc>
                          <a:spcPts val="1290"/>
                        </a:lnSpc>
                      </a:pPr>
                      <a:endParaRPr lang="en-US" sz="1100" dirty="0">
                        <a:latin typeface="Comic Sans MS"/>
                        <a:cs typeface="Comic Sans M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what makes a good friend.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 why friends are important.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 friendship-themed goal.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friendships have ups and downs.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possible solutions to friendship problems.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friendships can sometimes be strengthened after an issue has occurred.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marriage is a legal commitment.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marriage is an individual choice.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why people might decide to get married.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positive attributes in peers.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positive attributes that make us who we are.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having respect for ourselves will help us make good choices.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sometimes families can make children feel unhappy or unsafe.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 who can help us or our friends if something is making them feel unhappy or unsafe.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why keeping secrets is not a good thing to do.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what might lead to someone bullying others.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how someone who is being bullied might feel.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 who to talk to if worried about bullying.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attitudes and laws relating to gender have changed over time.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why gender equality is important.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how we make assumptions about people based on how they look. 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stereotypes around race and religion can be harmful.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how stereotypes can affect the way people are treated and can lead to discrimination.</a:t>
                      </a:r>
                    </a:p>
                    <a:p>
                      <a:endParaRPr lang="en-US" sz="1100" dirty="0">
                        <a:latin typeface="Comic Sans MS"/>
                        <a:cs typeface="Comic Sans MS"/>
                      </a:endParaRPr>
                    </a:p>
                    <a:p>
                      <a:pPr marL="70485">
                        <a:lnSpc>
                          <a:spcPts val="1290"/>
                        </a:lnSpc>
                      </a:pPr>
                      <a:endParaRPr sz="11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marL="70485" marR="0" lvl="0" indent="0" defTabSz="914400" eaLnBrk="1" fontAlgn="auto" latinLnBrk="0" hangingPunct="1">
                        <a:lnSpc>
                          <a:spcPts val="12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+mn-lt"/>
                          <a:cs typeface="Comic Sans MS"/>
                        </a:rPr>
                        <a:t>Health and Wellbeing</a:t>
                      </a:r>
                    </a:p>
                    <a:p>
                      <a:pPr marL="70485">
                        <a:lnSpc>
                          <a:spcPts val="1290"/>
                        </a:lnSpc>
                      </a:pPr>
                      <a:endParaRPr lang="en-US" sz="1100" dirty="0">
                        <a:latin typeface="Comic Sans MS"/>
                        <a:cs typeface="Comic Sans M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what has caused me stress or worry.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the importance of relaxation.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Perform yoga stretches.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how these stretches make me feel.</a:t>
                      </a:r>
                      <a:endParaRPr lang="en-US" sz="1100" b="0" i="0" dirty="0">
                        <a:solidFill>
                          <a:schemeClr val="tx1"/>
                        </a:solidFill>
                        <a:effectLst/>
                        <a:latin typeface="Comic Sans MS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+mn-cs"/>
                        </a:rPr>
                        <a:t>D</a:t>
                      </a: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escribe why sleep is beneficial.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what affects sleep.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I can take responsibility for my own sleep.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how failing makes us feel.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 strategies to help manage feelings of failure.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why failure is helpful.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 that it is important to learn from failure.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what I want to learn or be better at.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Say what needs to be done to get better.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Estimate how much time goals will take to achieve.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a range of feelings.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my actions affect other people.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different strategies to manage feelings.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what a healthy diet consists of and create healthy meals using this knowledge.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 a healthy meal, following the NHS recommended daily intake allowance.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the risks of exposure to the sun.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the things needed to keep safe in the sun.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as we get older, we need to take responsibility for our own safety in the sun.</a:t>
                      </a:r>
                    </a:p>
                    <a:p>
                      <a:endParaRPr lang="en-US" sz="11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defTabSz="914400" eaLnBrk="1" fontAlgn="auto" latinLnBrk="0" hangingPunct="1">
                        <a:lnSpc>
                          <a:spcPts val="12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Safety and the changing body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what is safe to share online and what to do before sending a message.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possible dangers online, suggesting ways to stay safe, using the web to research relevant information.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Accurately name all the relevant parts of the body.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the changes their own gender will go through during puberty.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List the range of changes they will go through during puberty.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Assess a casualty’s condition; calmly, comfort and reassure a casualty who is bleeding; and seek medical help if required.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other people can influence our decisions but we have the right to make our own choices.</a:t>
                      </a:r>
                    </a:p>
                    <a:p>
                      <a:pPr marL="71120">
                        <a:lnSpc>
                          <a:spcPts val="1270"/>
                        </a:lnSpc>
                      </a:pPr>
                      <a:endParaRPr sz="11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defTabSz="914400" eaLnBrk="1" fontAlgn="auto" latinLnBrk="0" hangingPunct="1">
                        <a:lnSpc>
                          <a:spcPts val="12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Citizenship</a:t>
                      </a:r>
                    </a:p>
                    <a:p>
                      <a:pPr marL="71120">
                        <a:lnSpc>
                          <a:spcPts val="1290"/>
                        </a:lnSpc>
                      </a:pPr>
                      <a:endParaRPr lang="en-US" sz="1100" dirty="0">
                        <a:latin typeface="Comic Sans MS"/>
                        <a:cs typeface="Comic Sans M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what happens when someone breaks the law.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what rights are and that freedom of expression is one of these rights.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how reducing the use of materials and energy helps the environment, and what individuals can do to support this.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how people contribute to society and how this is recognised.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the role of pressure groups.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the basics of how parliament works including the parts of parliament.</a:t>
                      </a:r>
                    </a:p>
                    <a:p>
                      <a:pPr marL="71120">
                        <a:lnSpc>
                          <a:spcPts val="1290"/>
                        </a:lnSpc>
                      </a:pPr>
                      <a:endParaRPr sz="11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0" lvl="0" indent="0" defTabSz="914400" eaLnBrk="1" fontAlgn="auto" latinLnBrk="0" hangingPunct="1">
                        <a:lnSpc>
                          <a:spcPts val="12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spc="-1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Economic Wellbeing</a:t>
                      </a:r>
                    </a:p>
                    <a:p>
                      <a:pPr marL="71755">
                        <a:lnSpc>
                          <a:spcPts val="1290"/>
                        </a:lnSpc>
                      </a:pPr>
                      <a:endParaRPr lang="en-US" sz="1100" dirty="0">
                        <a:latin typeface="Comic Sans MS"/>
                        <a:cs typeface="Comic Sans M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borrowing money is a way to pay for something but this has to be repaid.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what income and expenditure are and how these can be recorded.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there are risks associated with money and what some of these are.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how to create a weekly budget, including prioritising needs over wants.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stereotypes can exist in the workplace and how these can affect people.</a:t>
                      </a:r>
                    </a:p>
                    <a:p>
                      <a:pPr marL="71755">
                        <a:lnSpc>
                          <a:spcPts val="1290"/>
                        </a:lnSpc>
                      </a:pPr>
                      <a:endParaRPr sz="11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A9A2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0" lvl="0" indent="0" defTabSz="914400" eaLnBrk="1" fontAlgn="auto" latinLnBrk="0" hangingPunct="1">
                        <a:lnSpc>
                          <a:spcPts val="12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Transition</a:t>
                      </a:r>
                    </a:p>
                    <a:p>
                      <a:pPr marL="72390">
                        <a:lnSpc>
                          <a:spcPts val="1270"/>
                        </a:lnSpc>
                      </a:pPr>
                      <a:endParaRPr lang="en-US" sz="1100" dirty="0">
                        <a:latin typeface="Comic Sans MS"/>
                        <a:cs typeface="Comic Sans M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the skills needed to take on roles in school.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the skills I have and those I need to develop.</a:t>
                      </a:r>
                    </a:p>
                    <a:p>
                      <a:pPr marL="72390">
                        <a:lnSpc>
                          <a:spcPts val="1270"/>
                        </a:lnSpc>
                      </a:pPr>
                      <a:endParaRPr sz="11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A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761016">
                <a:tc>
                  <a:txBody>
                    <a:bodyPr/>
                    <a:lstStyle/>
                    <a:p>
                      <a:pPr marL="36195">
                        <a:lnSpc>
                          <a:spcPts val="2270"/>
                        </a:lnSpc>
                      </a:pPr>
                      <a:r>
                        <a:rPr sz="20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70485" marR="0" lvl="0" indent="0" defTabSz="914400" eaLnBrk="1" fontAlgn="auto" latinLnBrk="0" hangingPunct="1">
                        <a:lnSpc>
                          <a:spcPts val="12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+mn-lt"/>
                          <a:cs typeface="Comic Sans MS"/>
                        </a:rPr>
                        <a:t>Family and Relationships </a:t>
                      </a:r>
                    </a:p>
                    <a:p>
                      <a:pPr marL="70485">
                        <a:lnSpc>
                          <a:spcPts val="1275"/>
                        </a:lnSpc>
                      </a:pPr>
                      <a:endParaRPr lang="en-US" sz="1100" dirty="0">
                        <a:latin typeface="Comic Sans MS"/>
                        <a:cs typeface="Comic Sans M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everyone deserves a basic level of respect.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how respect from peers and from adults is earned.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when respect might be lost.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respect is an important part of relationships.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how I want to be respected.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I should treat others how I expect to be treated myself.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stereotypes can influence us without us really realizing.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Explore opinions on a subject.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Listen to and respect other people’s opinions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how people my age can make changes happen.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a range of stereotypes.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key information on a topic.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Effectively share information on a topic.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situations where conflict may arise.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 different strategies to manage conflict.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what conflict, negotiate and compromise mean.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loss and change can cause a range of emotions.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what grief means.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grief is different for different people and in different situations.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 who to talk to if  worried about anything relating to grief.</a:t>
                      </a:r>
                    </a:p>
                    <a:p>
                      <a:endParaRPr lang="en-US" sz="11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1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0485">
                        <a:lnSpc>
                          <a:spcPts val="1275"/>
                        </a:lnSpc>
                      </a:pPr>
                      <a:endParaRPr sz="11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70485" marR="0" lvl="0" indent="0" defTabSz="914400" eaLnBrk="1" fontAlgn="auto" latinLnBrk="0" hangingPunct="1">
                        <a:lnSpc>
                          <a:spcPts val="12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+mn-lt"/>
                          <a:cs typeface="Comic Sans MS"/>
                        </a:rPr>
                        <a:t>Health and Wellbeing</a:t>
                      </a:r>
                    </a:p>
                    <a:p>
                      <a:pPr marL="70485">
                        <a:lnSpc>
                          <a:spcPts val="1295"/>
                        </a:lnSpc>
                      </a:pPr>
                      <a:endParaRPr lang="en-US" sz="1100" dirty="0">
                        <a:latin typeface="Comic Sans MS"/>
                        <a:cs typeface="Comic Sans M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desirable qualities.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 how to get better at something.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achievable goals.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the importance of relaxation.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 a range of relaxation strategies.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Say when different relaxation strategies would be used.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the importance of a healthy diet, good oral hygiene, rest and relaxation and physical activity.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Take responsibility for my mental and physical health.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 achievable goals.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technology can have an impact on health, both physical and mental.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the pressures the use of technology can bring.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developers design technology to make it as engaging as possible.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strategies to reduce the negative impact of technology on health.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 what resilience is.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a range of resilience strategies.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why resilience is important.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 what resilience is.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a range of resilience strategies.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why resilience is important.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ways that I can prevent myself being ill.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some benefits of immunization.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how vaccination works.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how I can take responsibility for my health.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habits can be good or bad.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the consequences of actions.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changes in my body could be due to illness.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who to talk to if worried about anything.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some things I can do for myself if I am ill.</a:t>
                      </a:r>
                    </a:p>
                    <a:p>
                      <a:endParaRPr lang="en-US" sz="11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1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defTabSz="914400" eaLnBrk="1" fontAlgn="auto" latinLnBrk="0" hangingPunct="1">
                        <a:lnSpc>
                          <a:spcPts val="12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Safety and the changing body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some of the reasons adults decide to drink or not drink alcohol.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some ways to check that a news story is real.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how they should behave online and the impact negativity can have.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of changes that take place during puberty.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the menstrual cycle and that a male and a female are needed to conceive a baby.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a baby changes in the womb and some of the baby’s requirements during the first months of life.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Recognise when someone is choking; administer first aid to a casualty that is choking; and seek medical help if required for a choking casualty.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Conduct a primary survey; place a casualty who is unresponsive and breathing normally into the recovery position; and identify when it is necessary for CPR to be given.</a:t>
                      </a:r>
                    </a:p>
                    <a:p>
                      <a:pPr marL="71120">
                        <a:lnSpc>
                          <a:spcPts val="1275"/>
                        </a:lnSpc>
                      </a:pPr>
                      <a:endParaRPr lang="en-US" sz="11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defTabSz="914400" eaLnBrk="1" fontAlgn="auto" latinLnBrk="0" hangingPunct="1">
                        <a:lnSpc>
                          <a:spcPts val="12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Citizenship</a:t>
                      </a:r>
                    </a:p>
                    <a:p>
                      <a:pPr marL="71120" marR="0" lvl="0" indent="0" defTabSz="914400" eaLnBrk="1" fontAlgn="auto" latinLnBrk="0" hangingPunct="1">
                        <a:lnSpc>
                          <a:spcPts val="12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education is a human right and why education is important.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some environmental issues relating to food and food production.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the importance of caring for others and that we all have a responsibility to care for things and people around us.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what prejudice and discrimination are and why and how they should be challenged.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the value of diversity in society, including significant individuals. Understand the roles and responsibilities of people in government.</a:t>
                      </a:r>
                    </a:p>
                    <a:p>
                      <a:pPr marL="71120">
                        <a:lnSpc>
                          <a:spcPts val="1295"/>
                        </a:lnSpc>
                      </a:pPr>
                      <a:endParaRPr sz="11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0" lvl="0" indent="0" defTabSz="914400" eaLnBrk="1" fontAlgn="auto" latinLnBrk="0" hangingPunct="1">
                        <a:lnSpc>
                          <a:spcPts val="12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spc="-1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Economic Wellbeing</a:t>
                      </a:r>
                    </a:p>
                    <a:p>
                      <a:pPr marL="71755">
                        <a:lnSpc>
                          <a:spcPts val="1275"/>
                        </a:lnSpc>
                      </a:pPr>
                      <a:endParaRPr lang="en-US" sz="1100" dirty="0">
                        <a:latin typeface="Comic Sans MS"/>
                        <a:cs typeface="Comic Sans M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there can be a range of feelings related to money and the desire to spend and save.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their responsibilities in keeping money safe in the bank.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what gambling is and some risks associated with it.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there are a range of jobs that people can do, what some of these jobs are and what is required for some jobs.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there are different routes into careers.</a:t>
                      </a:r>
                    </a:p>
                    <a:p>
                      <a:pPr marL="71755">
                        <a:lnSpc>
                          <a:spcPts val="1275"/>
                        </a:lnSpc>
                      </a:pPr>
                      <a:endParaRPr sz="11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A9A2"/>
                    </a:solidFill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ts val="1295"/>
                        </a:lnSpc>
                      </a:pPr>
                      <a:r>
                        <a:rPr lang="en-US" sz="11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Identity and Transition</a:t>
                      </a:r>
                    </a:p>
                    <a:p>
                      <a:pPr marL="72390">
                        <a:lnSpc>
                          <a:spcPts val="1295"/>
                        </a:lnSpc>
                      </a:pPr>
                      <a:endParaRPr lang="en-US" sz="11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72390">
                        <a:lnSpc>
                          <a:spcPts val="1295"/>
                        </a:lnSpc>
                      </a:pPr>
                      <a:r>
                        <a:rPr lang="en-US" sz="11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Identity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the factors which make up identity.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images can be manipulated by the professional media but also by individuals and that they are not realistic.</a:t>
                      </a:r>
                    </a:p>
                    <a:p>
                      <a:pPr marL="72390">
                        <a:lnSpc>
                          <a:spcPts val="1295"/>
                        </a:lnSpc>
                      </a:pPr>
                      <a:endParaRPr lang="en-US" sz="11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72390">
                        <a:lnSpc>
                          <a:spcPts val="1295"/>
                        </a:lnSpc>
                      </a:pPr>
                      <a:r>
                        <a:rPr lang="en-US" sz="11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en-GB" sz="11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ransition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that change can bring opportunity but also worry.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some ways  to deal with change.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some strategies used if feeling stressed or anxious.</a:t>
                      </a:r>
                    </a:p>
                    <a:p>
                      <a:pPr marL="72390">
                        <a:lnSpc>
                          <a:spcPts val="1295"/>
                        </a:lnSpc>
                      </a:pPr>
                      <a:endParaRPr sz="11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A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984992" y="79247"/>
            <a:ext cx="1207007" cy="128320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20C6D8BC556645BB67258110F6A341" ma:contentTypeVersion="12" ma:contentTypeDescription="Create a new document." ma:contentTypeScope="" ma:versionID="dd540c7d1d60fb449e7be3a11ca93953">
  <xsd:schema xmlns:xsd="http://www.w3.org/2001/XMLSchema" xmlns:xs="http://www.w3.org/2001/XMLSchema" xmlns:p="http://schemas.microsoft.com/office/2006/metadata/properties" xmlns:ns3="c765b590-1959-4171-85fc-f0f33b855db5" xmlns:ns4="69c1413d-2cd5-41cf-8ea7-60c98eac950f" targetNamespace="http://schemas.microsoft.com/office/2006/metadata/properties" ma:root="true" ma:fieldsID="cd7d4e50f8060c6b6beaef07b428ad64" ns3:_="" ns4:_="">
    <xsd:import namespace="c765b590-1959-4171-85fc-f0f33b855db5"/>
    <xsd:import namespace="69c1413d-2cd5-41cf-8ea7-60c98eac950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5b590-1959-4171-85fc-f0f33b855d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c1413d-2cd5-41cf-8ea7-60c98eac950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C3033F3-2559-4AB2-A931-632BA0727A8E}">
  <ds:schemaRefs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69c1413d-2cd5-41cf-8ea7-60c98eac950f"/>
    <ds:schemaRef ds:uri="http://schemas.microsoft.com/office/infopath/2007/PartnerControls"/>
    <ds:schemaRef ds:uri="http://schemas.openxmlformats.org/package/2006/metadata/core-properties"/>
    <ds:schemaRef ds:uri="c765b590-1959-4171-85fc-f0f33b855db5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2113EE2-CBE7-4A14-8137-E03AD92507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65b590-1959-4171-85fc-f0f33b855db5"/>
    <ds:schemaRef ds:uri="69c1413d-2cd5-41cf-8ea7-60c98eac95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67235F2-5159-4845-B64E-B5372E6E2B8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2969</TotalTime>
  <Words>3750</Words>
  <Application>Microsoft Office PowerPoint</Application>
  <PresentationFormat>Widescreen</PresentationFormat>
  <Paragraphs>400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Impact</vt:lpstr>
      <vt:lpstr>Office Theme</vt:lpstr>
      <vt:lpstr>PSHE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PSHE</dc:title>
  <dc:creator>LLawrence</dc:creator>
  <cp:lastModifiedBy>kfoster</cp:lastModifiedBy>
  <cp:revision>23</cp:revision>
  <dcterms:created xsi:type="dcterms:W3CDTF">2021-06-04T08:52:40Z</dcterms:created>
  <dcterms:modified xsi:type="dcterms:W3CDTF">2024-07-08T10:14:43Z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2020-10-14T00:00:00Z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2021-06-04T00:00:00Z</vt:filetime>
  </property>
  <property fmtid="{D5CDD505-2E9C-101B-9397-08002B2CF9AE}" pid="5" name="ContentTypeId">
    <vt:lpwstr>0x0101008220C6D8BC556645BB67258110F6A341</vt:lpwstr>
  </property>
</Properties>
</file>