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29006"/>
            <a:ext cx="1376680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50" dirty="0"/>
              <a:t>P</a:t>
            </a:r>
            <a:r>
              <a:rPr spc="170" dirty="0"/>
              <a:t>S</a:t>
            </a:r>
            <a:r>
              <a:rPr spc="160" dirty="0"/>
              <a:t>H</a:t>
            </a:r>
            <a:r>
              <a:rPr spc="-5"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04049"/>
              </p:ext>
            </p:extLst>
          </p:nvPr>
        </p:nvGraphicFramePr>
        <p:xfrm>
          <a:off x="1219200" y="1139707"/>
          <a:ext cx="10129517" cy="57593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6526">
                <a:tc>
                  <a:txBody>
                    <a:bodyPr/>
                    <a:lstStyle/>
                    <a:p>
                      <a:pPr marL="36195">
                        <a:lnSpc>
                          <a:spcPts val="1764"/>
                        </a:lnSpc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PSHE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217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24574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Family and Relationships </a:t>
                      </a:r>
                    </a:p>
                    <a:p>
                      <a:pPr marL="70485" marR="24574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endParaRPr lang="en-US" sz="1100" dirty="0">
                        <a:latin typeface="+mn-lt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families can include a range of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who their friends are and what people like to do with friends.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people might look like if they are feeling: angry, scared, upset or worried.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ways of responding to this by either offering help or giving them space.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skills needed to work together in a group.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friendships can have problems and learn ways to overcome these problems.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the actions of others can affect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what a stereotype is.</a:t>
                      </a:r>
                    </a:p>
                    <a:p>
                      <a:pPr marL="70485" marR="24574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55"/>
                        </a:lnSpc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70485">
                        <a:lnSpc>
                          <a:spcPts val="1255"/>
                        </a:lnSpc>
                      </a:pPr>
                      <a:endParaRPr lang="en-US" sz="1100" dirty="0">
                        <a:latin typeface="+mn-lt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they feel using appropriate vocabulary, recognising what different emotions might look/feel like.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situations which may provoke certain feelings.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their own qualities and strengths and recognise something they want to get better at.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their bedtime routine, explaining why sleep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rest and relaxation affects our bodies, including mental functions.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examples where they could use relaxation to help manage difficult emotions.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germs can be spread via our hands.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how to wash their hands properly.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three things they need to do when out in the sun to keep safe.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people can be allergic to certain things and how to help with an allergic reaction.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a range of people who help to keep us healthy.</a:t>
                      </a:r>
                    </a:p>
                    <a:p>
                      <a:pPr marL="70485">
                        <a:lnSpc>
                          <a:spcPts val="1255"/>
                        </a:lnSpc>
                      </a:pPr>
                      <a:endParaRPr sz="1100" dirty="0">
                        <a:latin typeface="+mn-lt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71120">
                        <a:lnSpc>
                          <a:spcPts val="125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a number of adults in school.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they should speak to an adult if they are ever worried or feel uncomfortable about another adult.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ways to keep safe and not get lost and know the steps to take if they do get lost.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number for the emergency services and their own address.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some types of physical contact are never acceptable.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can go into or onto the body and when they should check with an adult.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hazards in houses and know how to avoid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name jobs that people do to help keep us safe.</a:t>
                      </a:r>
                    </a:p>
                    <a:p>
                      <a:pPr marL="71120">
                        <a:lnSpc>
                          <a:spcPts val="125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1120">
                        <a:lnSpc>
                          <a:spcPts val="125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1120">
                        <a:lnSpc>
                          <a:spcPts val="125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71120">
                        <a:lnSpc>
                          <a:spcPts val="125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a number of adults in school.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they should speak to an adult if they are ever worried or feel uncomfortable about another adult.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ways to keep safe and not get lost and know the steps to take if they do get lost.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number for the emergency services and their own address.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some types of physical contact are never acceptable.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can go into or onto the body and when they should check with an adult.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hazards in houses and know how to avoid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name jobs that people do to help keep us safe.</a:t>
                      </a:r>
                    </a:p>
                    <a:p>
                      <a:pPr marL="71120">
                        <a:lnSpc>
                          <a:spcPts val="1255"/>
                        </a:lnSpc>
                      </a:pPr>
                      <a:endParaRPr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71755">
                        <a:lnSpc>
                          <a:spcPts val="1255"/>
                        </a:lnSpc>
                      </a:pPr>
                      <a:endParaRPr lang="en-US" sz="1100" b="1" spc="-1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the class and school rules are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the different needs of a range of pets.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some of the needs of babies and young children.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similarities and differences between themselves and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some groups which they belong to.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different individuals belong to different groups.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voting is a fair way to make a decision involving a lot of people.</a:t>
                      </a:r>
                    </a:p>
                    <a:p>
                      <a:pPr marL="71755">
                        <a:lnSpc>
                          <a:spcPts val="1255"/>
                        </a:lnSpc>
                      </a:pPr>
                      <a:endParaRPr lang="en-GB" sz="1100" b="1" spc="-1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5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</a:p>
                    <a:p>
                      <a:pPr marL="72390">
                        <a:lnSpc>
                          <a:spcPts val="125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everyone has different strengths.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of the skills developed in Year 1.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positives and challenges of moving to a new class.</a:t>
                      </a:r>
                    </a:p>
                    <a:p>
                      <a:pPr marL="72390">
                        <a:lnSpc>
                          <a:spcPts val="1255"/>
                        </a:lnSpc>
                      </a:pPr>
                      <a:endParaRPr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5754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4737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Family and Relationships </a:t>
                      </a:r>
                    </a:p>
                    <a:p>
                      <a:pPr marL="70485" marR="54737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+mn-lt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families offer love and support and that different families may be made up of different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what friends may be thinking and feeling in different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issues that may occur in friendships and which of these may need adult help to resolve.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expectations of manners may change according to the situation.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remembering people who were important to them but are no longer here can cause a mixture of emotions.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what gender stereotypes are in relation to careers.</a:t>
                      </a:r>
                    </a:p>
                    <a:p>
                      <a:pPr marL="241935" marR="547370" lvl="0" indent="-17145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dirty="0">
                        <a:latin typeface="+mn-lt"/>
                        <a:cs typeface="Comic Sans MS"/>
                      </a:endParaRPr>
                    </a:p>
                    <a:p>
                      <a:pPr marL="70485" marR="54737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+mn-lt"/>
                        <a:cs typeface="Comic Sans MS"/>
                      </a:endParaRPr>
                    </a:p>
                    <a:p>
                      <a:pPr marL="70485" marR="54737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+mn-lt"/>
                        <a:cs typeface="Comic Sans MS"/>
                      </a:endParaRPr>
                    </a:p>
                    <a:p>
                      <a:pPr marL="70485" marR="54737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70485" marR="54737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8260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70485" marR="4826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multiple colours in a diagram to show how they can feel more than one emotion at a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they would feel in a particular situation and understand that not everyone feels the same.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effect of physical activity on their body and mind.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energetic physical activities that they enjoy.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positive effects of relaxation and know there are different ways to relax.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how to use breathing exercises to relax.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and describe what they are good at and what skills they would like to develop.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complete ladder detailing achievable steps which work towards a goal.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what a growth mindset 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strategies to stay calm during trick challenges.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a healthy diet is when we eat a balance of the right foods, describing some consequences that may arise from poor diet choices.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what ingredients they can see on a dish and compare them with the food pyramid.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helps to keep teeth healthy</a:t>
                      </a:r>
                    </a:p>
                    <a:p>
                      <a:pPr marL="70485" marR="4826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71120">
                        <a:lnSpc>
                          <a:spcPts val="126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the internet can be used to help 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poster with clear information about how to remain safe online and what to do if something online makes them feel uncomfortable.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a secret is and what a surprise 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name of parts of the body, including those of the private parts for their gender.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PANTS rule.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to keep safe near roads.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rules for crossing the road.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when we should take medicines that can help us feel better when we are unwell.</a:t>
                      </a:r>
                    </a:p>
                    <a:p>
                      <a:pPr marL="71120">
                        <a:lnSpc>
                          <a:spcPts val="126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71120">
                        <a:lnSpc>
                          <a:spcPts val="125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different rules apply in different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what makes a good school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everyone in school has a responsibility to maintain the school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some jobs that people do to keep the local area pleasant.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local job roles that help the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similarities and difference between people in the local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differences should be respected.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the school council works.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their opinions on things that matter.</a:t>
                      </a:r>
                    </a:p>
                    <a:p>
                      <a:pPr marL="71120">
                        <a:lnSpc>
                          <a:spcPts val="125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0416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71755" marR="30416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where adults get money from.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difference between wants and needs.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saving might be necessary to buy the things we want.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banks are a safe place to keep money.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different factors when choosing a bank account.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different jobs require different skills.</a:t>
                      </a:r>
                    </a:p>
                    <a:p>
                      <a:pPr marL="71755" marR="30416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defTabSz="91440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</a:p>
                    <a:p>
                      <a:pPr marL="72390">
                        <a:lnSpc>
                          <a:spcPts val="125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Understand what change is and that it is part of life.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positive of change.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challenges which change brings.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can help us deal with change.</a:t>
                      </a:r>
                    </a:p>
                    <a:p>
                      <a:pPr marL="72390">
                        <a:lnSpc>
                          <a:spcPts val="125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57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Family and Relationships </a:t>
                      </a:r>
                    </a:p>
                    <a:p>
                      <a:pPr marL="70485" marR="0" indent="0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families are all different.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families offer each other support but sometimes they can experience problems.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problems occur in friendships and that violence is never right.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bullying is and what to do if it happens.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a good listener is and know how to show that they are listening.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 who they trust and why.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people can have similarities and differences and explain how differences can be a positive thing.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toys can reinforce gender stereotypes.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arise from a range of factors, including some of those associated with age.</a:t>
                      </a:r>
                    </a:p>
                    <a:p>
                      <a:pPr marL="70485" marR="0" indent="0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224154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healthy diary, where energetic activities and high-energy food are scheduled for the same day.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in pairs so that one person can do a stretch while the other draws a stick figure to show the pose.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different aspects of my identity.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their own strengths and that they can help other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they would break a problem down into small, achievable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benefits of healthy eating and dental health.</a:t>
                      </a:r>
                    </a:p>
                    <a:p>
                      <a:pPr marL="70485" marR="224154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5240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an understanding that they must consider their own safety before helping others in an emergency situation.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to help someone who has been bitten or stung.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an email with instructions written using positive language.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decision tree showing how to deal with unkind online behaviour and cyberbullying.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 an email that describes some of the best ways to avoid being tricked by fake emails.</a:t>
                      </a:r>
                    </a:p>
                    <a:p>
                      <a:pPr marL="71120" marR="15240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64770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children have rights and how these benefit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responsibilities adults have for supporting children’s rights.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the benefits of recycling.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of the different groups within the local community and how they use local buildings.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charities support the local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democracy works locally and how this affects 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the need for rules and the consequences of breaking rules.</a:t>
                      </a:r>
                    </a:p>
                    <a:p>
                      <a:pPr marL="71120" marR="64770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48196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different ways to pay for items.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money is needed when paying for items using a cheque, bank transfer or card.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simple budget.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situations involving money can affect our feelings.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a range of things might influence our spending choices.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there is a wide range of jobs available and that personal skills and interests affect career choices.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sometimes exist about the jobs people do.</a:t>
                      </a:r>
                    </a:p>
                    <a:p>
                      <a:pPr marL="71755" marR="48196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46609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different strategies used to deal with change.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opportunities and responsibilities that change might bring.</a:t>
                      </a:r>
                    </a:p>
                    <a:p>
                      <a:pPr marL="72390" marR="46609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259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71183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latin typeface="+mn-lt"/>
                          <a:cs typeface="Comic Sans MS"/>
                        </a:rPr>
                        <a:t>Family and Relationships </a:t>
                      </a:r>
                      <a:endParaRPr lang="en-US" sz="1100" b="1" dirty="0">
                        <a:latin typeface="+mn-lt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manners vary in different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boundaries in friendships, including physical boundaries and expectations.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what they do and say affects other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impact of bullying and the role bystanders can take.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male and female stereotyped characters.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about disabilities are usually untrue.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families are all different and they offer each other support but sometimes they can experience problems.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bereavement is and how to support someone who has experienced a bereavement.</a:t>
                      </a:r>
                    </a:p>
                    <a:p>
                      <a:pPr marL="70485" marR="71183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8923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70485" marR="18923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to do to keep teeth healthy.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this information effectively with peers.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makes us feel calm and relaxed.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Visualise and describe a place that makes us feel calm.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it feels to fail.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why mistakes are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from mistakes or failures.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our own strengths.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job roles help other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some skills are useful in a range of jobs and roles.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all emotions are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we can control some things but not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action to affect our own happiness.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it is normal to experience a range of emotions.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 range of emotions.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emotions people might feel in different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we all have mental health as well as physical health.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sometimes people need help with their mental health.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to talk to if I am worried about my mental health or someone else’s.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0485" marR="18923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8321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71120" marR="28321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reasons for legal age restrictions.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quickly information can spread on the internet and some of the risks associated with that.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and give first aid to a casualty who is having difficulty breathing due to an asthma attack.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difference between private and public, and secrets and surprises.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search engines work and whether information is useful.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changes they have already gone through and aware of some changes to come.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they will change physically as they develop into adults.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some of the risks of smoking and some of the benefits of being a non-smoker.</a:t>
                      </a:r>
                    </a:p>
                    <a:p>
                      <a:pPr marL="71120" marR="28321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71120">
                        <a:lnSpc>
                          <a:spcPts val="126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human rights are and why they are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reusing items benefits the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range of groups that exist in the wider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community groups can focus on different areas of interest.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diversity supports a community to work effectively.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role of local councillors.</a:t>
                      </a:r>
                    </a:p>
                    <a:p>
                      <a:pPr marL="71120">
                        <a:lnSpc>
                          <a:spcPts val="1265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71755">
                        <a:lnSpc>
                          <a:spcPts val="126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factors which can make something good value for money, as well as other factors that affect purchasing decisions.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to keep track of money and why this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ways in which we can lose money and the range of feelings associated with losing money.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a range of influences on job choices and that these can be positive or negative.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people can change their job.</a:t>
                      </a:r>
                    </a:p>
                    <a:p>
                      <a:pPr marL="71755">
                        <a:lnSpc>
                          <a:spcPts val="1265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2192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</a:p>
                    <a:p>
                      <a:pPr marL="72390" marR="12192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achievements this year.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to talk to if  worried about anything.</a:t>
                      </a:r>
                    </a:p>
                    <a:p>
                      <a:pPr marL="72390" marR="121920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06210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2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Family and Relationships </a:t>
                      </a:r>
                    </a:p>
                    <a:p>
                      <a:pPr marL="70485">
                        <a:lnSpc>
                          <a:spcPts val="129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makes a good friend.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why friends are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friendship-themed goal.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friendships have ups and downs.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possible solutions to friendship problems.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friendships can sometimes be strengthened after an issue has occurred.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marriage is a legal commitment.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marriage is an individual choice.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people might decide to get married.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positive attributes in peers.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positive attributes that make us who we are.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having respect for ourselves will help us make good choices.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sometimes families can make children feel unhappy or unsafe.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can help us or our friends if something is making them feel unhappy or unsafe.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keeping secrets is not a good thing to do.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might lead to someone bullying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someone who is being bullied might feel.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to talk to if worried about bullying.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attitudes and laws relating to gender have changed over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gender equality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we make assumptions about people based on how they look.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around race and religion can be harmful.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stereotypes can affect the way people are treated and can lead to discrimination.</a:t>
                      </a:r>
                    </a:p>
                    <a:p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29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2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70485">
                        <a:lnSpc>
                          <a:spcPts val="129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has caused me stress or worry.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relaxation.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yoga stretches.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these stretches make me feel.</a:t>
                      </a:r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escribe why sleep is beneficial.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affects sleep.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I can take responsibility for my own sleep.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failing makes us feel.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strategies to help manage feelings of failure.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why failure is helpful.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it is important to learn from failure.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what I want to learn or be better at.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 what needs to be done to get better.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how much time goals will take to achieve.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 range of feelings.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my actions affect other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different strategies to manage feelings.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a healthy diet consists of and create healthy meals using this knowledge.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 healthy meal, following the NHS recommended daily intake allowance.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risks of exposure to the sun.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things needed to keep safe in the sun.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as we get older, we need to take responsibility for our own safety in the sun.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is safe to share online and what to do before sending a message.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possible dangers online, suggesting ways to stay safe, using the web to research relevant information.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Accurately name all the relevant parts of the body.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changes their own gender will go through during puberty.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the range of changes they will go through during puberty.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a casualty’s condition; calmly, comfort and reassure a casualty who is bleeding; and seek medical help if required.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other people can influence our decisions but we have the right to make our own choices.</a:t>
                      </a:r>
                    </a:p>
                    <a:p>
                      <a:pPr marL="71120">
                        <a:lnSpc>
                          <a:spcPts val="127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71120">
                        <a:lnSpc>
                          <a:spcPts val="129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happens when someone breaks the law.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rights are and that freedom of expression is one of these rights.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reducing the use of materials and energy helps the environment, and what individuals can do to support this.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people contribute to society and how this is recognised.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role of pressure groups.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basics of how parliament works including the parts of parliament.</a:t>
                      </a:r>
                    </a:p>
                    <a:p>
                      <a:pPr marL="71120">
                        <a:lnSpc>
                          <a:spcPts val="129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ts val="12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71755">
                        <a:lnSpc>
                          <a:spcPts val="129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borrowing money is a way to pay for something but this has to be repaid.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income and expenditure are and how these can be recorded.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risks associated with money and what some of these are.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to create a weekly budget, including prioritising needs over wants.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can exist in the workplace and how these can affect people.</a:t>
                      </a:r>
                    </a:p>
                    <a:p>
                      <a:pPr marL="71755">
                        <a:lnSpc>
                          <a:spcPts val="129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</a:p>
                    <a:p>
                      <a:pPr marL="72390">
                        <a:lnSpc>
                          <a:spcPts val="1270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skills needed to take on roles in school.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skills I have and those I need to develop.</a:t>
                      </a:r>
                    </a:p>
                    <a:p>
                      <a:pPr marL="72390">
                        <a:lnSpc>
                          <a:spcPts val="1270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61016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Family and Relationships </a:t>
                      </a:r>
                    </a:p>
                    <a:p>
                      <a:pPr marL="70485">
                        <a:lnSpc>
                          <a:spcPts val="127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everyone deserves a basic level of respect.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respect from peers and from adults is earned.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when respect might be lost.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respect is an important part of relationships.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I want to be respected.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I should treat others how I expect to be treated myself.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stereotypes can influence us without us really realizing.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opinions on a subject.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to and respect other people’s opinions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people my age can make changes happen.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 range of stereotypes.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key information on a topic.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Effectively share information on a topic.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situations where conflict may arise.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different strategies to manage conflict.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conflict, negotiate and compromise mean.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loss and change can cause a range of emotions.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what grief means.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grief is different for different people and in different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who to talk to if  worried about anything relating to grief.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0485">
                        <a:lnSpc>
                          <a:spcPts val="1275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omic Sans MS"/>
                        </a:rPr>
                        <a:t>Health and Wellbeing</a:t>
                      </a:r>
                    </a:p>
                    <a:p>
                      <a:pPr marL="70485">
                        <a:lnSpc>
                          <a:spcPts val="129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desirable qualities.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how to get better at something.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achievable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relaxation.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a range of relaxation strategies.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 when different relaxation strategies would be used.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a healthy diet, good oral hygiene, rest and relaxation and physical activity.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responsibility for my mental and physical health.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achievable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technology can have an impact on health, both physical and mental.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pressures the use of technology can bring.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developers design technology to make it as engaging as possible.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strategies to reduce the negative impact of technology on health.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resilience 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 range of resilience strategies.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why resilience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resilience 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 range of resilience strategies.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why resilience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ways that I can prevent myself being ill.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benefits of immunization.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vaccination works.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I can take responsibility for my health.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habits can be good or bad.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consequences of 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changes in my body could be due to illness.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who to talk to if worried about anything.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things I can do for myself if I am ill.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and the changing body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some of the reasons adults decide to drink or not drink alcohol.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some ways to check that a news story is real.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they should behave online and the impact negativity can have.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of changes that take place during puberty.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menstrual cycle and that a male and a female are needed to conceive a baby.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a baby changes in the womb and some of the baby’s requirements during the first months of life.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when someone is choking; administer first aid to a casualty that is choking; and seek medical help if required for a choking casualty.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a primary survey; place a casualty who is unresponsive and breathing normally into the recovery position; and identify when it is necessary for CPR to be given.</a:t>
                      </a:r>
                    </a:p>
                    <a:p>
                      <a:pPr marL="71120">
                        <a:lnSpc>
                          <a:spcPts val="127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71120" marR="0" lvl="0" indent="0" defTabSz="91440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education is a human right and why education is important.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some environmental issues relating to food and food production.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caring for others and that we all have a responsibility to care for things and people around 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prejudice and discrimination are and why and how they should be challenged.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value of diversity in society, including significant individuals. Understand the roles and responsibilities of people in government.</a:t>
                      </a:r>
                    </a:p>
                    <a:p>
                      <a:pPr marL="71120">
                        <a:lnSpc>
                          <a:spcPts val="1295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 Wellbeing</a:t>
                      </a:r>
                    </a:p>
                    <a:p>
                      <a:pPr marL="71755">
                        <a:lnSpc>
                          <a:spcPts val="1275"/>
                        </a:lnSpc>
                      </a:pPr>
                      <a:endParaRPr lang="en-US" sz="110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can be a range of feelings related to money and the desire to spend and save.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their responsibilities in keeping money safe in the bank.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gambling is and some risks associated with it.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a range of jobs that people can do, what some of these jobs are and what is required for some jobs.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different routes into careers.</a:t>
                      </a:r>
                    </a:p>
                    <a:p>
                      <a:pPr marL="71755">
                        <a:lnSpc>
                          <a:spcPts val="1275"/>
                        </a:lnSpc>
                      </a:pP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9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Identity and Transition</a:t>
                      </a:r>
                    </a:p>
                    <a:p>
                      <a:pPr marL="72390">
                        <a:lnSpc>
                          <a:spcPts val="129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2390">
                        <a:lnSpc>
                          <a:spcPts val="129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factors which make up identity.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images can be manipulated by the professional media but also by individuals and that they are not realistic.</a:t>
                      </a:r>
                    </a:p>
                    <a:p>
                      <a:pPr marL="72390">
                        <a:lnSpc>
                          <a:spcPts val="1295"/>
                        </a:lnSpc>
                      </a:pP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2390">
                        <a:lnSpc>
                          <a:spcPts val="1295"/>
                        </a:lnSpc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change can bring opportunity but also worry.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ways  to deal with change.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some strategies used if feeling stressed or anxious.</a:t>
                      </a:r>
                    </a:p>
                    <a:p>
                      <a:pPr marL="72390">
                        <a:lnSpc>
                          <a:spcPts val="1295"/>
                        </a:lnSpc>
                      </a:pPr>
                      <a:endParaRPr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992" y="79247"/>
            <a:ext cx="1207007" cy="12832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3033F3-2559-4AB2-A931-632BA0727A8E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69c1413d-2cd5-41cf-8ea7-60c98eac950f"/>
    <ds:schemaRef ds:uri="http://schemas.microsoft.com/office/infopath/2007/PartnerControls"/>
    <ds:schemaRef ds:uri="http://schemas.openxmlformats.org/package/2006/metadata/core-properties"/>
    <ds:schemaRef ds:uri="c765b590-1959-4171-85fc-f0f33b855db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113EE2-CBE7-4A14-8137-E03AD9250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7235F2-5159-4845-B64E-B5372E6E2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3750</Words>
  <Application>Microsoft Office PowerPoint</Application>
  <PresentationFormat>Widescreen</PresentationFormat>
  <Paragraphs>400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Impact</vt:lpstr>
      <vt:lpstr>Office Theme</vt:lpstr>
      <vt:lpstr>PSHE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LLawrence</dc:creator>
  <cp:lastModifiedBy>kfoster</cp:lastModifiedBy>
  <cp:revision>23</cp:revision>
  <dcterms:created xsi:type="dcterms:W3CDTF">2021-06-04T08:52:40Z</dcterms:created>
  <dcterms:modified xsi:type="dcterms:W3CDTF">2024-07-08T10:14:43Z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