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980" autoAdjust="0"/>
    <p:restoredTop sz="94660"/>
  </p:normalViewPr>
  <p:slideViewPr>
    <p:cSldViewPr snapToGrid="0">
      <p:cViewPr varScale="1">
        <p:scale>
          <a:sx n="68" d="100"/>
          <a:sy n="68" d="100"/>
        </p:scale>
        <p:origin x="540"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EAA506-E079-AB30-9724-541AACD8A3E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D5D678D2-694E-46A2-84A4-C10C269510C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DCE28891-A67F-CA3E-3EFB-BA015946D480}"/>
              </a:ext>
            </a:extLst>
          </p:cNvPr>
          <p:cNvSpPr>
            <a:spLocks noGrp="1"/>
          </p:cNvSpPr>
          <p:nvPr>
            <p:ph type="dt" sz="half" idx="10"/>
          </p:nvPr>
        </p:nvSpPr>
        <p:spPr/>
        <p:txBody>
          <a:bodyPr/>
          <a:lstStyle/>
          <a:p>
            <a:fld id="{DD473333-EBBB-4294-995B-76F3078ACF69}" type="datetimeFigureOut">
              <a:rPr lang="en-GB" smtClean="0"/>
              <a:t>25/09/2023</a:t>
            </a:fld>
            <a:endParaRPr lang="en-GB"/>
          </a:p>
        </p:txBody>
      </p:sp>
      <p:sp>
        <p:nvSpPr>
          <p:cNvPr id="5" name="Footer Placeholder 4">
            <a:extLst>
              <a:ext uri="{FF2B5EF4-FFF2-40B4-BE49-F238E27FC236}">
                <a16:creationId xmlns:a16="http://schemas.microsoft.com/office/drawing/2014/main" id="{51AD4D10-B5E2-54C2-5384-B9D90915433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A545548-106A-EA5F-5E97-59CB29121290}"/>
              </a:ext>
            </a:extLst>
          </p:cNvPr>
          <p:cNvSpPr>
            <a:spLocks noGrp="1"/>
          </p:cNvSpPr>
          <p:nvPr>
            <p:ph type="sldNum" sz="quarter" idx="12"/>
          </p:nvPr>
        </p:nvSpPr>
        <p:spPr/>
        <p:txBody>
          <a:bodyPr/>
          <a:lstStyle/>
          <a:p>
            <a:fld id="{609C63F3-08E8-4376-9FEF-79833FD630AE}" type="slidenum">
              <a:rPr lang="en-GB" smtClean="0"/>
              <a:t>‹#›</a:t>
            </a:fld>
            <a:endParaRPr lang="en-GB"/>
          </a:p>
        </p:txBody>
      </p:sp>
    </p:spTree>
    <p:extLst>
      <p:ext uri="{BB962C8B-B14F-4D97-AF65-F5344CB8AC3E}">
        <p14:creationId xmlns:p14="http://schemas.microsoft.com/office/powerpoint/2010/main" val="10806428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AD1287-C9BF-11C4-ACEA-E334D889585B}"/>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89944334-D681-3728-0A08-45D294716A8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BACFE26-9BEF-5A82-7885-896024BDFDFC}"/>
              </a:ext>
            </a:extLst>
          </p:cNvPr>
          <p:cNvSpPr>
            <a:spLocks noGrp="1"/>
          </p:cNvSpPr>
          <p:nvPr>
            <p:ph type="dt" sz="half" idx="10"/>
          </p:nvPr>
        </p:nvSpPr>
        <p:spPr/>
        <p:txBody>
          <a:bodyPr/>
          <a:lstStyle/>
          <a:p>
            <a:fld id="{DD473333-EBBB-4294-995B-76F3078ACF69}" type="datetimeFigureOut">
              <a:rPr lang="en-GB" smtClean="0"/>
              <a:t>25/09/2023</a:t>
            </a:fld>
            <a:endParaRPr lang="en-GB"/>
          </a:p>
        </p:txBody>
      </p:sp>
      <p:sp>
        <p:nvSpPr>
          <p:cNvPr id="5" name="Footer Placeholder 4">
            <a:extLst>
              <a:ext uri="{FF2B5EF4-FFF2-40B4-BE49-F238E27FC236}">
                <a16:creationId xmlns:a16="http://schemas.microsoft.com/office/drawing/2014/main" id="{99BFE79C-F991-7894-55BE-046BABA850F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658D7B6-08AD-51B8-62E3-9C5BA1305F11}"/>
              </a:ext>
            </a:extLst>
          </p:cNvPr>
          <p:cNvSpPr>
            <a:spLocks noGrp="1"/>
          </p:cNvSpPr>
          <p:nvPr>
            <p:ph type="sldNum" sz="quarter" idx="12"/>
          </p:nvPr>
        </p:nvSpPr>
        <p:spPr/>
        <p:txBody>
          <a:bodyPr/>
          <a:lstStyle/>
          <a:p>
            <a:fld id="{609C63F3-08E8-4376-9FEF-79833FD630AE}" type="slidenum">
              <a:rPr lang="en-GB" smtClean="0"/>
              <a:t>‹#›</a:t>
            </a:fld>
            <a:endParaRPr lang="en-GB"/>
          </a:p>
        </p:txBody>
      </p:sp>
    </p:spTree>
    <p:extLst>
      <p:ext uri="{BB962C8B-B14F-4D97-AF65-F5344CB8AC3E}">
        <p14:creationId xmlns:p14="http://schemas.microsoft.com/office/powerpoint/2010/main" val="18868585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0BF30F0-2C13-06E3-2BF5-F354E8EBE024}"/>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CFC44C27-301B-AC5C-4A59-4514226648D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0F1F00E-A3FC-A8D7-AFB0-CD71713A5F11}"/>
              </a:ext>
            </a:extLst>
          </p:cNvPr>
          <p:cNvSpPr>
            <a:spLocks noGrp="1"/>
          </p:cNvSpPr>
          <p:nvPr>
            <p:ph type="dt" sz="half" idx="10"/>
          </p:nvPr>
        </p:nvSpPr>
        <p:spPr/>
        <p:txBody>
          <a:bodyPr/>
          <a:lstStyle/>
          <a:p>
            <a:fld id="{DD473333-EBBB-4294-995B-76F3078ACF69}" type="datetimeFigureOut">
              <a:rPr lang="en-GB" smtClean="0"/>
              <a:t>25/09/2023</a:t>
            </a:fld>
            <a:endParaRPr lang="en-GB"/>
          </a:p>
        </p:txBody>
      </p:sp>
      <p:sp>
        <p:nvSpPr>
          <p:cNvPr id="5" name="Footer Placeholder 4">
            <a:extLst>
              <a:ext uri="{FF2B5EF4-FFF2-40B4-BE49-F238E27FC236}">
                <a16:creationId xmlns:a16="http://schemas.microsoft.com/office/drawing/2014/main" id="{E7F375CC-7791-DE39-AC81-76D951AAA6D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4B6B9CB-7522-7A4D-937E-8AE78E7F7E42}"/>
              </a:ext>
            </a:extLst>
          </p:cNvPr>
          <p:cNvSpPr>
            <a:spLocks noGrp="1"/>
          </p:cNvSpPr>
          <p:nvPr>
            <p:ph type="sldNum" sz="quarter" idx="12"/>
          </p:nvPr>
        </p:nvSpPr>
        <p:spPr/>
        <p:txBody>
          <a:bodyPr/>
          <a:lstStyle/>
          <a:p>
            <a:fld id="{609C63F3-08E8-4376-9FEF-79833FD630AE}" type="slidenum">
              <a:rPr lang="en-GB" smtClean="0"/>
              <a:t>‹#›</a:t>
            </a:fld>
            <a:endParaRPr lang="en-GB"/>
          </a:p>
        </p:txBody>
      </p:sp>
    </p:spTree>
    <p:extLst>
      <p:ext uri="{BB962C8B-B14F-4D97-AF65-F5344CB8AC3E}">
        <p14:creationId xmlns:p14="http://schemas.microsoft.com/office/powerpoint/2010/main" val="16816741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00AE6D-6530-268B-0B93-D4BF9969599D}"/>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ED3EC7ED-D51F-A7D0-30C0-7F036FDD52E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4D4E887-AF84-3C33-B19B-F8ABBBFD0C54}"/>
              </a:ext>
            </a:extLst>
          </p:cNvPr>
          <p:cNvSpPr>
            <a:spLocks noGrp="1"/>
          </p:cNvSpPr>
          <p:nvPr>
            <p:ph type="dt" sz="half" idx="10"/>
          </p:nvPr>
        </p:nvSpPr>
        <p:spPr/>
        <p:txBody>
          <a:bodyPr/>
          <a:lstStyle/>
          <a:p>
            <a:fld id="{DD473333-EBBB-4294-995B-76F3078ACF69}" type="datetimeFigureOut">
              <a:rPr lang="en-GB" smtClean="0"/>
              <a:t>25/09/2023</a:t>
            </a:fld>
            <a:endParaRPr lang="en-GB"/>
          </a:p>
        </p:txBody>
      </p:sp>
      <p:sp>
        <p:nvSpPr>
          <p:cNvPr id="5" name="Footer Placeholder 4">
            <a:extLst>
              <a:ext uri="{FF2B5EF4-FFF2-40B4-BE49-F238E27FC236}">
                <a16:creationId xmlns:a16="http://schemas.microsoft.com/office/drawing/2014/main" id="{96939F6A-14C3-0225-C363-8A111E4DA40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1D40643-52B5-12D9-F076-29267C1E461D}"/>
              </a:ext>
            </a:extLst>
          </p:cNvPr>
          <p:cNvSpPr>
            <a:spLocks noGrp="1"/>
          </p:cNvSpPr>
          <p:nvPr>
            <p:ph type="sldNum" sz="quarter" idx="12"/>
          </p:nvPr>
        </p:nvSpPr>
        <p:spPr/>
        <p:txBody>
          <a:bodyPr/>
          <a:lstStyle/>
          <a:p>
            <a:fld id="{609C63F3-08E8-4376-9FEF-79833FD630AE}" type="slidenum">
              <a:rPr lang="en-GB" smtClean="0"/>
              <a:t>‹#›</a:t>
            </a:fld>
            <a:endParaRPr lang="en-GB"/>
          </a:p>
        </p:txBody>
      </p:sp>
    </p:spTree>
    <p:extLst>
      <p:ext uri="{BB962C8B-B14F-4D97-AF65-F5344CB8AC3E}">
        <p14:creationId xmlns:p14="http://schemas.microsoft.com/office/powerpoint/2010/main" val="17170960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9B3E7E-FA2E-AC62-56BE-E308B8163BF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912AB638-5E51-5AD6-D87D-8AEB797AD0C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BA3359B-8563-0377-8731-917381751147}"/>
              </a:ext>
            </a:extLst>
          </p:cNvPr>
          <p:cNvSpPr>
            <a:spLocks noGrp="1"/>
          </p:cNvSpPr>
          <p:nvPr>
            <p:ph type="dt" sz="half" idx="10"/>
          </p:nvPr>
        </p:nvSpPr>
        <p:spPr/>
        <p:txBody>
          <a:bodyPr/>
          <a:lstStyle/>
          <a:p>
            <a:fld id="{DD473333-EBBB-4294-995B-76F3078ACF69}" type="datetimeFigureOut">
              <a:rPr lang="en-GB" smtClean="0"/>
              <a:t>25/09/2023</a:t>
            </a:fld>
            <a:endParaRPr lang="en-GB"/>
          </a:p>
        </p:txBody>
      </p:sp>
      <p:sp>
        <p:nvSpPr>
          <p:cNvPr id="5" name="Footer Placeholder 4">
            <a:extLst>
              <a:ext uri="{FF2B5EF4-FFF2-40B4-BE49-F238E27FC236}">
                <a16:creationId xmlns:a16="http://schemas.microsoft.com/office/drawing/2014/main" id="{5E8BC1BA-833E-EA28-A5EC-8BA75EF4D2F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DA2D3CE-9FFC-5C59-7268-811CB4CD617C}"/>
              </a:ext>
            </a:extLst>
          </p:cNvPr>
          <p:cNvSpPr>
            <a:spLocks noGrp="1"/>
          </p:cNvSpPr>
          <p:nvPr>
            <p:ph type="sldNum" sz="quarter" idx="12"/>
          </p:nvPr>
        </p:nvSpPr>
        <p:spPr/>
        <p:txBody>
          <a:bodyPr/>
          <a:lstStyle/>
          <a:p>
            <a:fld id="{609C63F3-08E8-4376-9FEF-79833FD630AE}" type="slidenum">
              <a:rPr lang="en-GB" smtClean="0"/>
              <a:t>‹#›</a:t>
            </a:fld>
            <a:endParaRPr lang="en-GB"/>
          </a:p>
        </p:txBody>
      </p:sp>
    </p:spTree>
    <p:extLst>
      <p:ext uri="{BB962C8B-B14F-4D97-AF65-F5344CB8AC3E}">
        <p14:creationId xmlns:p14="http://schemas.microsoft.com/office/powerpoint/2010/main" val="34535325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FB378F-74E9-E257-C05D-0CC6C514A275}"/>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D8C69EE4-828D-91C8-4D1E-7743860AE32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647902B6-EC21-5920-6BA7-EE82161B684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2D5350D8-4FFE-3E03-2C88-31EBCEA13982}"/>
              </a:ext>
            </a:extLst>
          </p:cNvPr>
          <p:cNvSpPr>
            <a:spLocks noGrp="1"/>
          </p:cNvSpPr>
          <p:nvPr>
            <p:ph type="dt" sz="half" idx="10"/>
          </p:nvPr>
        </p:nvSpPr>
        <p:spPr/>
        <p:txBody>
          <a:bodyPr/>
          <a:lstStyle/>
          <a:p>
            <a:fld id="{DD473333-EBBB-4294-995B-76F3078ACF69}" type="datetimeFigureOut">
              <a:rPr lang="en-GB" smtClean="0"/>
              <a:t>25/09/2023</a:t>
            </a:fld>
            <a:endParaRPr lang="en-GB"/>
          </a:p>
        </p:txBody>
      </p:sp>
      <p:sp>
        <p:nvSpPr>
          <p:cNvPr id="6" name="Footer Placeholder 5">
            <a:extLst>
              <a:ext uri="{FF2B5EF4-FFF2-40B4-BE49-F238E27FC236}">
                <a16:creationId xmlns:a16="http://schemas.microsoft.com/office/drawing/2014/main" id="{B83986CA-0717-D3CD-733D-BACF3D07E55B}"/>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0F1A1295-35FB-6F97-F372-CEF6DD428A30}"/>
              </a:ext>
            </a:extLst>
          </p:cNvPr>
          <p:cNvSpPr>
            <a:spLocks noGrp="1"/>
          </p:cNvSpPr>
          <p:nvPr>
            <p:ph type="sldNum" sz="quarter" idx="12"/>
          </p:nvPr>
        </p:nvSpPr>
        <p:spPr/>
        <p:txBody>
          <a:bodyPr/>
          <a:lstStyle/>
          <a:p>
            <a:fld id="{609C63F3-08E8-4376-9FEF-79833FD630AE}" type="slidenum">
              <a:rPr lang="en-GB" smtClean="0"/>
              <a:t>‹#›</a:t>
            </a:fld>
            <a:endParaRPr lang="en-GB"/>
          </a:p>
        </p:txBody>
      </p:sp>
    </p:spTree>
    <p:extLst>
      <p:ext uri="{BB962C8B-B14F-4D97-AF65-F5344CB8AC3E}">
        <p14:creationId xmlns:p14="http://schemas.microsoft.com/office/powerpoint/2010/main" val="26866843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8B9101-C6BF-AD61-5E18-9030C75F9509}"/>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C03702A7-852D-1E62-A1BC-2FFE3EF78B6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0D08C91-3A1A-4BB4-25D6-43E439EF070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E3BD7331-E496-D06E-54AE-398A7D5422C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BC9F287-8408-D42C-2C65-0248601253C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0C3362C4-6363-7871-3AFF-D8709A898336}"/>
              </a:ext>
            </a:extLst>
          </p:cNvPr>
          <p:cNvSpPr>
            <a:spLocks noGrp="1"/>
          </p:cNvSpPr>
          <p:nvPr>
            <p:ph type="dt" sz="half" idx="10"/>
          </p:nvPr>
        </p:nvSpPr>
        <p:spPr/>
        <p:txBody>
          <a:bodyPr/>
          <a:lstStyle/>
          <a:p>
            <a:fld id="{DD473333-EBBB-4294-995B-76F3078ACF69}" type="datetimeFigureOut">
              <a:rPr lang="en-GB" smtClean="0"/>
              <a:t>25/09/2023</a:t>
            </a:fld>
            <a:endParaRPr lang="en-GB"/>
          </a:p>
        </p:txBody>
      </p:sp>
      <p:sp>
        <p:nvSpPr>
          <p:cNvPr id="8" name="Footer Placeholder 7">
            <a:extLst>
              <a:ext uri="{FF2B5EF4-FFF2-40B4-BE49-F238E27FC236}">
                <a16:creationId xmlns:a16="http://schemas.microsoft.com/office/drawing/2014/main" id="{DFCDA345-21E8-8F24-1766-A7FA6A4545A1}"/>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7DB3771D-F190-D48B-4323-C6F1DAC7639E}"/>
              </a:ext>
            </a:extLst>
          </p:cNvPr>
          <p:cNvSpPr>
            <a:spLocks noGrp="1"/>
          </p:cNvSpPr>
          <p:nvPr>
            <p:ph type="sldNum" sz="quarter" idx="12"/>
          </p:nvPr>
        </p:nvSpPr>
        <p:spPr/>
        <p:txBody>
          <a:bodyPr/>
          <a:lstStyle/>
          <a:p>
            <a:fld id="{609C63F3-08E8-4376-9FEF-79833FD630AE}" type="slidenum">
              <a:rPr lang="en-GB" smtClean="0"/>
              <a:t>‹#›</a:t>
            </a:fld>
            <a:endParaRPr lang="en-GB"/>
          </a:p>
        </p:txBody>
      </p:sp>
    </p:spTree>
    <p:extLst>
      <p:ext uri="{BB962C8B-B14F-4D97-AF65-F5344CB8AC3E}">
        <p14:creationId xmlns:p14="http://schemas.microsoft.com/office/powerpoint/2010/main" val="16357215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8B91B0-44CC-50E9-1B76-189799FA0976}"/>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90A8FC9B-C317-FACB-2E88-C3DD6F7DA016}"/>
              </a:ext>
            </a:extLst>
          </p:cNvPr>
          <p:cNvSpPr>
            <a:spLocks noGrp="1"/>
          </p:cNvSpPr>
          <p:nvPr>
            <p:ph type="dt" sz="half" idx="10"/>
          </p:nvPr>
        </p:nvSpPr>
        <p:spPr/>
        <p:txBody>
          <a:bodyPr/>
          <a:lstStyle/>
          <a:p>
            <a:fld id="{DD473333-EBBB-4294-995B-76F3078ACF69}" type="datetimeFigureOut">
              <a:rPr lang="en-GB" smtClean="0"/>
              <a:t>25/09/2023</a:t>
            </a:fld>
            <a:endParaRPr lang="en-GB"/>
          </a:p>
        </p:txBody>
      </p:sp>
      <p:sp>
        <p:nvSpPr>
          <p:cNvPr id="4" name="Footer Placeholder 3">
            <a:extLst>
              <a:ext uri="{FF2B5EF4-FFF2-40B4-BE49-F238E27FC236}">
                <a16:creationId xmlns:a16="http://schemas.microsoft.com/office/drawing/2014/main" id="{A0C76369-32EF-9A33-DDCF-EB65AB4262AD}"/>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FB1914B5-E2D6-6704-44B5-3A721BA50B9D}"/>
              </a:ext>
            </a:extLst>
          </p:cNvPr>
          <p:cNvSpPr>
            <a:spLocks noGrp="1"/>
          </p:cNvSpPr>
          <p:nvPr>
            <p:ph type="sldNum" sz="quarter" idx="12"/>
          </p:nvPr>
        </p:nvSpPr>
        <p:spPr/>
        <p:txBody>
          <a:bodyPr/>
          <a:lstStyle/>
          <a:p>
            <a:fld id="{609C63F3-08E8-4376-9FEF-79833FD630AE}" type="slidenum">
              <a:rPr lang="en-GB" smtClean="0"/>
              <a:t>‹#›</a:t>
            </a:fld>
            <a:endParaRPr lang="en-GB"/>
          </a:p>
        </p:txBody>
      </p:sp>
    </p:spTree>
    <p:extLst>
      <p:ext uri="{BB962C8B-B14F-4D97-AF65-F5344CB8AC3E}">
        <p14:creationId xmlns:p14="http://schemas.microsoft.com/office/powerpoint/2010/main" val="28534816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7CEA9D1-AE20-DD62-9F9C-632046B4F60E}"/>
              </a:ext>
            </a:extLst>
          </p:cNvPr>
          <p:cNvSpPr>
            <a:spLocks noGrp="1"/>
          </p:cNvSpPr>
          <p:nvPr>
            <p:ph type="dt" sz="half" idx="10"/>
          </p:nvPr>
        </p:nvSpPr>
        <p:spPr/>
        <p:txBody>
          <a:bodyPr/>
          <a:lstStyle/>
          <a:p>
            <a:fld id="{DD473333-EBBB-4294-995B-76F3078ACF69}" type="datetimeFigureOut">
              <a:rPr lang="en-GB" smtClean="0"/>
              <a:t>25/09/2023</a:t>
            </a:fld>
            <a:endParaRPr lang="en-GB"/>
          </a:p>
        </p:txBody>
      </p:sp>
      <p:sp>
        <p:nvSpPr>
          <p:cNvPr id="3" name="Footer Placeholder 2">
            <a:extLst>
              <a:ext uri="{FF2B5EF4-FFF2-40B4-BE49-F238E27FC236}">
                <a16:creationId xmlns:a16="http://schemas.microsoft.com/office/drawing/2014/main" id="{0C8207F8-07A2-8516-D3E4-AC5FFCA54B4F}"/>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68D7C6FF-1415-A839-B511-5A330323641D}"/>
              </a:ext>
            </a:extLst>
          </p:cNvPr>
          <p:cNvSpPr>
            <a:spLocks noGrp="1"/>
          </p:cNvSpPr>
          <p:nvPr>
            <p:ph type="sldNum" sz="quarter" idx="12"/>
          </p:nvPr>
        </p:nvSpPr>
        <p:spPr/>
        <p:txBody>
          <a:bodyPr/>
          <a:lstStyle/>
          <a:p>
            <a:fld id="{609C63F3-08E8-4376-9FEF-79833FD630AE}" type="slidenum">
              <a:rPr lang="en-GB" smtClean="0"/>
              <a:t>‹#›</a:t>
            </a:fld>
            <a:endParaRPr lang="en-GB"/>
          </a:p>
        </p:txBody>
      </p:sp>
    </p:spTree>
    <p:extLst>
      <p:ext uri="{BB962C8B-B14F-4D97-AF65-F5344CB8AC3E}">
        <p14:creationId xmlns:p14="http://schemas.microsoft.com/office/powerpoint/2010/main" val="33095804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5BF196-E6A3-FD72-F68C-2A60BE53860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B9483B06-25DA-7AEC-B198-80A7638712A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1DE0BD2A-3CA1-B535-39EC-FC8B1443454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5DE3F75-DF41-3476-342F-C3EDCA393BCC}"/>
              </a:ext>
            </a:extLst>
          </p:cNvPr>
          <p:cNvSpPr>
            <a:spLocks noGrp="1"/>
          </p:cNvSpPr>
          <p:nvPr>
            <p:ph type="dt" sz="half" idx="10"/>
          </p:nvPr>
        </p:nvSpPr>
        <p:spPr/>
        <p:txBody>
          <a:bodyPr/>
          <a:lstStyle/>
          <a:p>
            <a:fld id="{DD473333-EBBB-4294-995B-76F3078ACF69}" type="datetimeFigureOut">
              <a:rPr lang="en-GB" smtClean="0"/>
              <a:t>25/09/2023</a:t>
            </a:fld>
            <a:endParaRPr lang="en-GB"/>
          </a:p>
        </p:txBody>
      </p:sp>
      <p:sp>
        <p:nvSpPr>
          <p:cNvPr id="6" name="Footer Placeholder 5">
            <a:extLst>
              <a:ext uri="{FF2B5EF4-FFF2-40B4-BE49-F238E27FC236}">
                <a16:creationId xmlns:a16="http://schemas.microsoft.com/office/drawing/2014/main" id="{60130A3C-C638-8C5E-B51C-C9588A664C1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5D02332C-7F00-7612-AFF5-152BAB8693E0}"/>
              </a:ext>
            </a:extLst>
          </p:cNvPr>
          <p:cNvSpPr>
            <a:spLocks noGrp="1"/>
          </p:cNvSpPr>
          <p:nvPr>
            <p:ph type="sldNum" sz="quarter" idx="12"/>
          </p:nvPr>
        </p:nvSpPr>
        <p:spPr/>
        <p:txBody>
          <a:bodyPr/>
          <a:lstStyle/>
          <a:p>
            <a:fld id="{609C63F3-08E8-4376-9FEF-79833FD630AE}" type="slidenum">
              <a:rPr lang="en-GB" smtClean="0"/>
              <a:t>‹#›</a:t>
            </a:fld>
            <a:endParaRPr lang="en-GB"/>
          </a:p>
        </p:txBody>
      </p:sp>
    </p:spTree>
    <p:extLst>
      <p:ext uri="{BB962C8B-B14F-4D97-AF65-F5344CB8AC3E}">
        <p14:creationId xmlns:p14="http://schemas.microsoft.com/office/powerpoint/2010/main" val="36195072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06D256-8CEA-1E49-7F83-47CFBCD121E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06B8CEFA-8D51-CDA5-CAB0-C441E76A5AC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302B1EB7-FCF0-1AD5-CE69-D909D81778F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308CE3B-8F27-731D-09DE-EADDE3EAD09F}"/>
              </a:ext>
            </a:extLst>
          </p:cNvPr>
          <p:cNvSpPr>
            <a:spLocks noGrp="1"/>
          </p:cNvSpPr>
          <p:nvPr>
            <p:ph type="dt" sz="half" idx="10"/>
          </p:nvPr>
        </p:nvSpPr>
        <p:spPr/>
        <p:txBody>
          <a:bodyPr/>
          <a:lstStyle/>
          <a:p>
            <a:fld id="{DD473333-EBBB-4294-995B-76F3078ACF69}" type="datetimeFigureOut">
              <a:rPr lang="en-GB" smtClean="0"/>
              <a:t>25/09/2023</a:t>
            </a:fld>
            <a:endParaRPr lang="en-GB"/>
          </a:p>
        </p:txBody>
      </p:sp>
      <p:sp>
        <p:nvSpPr>
          <p:cNvPr id="6" name="Footer Placeholder 5">
            <a:extLst>
              <a:ext uri="{FF2B5EF4-FFF2-40B4-BE49-F238E27FC236}">
                <a16:creationId xmlns:a16="http://schemas.microsoft.com/office/drawing/2014/main" id="{7BD810CA-9EFC-19F9-334C-6B0326BB7768}"/>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CF449CF7-2984-39E5-332D-62BD4ABDCD98}"/>
              </a:ext>
            </a:extLst>
          </p:cNvPr>
          <p:cNvSpPr>
            <a:spLocks noGrp="1"/>
          </p:cNvSpPr>
          <p:nvPr>
            <p:ph type="sldNum" sz="quarter" idx="12"/>
          </p:nvPr>
        </p:nvSpPr>
        <p:spPr/>
        <p:txBody>
          <a:bodyPr/>
          <a:lstStyle/>
          <a:p>
            <a:fld id="{609C63F3-08E8-4376-9FEF-79833FD630AE}" type="slidenum">
              <a:rPr lang="en-GB" smtClean="0"/>
              <a:t>‹#›</a:t>
            </a:fld>
            <a:endParaRPr lang="en-GB"/>
          </a:p>
        </p:txBody>
      </p:sp>
    </p:spTree>
    <p:extLst>
      <p:ext uri="{BB962C8B-B14F-4D97-AF65-F5344CB8AC3E}">
        <p14:creationId xmlns:p14="http://schemas.microsoft.com/office/powerpoint/2010/main" val="32537206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BFE0B95-B54A-E757-24F6-75B9C7CB33C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2D6272FA-3137-A5D9-AEFF-23E76F2E9BE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E8938B1-2F00-B6B0-4FDA-17BCD63F84E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D473333-EBBB-4294-995B-76F3078ACF69}" type="datetimeFigureOut">
              <a:rPr lang="en-GB" smtClean="0"/>
              <a:t>25/09/2023</a:t>
            </a:fld>
            <a:endParaRPr lang="en-GB"/>
          </a:p>
        </p:txBody>
      </p:sp>
      <p:sp>
        <p:nvSpPr>
          <p:cNvPr id="5" name="Footer Placeholder 4">
            <a:extLst>
              <a:ext uri="{FF2B5EF4-FFF2-40B4-BE49-F238E27FC236}">
                <a16:creationId xmlns:a16="http://schemas.microsoft.com/office/drawing/2014/main" id="{2AD0CD63-2D26-91C4-BDAF-4D2C39C5C79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FA1893C0-0672-04B1-B496-54B56DAA2BA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09C63F3-08E8-4376-9FEF-79833FD630AE}" type="slidenum">
              <a:rPr lang="en-GB" smtClean="0"/>
              <a:t>‹#›</a:t>
            </a:fld>
            <a:endParaRPr lang="en-GB"/>
          </a:p>
        </p:txBody>
      </p:sp>
    </p:spTree>
    <p:extLst>
      <p:ext uri="{BB962C8B-B14F-4D97-AF65-F5344CB8AC3E}">
        <p14:creationId xmlns:p14="http://schemas.microsoft.com/office/powerpoint/2010/main" val="5219663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2" Type="http://schemas.openxmlformats.org/officeDocument/2006/relationships/hyperlink" Target="https://www.youtube.com/watch?v=paKkr7GKKvY" TargetMode="Externa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2" name="Picture 6" descr="The Thrive Approach to social and emotional wellbeing | The ...">
            <a:extLst>
              <a:ext uri="{FF2B5EF4-FFF2-40B4-BE49-F238E27FC236}">
                <a16:creationId xmlns:a16="http://schemas.microsoft.com/office/drawing/2014/main" id="{AF4CD039-9F17-88D9-C086-BAA4558AD34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24932" b="18828"/>
          <a:stretch/>
        </p:blipFill>
        <p:spPr bwMode="auto">
          <a:xfrm>
            <a:off x="20" y="1282"/>
            <a:ext cx="12191980" cy="6856718"/>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8" descr="Harbury C of E Primary School">
            <a:extLst>
              <a:ext uri="{FF2B5EF4-FFF2-40B4-BE49-F238E27FC236}">
                <a16:creationId xmlns:a16="http://schemas.microsoft.com/office/drawing/2014/main" id="{ED9CD88B-992E-9E8C-7F41-D7E11E02F28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5280857"/>
            <a:ext cx="5056239" cy="1575861"/>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a:extLst>
              <a:ext uri="{FF2B5EF4-FFF2-40B4-BE49-F238E27FC236}">
                <a16:creationId xmlns:a16="http://schemas.microsoft.com/office/drawing/2014/main" id="{17BEE81F-B6D2-C683-CD4E-2ADF2362D2F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31462" y="5350418"/>
            <a:ext cx="6362215" cy="14367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081446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5E67FED-F0DF-0469-BF1C-7C41D9437DDD}"/>
              </a:ext>
            </a:extLst>
          </p:cNvPr>
          <p:cNvSpPr txBox="1"/>
          <p:nvPr/>
        </p:nvSpPr>
        <p:spPr>
          <a:xfrm>
            <a:off x="357809" y="391812"/>
            <a:ext cx="5861413" cy="1200329"/>
          </a:xfrm>
          <a:prstGeom prst="rect">
            <a:avLst/>
          </a:prstGeom>
          <a:noFill/>
        </p:spPr>
        <p:txBody>
          <a:bodyPr wrap="none" rtlCol="0">
            <a:spAutoFit/>
          </a:bodyPr>
          <a:lstStyle/>
          <a:p>
            <a:r>
              <a:rPr lang="en-GB" sz="3600" b="1" dirty="0">
                <a:latin typeface="Arial" panose="020B0604020202020204" pitchFamily="34" charset="0"/>
                <a:cs typeface="Arial" panose="020B0604020202020204" pitchFamily="34" charset="0"/>
              </a:rPr>
              <a:t>What is Thrive Approach  </a:t>
            </a:r>
          </a:p>
          <a:p>
            <a:endParaRPr lang="en-GB" sz="3600" b="1" dirty="0">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474B0BDE-2915-0015-4E70-E927745D7610}"/>
              </a:ext>
            </a:extLst>
          </p:cNvPr>
          <p:cNvSpPr txBox="1"/>
          <p:nvPr/>
        </p:nvSpPr>
        <p:spPr>
          <a:xfrm>
            <a:off x="424484" y="1120676"/>
            <a:ext cx="10805491" cy="2308324"/>
          </a:xfrm>
          <a:prstGeom prst="rect">
            <a:avLst/>
          </a:prstGeom>
          <a:noFill/>
        </p:spPr>
        <p:txBody>
          <a:bodyPr wrap="square">
            <a:spAutoFit/>
          </a:bodyPr>
          <a:lstStyle/>
          <a:p>
            <a:pPr algn="l" fontAlgn="base"/>
            <a:r>
              <a:rPr lang="en-GB" i="0" dirty="0">
                <a:solidFill>
                  <a:srgbClr val="000000"/>
                </a:solidFill>
                <a:effectLst/>
                <a:latin typeface="Arial" panose="020B0604020202020204" pitchFamily="34" charset="0"/>
                <a:cs typeface="Arial" panose="020B0604020202020204" pitchFamily="34" charset="0"/>
              </a:rPr>
              <a:t>The Thrive Approach is a dynamic, developmental, trauma-informed approach to meeting the emotional and social developmental needs of all children and young people. It is informed by recent developments in neuroscientific research and is underpinned by a theoretical base in child development theory, attachment theory and research into creativity, play and the arts. </a:t>
            </a:r>
          </a:p>
          <a:p>
            <a:pPr algn="l" fontAlgn="base"/>
            <a:r>
              <a:rPr lang="en-GB" i="0" dirty="0">
                <a:solidFill>
                  <a:srgbClr val="000000"/>
                </a:solidFill>
                <a:effectLst/>
                <a:latin typeface="Arial" panose="020B0604020202020204" pitchFamily="34" charset="0"/>
                <a:cs typeface="Arial" panose="020B0604020202020204" pitchFamily="34" charset="0"/>
              </a:rPr>
              <a:t>Fundamental to the Approach is the finding from neuroscientific research that children's brains develop in response to their experiences in relationships. This means that if we want to support optimal development in children, we need to understand their specific social and emotional needs at each age and then provide them with the right set of experiences and relationships to meet those needs. </a:t>
            </a:r>
          </a:p>
        </p:txBody>
      </p:sp>
      <p:sp>
        <p:nvSpPr>
          <p:cNvPr id="7" name="TextBox 6">
            <a:extLst>
              <a:ext uri="{FF2B5EF4-FFF2-40B4-BE49-F238E27FC236}">
                <a16:creationId xmlns:a16="http://schemas.microsoft.com/office/drawing/2014/main" id="{DEE861DC-CDEE-9268-5F95-FBA60B6FDAB6}"/>
              </a:ext>
            </a:extLst>
          </p:cNvPr>
          <p:cNvSpPr txBox="1"/>
          <p:nvPr/>
        </p:nvSpPr>
        <p:spPr>
          <a:xfrm>
            <a:off x="357809" y="3995678"/>
            <a:ext cx="10805491" cy="2031325"/>
          </a:xfrm>
          <a:prstGeom prst="rect">
            <a:avLst/>
          </a:prstGeom>
          <a:noFill/>
        </p:spPr>
        <p:txBody>
          <a:bodyPr wrap="square" rtlCol="0">
            <a:spAutoFit/>
          </a:bodyPr>
          <a:lstStyle/>
          <a:p>
            <a:r>
              <a:rPr lang="en-GB" sz="1800" i="0" u="none" strike="noStrike" dirty="0">
                <a:effectLst/>
                <a:latin typeface="Arial" panose="020B0604020202020204" pitchFamily="34" charset="0"/>
                <a:cs typeface="Arial" panose="020B0604020202020204" pitchFamily="34" charset="0"/>
              </a:rPr>
              <a:t>We all have a monkey (prefrontal cortex) and a meerkat (amygdala.) The role of the monkey  is to do all of our big thinking and decisions. Our monkey isn’t fully developed until we are about 25, so until then we have a baby monkey who needs a bit more support and guidance. Our meerkat's job is to make sure we are safe at all times. If our meerkat suspects any threat it will be alert letting our brain and body know. It’s so loud that nothing else can be heard, especially the monkey. With it goes any rational thought. meerkats don’t always get it right. But that’s not their job, their job is to be on high alert. If they don’t get it right it takes our body time to recognise this and regulate.</a:t>
            </a:r>
            <a:endParaRPr lang="en-GB" dirty="0">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7BB281D4-DADF-2F59-44E8-E2DEA6EF9D0C}"/>
              </a:ext>
            </a:extLst>
          </p:cNvPr>
          <p:cNvSpPr txBox="1"/>
          <p:nvPr/>
        </p:nvSpPr>
        <p:spPr>
          <a:xfrm>
            <a:off x="357809" y="104592"/>
            <a:ext cx="8245503" cy="369332"/>
          </a:xfrm>
          <a:prstGeom prst="rect">
            <a:avLst/>
          </a:prstGeom>
          <a:noFill/>
        </p:spPr>
        <p:txBody>
          <a:bodyPr wrap="square" rtlCol="0">
            <a:spAutoFit/>
          </a:bodyPr>
          <a:lstStyle/>
          <a:p>
            <a:r>
              <a:rPr lang="en-GB" dirty="0">
                <a:hlinkClick r:id="rId2"/>
              </a:rPr>
              <a:t>(359) Thrive animation - YouTube</a:t>
            </a:r>
            <a:endParaRPr lang="en-GB" dirty="0"/>
          </a:p>
        </p:txBody>
      </p:sp>
    </p:spTree>
    <p:extLst>
      <p:ext uri="{BB962C8B-B14F-4D97-AF65-F5344CB8AC3E}">
        <p14:creationId xmlns:p14="http://schemas.microsoft.com/office/powerpoint/2010/main" val="15264254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B956BD1-BC1D-1B3A-8C51-968FF805B25A}"/>
              </a:ext>
            </a:extLst>
          </p:cNvPr>
          <p:cNvSpPr txBox="1"/>
          <p:nvPr/>
        </p:nvSpPr>
        <p:spPr>
          <a:xfrm>
            <a:off x="564543" y="344279"/>
            <a:ext cx="3567130" cy="1261884"/>
          </a:xfrm>
          <a:prstGeom prst="rect">
            <a:avLst/>
          </a:prstGeom>
          <a:noFill/>
        </p:spPr>
        <p:txBody>
          <a:bodyPr wrap="none" rtlCol="0">
            <a:spAutoFit/>
          </a:bodyPr>
          <a:lstStyle/>
          <a:p>
            <a:endParaRPr lang="en-GB" sz="2000" b="1" dirty="0">
              <a:latin typeface="Arial" panose="020B0604020202020204" pitchFamily="34" charset="0"/>
              <a:cs typeface="Arial" panose="020B0604020202020204" pitchFamily="34" charset="0"/>
            </a:endParaRPr>
          </a:p>
          <a:p>
            <a:r>
              <a:rPr lang="en-GB" sz="2000" b="1" dirty="0">
                <a:latin typeface="Arial" panose="020B0604020202020204" pitchFamily="34" charset="0"/>
                <a:cs typeface="Arial" panose="020B0604020202020204" pitchFamily="34" charset="0"/>
              </a:rPr>
              <a:t>Thrive Approach at </a:t>
            </a:r>
            <a:r>
              <a:rPr lang="en-GB" sz="2000" b="1" dirty="0" err="1">
                <a:latin typeface="Arial" panose="020B0604020202020204" pitchFamily="34" charset="0"/>
                <a:cs typeface="Arial" panose="020B0604020202020204" pitchFamily="34" charset="0"/>
              </a:rPr>
              <a:t>Harbury</a:t>
            </a:r>
            <a:endParaRPr lang="en-GB" sz="2000" b="1" dirty="0">
              <a:latin typeface="Arial" panose="020B0604020202020204" pitchFamily="34" charset="0"/>
              <a:cs typeface="Arial" panose="020B0604020202020204" pitchFamily="34" charset="0"/>
            </a:endParaRPr>
          </a:p>
          <a:p>
            <a:endParaRPr lang="en-GB" dirty="0"/>
          </a:p>
          <a:p>
            <a:endParaRPr lang="en-GB" dirty="0"/>
          </a:p>
        </p:txBody>
      </p:sp>
      <p:sp>
        <p:nvSpPr>
          <p:cNvPr id="3" name="TextBox 2">
            <a:extLst>
              <a:ext uri="{FF2B5EF4-FFF2-40B4-BE49-F238E27FC236}">
                <a16:creationId xmlns:a16="http://schemas.microsoft.com/office/drawing/2014/main" id="{C0695C58-E4DF-746B-A646-F780A0D6A52A}"/>
              </a:ext>
            </a:extLst>
          </p:cNvPr>
          <p:cNvSpPr txBox="1"/>
          <p:nvPr/>
        </p:nvSpPr>
        <p:spPr>
          <a:xfrm>
            <a:off x="564543" y="1606163"/>
            <a:ext cx="10017732" cy="2862322"/>
          </a:xfrm>
          <a:prstGeom prst="rect">
            <a:avLst/>
          </a:prstGeom>
          <a:noFill/>
        </p:spPr>
        <p:txBody>
          <a:bodyPr wrap="square" rtlCol="0">
            <a:spAutoFit/>
          </a:bodyPr>
          <a:lstStyle/>
          <a:p>
            <a:pPr marL="285750" indent="-285750">
              <a:buFont typeface="Arial" panose="020B0604020202020204" pitchFamily="34" charset="0"/>
              <a:buChar char="•"/>
            </a:pPr>
            <a:r>
              <a:rPr lang="en-GB" dirty="0">
                <a:latin typeface="Arial" panose="020B0604020202020204" pitchFamily="34" charset="0"/>
                <a:cs typeface="Arial" panose="020B0604020202020204" pitchFamily="34" charset="0"/>
              </a:rPr>
              <a:t>Thrive is being embedded across the </a:t>
            </a:r>
            <a:r>
              <a:rPr lang="en-GB" dirty="0" err="1">
                <a:latin typeface="Arial" panose="020B0604020202020204" pitchFamily="34" charset="0"/>
                <a:cs typeface="Arial" panose="020B0604020202020204" pitchFamily="34" charset="0"/>
              </a:rPr>
              <a:t>Harbury</a:t>
            </a:r>
            <a:r>
              <a:rPr lang="en-GB" dirty="0">
                <a:latin typeface="Arial" panose="020B0604020202020204" pitchFamily="34" charset="0"/>
                <a:cs typeface="Arial" panose="020B0604020202020204" pitchFamily="34" charset="0"/>
              </a:rPr>
              <a:t> school. </a:t>
            </a:r>
          </a:p>
          <a:p>
            <a:pPr marL="285750" indent="-285750">
              <a:buFont typeface="Arial" panose="020B0604020202020204" pitchFamily="34" charset="0"/>
              <a:buChar char="•"/>
            </a:pPr>
            <a:r>
              <a:rPr lang="en-GB" dirty="0">
                <a:latin typeface="Arial" panose="020B0604020202020204" pitchFamily="34" charset="0"/>
                <a:cs typeface="Arial" panose="020B0604020202020204" pitchFamily="34" charset="0"/>
              </a:rPr>
              <a:t>Arden Forest C of E Multi Academy Trust practices Thrive across all their schools.</a:t>
            </a:r>
          </a:p>
          <a:p>
            <a:pPr marL="285750" indent="-285750">
              <a:buFont typeface="Arial" panose="020B0604020202020204" pitchFamily="34" charset="0"/>
              <a:buChar char="•"/>
            </a:pPr>
            <a:r>
              <a:rPr lang="en-GB" dirty="0">
                <a:latin typeface="Arial" panose="020B0604020202020204" pitchFamily="34" charset="0"/>
                <a:cs typeface="Arial" panose="020B0604020202020204" pitchFamily="34" charset="0"/>
              </a:rPr>
              <a:t>All staff are trained in Thrive and use this approach alongside our restorative practice. Please see behaviour policy for future information. </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Our Thrive Practitioners are :-</a:t>
            </a:r>
          </a:p>
          <a:p>
            <a:pPr marL="342900" indent="-342900">
              <a:buFont typeface="+mj-lt"/>
              <a:buAutoNum type="arabicPeriod"/>
            </a:pPr>
            <a:r>
              <a:rPr lang="en-GB" i="0" dirty="0">
                <a:effectLst/>
                <a:latin typeface="Arial" panose="020B0604020202020204" pitchFamily="34" charset="0"/>
                <a:cs typeface="Arial" panose="020B0604020202020204" pitchFamily="34" charset="0"/>
              </a:rPr>
              <a:t>Naomi Neale – Thrive Lead &amp; </a:t>
            </a:r>
            <a:r>
              <a:rPr lang="en-GB" b="0" i="0" dirty="0">
                <a:effectLst/>
                <a:latin typeface="Arial" panose="020B0604020202020204" pitchFamily="34" charset="0"/>
                <a:cs typeface="Arial" panose="020B0604020202020204" pitchFamily="34" charset="0"/>
              </a:rPr>
              <a:t>SENDCo, Senior teacher, Deputy DSL &amp; English (reading) Subject Lead</a:t>
            </a:r>
            <a:endParaRPr lang="en-GB" i="0" dirty="0">
              <a:effectLst/>
              <a:latin typeface="Arial" panose="020B0604020202020204" pitchFamily="34" charset="0"/>
              <a:cs typeface="Arial" panose="020B0604020202020204" pitchFamily="34" charset="0"/>
            </a:endParaRPr>
          </a:p>
          <a:p>
            <a:pPr marL="342900" indent="-342900">
              <a:buFont typeface="+mj-lt"/>
              <a:buAutoNum type="arabicPeriod"/>
            </a:pPr>
            <a:r>
              <a:rPr lang="en-GB" dirty="0">
                <a:latin typeface="Arial" panose="020B0604020202020204" pitchFamily="34" charset="0"/>
                <a:cs typeface="Arial" panose="020B0604020202020204" pitchFamily="34" charset="0"/>
              </a:rPr>
              <a:t>Sarah Edwards – Thrive Practitioner and Learning Mentor </a:t>
            </a:r>
          </a:p>
          <a:p>
            <a:pPr marL="342900" indent="-342900">
              <a:buFont typeface="+mj-lt"/>
              <a:buAutoNum type="arabicPeriod"/>
            </a:pPr>
            <a:r>
              <a:rPr lang="en-GB" dirty="0" err="1">
                <a:latin typeface="Arial" panose="020B0604020202020204" pitchFamily="34" charset="0"/>
                <a:cs typeface="Arial" panose="020B0604020202020204" pitchFamily="34" charset="0"/>
              </a:rPr>
              <a:t>Cally</a:t>
            </a:r>
            <a:r>
              <a:rPr lang="en-GB" dirty="0">
                <a:latin typeface="Arial" panose="020B0604020202020204" pitchFamily="34" charset="0"/>
                <a:cs typeface="Arial" panose="020B0604020202020204" pitchFamily="34" charset="0"/>
              </a:rPr>
              <a:t> Romero – Thrive Practitioner and Teaching Assistant </a:t>
            </a:r>
          </a:p>
        </p:txBody>
      </p:sp>
    </p:spTree>
    <p:extLst>
      <p:ext uri="{BB962C8B-B14F-4D97-AF65-F5344CB8AC3E}">
        <p14:creationId xmlns:p14="http://schemas.microsoft.com/office/powerpoint/2010/main" val="23494340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99099D3-658C-8A92-D1F4-D30342C17E3C}"/>
              </a:ext>
            </a:extLst>
          </p:cNvPr>
          <p:cNvSpPr txBox="1"/>
          <p:nvPr/>
        </p:nvSpPr>
        <p:spPr>
          <a:xfrm>
            <a:off x="357808" y="572080"/>
            <a:ext cx="3950249" cy="400110"/>
          </a:xfrm>
          <a:prstGeom prst="rect">
            <a:avLst/>
          </a:prstGeom>
          <a:noFill/>
        </p:spPr>
        <p:txBody>
          <a:bodyPr wrap="none" rtlCol="0">
            <a:spAutoFit/>
          </a:bodyPr>
          <a:lstStyle/>
          <a:p>
            <a:r>
              <a:rPr lang="en-GB" sz="2000" b="1" dirty="0">
                <a:latin typeface="Arial" panose="020B0604020202020204" pitchFamily="34" charset="0"/>
                <a:cs typeface="Arial" panose="020B0604020202020204" pitchFamily="34" charset="0"/>
              </a:rPr>
              <a:t>Our Thrive Approach Journey </a:t>
            </a:r>
          </a:p>
        </p:txBody>
      </p:sp>
      <p:sp>
        <p:nvSpPr>
          <p:cNvPr id="3" name="TextBox 2">
            <a:extLst>
              <a:ext uri="{FF2B5EF4-FFF2-40B4-BE49-F238E27FC236}">
                <a16:creationId xmlns:a16="http://schemas.microsoft.com/office/drawing/2014/main" id="{B303C211-932D-75CC-7568-539FB475B109}"/>
              </a:ext>
            </a:extLst>
          </p:cNvPr>
          <p:cNvSpPr txBox="1"/>
          <p:nvPr/>
        </p:nvSpPr>
        <p:spPr>
          <a:xfrm>
            <a:off x="281608" y="1351722"/>
            <a:ext cx="10681667" cy="2862322"/>
          </a:xfrm>
          <a:prstGeom prst="rect">
            <a:avLst/>
          </a:prstGeom>
          <a:noFill/>
        </p:spPr>
        <p:txBody>
          <a:bodyPr wrap="square" rtlCol="0">
            <a:spAutoFit/>
          </a:bodyPr>
          <a:lstStyle/>
          <a:p>
            <a:r>
              <a:rPr lang="en-GB" b="0" i="0" dirty="0">
                <a:solidFill>
                  <a:srgbClr val="000000"/>
                </a:solidFill>
                <a:effectLst/>
                <a:latin typeface="Arial" panose="020B0604020202020204" pitchFamily="34" charset="0"/>
                <a:cs typeface="Arial" panose="020B0604020202020204" pitchFamily="34" charset="0"/>
              </a:rPr>
              <a:t>Thrive begins with teachers and practitioners completing an online class profile  ( profiled at the class right time development strand) this is reviewed every term; The online profiling enables staff to profile their class or group so that </a:t>
            </a:r>
            <a:r>
              <a:rPr lang="en-GB" dirty="0">
                <a:solidFill>
                  <a:srgbClr val="000000"/>
                </a:solidFill>
                <a:latin typeface="Arial" panose="020B0604020202020204" pitchFamily="34" charset="0"/>
                <a:cs typeface="Arial" panose="020B0604020202020204" pitchFamily="34" charset="0"/>
              </a:rPr>
              <a:t>they </a:t>
            </a:r>
            <a:r>
              <a:rPr lang="en-GB" b="0" i="0" dirty="0">
                <a:solidFill>
                  <a:srgbClr val="000000"/>
                </a:solidFill>
                <a:effectLst/>
                <a:latin typeface="Arial" panose="020B0604020202020204" pitchFamily="34" charset="0"/>
                <a:cs typeface="Arial" panose="020B0604020202020204" pitchFamily="34" charset="0"/>
              </a:rPr>
              <a:t>can identify their age-related social and emotional needs – what in Thrive we call ‘right-time’ needs. </a:t>
            </a:r>
          </a:p>
          <a:p>
            <a:r>
              <a:rPr lang="en-GB" dirty="0">
                <a:solidFill>
                  <a:srgbClr val="000000"/>
                </a:solidFill>
                <a:latin typeface="Arial" panose="020B0604020202020204" pitchFamily="34" charset="0"/>
                <a:cs typeface="Arial" panose="020B0604020202020204" pitchFamily="34" charset="0"/>
              </a:rPr>
              <a:t>Thrive online follows strict GPDR rules and only able to be viewed by staff. </a:t>
            </a:r>
          </a:p>
          <a:p>
            <a:endParaRPr lang="en-GB" dirty="0">
              <a:solidFill>
                <a:srgbClr val="000000"/>
              </a:solidFill>
              <a:latin typeface="Arial" panose="020B0604020202020204" pitchFamily="34" charset="0"/>
              <a:cs typeface="Arial" panose="020B0604020202020204" pitchFamily="34" charset="0"/>
            </a:endParaRPr>
          </a:p>
          <a:p>
            <a:r>
              <a:rPr lang="en-GB" dirty="0">
                <a:solidFill>
                  <a:srgbClr val="000000"/>
                </a:solidFill>
                <a:latin typeface="Arial" panose="020B0604020202020204" pitchFamily="34" charset="0"/>
                <a:cs typeface="Arial" panose="020B0604020202020204" pitchFamily="34" charset="0"/>
              </a:rPr>
              <a:t>Once a class profile is completed at a Right time development data is produced to help look at groups, induvial profiles, these are tailored to specific profile to each child.</a:t>
            </a:r>
          </a:p>
          <a:p>
            <a:endParaRPr lang="en-GB" dirty="0">
              <a:solidFill>
                <a:srgbClr val="000000"/>
              </a:solidFill>
              <a:latin typeface="Arial" panose="020B0604020202020204" pitchFamily="34" charset="0"/>
              <a:cs typeface="Arial" panose="020B0604020202020204" pitchFamily="34" charset="0"/>
            </a:endParaRPr>
          </a:p>
          <a:p>
            <a:r>
              <a:rPr lang="en-GB" dirty="0">
                <a:solidFill>
                  <a:srgbClr val="000000"/>
                </a:solidFill>
                <a:latin typeface="Arial" panose="020B0604020202020204" pitchFamily="34" charset="0"/>
                <a:cs typeface="Arial" panose="020B0604020202020204" pitchFamily="34" charset="0"/>
              </a:rPr>
              <a:t>Strategies and Thrive sessions are delivered but the class teacher and our Thrive practitioners.</a:t>
            </a:r>
            <a:endParaRPr lang="en-GB"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6011570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171</TotalTime>
  <Words>509</Words>
  <Application>Microsoft Office PowerPoint</Application>
  <PresentationFormat>Widescreen</PresentationFormat>
  <Paragraphs>22</Paragraphs>
  <Slides>4</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vt:i4>
      </vt:variant>
    </vt:vector>
  </HeadingPairs>
  <TitlesOfParts>
    <vt:vector size="8" baseType="lpstr">
      <vt:lpstr>Arial</vt:lpstr>
      <vt:lpstr>Calibri</vt:lpstr>
      <vt:lpstr>Calibri Light</vt:lpstr>
      <vt:lpstr>Office Theme</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Romero, Gus, HL</dc:creator>
  <cp:lastModifiedBy>L Bosley HCE</cp:lastModifiedBy>
  <cp:revision>4</cp:revision>
  <dcterms:created xsi:type="dcterms:W3CDTF">2023-05-31T11:44:57Z</dcterms:created>
  <dcterms:modified xsi:type="dcterms:W3CDTF">2023-09-25T12:54:43Z</dcterms:modified>
</cp:coreProperties>
</file>