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9"/>
  </p:notesMasterIdLst>
  <p:sldIdLst>
    <p:sldId id="276" r:id="rId5"/>
    <p:sldId id="275" r:id="rId6"/>
    <p:sldId id="259" r:id="rId7"/>
    <p:sldId id="274" r:id="rId8"/>
  </p:sldIdLst>
  <p:sldSz cx="18288000" cy="10287000"/>
  <p:notesSz cx="6858000" cy="9144000"/>
  <p:embeddedFontLst>
    <p:embeddedFont>
      <p:font typeface="Barlow Condensed Bold" panose="00000806000000000000" pitchFamily="2" charset="0"/>
      <p:regular r:id="rId10"/>
      <p:bold r:id="rId11"/>
    </p:embeddedFont>
    <p:embeddedFont>
      <p:font typeface="Canva Sans" panose="020B0604020202020204" charset="0"/>
      <p:regular r:id="rId12"/>
    </p:embeddedFont>
    <p:embeddedFont>
      <p:font typeface="Canva Sans Bold" panose="020B0604020202020204" charset="0"/>
      <p:regular r:id="rId13"/>
    </p:embeddedFont>
    <p:embeddedFont>
      <p:font typeface="Feeling Passionate" panose="020B0604020202020204" charset="0"/>
      <p:regular r:id="rId14"/>
    </p:embeddedFont>
    <p:embeddedFont>
      <p:font typeface="League Spartan" panose="020B0604020202020204" charset="0"/>
      <p:regular r:id="rId15"/>
    </p:embeddedFont>
    <p:embeddedFont>
      <p:font typeface="Playfair Display Heavy" panose="020B0604020202020204" charset="0"/>
      <p:regular r:id="rId16"/>
    </p:embeddedFont>
    <p:embeddedFont>
      <p:font typeface="TAN Nimbus"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64"/>
    <a:srgbClr val="B3A2C7"/>
    <a:srgbClr val="000000"/>
    <a:srgbClr val="39B54A"/>
    <a:srgbClr val="FFB531"/>
    <a:srgbClr val="A0036C"/>
    <a:srgbClr val="DDB666"/>
    <a:srgbClr val="38B6FF"/>
    <a:srgbClr val="FFFFFF"/>
    <a:srgbClr val="F1E0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FD83EC-6462-4DB5-B86C-43C72A3BF01F}" v="2" dt="2026-02-13T13:51:49.5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25" d="100"/>
          <a:sy n="25" d="100"/>
        </p:scale>
        <p:origin x="1740" y="7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5" Type="http://schemas.openxmlformats.org/officeDocument/2006/relationships/slide" Target="slides/slide1.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19CC1-E16D-401D-AD4D-3640D46BE401}" type="datetimeFigureOut">
              <a:rPr lang="en-GB" smtClean="0"/>
              <a:t>05/03/2026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17481-0502-49D8-B2D4-2F4CF5A25681}" type="slidenum">
              <a:rPr lang="en-GB" smtClean="0"/>
              <a:t>‹#›</a:t>
            </a:fld>
            <a:endParaRPr lang="en-GB"/>
          </a:p>
        </p:txBody>
      </p:sp>
    </p:spTree>
    <p:extLst>
      <p:ext uri="{BB962C8B-B14F-4D97-AF65-F5344CB8AC3E}">
        <p14:creationId xmlns:p14="http://schemas.microsoft.com/office/powerpoint/2010/main" val="589548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E17481-0502-49D8-B2D4-2F4CF5A2568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5538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E17481-0502-49D8-B2D4-2F4CF5A25681}" type="slidenum">
              <a:rPr lang="en-GB" smtClean="0"/>
              <a:t>3</a:t>
            </a:fld>
            <a:endParaRPr lang="en-GB"/>
          </a:p>
        </p:txBody>
      </p:sp>
    </p:spTree>
    <p:extLst>
      <p:ext uri="{BB962C8B-B14F-4D97-AF65-F5344CB8AC3E}">
        <p14:creationId xmlns:p14="http://schemas.microsoft.com/office/powerpoint/2010/main" val="284100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image" Target="../media/image1.png"/><Relationship Id="rId21" Type="http://schemas.openxmlformats.org/officeDocument/2006/relationships/image" Target="../media/image17.jpeg"/><Relationship Id="rId7" Type="http://schemas.openxmlformats.org/officeDocument/2006/relationships/image" Target="../media/image4.png"/><Relationship Id="rId12" Type="http://schemas.openxmlformats.org/officeDocument/2006/relationships/image" Target="../media/image9.sv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svg"/><Relationship Id="rId20" Type="http://schemas.openxmlformats.org/officeDocument/2006/relationships/hyperlink" Target="https://www.schoolfoodplan.com/" TargetMode="External"/><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24" Type="http://schemas.openxmlformats.org/officeDocument/2006/relationships/image" Target="../media/image20.png"/><Relationship Id="rId5" Type="http://schemas.openxmlformats.org/officeDocument/2006/relationships/image" Target="../media/image2.png"/><Relationship Id="rId15" Type="http://schemas.openxmlformats.org/officeDocument/2006/relationships/image" Target="../media/image12.png"/><Relationship Id="rId23" Type="http://schemas.openxmlformats.org/officeDocument/2006/relationships/image" Target="../media/image19.png"/><Relationship Id="rId10" Type="http://schemas.openxmlformats.org/officeDocument/2006/relationships/image" Target="../media/image7.svg"/><Relationship Id="rId19" Type="http://schemas.openxmlformats.org/officeDocument/2006/relationships/image" Target="../media/image16.png"/><Relationship Id="rId4" Type="http://schemas.openxmlformats.org/officeDocument/2006/relationships/hyperlink" Target="https://www.foodforlife.org.uk/catering/food-for-life-served-here" TargetMode="External"/><Relationship Id="rId9" Type="http://schemas.openxmlformats.org/officeDocument/2006/relationships/image" Target="../media/image6.png"/><Relationship Id="rId14" Type="http://schemas.openxmlformats.org/officeDocument/2006/relationships/image" Target="../media/image11.svg"/><Relationship Id="rId22" Type="http://schemas.openxmlformats.org/officeDocument/2006/relationships/image" Target="../media/image18.jpe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1.png"/><Relationship Id="rId18" Type="http://schemas.openxmlformats.org/officeDocument/2006/relationships/image" Target="../media/image17.jpe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3.svg"/><Relationship Id="rId2" Type="http://schemas.openxmlformats.org/officeDocument/2006/relationships/image" Target="../media/image1.png"/><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7.svg"/><Relationship Id="rId10" Type="http://schemas.openxmlformats.org/officeDocument/2006/relationships/image" Target="../media/image13.svg"/><Relationship Id="rId19" Type="http://schemas.openxmlformats.org/officeDocument/2006/relationships/image" Target="../media/image22.jpeg"/><Relationship Id="rId4" Type="http://schemas.openxmlformats.org/officeDocument/2006/relationships/image" Target="../media/image5.svg"/><Relationship Id="rId9" Type="http://schemas.openxmlformats.org/officeDocument/2006/relationships/image" Target="../media/image12.pn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svg"/><Relationship Id="rId18" Type="http://schemas.openxmlformats.org/officeDocument/2006/relationships/image" Target="../media/image17.jpeg"/><Relationship Id="rId3" Type="http://schemas.openxmlformats.org/officeDocument/2006/relationships/image" Target="../media/image23.png"/><Relationship Id="rId7" Type="http://schemas.openxmlformats.org/officeDocument/2006/relationships/image" Target="../media/image5.svg"/><Relationship Id="rId12" Type="http://schemas.openxmlformats.org/officeDocument/2006/relationships/image" Target="../media/image2.png"/><Relationship Id="rId17" Type="http://schemas.openxmlformats.org/officeDocument/2006/relationships/image" Target="../media/image15.svg"/><Relationship Id="rId2" Type="http://schemas.openxmlformats.org/officeDocument/2006/relationships/notesSlide" Target="../notesSlides/notesSlide2.xml"/><Relationship Id="rId16" Type="http://schemas.openxmlformats.org/officeDocument/2006/relationships/image" Target="../media/image14.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1.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22.jpeg"/><Relationship Id="rId4" Type="http://schemas.openxmlformats.org/officeDocument/2006/relationships/image" Target="../media/image10.png"/><Relationship Id="rId9" Type="http://schemas.openxmlformats.org/officeDocument/2006/relationships/image" Target="../media/image7.sv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2.png"/><Relationship Id="rId18" Type="http://schemas.openxmlformats.org/officeDocument/2006/relationships/image" Target="../media/image24.png"/><Relationship Id="rId3" Type="http://schemas.openxmlformats.org/officeDocument/2006/relationships/image" Target="../media/image10.png"/><Relationship Id="rId7" Type="http://schemas.openxmlformats.org/officeDocument/2006/relationships/image" Target="../media/image4.png"/><Relationship Id="rId12" Type="http://schemas.openxmlformats.org/officeDocument/2006/relationships/image" Target="../media/image9.svg"/><Relationship Id="rId17" Type="http://schemas.openxmlformats.org/officeDocument/2006/relationships/image" Target="../media/image17.jpeg"/><Relationship Id="rId2" Type="http://schemas.openxmlformats.org/officeDocument/2006/relationships/image" Target="../media/image25.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4.png"/><Relationship Id="rId10" Type="http://schemas.openxmlformats.org/officeDocument/2006/relationships/image" Target="../media/image7.svg"/><Relationship Id="rId19" Type="http://schemas.openxmlformats.org/officeDocument/2006/relationships/image" Target="../media/image22.jpeg"/><Relationship Id="rId4" Type="http://schemas.openxmlformats.org/officeDocument/2006/relationships/image" Target="../media/image11.svg"/><Relationship Id="rId9" Type="http://schemas.openxmlformats.org/officeDocument/2006/relationships/image" Target="../media/image6.png"/><Relationship Id="rId1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screen with white birds&#10;&#10;AI-generated content may be incorrect.">
            <a:extLst>
              <a:ext uri="{FF2B5EF4-FFF2-40B4-BE49-F238E27FC236}">
                <a16:creationId xmlns:a16="http://schemas.microsoft.com/office/drawing/2014/main" id="{215E5F6B-19EB-EB34-265F-407DDED50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8" y="-43218"/>
            <a:ext cx="18300368" cy="10325100"/>
          </a:xfrm>
          <a:prstGeom prst="rect">
            <a:avLst/>
          </a:prstGeom>
        </p:spPr>
      </p:pic>
      <p:sp>
        <p:nvSpPr>
          <p:cNvPr id="7" name="Rectangle 6">
            <a:extLst>
              <a:ext uri="{FF2B5EF4-FFF2-40B4-BE49-F238E27FC236}">
                <a16:creationId xmlns:a16="http://schemas.microsoft.com/office/drawing/2014/main" id="{7D202EDC-9A86-F3FC-5F2B-795E0D2DDA32}"/>
              </a:ext>
            </a:extLst>
          </p:cNvPr>
          <p:cNvSpPr/>
          <p:nvPr/>
        </p:nvSpPr>
        <p:spPr>
          <a:xfrm>
            <a:off x="868054" y="2328520"/>
            <a:ext cx="10400762" cy="1914391"/>
          </a:xfrm>
          <a:custGeom>
            <a:avLst/>
            <a:gdLst>
              <a:gd name="csX0" fmla="*/ 0 w 10400762"/>
              <a:gd name="csY0" fmla="*/ 0 h 1914391"/>
              <a:gd name="csX1" fmla="*/ 10400762 w 10400762"/>
              <a:gd name="csY1" fmla="*/ 0 h 1914391"/>
              <a:gd name="csX2" fmla="*/ 10400762 w 10400762"/>
              <a:gd name="csY2" fmla="*/ 1914391 h 1914391"/>
              <a:gd name="csX3" fmla="*/ 0 w 10400762"/>
              <a:gd name="csY3" fmla="*/ 1914391 h 1914391"/>
              <a:gd name="csX4" fmla="*/ 0 w 10400762"/>
              <a:gd name="csY4" fmla="*/ 0 h 1914391"/>
            </a:gdLst>
            <a:ahLst/>
            <a:cxnLst>
              <a:cxn ang="0">
                <a:pos x="csX0" y="csY0"/>
              </a:cxn>
              <a:cxn ang="0">
                <a:pos x="csX1" y="csY1"/>
              </a:cxn>
              <a:cxn ang="0">
                <a:pos x="csX2" y="csY2"/>
              </a:cxn>
              <a:cxn ang="0">
                <a:pos x="csX3" y="csY3"/>
              </a:cxn>
              <a:cxn ang="0">
                <a:pos x="csX4" y="csY4"/>
              </a:cxn>
            </a:cxnLst>
            <a:rect l="l" t="t" r="r" b="b"/>
            <a:pathLst>
              <a:path w="10400762" h="1914391" fill="none" extrusionOk="0">
                <a:moveTo>
                  <a:pt x="0" y="0"/>
                </a:moveTo>
                <a:cubicBezTo>
                  <a:pt x="3396734" y="-149972"/>
                  <a:pt x="9358414" y="85198"/>
                  <a:pt x="10400762" y="0"/>
                </a:cubicBezTo>
                <a:cubicBezTo>
                  <a:pt x="10570173" y="217793"/>
                  <a:pt x="10486316" y="1115705"/>
                  <a:pt x="10400762" y="1914391"/>
                </a:cubicBezTo>
                <a:cubicBezTo>
                  <a:pt x="6992289" y="2005767"/>
                  <a:pt x="3838135" y="1908334"/>
                  <a:pt x="0" y="1914391"/>
                </a:cubicBezTo>
                <a:cubicBezTo>
                  <a:pt x="-92943" y="1528604"/>
                  <a:pt x="-168235" y="351939"/>
                  <a:pt x="0" y="0"/>
                </a:cubicBezTo>
                <a:close/>
              </a:path>
              <a:path w="10400762" h="1914391" stroke="0" extrusionOk="0">
                <a:moveTo>
                  <a:pt x="0" y="0"/>
                </a:moveTo>
                <a:cubicBezTo>
                  <a:pt x="4719550" y="-113254"/>
                  <a:pt x="7574205" y="102601"/>
                  <a:pt x="10400762" y="0"/>
                </a:cubicBezTo>
                <a:cubicBezTo>
                  <a:pt x="10347937" y="468980"/>
                  <a:pt x="10523936" y="1095664"/>
                  <a:pt x="10400762" y="1914391"/>
                </a:cubicBezTo>
                <a:cubicBezTo>
                  <a:pt x="8995639" y="1970201"/>
                  <a:pt x="4931716" y="2083349"/>
                  <a:pt x="0" y="1914391"/>
                </a:cubicBezTo>
                <a:cubicBezTo>
                  <a:pt x="-144930" y="1299938"/>
                  <a:pt x="-18259" y="467960"/>
                  <a:pt x="0" y="0"/>
                </a:cubicBezTo>
                <a:close/>
              </a:path>
            </a:pathLst>
          </a:custGeom>
          <a:solidFill>
            <a:srgbClr val="0070C0"/>
          </a:solidFill>
          <a:ln w="57150">
            <a:solidFill>
              <a:srgbClr val="FFFFFF"/>
            </a:solidFill>
            <a:extLst>
              <a:ext uri="{C807C97D-BFC1-408E-A445-0C87EB9F89A2}">
                <ask:lineSketchStyleProps xmlns:ask="http://schemas.microsoft.com/office/drawing/2018/sketchyshapes" sd="349921161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nva Sans"/>
                <a:ea typeface="Calibri"/>
                <a:cs typeface="Calibri"/>
              </a:rPr>
              <a:t>Food for Life Served here (FFLSH) is an independent accreditation which we have been awarded year-on-year since 2009, and our Silver award shows our food is fresh, local, sustainable and ethical. To gain accreditation you must get points from the FFLSH standards, meaning local meat is Red Tractor assured, eggs are free range, and we only serve sustainably sourced fish, such as MSC. The standards also demonstrate our menus use less ultra-processed foods and no unwanted additives or sweeteners, focusing more on fresh and homemade dishes that our customers will enjoy. Read more about the FFLS award here - </a:t>
            </a:r>
            <a:r>
              <a:rPr kumimoji="0" lang="en-GB" sz="1600" b="0" i="0" u="none" strike="noStrike" kern="1200" cap="none" spc="0" normalizeH="0" baseline="0" noProof="0" dirty="0">
                <a:ln>
                  <a:noFill/>
                </a:ln>
                <a:solidFill>
                  <a:prstClr val="white"/>
                </a:solidFill>
                <a:effectLst/>
                <a:uLnTx/>
                <a:uFillTx/>
                <a:latin typeface="Canva Sans"/>
                <a:ea typeface="Calibri"/>
                <a:cs typeface="Calibri"/>
                <a:hlinkClick r:id="rId4">
                  <a:extLst>
                    <a:ext uri="{A12FA001-AC4F-418D-AE19-62706E023703}">
                      <ahyp:hlinkClr xmlns:ahyp="http://schemas.microsoft.com/office/drawing/2018/hyperlinkcolor" val="tx"/>
                    </a:ext>
                  </a:extLst>
                </a:hlinkClick>
              </a:rPr>
              <a:t>Food for Life Served Here - Food for Life</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58" name="Table 57">
            <a:extLst>
              <a:ext uri="{FF2B5EF4-FFF2-40B4-BE49-F238E27FC236}">
                <a16:creationId xmlns:a16="http://schemas.microsoft.com/office/drawing/2014/main" id="{895B37CF-5EB6-9253-3BF1-6E028654AE92}"/>
              </a:ext>
            </a:extLst>
          </p:cNvPr>
          <p:cNvGraphicFramePr>
            <a:graphicFrameLocks noGrp="1"/>
          </p:cNvGraphicFramePr>
          <p:nvPr/>
        </p:nvGraphicFramePr>
        <p:xfrm>
          <a:off x="11833270" y="2031236"/>
          <a:ext cx="5904000" cy="6682712"/>
        </p:xfrm>
        <a:graphic>
          <a:graphicData uri="http://schemas.openxmlformats.org/drawingml/2006/table">
            <a:tbl>
              <a:tblPr firstRow="1" bandRow="1">
                <a:tableStyleId>{5940675A-B579-460E-94D1-54222C63F5DA}</a:tableStyleId>
              </a:tblPr>
              <a:tblGrid>
                <a:gridCol w="1476000">
                  <a:extLst>
                    <a:ext uri="{9D8B030D-6E8A-4147-A177-3AD203B41FA5}">
                      <a16:colId xmlns:a16="http://schemas.microsoft.com/office/drawing/2014/main" val="2767272427"/>
                    </a:ext>
                  </a:extLst>
                </a:gridCol>
                <a:gridCol w="1476000">
                  <a:extLst>
                    <a:ext uri="{9D8B030D-6E8A-4147-A177-3AD203B41FA5}">
                      <a16:colId xmlns:a16="http://schemas.microsoft.com/office/drawing/2014/main" val="3906064175"/>
                    </a:ext>
                  </a:extLst>
                </a:gridCol>
                <a:gridCol w="1476000">
                  <a:extLst>
                    <a:ext uri="{9D8B030D-6E8A-4147-A177-3AD203B41FA5}">
                      <a16:colId xmlns:a16="http://schemas.microsoft.com/office/drawing/2014/main" val="1480130788"/>
                    </a:ext>
                  </a:extLst>
                </a:gridCol>
                <a:gridCol w="1476000">
                  <a:extLst>
                    <a:ext uri="{9D8B030D-6E8A-4147-A177-3AD203B41FA5}">
                      <a16:colId xmlns:a16="http://schemas.microsoft.com/office/drawing/2014/main" val="58237784"/>
                    </a:ext>
                  </a:extLst>
                </a:gridCol>
              </a:tblGrid>
              <a:tr h="493761">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Barlow Condensed Bold" panose="020B0604020202020204" charset="0"/>
                        </a:rPr>
                        <a:t>Menu Key</a:t>
                      </a:r>
                    </a:p>
                  </a:txBody>
                  <a:tcPr/>
                </a:tc>
                <a:tc hMerge="1">
                  <a:txBody>
                    <a:bodyPr/>
                    <a:lstStyle/>
                    <a:p>
                      <a:endParaRPr lang="en-GB"/>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F1F9"/>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dirty="0">
                        <a:solidFill>
                          <a:srgbClr val="000000"/>
                        </a:solidFill>
                        <a:latin typeface="Barlow Condensed 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C"/>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dirty="0">
                        <a:solidFill>
                          <a:srgbClr val="000000"/>
                        </a:solidFill>
                        <a:latin typeface="Barlow Condensed 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C"/>
                    </a:solidFill>
                  </a:tcPr>
                </a:tc>
                <a:extLst>
                  <a:ext uri="{0D108BD9-81ED-4DB2-BD59-A6C34878D82A}">
                    <a16:rowId xmlns:a16="http://schemas.microsoft.com/office/drawing/2014/main" val="1162197202"/>
                  </a:ext>
                </a:extLst>
              </a:tr>
              <a:tr h="1080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Canva Sans" panose="020B0604020202020204" charset="0"/>
                        </a:rPr>
                        <a:t>Freshly made on site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0" dirty="0">
                        <a:solidFill>
                          <a:schemeClr val="tx1"/>
                        </a:solidFill>
                        <a:latin typeface="Canva Sans" panose="020B0604020202020204" charset="0"/>
                      </a:endParaRPr>
                    </a:p>
                  </a:txBody>
                  <a:tcPr anchor="ctr">
                    <a:solidFill>
                      <a:schemeClr val="bg1"/>
                    </a:solidFill>
                  </a:tcPr>
                </a:tc>
                <a:tc>
                  <a:txBody>
                    <a:bodyPr/>
                    <a:lstStyle/>
                    <a:p>
                      <a:pPr algn="r"/>
                      <a:endParaRPr lang="en-GB" sz="1400" dirty="0">
                        <a:solidFill>
                          <a:schemeClr val="tx1"/>
                        </a:solidFill>
                        <a:latin typeface="Canva Sans" panose="020B0604020202020204" charset="0"/>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nva Sans" panose="020B0604020202020204" charset="0"/>
                        </a:rPr>
                        <a:t>At least 50% of the dessert is fruit</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panose="020B0604020202020204" charset="0"/>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a:endParaRPr>
                    </a:p>
                  </a:txBody>
                  <a:tcPr anchor="ctr">
                    <a:solidFill>
                      <a:schemeClr val="bg1"/>
                    </a:solidFill>
                  </a:tcPr>
                </a:tc>
                <a:extLst>
                  <a:ext uri="{0D108BD9-81ED-4DB2-BD59-A6C34878D82A}">
                    <a16:rowId xmlns:a16="http://schemas.microsoft.com/office/drawing/2014/main" val="4163530976"/>
                  </a:ext>
                </a:extLst>
              </a:tr>
              <a:tr h="1080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Canva Sans" panose="020B0604020202020204" charset="0"/>
                        </a:rPr>
                        <a:t>Seasonal</a:t>
                      </a:r>
                    </a:p>
                    <a:p>
                      <a:pPr marL="0" marR="0" lvl="0" indent="0" algn="r">
                        <a:lnSpc>
                          <a:spcPct val="100000"/>
                        </a:lnSpc>
                        <a:spcBef>
                          <a:spcPts val="0"/>
                        </a:spcBef>
                        <a:spcAft>
                          <a:spcPts val="0"/>
                        </a:spcAft>
                        <a:buClrTx/>
                        <a:buSzTx/>
                        <a:buFontTx/>
                        <a:buNone/>
                      </a:pPr>
                      <a:endParaRPr lang="en-US" sz="1400" b="0" dirty="0">
                        <a:solidFill>
                          <a:schemeClr val="tx1"/>
                        </a:solidFill>
                        <a:latin typeface="Canva Sans" panose="020B0604020202020204" charset="0"/>
                      </a:endParaRPr>
                    </a:p>
                    <a:p>
                      <a:pPr marL="0" marR="0" lvl="0" indent="0" algn="r">
                        <a:lnSpc>
                          <a:spcPct val="100000"/>
                        </a:lnSpc>
                        <a:spcBef>
                          <a:spcPts val="0"/>
                        </a:spcBef>
                        <a:spcAft>
                          <a:spcPts val="0"/>
                        </a:spcAft>
                        <a:buClrTx/>
                        <a:buSzTx/>
                        <a:buFontTx/>
                        <a:buNone/>
                      </a:pPr>
                      <a:endParaRPr lang="en-US" sz="1400" b="0" dirty="0">
                        <a:solidFill>
                          <a:schemeClr val="tx1"/>
                        </a:solidFill>
                        <a:latin typeface="Canva Sans" panose="020B0604020202020204" charset="0"/>
                      </a:endParaRPr>
                    </a:p>
                  </a:txBody>
                  <a:tcPr anchor="ctr">
                    <a:solidFill>
                      <a:schemeClr val="bg1"/>
                    </a:solidFill>
                  </a:tcPr>
                </a:tc>
                <a:tc>
                  <a:txBody>
                    <a:bodyPr/>
                    <a:lstStyle/>
                    <a:p>
                      <a:pPr algn="r"/>
                      <a:endParaRPr lang="en-GB" sz="1400" dirty="0">
                        <a:solidFill>
                          <a:schemeClr val="tx1"/>
                        </a:solidFill>
                        <a:latin typeface="Canva Sans" panose="020B0604020202020204" charset="0"/>
                      </a:endParaRPr>
                    </a:p>
                  </a:txBody>
                  <a:tcPr anchor="ctr">
                    <a:solidFill>
                      <a:schemeClr val="bg1"/>
                    </a:solidFill>
                  </a:tcPr>
                </a:tc>
                <a:tc>
                  <a:txBody>
                    <a:bodyPr/>
                    <a:lstStyle/>
                    <a:p>
                      <a:pPr algn="r"/>
                      <a:r>
                        <a:rPr lang="en-US" sz="1400" dirty="0">
                          <a:solidFill>
                            <a:schemeClr val="tx1"/>
                          </a:solidFill>
                          <a:latin typeface="Canva Sans" panose="020B0604020202020204" charset="0"/>
                        </a:rPr>
                        <a:t>Red Tractor Assured British Meat</a:t>
                      </a:r>
                    </a:p>
                    <a:p>
                      <a:pPr algn="r"/>
                      <a:endParaRPr lang="en-US" sz="1400" dirty="0">
                        <a:solidFill>
                          <a:schemeClr val="tx1"/>
                        </a:solidFill>
                        <a:latin typeface="Canva Sans" panose="020B0604020202020204" charset="0"/>
                      </a:endParaRPr>
                    </a:p>
                  </a:txBody>
                  <a:tcPr anchor="ctr">
                    <a:solidFill>
                      <a:schemeClr val="bg1"/>
                    </a:solidFill>
                  </a:tcPr>
                </a:tc>
                <a:tc>
                  <a:txBody>
                    <a:bodyPr/>
                    <a:lstStyle/>
                    <a:p>
                      <a:pPr algn="r"/>
                      <a:endParaRPr lang="en-US" sz="1400" dirty="0">
                        <a:solidFill>
                          <a:schemeClr val="tx1"/>
                        </a:solidFill>
                        <a:latin typeface="Canva Sans"/>
                      </a:endParaRPr>
                    </a:p>
                  </a:txBody>
                  <a:tcPr anchor="ctr">
                    <a:solidFill>
                      <a:schemeClr val="bg1"/>
                    </a:solidFill>
                  </a:tcPr>
                </a:tc>
                <a:extLst>
                  <a:ext uri="{0D108BD9-81ED-4DB2-BD59-A6C34878D82A}">
                    <a16:rowId xmlns:a16="http://schemas.microsoft.com/office/drawing/2014/main" val="1867446762"/>
                  </a:ext>
                </a:extLst>
              </a:tr>
              <a:tr h="1080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Canva Sans" panose="020B0604020202020204" charset="0"/>
                        </a:rPr>
                        <a:t>Added Plant Protein (50% of the protein comes from plant sources)</a:t>
                      </a:r>
                    </a:p>
                  </a:txBody>
                  <a:tcPr anchor="ctr">
                    <a:solidFill>
                      <a:schemeClr val="bg1"/>
                    </a:solidFill>
                  </a:tcPr>
                </a:tc>
                <a:tc>
                  <a:txBody>
                    <a:bodyPr/>
                    <a:lstStyle/>
                    <a:p>
                      <a:pPr algn="r"/>
                      <a:endParaRPr lang="en-GB" sz="1400" dirty="0">
                        <a:solidFill>
                          <a:schemeClr val="tx1"/>
                        </a:solidFill>
                        <a:latin typeface="Canva Sans" panose="020B0604020202020204" charset="0"/>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nva Sans" panose="020B0604020202020204" charset="0"/>
                        </a:rPr>
                        <a:t>MSC Certified Sustainable Seafood</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panose="020B0604020202020204" charset="0"/>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a:endParaRPr>
                    </a:p>
                  </a:txBody>
                  <a:tcPr anchor="ctr">
                    <a:solidFill>
                      <a:schemeClr val="bg1"/>
                    </a:solidFill>
                  </a:tcPr>
                </a:tc>
                <a:extLst>
                  <a:ext uri="{0D108BD9-81ED-4DB2-BD59-A6C34878D82A}">
                    <a16:rowId xmlns:a16="http://schemas.microsoft.com/office/drawing/2014/main" val="2110381991"/>
                  </a:ext>
                </a:extLst>
              </a:tr>
              <a:tr h="1080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Canva Sans" panose="020B0604020202020204" charset="0"/>
                        </a:rPr>
                        <a:t>Vegan dish</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0" dirty="0">
                        <a:solidFill>
                          <a:schemeClr val="tx1"/>
                        </a:solidFill>
                        <a:latin typeface="Canva Sans" panose="020B060402020202020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b="0" dirty="0">
                        <a:solidFill>
                          <a:schemeClr val="tx1"/>
                        </a:solidFill>
                        <a:latin typeface="Canva Sans" panose="020B0604020202020204" charset="0"/>
                      </a:endParaRPr>
                    </a:p>
                  </a:txBody>
                  <a:tcPr anchor="ctr">
                    <a:solidFill>
                      <a:schemeClr val="bg1"/>
                    </a:solidFill>
                  </a:tcPr>
                </a:tc>
                <a:tc>
                  <a:txBody>
                    <a:bodyPr/>
                    <a:lstStyle/>
                    <a:p>
                      <a:pPr algn="r"/>
                      <a:endParaRPr lang="en-GB" sz="1400" dirty="0">
                        <a:solidFill>
                          <a:schemeClr val="tx1"/>
                        </a:solidFill>
                        <a:latin typeface="Canva Sans" panose="020B0604020202020204" charset="0"/>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nva Sans" panose="020B0604020202020204" charset="0"/>
                        </a:rPr>
                        <a:t>A source of wholemeal carbohydrates</a:t>
                      </a: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a:endParaRPr>
                    </a:p>
                  </a:txBody>
                  <a:tcPr anchor="ctr">
                    <a:solidFill>
                      <a:schemeClr val="bg1"/>
                    </a:solidFill>
                  </a:tcPr>
                </a:tc>
                <a:extLst>
                  <a:ext uri="{0D108BD9-81ED-4DB2-BD59-A6C34878D82A}">
                    <a16:rowId xmlns:a16="http://schemas.microsoft.com/office/drawing/2014/main" val="1079872268"/>
                  </a:ext>
                </a:extLst>
              </a:tr>
              <a:tr h="1790711">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nva Sans" panose="020B0604020202020204" charset="0"/>
                        </a:rPr>
                        <a:t>Meets government sugar recommendations for a school lunch (6.5g free sugar or less)</a:t>
                      </a:r>
                    </a:p>
                  </a:txBody>
                  <a:tcPr anchor="ctr">
                    <a:solidFill>
                      <a:schemeClr val="bg1"/>
                    </a:solidFill>
                  </a:tcPr>
                </a:tc>
                <a:tc hMerge="1">
                  <a:txBody>
                    <a:bodyPr/>
                    <a:lstStyle/>
                    <a:p>
                      <a:endParaRPr lang="en-GB" sz="1400" dirty="0">
                        <a:solidFill>
                          <a:schemeClr val="bg1"/>
                        </a:solidFill>
                      </a:endParaRPr>
                    </a:p>
                  </a:txBody>
                  <a:tcPr>
                    <a:lnL w="12700" cap="flat" cmpd="sng" algn="ctr">
                      <a:solidFill>
                        <a:srgbClr val="A0036C"/>
                      </a:solidFill>
                      <a:prstDash val="solid"/>
                      <a:round/>
                      <a:headEnd type="none" w="med" len="med"/>
                      <a:tailEnd type="none" w="med" len="med"/>
                    </a:lnL>
                    <a:lnR w="12700" cap="flat" cmpd="sng" algn="ctr">
                      <a:solidFill>
                        <a:srgbClr val="A0036C"/>
                      </a:solidFill>
                      <a:prstDash val="solid"/>
                      <a:round/>
                      <a:headEnd type="none" w="med" len="med"/>
                      <a:tailEnd type="none" w="med" len="med"/>
                    </a:lnR>
                    <a:lnT w="12700" cap="flat" cmpd="sng" algn="ctr">
                      <a:solidFill>
                        <a:srgbClr val="A0036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3A2C7"/>
                    </a:solidFill>
                  </a:tcPr>
                </a:tc>
                <a:tc gridSpan="2">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nva Sans"/>
                      </a:endParaRPr>
                    </a:p>
                  </a:txBody>
                  <a:tcPr anchor="ctr">
                    <a:solidFill>
                      <a:schemeClr val="bg1"/>
                    </a:solidFill>
                  </a:tcPr>
                </a:tc>
                <a:tc hMerge="1">
                  <a:txBody>
                    <a:bodyPr/>
                    <a:lstStyle/>
                    <a:p>
                      <a:endParaRPr lang="en-GB" sz="14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0036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C64"/>
                    </a:solidFill>
                  </a:tcPr>
                </a:tc>
                <a:extLst>
                  <a:ext uri="{0D108BD9-81ED-4DB2-BD59-A6C34878D82A}">
                    <a16:rowId xmlns:a16="http://schemas.microsoft.com/office/drawing/2014/main" val="4236239693"/>
                  </a:ext>
                </a:extLst>
              </a:tr>
            </a:tbl>
          </a:graphicData>
        </a:graphic>
      </p:graphicFrame>
      <p:grpSp>
        <p:nvGrpSpPr>
          <p:cNvPr id="40" name="Group 25">
            <a:extLst>
              <a:ext uri="{FF2B5EF4-FFF2-40B4-BE49-F238E27FC236}">
                <a16:creationId xmlns:a16="http://schemas.microsoft.com/office/drawing/2014/main" id="{A7CADAA7-7376-F151-6400-F91644098AA7}"/>
              </a:ext>
            </a:extLst>
          </p:cNvPr>
          <p:cNvGrpSpPr/>
          <p:nvPr/>
        </p:nvGrpSpPr>
        <p:grpSpPr>
          <a:xfrm>
            <a:off x="13666875" y="2707362"/>
            <a:ext cx="756541" cy="756542"/>
            <a:chOff x="0" y="0"/>
            <a:chExt cx="812800" cy="812800"/>
          </a:xfrm>
        </p:grpSpPr>
        <p:sp>
          <p:nvSpPr>
            <p:cNvPr id="44" name="Freeform 26">
              <a:extLst>
                <a:ext uri="{FF2B5EF4-FFF2-40B4-BE49-F238E27FC236}">
                  <a16:creationId xmlns:a16="http://schemas.microsoft.com/office/drawing/2014/main" id="{15F9EE71-8F4F-5751-95DB-1CFD5F10C3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TextBox 27">
              <a:extLst>
                <a:ext uri="{FF2B5EF4-FFF2-40B4-BE49-F238E27FC236}">
                  <a16:creationId xmlns:a16="http://schemas.microsoft.com/office/drawing/2014/main" id="{D466AB07-9E67-03AE-43AE-2237EDB54046}"/>
                </a:ext>
              </a:extLst>
            </p:cNvPr>
            <p:cNvSpPr txBox="1"/>
            <p:nvPr/>
          </p:nvSpPr>
          <p:spPr>
            <a:xfrm>
              <a:off x="76200" y="47625"/>
              <a:ext cx="660400" cy="688975"/>
            </a:xfrm>
            <a:prstGeom prst="rect">
              <a:avLst/>
            </a:prstGeom>
          </p:spPr>
          <p:txBody>
            <a:bodyPr lIns="10227" tIns="10227" rIns="10227" bIns="10227"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1" name="Freeform 28">
            <a:extLst>
              <a:ext uri="{FF2B5EF4-FFF2-40B4-BE49-F238E27FC236}">
                <a16:creationId xmlns:a16="http://schemas.microsoft.com/office/drawing/2014/main" id="{B21B244B-1E9B-EE8D-7F94-AA8097E3A3D0}"/>
              </a:ext>
            </a:extLst>
          </p:cNvPr>
          <p:cNvSpPr/>
          <p:nvPr/>
        </p:nvSpPr>
        <p:spPr>
          <a:xfrm rot="1025364">
            <a:off x="14018521" y="2774192"/>
            <a:ext cx="351919" cy="280895"/>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TextBox 29">
            <a:extLst>
              <a:ext uri="{FF2B5EF4-FFF2-40B4-BE49-F238E27FC236}">
                <a16:creationId xmlns:a16="http://schemas.microsoft.com/office/drawing/2014/main" id="{CF0B2A50-2BA9-FE21-2D03-5BF19FE1F50B}"/>
              </a:ext>
            </a:extLst>
          </p:cNvPr>
          <p:cNvSpPr txBox="1"/>
          <p:nvPr/>
        </p:nvSpPr>
        <p:spPr>
          <a:xfrm>
            <a:off x="13702479" y="2890720"/>
            <a:ext cx="823842" cy="442205"/>
          </a:xfrm>
          <a:prstGeom prst="rect">
            <a:avLst/>
          </a:prstGeom>
        </p:spPr>
        <p:txBody>
          <a:bodyPr lIns="0" tIns="0" rIns="0" bIns="0" rtlCol="0" anchor="t">
            <a:spAutoFit/>
          </a:bodyPr>
          <a:lstStyle/>
          <a:p>
            <a:pPr marL="0" marR="0" lvl="0" indent="0" algn="l" defTabSz="914400" rtl="0" eaLnBrk="1" fontAlgn="auto" latinLnBrk="0" hangingPunct="1">
              <a:lnSpc>
                <a:spcPts val="1749"/>
              </a:lnSpc>
              <a:spcBef>
                <a:spcPts val="0"/>
              </a:spcBef>
              <a:spcAft>
                <a:spcPts val="0"/>
              </a:spcAft>
              <a:buClrTx/>
              <a:buSzTx/>
              <a:buFontTx/>
              <a:buNone/>
              <a:tabLst/>
              <a:defRPr/>
            </a:pPr>
            <a:r>
              <a:rPr kumimoji="0" lang="en-US" sz="1495" b="0" i="0" u="none" strike="noStrike" kern="1200" cap="none" spc="-74" normalizeH="0" baseline="0" noProof="0" dirty="0">
                <a:ln>
                  <a:noFill/>
                </a:ln>
                <a:solidFill>
                  <a:srgbClr val="FFFFFF"/>
                </a:solidFill>
                <a:effectLst/>
                <a:uLnTx/>
                <a:uFillTx/>
                <a:latin typeface="League Spartan"/>
                <a:ea typeface="+mn-ea"/>
                <a:cs typeface="+mn-cs"/>
              </a:rPr>
              <a:t> made </a:t>
            </a:r>
          </a:p>
          <a:p>
            <a:pPr marL="0" marR="0" lvl="0" indent="0" algn="l" defTabSz="914400" rtl="0" eaLnBrk="1" fontAlgn="auto" latinLnBrk="0" hangingPunct="1">
              <a:lnSpc>
                <a:spcPts val="1749"/>
              </a:lnSpc>
              <a:spcBef>
                <a:spcPts val="0"/>
              </a:spcBef>
              <a:spcAft>
                <a:spcPts val="0"/>
              </a:spcAft>
              <a:buClrTx/>
              <a:buSzTx/>
              <a:buFontTx/>
              <a:buNone/>
              <a:tabLst/>
              <a:defRPr/>
            </a:pPr>
            <a:r>
              <a:rPr kumimoji="0" lang="en-US" sz="1495" b="0" i="0" u="none" strike="noStrike" kern="1200" cap="none" spc="-74" normalizeH="0" baseline="0" noProof="0" dirty="0">
                <a:ln>
                  <a:noFill/>
                </a:ln>
                <a:solidFill>
                  <a:srgbClr val="FFFFFF"/>
                </a:solidFill>
                <a:effectLst/>
                <a:uLnTx/>
                <a:uFillTx/>
                <a:latin typeface="League Spartan"/>
                <a:ea typeface="+mn-ea"/>
                <a:cs typeface="+mn-cs"/>
              </a:rPr>
              <a:t>       site</a:t>
            </a:r>
          </a:p>
        </p:txBody>
      </p:sp>
      <p:sp>
        <p:nvSpPr>
          <p:cNvPr id="43" name="TextBox 30">
            <a:extLst>
              <a:ext uri="{FF2B5EF4-FFF2-40B4-BE49-F238E27FC236}">
                <a16:creationId xmlns:a16="http://schemas.microsoft.com/office/drawing/2014/main" id="{3880937C-7CFC-0029-A8DC-C3E0655EBD5E}"/>
              </a:ext>
            </a:extLst>
          </p:cNvPr>
          <p:cNvSpPr txBox="1"/>
          <p:nvPr/>
        </p:nvSpPr>
        <p:spPr>
          <a:xfrm rot="21386977">
            <a:off x="13530604" y="3156051"/>
            <a:ext cx="717954" cy="155299"/>
          </a:xfrm>
          <a:prstGeom prst="rect">
            <a:avLst/>
          </a:prstGeom>
        </p:spPr>
        <p:txBody>
          <a:bodyPr wrap="square" lIns="0" tIns="0" rIns="0" bIns="0" rtlCol="0" anchor="t">
            <a:spAutoFit/>
          </a:bodyPr>
          <a:lstStyle/>
          <a:p>
            <a:pPr marL="0" marR="0" lvl="0" indent="0" algn="ctr" defTabSz="914400" rtl="0" eaLnBrk="1" fontAlgn="auto" latinLnBrk="0" hangingPunct="1">
              <a:lnSpc>
                <a:spcPts val="1058"/>
              </a:lnSpc>
              <a:spcBef>
                <a:spcPts val="0"/>
              </a:spcBef>
              <a:spcAft>
                <a:spcPts val="0"/>
              </a:spcAft>
              <a:buClrTx/>
              <a:buSzTx/>
              <a:buFontTx/>
              <a:buNone/>
              <a:tabLst/>
              <a:defRPr/>
            </a:pPr>
            <a:r>
              <a:rPr kumimoji="0" lang="en-US" sz="1357" b="0" i="0" u="none" strike="noStrike" kern="1200" cap="none" spc="0" normalizeH="0" baseline="0" noProof="0" dirty="0">
                <a:ln>
                  <a:noFill/>
                </a:ln>
                <a:solidFill>
                  <a:srgbClr val="A6D8EC"/>
                </a:solidFill>
                <a:effectLst/>
                <a:uLnTx/>
                <a:uFillTx/>
                <a:latin typeface="Feeling Passionate"/>
                <a:ea typeface="+mn-ea"/>
                <a:cs typeface="+mn-cs"/>
              </a:rPr>
              <a:t>on</a:t>
            </a:r>
          </a:p>
        </p:txBody>
      </p:sp>
      <p:grpSp>
        <p:nvGrpSpPr>
          <p:cNvPr id="47" name="Group 40">
            <a:extLst>
              <a:ext uri="{FF2B5EF4-FFF2-40B4-BE49-F238E27FC236}">
                <a16:creationId xmlns:a16="http://schemas.microsoft.com/office/drawing/2014/main" id="{A28DC771-18CB-3A4B-173A-32B8AA46E930}"/>
              </a:ext>
            </a:extLst>
          </p:cNvPr>
          <p:cNvGrpSpPr/>
          <p:nvPr/>
        </p:nvGrpSpPr>
        <p:grpSpPr>
          <a:xfrm>
            <a:off x="13622930" y="6293246"/>
            <a:ext cx="839876" cy="355832"/>
            <a:chOff x="0" y="-28575"/>
            <a:chExt cx="831609" cy="352329"/>
          </a:xfrm>
        </p:grpSpPr>
        <p:sp>
          <p:nvSpPr>
            <p:cNvPr id="50" name="Freeform 41">
              <a:extLst>
                <a:ext uri="{FF2B5EF4-FFF2-40B4-BE49-F238E27FC236}">
                  <a16:creationId xmlns:a16="http://schemas.microsoft.com/office/drawing/2014/main" id="{DA189C30-5A5B-04BD-C85A-9CED4DF8FA02}"/>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TextBox 42">
              <a:extLst>
                <a:ext uri="{FF2B5EF4-FFF2-40B4-BE49-F238E27FC236}">
                  <a16:creationId xmlns:a16="http://schemas.microsoft.com/office/drawing/2014/main" id="{44E5B2C1-1401-FB42-F7D9-FB55DB9CC970}"/>
                </a:ext>
              </a:extLst>
            </p:cNvPr>
            <p:cNvSpPr txBox="1"/>
            <p:nvPr/>
          </p:nvSpPr>
          <p:spPr>
            <a:xfrm>
              <a:off x="0" y="-28575"/>
              <a:ext cx="831609" cy="352329"/>
            </a:xfrm>
            <a:prstGeom prst="rect">
              <a:avLst/>
            </a:prstGeom>
          </p:spPr>
          <p:txBody>
            <a:bodyPr lIns="27376" tIns="27376" rIns="27376" bIns="27376" rtlCol="0" anchor="ctr"/>
            <a:lstStyle/>
            <a:p>
              <a:pPr marL="0" marR="0" lvl="0" indent="0" algn="ctr" defTabSz="914400" rtl="0" eaLnBrk="1" fontAlgn="auto" latinLnBrk="0" hangingPunct="1">
                <a:lnSpc>
                  <a:spcPts val="19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8" name="TextBox 43">
            <a:extLst>
              <a:ext uri="{FF2B5EF4-FFF2-40B4-BE49-F238E27FC236}">
                <a16:creationId xmlns:a16="http://schemas.microsoft.com/office/drawing/2014/main" id="{C57DBB5D-8C60-DA82-9E9F-19375FBDE66C}"/>
              </a:ext>
            </a:extLst>
          </p:cNvPr>
          <p:cNvSpPr txBox="1"/>
          <p:nvPr/>
        </p:nvSpPr>
        <p:spPr>
          <a:xfrm>
            <a:off x="13638964" y="6336481"/>
            <a:ext cx="797375" cy="257455"/>
          </a:xfrm>
          <a:prstGeom prst="rect">
            <a:avLst/>
          </a:prstGeom>
        </p:spPr>
        <p:txBody>
          <a:bodyPr lIns="0" tIns="0" rIns="0" bIns="0" rtlCol="0" anchor="t">
            <a:spAutoFit/>
          </a:bodyPr>
          <a:lstStyle/>
          <a:p>
            <a:pPr marL="0" marR="0" lvl="0" indent="0" algn="ctr" defTabSz="914400" rtl="0" eaLnBrk="1" fontAlgn="auto" latinLnBrk="0" hangingPunct="1">
              <a:lnSpc>
                <a:spcPts val="2170"/>
              </a:lnSpc>
              <a:spcBef>
                <a:spcPct val="0"/>
              </a:spcBef>
              <a:spcAft>
                <a:spcPts val="0"/>
              </a:spcAft>
              <a:buClrTx/>
              <a:buSzTx/>
              <a:buFontTx/>
              <a:buNone/>
              <a:tabLst/>
              <a:defRPr/>
            </a:pPr>
            <a:r>
              <a:rPr kumimoji="0" lang="en-US" sz="1550" b="0" i="0" u="none" strike="noStrike" kern="1200" cap="none" spc="0" normalizeH="0" baseline="0" noProof="0" dirty="0">
                <a:ln>
                  <a:noFill/>
                </a:ln>
                <a:solidFill>
                  <a:srgbClr val="F2FBF4"/>
                </a:solidFill>
                <a:effectLst/>
                <a:uLnTx/>
                <a:uFillTx/>
                <a:latin typeface="TAN Nimbus"/>
                <a:ea typeface="+mn-ea"/>
                <a:cs typeface="+mn-cs"/>
              </a:rPr>
              <a:t>vegan</a:t>
            </a:r>
          </a:p>
        </p:txBody>
      </p:sp>
      <p:sp>
        <p:nvSpPr>
          <p:cNvPr id="49" name="Freeform 44">
            <a:extLst>
              <a:ext uri="{FF2B5EF4-FFF2-40B4-BE49-F238E27FC236}">
                <a16:creationId xmlns:a16="http://schemas.microsoft.com/office/drawing/2014/main" id="{497A8B22-6628-44C2-6805-29E5BB11627E}"/>
              </a:ext>
            </a:extLst>
          </p:cNvPr>
          <p:cNvSpPr/>
          <p:nvPr/>
        </p:nvSpPr>
        <p:spPr>
          <a:xfrm>
            <a:off x="13753251" y="6004976"/>
            <a:ext cx="568802" cy="34341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Freeform 93">
            <a:extLst>
              <a:ext uri="{FF2B5EF4-FFF2-40B4-BE49-F238E27FC236}">
                <a16:creationId xmlns:a16="http://schemas.microsoft.com/office/drawing/2014/main" id="{F06965DE-0C13-7B37-7EC0-A55ADB5B057D}"/>
              </a:ext>
            </a:extLst>
          </p:cNvPr>
          <p:cNvSpPr/>
          <p:nvPr/>
        </p:nvSpPr>
        <p:spPr>
          <a:xfrm rot="307044">
            <a:off x="16513335" y="2623996"/>
            <a:ext cx="823625" cy="854318"/>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Freeform 95">
            <a:extLst>
              <a:ext uri="{FF2B5EF4-FFF2-40B4-BE49-F238E27FC236}">
                <a16:creationId xmlns:a16="http://schemas.microsoft.com/office/drawing/2014/main" id="{45EC01AE-6B37-F781-1AE9-4E812AAF1120}"/>
              </a:ext>
            </a:extLst>
          </p:cNvPr>
          <p:cNvSpPr/>
          <p:nvPr/>
        </p:nvSpPr>
        <p:spPr>
          <a:xfrm>
            <a:off x="15103687" y="7358030"/>
            <a:ext cx="917157" cy="888978"/>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TextBox 96">
            <a:extLst>
              <a:ext uri="{FF2B5EF4-FFF2-40B4-BE49-F238E27FC236}">
                <a16:creationId xmlns:a16="http://schemas.microsoft.com/office/drawing/2014/main" id="{C2A81F88-4C2C-16CD-6DB9-B8FAED9CE536}"/>
              </a:ext>
            </a:extLst>
          </p:cNvPr>
          <p:cNvSpPr txBox="1"/>
          <p:nvPr/>
        </p:nvSpPr>
        <p:spPr>
          <a:xfrm>
            <a:off x="15092544" y="7852838"/>
            <a:ext cx="939441" cy="370780"/>
          </a:xfrm>
          <a:prstGeom prst="rect">
            <a:avLst/>
          </a:prstGeom>
        </p:spPr>
        <p:txBody>
          <a:bodyPr lIns="0" tIns="0" rIns="0" bIns="0" rtlCol="0" anchor="t">
            <a:spAutoFit/>
          </a:bodyPr>
          <a:lstStyle/>
          <a:p>
            <a:pPr marL="0" marR="0" lvl="0" indent="0" algn="ctr" defTabSz="914400" rtl="0" eaLnBrk="1" fontAlgn="auto" latinLnBrk="0" hangingPunct="1">
              <a:lnSpc>
                <a:spcPts val="1683"/>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CF5"/>
                </a:solidFill>
                <a:effectLst/>
                <a:uLnTx/>
                <a:uFillTx/>
                <a:latin typeface="Playfair Display Heavy"/>
                <a:ea typeface="+mn-ea"/>
                <a:cs typeface="+mn-cs"/>
              </a:rPr>
              <a:t>sugar</a:t>
            </a:r>
          </a:p>
        </p:txBody>
      </p:sp>
      <p:sp>
        <p:nvSpPr>
          <p:cNvPr id="56" name="TextBox 97">
            <a:extLst>
              <a:ext uri="{FF2B5EF4-FFF2-40B4-BE49-F238E27FC236}">
                <a16:creationId xmlns:a16="http://schemas.microsoft.com/office/drawing/2014/main" id="{A4548014-F3D8-EED7-639D-2BBDACC3BF40}"/>
              </a:ext>
            </a:extLst>
          </p:cNvPr>
          <p:cNvSpPr txBox="1"/>
          <p:nvPr/>
        </p:nvSpPr>
        <p:spPr>
          <a:xfrm>
            <a:off x="15081403" y="7656051"/>
            <a:ext cx="939441" cy="370780"/>
          </a:xfrm>
          <a:prstGeom prst="rect">
            <a:avLst/>
          </a:prstGeom>
        </p:spPr>
        <p:txBody>
          <a:bodyPr lIns="0" tIns="0" rIns="0" bIns="0" rtlCol="0" anchor="t">
            <a:spAutoFit/>
          </a:bodyPr>
          <a:lstStyle/>
          <a:p>
            <a:pPr marL="0" marR="0" lvl="0" indent="0" algn="ctr" defTabSz="914400" rtl="0" eaLnBrk="1" fontAlgn="auto" latinLnBrk="0" hangingPunct="1">
              <a:lnSpc>
                <a:spcPts val="1683"/>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FFFCF5"/>
                </a:solidFill>
                <a:effectLst/>
                <a:uLnTx/>
                <a:uFillTx/>
                <a:latin typeface="Playfair Display Heavy"/>
                <a:ea typeface="+mn-ea"/>
                <a:cs typeface="+mn-cs"/>
              </a:rPr>
              <a:t>low</a:t>
            </a:r>
          </a:p>
        </p:txBody>
      </p:sp>
      <p:sp>
        <p:nvSpPr>
          <p:cNvPr id="57" name="Freeform 23">
            <a:extLst>
              <a:ext uri="{FF2B5EF4-FFF2-40B4-BE49-F238E27FC236}">
                <a16:creationId xmlns:a16="http://schemas.microsoft.com/office/drawing/2014/main" id="{EB25556A-D31D-83CE-75C6-07C11489B5C6}"/>
              </a:ext>
            </a:extLst>
          </p:cNvPr>
          <p:cNvSpPr/>
          <p:nvPr/>
        </p:nvSpPr>
        <p:spPr>
          <a:xfrm flipH="1">
            <a:off x="16763837" y="5918880"/>
            <a:ext cx="536497" cy="85777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0" name="Freeform 8">
            <a:extLst>
              <a:ext uri="{FF2B5EF4-FFF2-40B4-BE49-F238E27FC236}">
                <a16:creationId xmlns:a16="http://schemas.microsoft.com/office/drawing/2014/main" id="{47FBD8D4-E86E-27CD-2DE0-8F259E995C7C}"/>
              </a:ext>
            </a:extLst>
          </p:cNvPr>
          <p:cNvSpPr/>
          <p:nvPr/>
        </p:nvSpPr>
        <p:spPr>
          <a:xfrm>
            <a:off x="13754148" y="5013504"/>
            <a:ext cx="782876" cy="702816"/>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Freeform 9">
            <a:extLst>
              <a:ext uri="{FF2B5EF4-FFF2-40B4-BE49-F238E27FC236}">
                <a16:creationId xmlns:a16="http://schemas.microsoft.com/office/drawing/2014/main" id="{D2E1F6AC-A50F-D05F-DFBB-A04234EAC062}"/>
              </a:ext>
            </a:extLst>
          </p:cNvPr>
          <p:cNvSpPr/>
          <p:nvPr/>
        </p:nvSpPr>
        <p:spPr>
          <a:xfrm rot="10078272">
            <a:off x="13751275" y="4812760"/>
            <a:ext cx="492618" cy="442241"/>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2" name="Group 10">
            <a:extLst>
              <a:ext uri="{FF2B5EF4-FFF2-40B4-BE49-F238E27FC236}">
                <a16:creationId xmlns:a16="http://schemas.microsoft.com/office/drawing/2014/main" id="{A68C5FD4-08B0-5A0B-AB03-E436387B81DE}"/>
              </a:ext>
            </a:extLst>
          </p:cNvPr>
          <p:cNvGrpSpPr/>
          <p:nvPr/>
        </p:nvGrpSpPr>
        <p:grpSpPr>
          <a:xfrm>
            <a:off x="13595902" y="5197790"/>
            <a:ext cx="213154" cy="202007"/>
            <a:chOff x="0" y="0"/>
            <a:chExt cx="812800" cy="812800"/>
          </a:xfrm>
        </p:grpSpPr>
        <p:sp>
          <p:nvSpPr>
            <p:cNvPr id="66" name="Freeform 11">
              <a:extLst>
                <a:ext uri="{FF2B5EF4-FFF2-40B4-BE49-F238E27FC236}">
                  <a16:creationId xmlns:a16="http://schemas.microsoft.com/office/drawing/2014/main" id="{928AE972-1A12-6704-68AE-BA9A1DDA2F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TextBox 12">
              <a:extLst>
                <a:ext uri="{FF2B5EF4-FFF2-40B4-BE49-F238E27FC236}">
                  <a16:creationId xmlns:a16="http://schemas.microsoft.com/office/drawing/2014/main" id="{97E108B7-4FB7-0016-89C9-9638D5D30D7A}"/>
                </a:ext>
              </a:extLst>
            </p:cNvPr>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3" name="Group 13">
            <a:extLst>
              <a:ext uri="{FF2B5EF4-FFF2-40B4-BE49-F238E27FC236}">
                <a16:creationId xmlns:a16="http://schemas.microsoft.com/office/drawing/2014/main" id="{82C8A26B-216E-699B-DE2C-5C7C51BCA03C}"/>
              </a:ext>
            </a:extLst>
          </p:cNvPr>
          <p:cNvGrpSpPr/>
          <p:nvPr/>
        </p:nvGrpSpPr>
        <p:grpSpPr>
          <a:xfrm>
            <a:off x="14238276" y="4833033"/>
            <a:ext cx="145762" cy="138140"/>
            <a:chOff x="0" y="0"/>
            <a:chExt cx="812800" cy="812800"/>
          </a:xfrm>
        </p:grpSpPr>
        <p:sp>
          <p:nvSpPr>
            <p:cNvPr id="64" name="Freeform 14">
              <a:extLst>
                <a:ext uri="{FF2B5EF4-FFF2-40B4-BE49-F238E27FC236}">
                  <a16:creationId xmlns:a16="http://schemas.microsoft.com/office/drawing/2014/main" id="{25559696-E726-F4F8-FC5E-B12B328D3F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5" name="TextBox 15">
              <a:extLst>
                <a:ext uri="{FF2B5EF4-FFF2-40B4-BE49-F238E27FC236}">
                  <a16:creationId xmlns:a16="http://schemas.microsoft.com/office/drawing/2014/main" id="{CC7DEE34-827A-977E-530B-AA52845EC37D}"/>
                </a:ext>
              </a:extLst>
            </p:cNvPr>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8" name="TextBox 79">
            <a:extLst>
              <a:ext uri="{FF2B5EF4-FFF2-40B4-BE49-F238E27FC236}">
                <a16:creationId xmlns:a16="http://schemas.microsoft.com/office/drawing/2014/main" id="{2F6A5595-0B7C-089D-10DD-7107D2A0B31C}"/>
              </a:ext>
            </a:extLst>
          </p:cNvPr>
          <p:cNvSpPr txBox="1"/>
          <p:nvPr/>
        </p:nvSpPr>
        <p:spPr>
          <a:xfrm>
            <a:off x="298616" y="352865"/>
            <a:ext cx="17678399" cy="135421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800" b="0" i="0" u="none" strike="noStrike" kern="1200" cap="none" spc="-138" normalizeH="0" baseline="0" noProof="0" dirty="0">
                <a:ln>
                  <a:noFill/>
                </a:ln>
                <a:solidFill>
                  <a:srgbClr val="FFFFFF"/>
                </a:solidFill>
                <a:effectLst/>
                <a:uLnTx/>
                <a:uFillTx/>
                <a:latin typeface="Barlow Condensed Bold"/>
                <a:ea typeface="+mn-ea"/>
                <a:cs typeface="+mn-cs"/>
              </a:rPr>
              <a:t>Menu Information: Spring Summer 2026</a:t>
            </a:r>
          </a:p>
        </p:txBody>
      </p:sp>
      <p:pic>
        <p:nvPicPr>
          <p:cNvPr id="2" name="Picture 1" descr="A yellow sun with triangles&#10;&#10;Description automatically generated">
            <a:extLst>
              <a:ext uri="{FF2B5EF4-FFF2-40B4-BE49-F238E27FC236}">
                <a16:creationId xmlns:a16="http://schemas.microsoft.com/office/drawing/2014/main" id="{07767F5F-A82B-4D4B-27B4-2B70C2703C40}"/>
              </a:ext>
            </a:extLst>
          </p:cNvPr>
          <p:cNvPicPr>
            <a:picLocks noChangeAspect="1"/>
          </p:cNvPicPr>
          <p:nvPr/>
        </p:nvPicPr>
        <p:blipFill>
          <a:blip r:embed="rId19"/>
          <a:stretch>
            <a:fillRect/>
          </a:stretch>
        </p:blipFill>
        <p:spPr>
          <a:xfrm>
            <a:off x="13564745" y="3709452"/>
            <a:ext cx="972279" cy="861229"/>
          </a:xfrm>
          <a:prstGeom prst="rect">
            <a:avLst/>
          </a:prstGeom>
        </p:spPr>
      </p:pic>
      <p:sp>
        <p:nvSpPr>
          <p:cNvPr id="5" name="Rectangle 4">
            <a:extLst>
              <a:ext uri="{FF2B5EF4-FFF2-40B4-BE49-F238E27FC236}">
                <a16:creationId xmlns:a16="http://schemas.microsoft.com/office/drawing/2014/main" id="{9E538933-867D-31EE-9BD4-3BDD17AE8D85}"/>
              </a:ext>
            </a:extLst>
          </p:cNvPr>
          <p:cNvSpPr/>
          <p:nvPr/>
        </p:nvSpPr>
        <p:spPr>
          <a:xfrm>
            <a:off x="2682039" y="6803307"/>
            <a:ext cx="3054211" cy="2887402"/>
          </a:xfrm>
          <a:custGeom>
            <a:avLst/>
            <a:gdLst>
              <a:gd name="csX0" fmla="*/ 0 w 3054211"/>
              <a:gd name="csY0" fmla="*/ 0 h 2887402"/>
              <a:gd name="csX1" fmla="*/ 3054211 w 3054211"/>
              <a:gd name="csY1" fmla="*/ 0 h 2887402"/>
              <a:gd name="csX2" fmla="*/ 3054211 w 3054211"/>
              <a:gd name="csY2" fmla="*/ 2887402 h 2887402"/>
              <a:gd name="csX3" fmla="*/ 0 w 3054211"/>
              <a:gd name="csY3" fmla="*/ 2887402 h 2887402"/>
              <a:gd name="csX4" fmla="*/ 0 w 3054211"/>
              <a:gd name="csY4" fmla="*/ 0 h 2887402"/>
            </a:gdLst>
            <a:ahLst/>
            <a:cxnLst>
              <a:cxn ang="0">
                <a:pos x="csX0" y="csY0"/>
              </a:cxn>
              <a:cxn ang="0">
                <a:pos x="csX1" y="csY1"/>
              </a:cxn>
              <a:cxn ang="0">
                <a:pos x="csX2" y="csY2"/>
              </a:cxn>
              <a:cxn ang="0">
                <a:pos x="csX3" y="csY3"/>
              </a:cxn>
              <a:cxn ang="0">
                <a:pos x="csX4" y="csY4"/>
              </a:cxn>
            </a:cxnLst>
            <a:rect l="l" t="t" r="r" b="b"/>
            <a:pathLst>
              <a:path w="3054211" h="2887402" fill="none" extrusionOk="0">
                <a:moveTo>
                  <a:pt x="0" y="0"/>
                </a:moveTo>
                <a:cubicBezTo>
                  <a:pt x="970700" y="-149972"/>
                  <a:pt x="2003350" y="85198"/>
                  <a:pt x="3054211" y="0"/>
                </a:cubicBezTo>
                <a:cubicBezTo>
                  <a:pt x="3223622" y="404142"/>
                  <a:pt x="3139765" y="2512904"/>
                  <a:pt x="3054211" y="2887402"/>
                </a:cubicBezTo>
                <a:cubicBezTo>
                  <a:pt x="1904248" y="2978778"/>
                  <a:pt x="1183595" y="2881345"/>
                  <a:pt x="0" y="2887402"/>
                </a:cubicBezTo>
                <a:cubicBezTo>
                  <a:pt x="-92943" y="1694860"/>
                  <a:pt x="-168235" y="586527"/>
                  <a:pt x="0" y="0"/>
                </a:cubicBezTo>
                <a:close/>
              </a:path>
              <a:path w="3054211" h="2887402" stroke="0" extrusionOk="0">
                <a:moveTo>
                  <a:pt x="0" y="0"/>
                </a:moveTo>
                <a:cubicBezTo>
                  <a:pt x="1194974" y="-113254"/>
                  <a:pt x="2107782" y="102601"/>
                  <a:pt x="3054211" y="0"/>
                </a:cubicBezTo>
                <a:cubicBezTo>
                  <a:pt x="3001386" y="1192874"/>
                  <a:pt x="3177385" y="2515457"/>
                  <a:pt x="3054211" y="2887402"/>
                </a:cubicBezTo>
                <a:cubicBezTo>
                  <a:pt x="1982484" y="2943212"/>
                  <a:pt x="1329424" y="3056360"/>
                  <a:pt x="0" y="2887402"/>
                </a:cubicBezTo>
                <a:cubicBezTo>
                  <a:pt x="-144930" y="1969748"/>
                  <a:pt x="-18259" y="1370985"/>
                  <a:pt x="0" y="0"/>
                </a:cubicBezTo>
                <a:close/>
              </a:path>
            </a:pathLst>
          </a:custGeom>
          <a:solidFill>
            <a:schemeClr val="accent4">
              <a:lumMod val="60000"/>
              <a:lumOff val="40000"/>
            </a:schemeClr>
          </a:solidFill>
          <a:ln w="57150">
            <a:solidFill>
              <a:srgbClr val="FFFFFF"/>
            </a:solidFill>
            <a:extLst>
              <a:ext uri="{C807C97D-BFC1-408E-A445-0C87EB9F89A2}">
                <ask:lineSketchStyleProps xmlns:ask="http://schemas.microsoft.com/office/drawing/2018/sketchyshapes" sd="349921161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A0036C"/>
                </a:solidFill>
                <a:effectLst/>
                <a:uLnTx/>
                <a:uFillTx/>
                <a:latin typeface="Canva Sans"/>
                <a:ea typeface="+mn-ea"/>
                <a:cs typeface="+mn-cs"/>
              </a:rPr>
              <a:t>All of our menus meet the School Food Standards, meaning our menus are balanced, nutritious and contain lots of healthy foods!</a:t>
            </a:r>
            <a:endParaRPr kumimoji="0" lang="en-US" sz="1600" b="0" i="0" u="none" strike="noStrike" kern="1200" cap="none" spc="0" normalizeH="0" baseline="0" noProof="0" dirty="0">
              <a:ln>
                <a:noFill/>
              </a:ln>
              <a:solidFill>
                <a:srgbClr val="A0036C"/>
              </a:solidFill>
              <a:effectLst/>
              <a:uLnTx/>
              <a:uFillTx/>
              <a:latin typeface="Canva 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A0036C"/>
                </a:solidFill>
                <a:effectLst/>
                <a:uLnTx/>
                <a:uFillTx/>
                <a:latin typeface="Canva Sans"/>
                <a:ea typeface="+mn-ea"/>
                <a:cs typeface="+mn-cs"/>
              </a:rPr>
              <a:t>Read more about the School Food Standards here - </a:t>
            </a:r>
            <a:endParaRPr kumimoji="0" lang="en-US" sz="1600" b="0" i="0" u="none" strike="noStrike" kern="1200" cap="none" spc="0" normalizeH="0" baseline="0" noProof="0" dirty="0">
              <a:ln>
                <a:noFill/>
              </a:ln>
              <a:solidFill>
                <a:srgbClr val="A0036C"/>
              </a:solidFill>
              <a:effectLst/>
              <a:uLnTx/>
              <a:uFillTx/>
              <a:latin typeface="Canva 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A0036C"/>
                </a:solidFill>
                <a:effectLst/>
                <a:uLnTx/>
                <a:uFillTx/>
                <a:latin typeface="Canva Sans"/>
                <a:ea typeface="+mn-ea"/>
                <a:cs typeface="+mn-cs"/>
                <a:hlinkClick r:id="rId20">
                  <a:extLst>
                    <a:ext uri="{A12FA001-AC4F-418D-AE19-62706E023703}">
                      <ahyp:hlinkClr xmlns:ahyp="http://schemas.microsoft.com/office/drawing/2018/hyperlinkcolor" val="tx"/>
                    </a:ext>
                  </a:extLst>
                </a:hlinkClick>
              </a:rPr>
              <a:t>Homepage - School Food Plan</a:t>
            </a:r>
            <a:endParaRPr kumimoji="0" lang="en-GB" sz="1600" b="0" i="0" u="none" strike="noStrike" kern="1200" cap="none" spc="0" normalizeH="0" baseline="0" noProof="0" dirty="0">
              <a:ln>
                <a:noFill/>
              </a:ln>
              <a:solidFill>
                <a:srgbClr val="A0036C"/>
              </a:solidFill>
              <a:effectLst/>
              <a:uLnTx/>
              <a:uFillTx/>
              <a:latin typeface="Calibri"/>
              <a:ea typeface="+mn-ea"/>
              <a:cs typeface="+mn-cs"/>
              <a:hlinkClick r:id="rId20">
                <a:extLst>
                  <a:ext uri="{A12FA001-AC4F-418D-AE19-62706E023703}">
                    <ahyp:hlinkClr xmlns:ahyp="http://schemas.microsoft.com/office/drawing/2018/hyperlinkcolor" val="tx"/>
                  </a:ext>
                </a:extLst>
              </a:hlinkClick>
            </a:endParaRPr>
          </a:p>
        </p:txBody>
      </p:sp>
      <p:sp>
        <p:nvSpPr>
          <p:cNvPr id="6" name="Rectangle 5">
            <a:extLst>
              <a:ext uri="{FF2B5EF4-FFF2-40B4-BE49-F238E27FC236}">
                <a16:creationId xmlns:a16="http://schemas.microsoft.com/office/drawing/2014/main" id="{620C28FC-A471-CF10-E9D8-7EF607135A0B}"/>
              </a:ext>
            </a:extLst>
          </p:cNvPr>
          <p:cNvSpPr/>
          <p:nvPr/>
        </p:nvSpPr>
        <p:spPr>
          <a:xfrm>
            <a:off x="8287525" y="5082439"/>
            <a:ext cx="3194037" cy="2179957"/>
          </a:xfrm>
          <a:custGeom>
            <a:avLst/>
            <a:gdLst>
              <a:gd name="csX0" fmla="*/ 0 w 3194037"/>
              <a:gd name="csY0" fmla="*/ 0 h 2179957"/>
              <a:gd name="csX1" fmla="*/ 3194037 w 3194037"/>
              <a:gd name="csY1" fmla="*/ 0 h 2179957"/>
              <a:gd name="csX2" fmla="*/ 3194037 w 3194037"/>
              <a:gd name="csY2" fmla="*/ 2179957 h 2179957"/>
              <a:gd name="csX3" fmla="*/ 0 w 3194037"/>
              <a:gd name="csY3" fmla="*/ 2179957 h 2179957"/>
              <a:gd name="csX4" fmla="*/ 0 w 3194037"/>
              <a:gd name="csY4" fmla="*/ 0 h 2179957"/>
            </a:gdLst>
            <a:ahLst/>
            <a:cxnLst>
              <a:cxn ang="0">
                <a:pos x="csX0" y="csY0"/>
              </a:cxn>
              <a:cxn ang="0">
                <a:pos x="csX1" y="csY1"/>
              </a:cxn>
              <a:cxn ang="0">
                <a:pos x="csX2" y="csY2"/>
              </a:cxn>
              <a:cxn ang="0">
                <a:pos x="csX3" y="csY3"/>
              </a:cxn>
              <a:cxn ang="0">
                <a:pos x="csX4" y="csY4"/>
              </a:cxn>
            </a:cxnLst>
            <a:rect l="l" t="t" r="r" b="b"/>
            <a:pathLst>
              <a:path w="3194037" h="2179957" fill="none" extrusionOk="0">
                <a:moveTo>
                  <a:pt x="0" y="0"/>
                </a:moveTo>
                <a:cubicBezTo>
                  <a:pt x="642130" y="-149972"/>
                  <a:pt x="2857591" y="85198"/>
                  <a:pt x="3194037" y="0"/>
                </a:cubicBezTo>
                <a:cubicBezTo>
                  <a:pt x="3363448" y="267353"/>
                  <a:pt x="3279591" y="1463377"/>
                  <a:pt x="3194037" y="2179957"/>
                </a:cubicBezTo>
                <a:cubicBezTo>
                  <a:pt x="2594043" y="2271333"/>
                  <a:pt x="828392" y="2173900"/>
                  <a:pt x="0" y="2179957"/>
                </a:cubicBezTo>
                <a:cubicBezTo>
                  <a:pt x="-92943" y="1416838"/>
                  <a:pt x="-168235" y="798529"/>
                  <a:pt x="0" y="0"/>
                </a:cubicBezTo>
                <a:close/>
              </a:path>
              <a:path w="3194037" h="2179957" stroke="0" extrusionOk="0">
                <a:moveTo>
                  <a:pt x="0" y="0"/>
                </a:moveTo>
                <a:cubicBezTo>
                  <a:pt x="677305" y="-113254"/>
                  <a:pt x="2710138" y="102601"/>
                  <a:pt x="3194037" y="0"/>
                </a:cubicBezTo>
                <a:cubicBezTo>
                  <a:pt x="3141212" y="371775"/>
                  <a:pt x="3317211" y="1377469"/>
                  <a:pt x="3194037" y="2179957"/>
                </a:cubicBezTo>
                <a:cubicBezTo>
                  <a:pt x="2840184" y="2235767"/>
                  <a:pt x="1515845" y="2348915"/>
                  <a:pt x="0" y="2179957"/>
                </a:cubicBezTo>
                <a:cubicBezTo>
                  <a:pt x="-144930" y="1954759"/>
                  <a:pt x="-18259" y="708934"/>
                  <a:pt x="0" y="0"/>
                </a:cubicBezTo>
                <a:close/>
              </a:path>
            </a:pathLst>
          </a:custGeom>
          <a:solidFill>
            <a:srgbClr val="A0036C"/>
          </a:solidFill>
          <a:ln w="57150">
            <a:solidFill>
              <a:srgbClr val="FFFFFF"/>
            </a:solidFill>
            <a:extLst>
              <a:ext uri="{C807C97D-BFC1-408E-A445-0C87EB9F89A2}">
                <ask:lineSketchStyleProps xmlns:ask="http://schemas.microsoft.com/office/drawing/2018/sketchyshapes" sd="349921161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nva Sans"/>
                <a:ea typeface="+mn-ea"/>
                <a:cs typeface="+mn-cs"/>
              </a:rPr>
              <a:t>As per the School Food Standards we do not add salt to any of our meals. We also work with suppliers to ensure we are working together to meet the government’s salt reduction targets.</a:t>
            </a:r>
          </a:p>
        </p:txBody>
      </p:sp>
      <p:sp>
        <p:nvSpPr>
          <p:cNvPr id="8" name="Flowchart: Terminator 7">
            <a:extLst>
              <a:ext uri="{FF2B5EF4-FFF2-40B4-BE49-F238E27FC236}">
                <a16:creationId xmlns:a16="http://schemas.microsoft.com/office/drawing/2014/main" id="{718C1E2C-91C6-08C7-8774-D0DA17F6A40A}"/>
              </a:ext>
            </a:extLst>
          </p:cNvPr>
          <p:cNvSpPr/>
          <p:nvPr/>
        </p:nvSpPr>
        <p:spPr>
          <a:xfrm>
            <a:off x="6087958" y="7540369"/>
            <a:ext cx="4804856" cy="1821345"/>
          </a:xfrm>
          <a:custGeom>
            <a:avLst/>
            <a:gdLst>
              <a:gd name="csX0" fmla="*/ 773003 w 4804856"/>
              <a:gd name="csY0" fmla="*/ 0 h 1821345"/>
              <a:gd name="csX1" fmla="*/ 4031852 w 4804856"/>
              <a:gd name="csY1" fmla="*/ 0 h 1821345"/>
              <a:gd name="csX2" fmla="*/ 4804856 w 4804856"/>
              <a:gd name="csY2" fmla="*/ 910672 h 1821345"/>
              <a:gd name="csX3" fmla="*/ 4031852 w 4804856"/>
              <a:gd name="csY3" fmla="*/ 1821345 h 1821345"/>
              <a:gd name="csX4" fmla="*/ 773003 w 4804856"/>
              <a:gd name="csY4" fmla="*/ 1821345 h 1821345"/>
              <a:gd name="csX5" fmla="*/ 0 w 4804856"/>
              <a:gd name="csY5" fmla="*/ 910672 h 1821345"/>
              <a:gd name="csX6" fmla="*/ 773003 w 4804856"/>
              <a:gd name="csY6" fmla="*/ 0 h 182134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804856" h="1821345" fill="none" extrusionOk="0">
                <a:moveTo>
                  <a:pt x="773003" y="0"/>
                </a:moveTo>
                <a:cubicBezTo>
                  <a:pt x="2037431" y="-91376"/>
                  <a:pt x="2419827" y="6057"/>
                  <a:pt x="4031852" y="0"/>
                </a:cubicBezTo>
                <a:cubicBezTo>
                  <a:pt x="4509833" y="4491"/>
                  <a:pt x="4803220" y="418935"/>
                  <a:pt x="4804856" y="910672"/>
                </a:cubicBezTo>
                <a:cubicBezTo>
                  <a:pt x="4757209" y="1399817"/>
                  <a:pt x="4530959" y="1854974"/>
                  <a:pt x="4031852" y="1821345"/>
                </a:cubicBezTo>
                <a:cubicBezTo>
                  <a:pt x="2796356" y="1850852"/>
                  <a:pt x="2171635" y="1764817"/>
                  <a:pt x="773003" y="1821345"/>
                </a:cubicBezTo>
                <a:cubicBezTo>
                  <a:pt x="348403" y="1863407"/>
                  <a:pt x="-50052" y="1459983"/>
                  <a:pt x="0" y="910672"/>
                </a:cubicBezTo>
                <a:cubicBezTo>
                  <a:pt x="-2878" y="460304"/>
                  <a:pt x="343736" y="55708"/>
                  <a:pt x="773003" y="0"/>
                </a:cubicBezTo>
                <a:close/>
              </a:path>
              <a:path w="4804856" h="1821345" stroke="0" extrusionOk="0">
                <a:moveTo>
                  <a:pt x="773003" y="0"/>
                </a:moveTo>
                <a:cubicBezTo>
                  <a:pt x="2045310" y="-113254"/>
                  <a:pt x="3164965" y="102601"/>
                  <a:pt x="4031852" y="0"/>
                </a:cubicBezTo>
                <a:cubicBezTo>
                  <a:pt x="4440403" y="25529"/>
                  <a:pt x="4736189" y="335516"/>
                  <a:pt x="4804856" y="910672"/>
                </a:cubicBezTo>
                <a:cubicBezTo>
                  <a:pt x="4833091" y="1461379"/>
                  <a:pt x="4483473" y="1828014"/>
                  <a:pt x="4031852" y="1821345"/>
                </a:cubicBezTo>
                <a:cubicBezTo>
                  <a:pt x="3428440" y="1966275"/>
                  <a:pt x="1368124" y="1839604"/>
                  <a:pt x="773003" y="1821345"/>
                </a:cubicBezTo>
                <a:cubicBezTo>
                  <a:pt x="290494" y="1749842"/>
                  <a:pt x="-50866" y="1368089"/>
                  <a:pt x="0" y="910672"/>
                </a:cubicBezTo>
                <a:cubicBezTo>
                  <a:pt x="25787" y="378273"/>
                  <a:pt x="387731" y="45989"/>
                  <a:pt x="773003" y="0"/>
                </a:cubicBezTo>
                <a:close/>
              </a:path>
            </a:pathLst>
          </a:custGeom>
          <a:solidFill>
            <a:schemeClr val="accent3">
              <a:lumMod val="40000"/>
              <a:lumOff val="60000"/>
            </a:schemeClr>
          </a:solidFill>
          <a:ln w="57150">
            <a:solidFill>
              <a:srgbClr val="FFFFFF"/>
            </a:solidFill>
            <a:extLst>
              <a:ext uri="{C807C97D-BFC1-408E-A445-0C87EB9F89A2}">
                <ask:lineSketchStyleProps xmlns:ask="http://schemas.microsoft.com/office/drawing/2018/sketchyshapes" sd="3499211612">
                  <a:prstGeom prst="flowChartTerminator">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6C64"/>
                </a:solidFill>
                <a:effectLst/>
                <a:uLnTx/>
                <a:uFillTx/>
                <a:latin typeface="Canva Sans"/>
                <a:ea typeface="Calibri"/>
                <a:cs typeface="Calibri"/>
              </a:rPr>
              <a:t>We do not serve any chocolate or confectionary within our school meals, as per the School Food Standards. Our ‘chocolate’ desserts contain only cocoa powder.</a:t>
            </a:r>
            <a:endParaRPr kumimoji="0" lang="en-US" sz="1600" b="0" i="0" u="none" strike="noStrike" kern="1200" cap="none" spc="0" normalizeH="0" baseline="0" noProof="0" dirty="0">
              <a:ln>
                <a:noFill/>
              </a:ln>
              <a:solidFill>
                <a:srgbClr val="006C64"/>
              </a:solidFill>
              <a:effectLst/>
              <a:uLnTx/>
              <a:uFillTx/>
              <a:latin typeface="Calibri"/>
              <a:ea typeface="Calibri"/>
              <a:cs typeface="Calibri"/>
            </a:endParaRPr>
          </a:p>
        </p:txBody>
      </p:sp>
      <p:sp>
        <p:nvSpPr>
          <p:cNvPr id="79" name="Rectangle 78">
            <a:extLst>
              <a:ext uri="{FF2B5EF4-FFF2-40B4-BE49-F238E27FC236}">
                <a16:creationId xmlns:a16="http://schemas.microsoft.com/office/drawing/2014/main" id="{B8FE5F1B-FEFF-95D3-0531-3C7892FF0F7B}"/>
              </a:ext>
            </a:extLst>
          </p:cNvPr>
          <p:cNvSpPr/>
          <p:nvPr/>
        </p:nvSpPr>
        <p:spPr>
          <a:xfrm>
            <a:off x="535776" y="4472580"/>
            <a:ext cx="4821808" cy="2066657"/>
          </a:xfrm>
          <a:custGeom>
            <a:avLst/>
            <a:gdLst>
              <a:gd name="csX0" fmla="*/ 0 w 4821808"/>
              <a:gd name="csY0" fmla="*/ 0 h 2066657"/>
              <a:gd name="csX1" fmla="*/ 4821808 w 4821808"/>
              <a:gd name="csY1" fmla="*/ 0 h 2066657"/>
              <a:gd name="csX2" fmla="*/ 4821808 w 4821808"/>
              <a:gd name="csY2" fmla="*/ 2066657 h 2066657"/>
              <a:gd name="csX3" fmla="*/ 0 w 4821808"/>
              <a:gd name="csY3" fmla="*/ 2066657 h 2066657"/>
              <a:gd name="csX4" fmla="*/ 0 w 4821808"/>
              <a:gd name="csY4" fmla="*/ 0 h 2066657"/>
            </a:gdLst>
            <a:ahLst/>
            <a:cxnLst>
              <a:cxn ang="0">
                <a:pos x="csX0" y="csY0"/>
              </a:cxn>
              <a:cxn ang="0">
                <a:pos x="csX1" y="csY1"/>
              </a:cxn>
              <a:cxn ang="0">
                <a:pos x="csX2" y="csY2"/>
              </a:cxn>
              <a:cxn ang="0">
                <a:pos x="csX3" y="csY3"/>
              </a:cxn>
              <a:cxn ang="0">
                <a:pos x="csX4" y="csY4"/>
              </a:cxn>
            </a:cxnLst>
            <a:rect l="l" t="t" r="r" b="b"/>
            <a:pathLst>
              <a:path w="4821808" h="2066657" fill="none" extrusionOk="0">
                <a:moveTo>
                  <a:pt x="0" y="0"/>
                </a:moveTo>
                <a:cubicBezTo>
                  <a:pt x="1483918" y="-149972"/>
                  <a:pt x="2631719" y="85198"/>
                  <a:pt x="4821808" y="0"/>
                </a:cubicBezTo>
                <a:cubicBezTo>
                  <a:pt x="4991219" y="487417"/>
                  <a:pt x="4907362" y="1660604"/>
                  <a:pt x="4821808" y="2066657"/>
                </a:cubicBezTo>
                <a:cubicBezTo>
                  <a:pt x="4298473" y="2158033"/>
                  <a:pt x="1909529" y="2060600"/>
                  <a:pt x="0" y="2066657"/>
                </a:cubicBezTo>
                <a:cubicBezTo>
                  <a:pt x="-92943" y="1749280"/>
                  <a:pt x="-168235" y="743549"/>
                  <a:pt x="0" y="0"/>
                </a:cubicBezTo>
                <a:close/>
              </a:path>
              <a:path w="4821808" h="2066657" stroke="0" extrusionOk="0">
                <a:moveTo>
                  <a:pt x="0" y="0"/>
                </a:moveTo>
                <a:cubicBezTo>
                  <a:pt x="2073463" y="-113254"/>
                  <a:pt x="3573255" y="102601"/>
                  <a:pt x="4821808" y="0"/>
                </a:cubicBezTo>
                <a:cubicBezTo>
                  <a:pt x="4768983" y="893381"/>
                  <a:pt x="4944982" y="1704226"/>
                  <a:pt x="4821808" y="2066657"/>
                </a:cubicBezTo>
                <a:cubicBezTo>
                  <a:pt x="3098005" y="2122467"/>
                  <a:pt x="1217747" y="2235615"/>
                  <a:pt x="0" y="2066657"/>
                </a:cubicBezTo>
                <a:cubicBezTo>
                  <a:pt x="-144930" y="1374692"/>
                  <a:pt x="-18259" y="356462"/>
                  <a:pt x="0" y="0"/>
                </a:cubicBezTo>
                <a:close/>
              </a:path>
            </a:pathLst>
          </a:custGeom>
          <a:solidFill>
            <a:srgbClr val="38B6FF"/>
          </a:solidFill>
          <a:ln w="57150">
            <a:solidFill>
              <a:srgbClr val="FFFFFF"/>
            </a:solidFill>
            <a:extLst>
              <a:ext uri="{C807C97D-BFC1-408E-A445-0C87EB9F89A2}">
                <ask:lineSketchStyleProps xmlns:ask="http://schemas.microsoft.com/office/drawing/2018/sketchyshapes" sd="3499211612">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nva Sans"/>
                <a:ea typeface="+mn-ea"/>
                <a:cs typeface="+mn-cs"/>
              </a:rPr>
              <a:t>Our recipes all meet the School Food Standard portion sizes, meaning pupils are getting the right requirements for their age. We provide visual portion size training resources for our kitchen teams. We also offer unlimited vegetables, salads and bread for any pupils who may need a bit extra food that day!</a:t>
            </a:r>
            <a:endParaRPr kumimoji="0" lang="en-US" sz="1600" b="0" i="0" u="none" strike="noStrike" kern="1200" cap="none" spc="0" normalizeH="0" baseline="0" noProof="0" dirty="0">
              <a:ln>
                <a:noFill/>
              </a:ln>
              <a:solidFill>
                <a:prstClr val="white"/>
              </a:solidFill>
              <a:effectLst/>
              <a:uLnTx/>
              <a:uFillTx/>
              <a:latin typeface="Calibri"/>
              <a:ea typeface="Calibri"/>
              <a:cs typeface="Calibri"/>
            </a:endParaRPr>
          </a:p>
        </p:txBody>
      </p:sp>
      <p:sp>
        <p:nvSpPr>
          <p:cNvPr id="9" name="Rectangle 1">
            <a:extLst>
              <a:ext uri="{FF2B5EF4-FFF2-40B4-BE49-F238E27FC236}">
                <a16:creationId xmlns:a16="http://schemas.microsoft.com/office/drawing/2014/main" id="{1139631B-3127-9609-D4E3-0DDCC955D838}"/>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0827829F-487B-5BC0-F26C-851A492CD5DD}"/>
              </a:ext>
            </a:extLst>
          </p:cNvPr>
          <p:cNvPicPr>
            <a:picLocks noChangeAspect="1"/>
          </p:cNvPicPr>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16583813" y="3590754"/>
            <a:ext cx="740178" cy="1033458"/>
          </a:xfrm>
          <a:prstGeom prst="rect">
            <a:avLst/>
          </a:prstGeom>
        </p:spPr>
      </p:pic>
      <p:pic>
        <p:nvPicPr>
          <p:cNvPr id="12" name="Picture 11">
            <a:extLst>
              <a:ext uri="{FF2B5EF4-FFF2-40B4-BE49-F238E27FC236}">
                <a16:creationId xmlns:a16="http://schemas.microsoft.com/office/drawing/2014/main" id="{FF1DC01F-8F24-A056-2754-C99DAE67ADC6}"/>
              </a:ext>
            </a:extLst>
          </p:cNvPr>
          <p:cNvPicPr>
            <a:picLocks noChangeAspect="1"/>
          </p:cNvPicPr>
          <p:nvPr/>
        </p:nvPicPr>
        <p:blipFill>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38326" t="23867" r="38888" b="21518"/>
          <a:stretch>
            <a:fillRect/>
          </a:stretch>
        </p:blipFill>
        <p:spPr>
          <a:xfrm>
            <a:off x="16540729" y="4674147"/>
            <a:ext cx="865837" cy="1167323"/>
          </a:xfrm>
          <a:prstGeom prst="rect">
            <a:avLst/>
          </a:prstGeom>
        </p:spPr>
      </p:pic>
      <p:pic>
        <p:nvPicPr>
          <p:cNvPr id="77" name="Picture 76" descr="A picture containing application&#10;&#10;Description automatically generated">
            <a:extLst>
              <a:ext uri="{FF2B5EF4-FFF2-40B4-BE49-F238E27FC236}">
                <a16:creationId xmlns:a16="http://schemas.microsoft.com/office/drawing/2014/main" id="{345E3C5A-FCE9-D90E-CF6A-6F584838B733}"/>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672792">
            <a:off x="446791" y="6522983"/>
            <a:ext cx="1902566" cy="1023680"/>
          </a:xfrm>
          <a:prstGeom prst="rect">
            <a:avLst/>
          </a:prstGeom>
        </p:spPr>
      </p:pic>
      <p:sp>
        <p:nvSpPr>
          <p:cNvPr id="69" name="Flowchart: Connector 68">
            <a:extLst>
              <a:ext uri="{FF2B5EF4-FFF2-40B4-BE49-F238E27FC236}">
                <a16:creationId xmlns:a16="http://schemas.microsoft.com/office/drawing/2014/main" id="{D27D9B40-9BCD-6DC6-91A4-60494FF5605D}"/>
              </a:ext>
            </a:extLst>
          </p:cNvPr>
          <p:cNvSpPr/>
          <p:nvPr/>
        </p:nvSpPr>
        <p:spPr>
          <a:xfrm>
            <a:off x="5233315" y="4624212"/>
            <a:ext cx="3054210" cy="2941157"/>
          </a:xfrm>
          <a:custGeom>
            <a:avLst/>
            <a:gdLst>
              <a:gd name="csX0" fmla="*/ 0 w 3054210"/>
              <a:gd name="csY0" fmla="*/ 1470579 h 2941157"/>
              <a:gd name="csX1" fmla="*/ 1527105 w 3054210"/>
              <a:gd name="csY1" fmla="*/ 0 h 2941157"/>
              <a:gd name="csX2" fmla="*/ 3054210 w 3054210"/>
              <a:gd name="csY2" fmla="*/ 1470579 h 2941157"/>
              <a:gd name="csX3" fmla="*/ 1527105 w 3054210"/>
              <a:gd name="csY3" fmla="*/ 2941158 h 2941157"/>
              <a:gd name="csX4" fmla="*/ 0 w 3054210"/>
              <a:gd name="csY4" fmla="*/ 1470579 h 2941157"/>
            </a:gdLst>
            <a:ahLst/>
            <a:cxnLst>
              <a:cxn ang="0">
                <a:pos x="csX0" y="csY0"/>
              </a:cxn>
              <a:cxn ang="0">
                <a:pos x="csX1" y="csY1"/>
              </a:cxn>
              <a:cxn ang="0">
                <a:pos x="csX2" y="csY2"/>
              </a:cxn>
              <a:cxn ang="0">
                <a:pos x="csX3" y="csY3"/>
              </a:cxn>
              <a:cxn ang="0">
                <a:pos x="csX4" y="csY4"/>
              </a:cxn>
            </a:cxnLst>
            <a:rect l="l" t="t" r="r" b="b"/>
            <a:pathLst>
              <a:path w="3054210" h="2941157" fill="none" extrusionOk="0">
                <a:moveTo>
                  <a:pt x="0" y="1470579"/>
                </a:moveTo>
                <a:cubicBezTo>
                  <a:pt x="63136" y="560412"/>
                  <a:pt x="554843" y="-71025"/>
                  <a:pt x="1527105" y="0"/>
                </a:cubicBezTo>
                <a:cubicBezTo>
                  <a:pt x="2309546" y="80739"/>
                  <a:pt x="3007542" y="685290"/>
                  <a:pt x="3054210" y="1470579"/>
                </a:cubicBezTo>
                <a:cubicBezTo>
                  <a:pt x="2985570" y="2249102"/>
                  <a:pt x="2382632" y="2903107"/>
                  <a:pt x="1527105" y="2941158"/>
                </a:cubicBezTo>
                <a:cubicBezTo>
                  <a:pt x="578541" y="2837696"/>
                  <a:pt x="82870" y="2232736"/>
                  <a:pt x="0" y="1470579"/>
                </a:cubicBezTo>
                <a:close/>
              </a:path>
              <a:path w="3054210" h="2941157" stroke="0" extrusionOk="0">
                <a:moveTo>
                  <a:pt x="0" y="1470579"/>
                </a:moveTo>
                <a:cubicBezTo>
                  <a:pt x="-4203" y="670135"/>
                  <a:pt x="686732" y="48258"/>
                  <a:pt x="1527105" y="0"/>
                </a:cubicBezTo>
                <a:cubicBezTo>
                  <a:pt x="2483491" y="-17253"/>
                  <a:pt x="3096119" y="651961"/>
                  <a:pt x="3054210" y="1470579"/>
                </a:cubicBezTo>
                <a:cubicBezTo>
                  <a:pt x="3024575" y="2326797"/>
                  <a:pt x="2386478" y="2917011"/>
                  <a:pt x="1527105" y="2941158"/>
                </a:cubicBezTo>
                <a:cubicBezTo>
                  <a:pt x="567527" y="2972000"/>
                  <a:pt x="-10351" y="2143836"/>
                  <a:pt x="0" y="1470579"/>
                </a:cubicBezTo>
                <a:close/>
              </a:path>
            </a:pathLst>
          </a:custGeom>
          <a:solidFill>
            <a:srgbClr val="FFB531"/>
          </a:solidFill>
          <a:ln w="57150">
            <a:solidFill>
              <a:schemeClr val="bg1"/>
            </a:solidFill>
            <a:extLst>
              <a:ext uri="{C807C97D-BFC1-408E-A445-0C87EB9F89A2}">
                <ask:lineSketchStyleProps xmlns:ask="http://schemas.microsoft.com/office/drawing/2018/sketchyshapes" sd="283741067">
                  <a:prstGeom prst="flowChartConnector">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nva Sans"/>
                <a:ea typeface="+mn-ea"/>
                <a:cs typeface="+mn-cs"/>
              </a:rPr>
              <a:t>The average daily free sugar content of this menu is 4.2g, well under the government recommendation of 6.5g!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nva 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nva Sans"/>
              <a:ea typeface="+mn-ea"/>
              <a:cs typeface="+mn-cs"/>
            </a:endParaRPr>
          </a:p>
        </p:txBody>
      </p:sp>
      <p:pic>
        <p:nvPicPr>
          <p:cNvPr id="32" name="Picture 31">
            <a:extLst>
              <a:ext uri="{FF2B5EF4-FFF2-40B4-BE49-F238E27FC236}">
                <a16:creationId xmlns:a16="http://schemas.microsoft.com/office/drawing/2014/main" id="{D5C1A463-8012-6ED2-5519-7D5716F20578}"/>
              </a:ext>
            </a:extLst>
          </p:cNvPr>
          <p:cNvPicPr>
            <a:picLocks noChangeAspect="1"/>
          </p:cNvPicPr>
          <p:nvPr/>
        </p:nvPicPr>
        <p:blipFill>
          <a:blip r:embed="rId24" cstate="print">
            <a:extLst>
              <a:ext uri="{28A0092B-C50C-407E-A947-70E740481C1C}">
                <a14:useLocalDpi xmlns:a14="http://schemas.microsoft.com/office/drawing/2010/main" val="0"/>
              </a:ext>
            </a:extLst>
          </a:blip>
          <a:srcRect l="4655" t="29537" r="61989" b="26996"/>
          <a:stretch>
            <a:fillRect/>
          </a:stretch>
        </p:blipFill>
        <p:spPr>
          <a:xfrm rot="20904991">
            <a:off x="8820757" y="3905805"/>
            <a:ext cx="1711642" cy="1230158"/>
          </a:xfrm>
          <a:prstGeom prst="ellipse">
            <a:avLst/>
          </a:prstGeom>
        </p:spPr>
      </p:pic>
      <p:sp>
        <p:nvSpPr>
          <p:cNvPr id="33" name="Freeform 95">
            <a:extLst>
              <a:ext uri="{FF2B5EF4-FFF2-40B4-BE49-F238E27FC236}">
                <a16:creationId xmlns:a16="http://schemas.microsoft.com/office/drawing/2014/main" id="{22A01470-721C-3DF6-B1BF-536B4285DAEF}"/>
              </a:ext>
            </a:extLst>
          </p:cNvPr>
          <p:cNvSpPr/>
          <p:nvPr/>
        </p:nvSpPr>
        <p:spPr>
          <a:xfrm>
            <a:off x="6467050" y="6803307"/>
            <a:ext cx="586740" cy="643451"/>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B35DF-9131-DFAD-DE19-C5BCCB49BC55}"/>
            </a:ext>
          </a:extLst>
        </p:cNvPr>
        <p:cNvGrpSpPr/>
        <p:nvPr/>
      </p:nvGrpSpPr>
      <p:grpSpPr>
        <a:xfrm>
          <a:off x="0" y="0"/>
          <a:ext cx="0" cy="0"/>
          <a:chOff x="0" y="0"/>
          <a:chExt cx="0" cy="0"/>
        </a:xfrm>
      </p:grpSpPr>
      <p:pic>
        <p:nvPicPr>
          <p:cNvPr id="3" name="Picture 2" descr="A green screen with white birds&#10;&#10;AI-generated content may be incorrect.">
            <a:extLst>
              <a:ext uri="{FF2B5EF4-FFF2-40B4-BE49-F238E27FC236}">
                <a16:creationId xmlns:a16="http://schemas.microsoft.com/office/drawing/2014/main" id="{71A2CD5E-93EC-4D9A-9409-4355B48058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38100"/>
            <a:ext cx="18300368" cy="10325100"/>
          </a:xfrm>
          <a:prstGeom prst="rect">
            <a:avLst/>
          </a:prstGeom>
        </p:spPr>
      </p:pic>
      <p:graphicFrame>
        <p:nvGraphicFramePr>
          <p:cNvPr id="110" name="Table 109">
            <a:extLst>
              <a:ext uri="{FF2B5EF4-FFF2-40B4-BE49-F238E27FC236}">
                <a16:creationId xmlns:a16="http://schemas.microsoft.com/office/drawing/2014/main" id="{80095990-D811-0FB9-3206-F30182C00B00}"/>
              </a:ext>
            </a:extLst>
          </p:cNvPr>
          <p:cNvGraphicFramePr>
            <a:graphicFrameLocks noGrp="1"/>
          </p:cNvGraphicFramePr>
          <p:nvPr>
            <p:extLst>
              <p:ext uri="{D42A27DB-BD31-4B8C-83A1-F6EECF244321}">
                <p14:modId xmlns:p14="http://schemas.microsoft.com/office/powerpoint/2010/main" val="3603170295"/>
              </p:ext>
            </p:extLst>
          </p:nvPr>
        </p:nvGraphicFramePr>
        <p:xfrm>
          <a:off x="1215360" y="1682217"/>
          <a:ext cx="15726335" cy="7418326"/>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3145267">
                  <a:extLst>
                    <a:ext uri="{9D8B030D-6E8A-4147-A177-3AD203B41FA5}">
                      <a16:colId xmlns:a16="http://schemas.microsoft.com/office/drawing/2014/main" val="3704868386"/>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0">
                <a:tc>
                  <a:txBody>
                    <a:bodyPr/>
                    <a:lstStyle/>
                    <a:p>
                      <a:pPr algn="ctr"/>
                      <a:r>
                        <a:rPr lang="en-GB" sz="2800" b="0">
                          <a:solidFill>
                            <a:schemeClr val="bg1"/>
                          </a:solidFill>
                          <a:latin typeface="Barlow Condensed Bold"/>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800" b="0">
                          <a:solidFill>
                            <a:schemeClr val="bg1"/>
                          </a:solidFill>
                          <a:latin typeface="Barlow Condensed Bold"/>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800" b="0">
                          <a:solidFill>
                            <a:schemeClr val="bg1"/>
                          </a:solidFill>
                          <a:latin typeface="Barlow Condensed Bold"/>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800" b="0">
                          <a:solidFill>
                            <a:schemeClr val="bg1"/>
                          </a:solidFill>
                          <a:latin typeface="Barlow Condensed Bold"/>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800" b="0">
                          <a:solidFill>
                            <a:schemeClr val="bg1"/>
                          </a:solidFill>
                          <a:latin typeface="Barlow Condensed Bold"/>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1604415"/>
                  </a:ext>
                </a:extLst>
              </a:tr>
              <a:tr h="370840">
                <a:tc>
                  <a:txBody>
                    <a:bodyPr/>
                    <a:lstStyle/>
                    <a:p>
                      <a:pPr algn="l">
                        <a:lnSpc>
                          <a:spcPts val="1960"/>
                        </a:lnSpc>
                      </a:pPr>
                      <a:r>
                        <a:rPr lang="en-US" sz="1400">
                          <a:solidFill>
                            <a:schemeClr val="tx1"/>
                          </a:solidFill>
                          <a:latin typeface="Canva Sans Bold"/>
                        </a:rPr>
                        <a:t>Macaroni Cheese</a:t>
                      </a:r>
                    </a:p>
                    <a:p>
                      <a:pPr algn="l">
                        <a:lnSpc>
                          <a:spcPts val="1960"/>
                        </a:lnSpc>
                      </a:pPr>
                      <a:r>
                        <a:rPr lang="en-US" sz="1400" b="0" i="0" kern="1200">
                          <a:solidFill>
                            <a:schemeClr val="dk1"/>
                          </a:solidFill>
                          <a:effectLst/>
                          <a:latin typeface="Canva Sans"/>
                          <a:ea typeface="+mn-ea"/>
                          <a:cs typeface="+mn-cs"/>
                        </a:rPr>
                        <a:t>Homemade Classic Macaroni Cheese, made with Cheddar Cheese</a:t>
                      </a:r>
                      <a:endParaRPr lang="en-GB" sz="1100">
                        <a:solidFill>
                          <a:schemeClr val="tx1"/>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chemeClr val="tx1"/>
                          </a:solidFill>
                          <a:latin typeface="Canva Sans Bold"/>
                        </a:rPr>
                        <a:t>Phat Pasty Pork Sausage </a:t>
                      </a:r>
                    </a:p>
                    <a:p>
                      <a:pPr algn="l">
                        <a:lnSpc>
                          <a:spcPts val="1960"/>
                        </a:lnSpc>
                      </a:pPr>
                      <a:r>
                        <a:rPr lang="en-US" sz="1400" dirty="0">
                          <a:solidFill>
                            <a:schemeClr val="tx1"/>
                          </a:solidFill>
                          <a:latin typeface="Canva Sans Bold"/>
                        </a:rPr>
                        <a:t>Roll with Potato Wedges </a:t>
                      </a:r>
                    </a:p>
                    <a:p>
                      <a:pPr algn="l">
                        <a:lnSpc>
                          <a:spcPts val="1960"/>
                        </a:lnSpc>
                      </a:pPr>
                      <a:r>
                        <a:rPr lang="en-US" sz="1400" dirty="0">
                          <a:solidFill>
                            <a:schemeClr val="tx1"/>
                          </a:solidFill>
                          <a:latin typeface="Canva Sans"/>
                        </a:rPr>
                        <a:t>Red Tractor Accredited </a:t>
                      </a:r>
                    </a:p>
                    <a:p>
                      <a:pPr algn="l">
                        <a:lnSpc>
                          <a:spcPts val="1960"/>
                        </a:lnSpc>
                      </a:pPr>
                      <a:r>
                        <a:rPr lang="en-US" sz="1400" dirty="0">
                          <a:solidFill>
                            <a:schemeClr val="tx1"/>
                          </a:solidFill>
                          <a:latin typeface="Canva Sans"/>
                        </a:rPr>
                        <a:t>Pork and Plant-Based </a:t>
                      </a:r>
                    </a:p>
                    <a:p>
                      <a:pPr algn="l">
                        <a:lnSpc>
                          <a:spcPts val="1960"/>
                        </a:lnSpc>
                      </a:pPr>
                      <a:r>
                        <a:rPr lang="en-US" sz="1400" dirty="0">
                          <a:solidFill>
                            <a:schemeClr val="tx1"/>
                          </a:solidFill>
                          <a:latin typeface="Canva Sans"/>
                        </a:rPr>
                        <a:t>Protein Mince in Pastry Served with Home Baked Potato </a:t>
                      </a:r>
                    </a:p>
                    <a:p>
                      <a:pPr algn="l">
                        <a:lnSpc>
                          <a:spcPts val="1960"/>
                        </a:lnSpc>
                      </a:pPr>
                      <a:r>
                        <a:rPr lang="en-US" sz="1400" dirty="0">
                          <a:solidFill>
                            <a:schemeClr val="tx1"/>
                          </a:solidFill>
                          <a:latin typeface="Canva Sans"/>
                        </a:rPr>
                        <a:t>Wedges </a:t>
                      </a:r>
                      <a:endParaRPr lang="en-US" dirty="0"/>
                    </a:p>
                    <a:p>
                      <a:pPr algn="l">
                        <a:lnSpc>
                          <a:spcPts val="1960"/>
                        </a:lnSpc>
                      </a:pPr>
                      <a:endParaRPr lang="en-US" sz="1400" dirty="0">
                        <a:solidFill>
                          <a:schemeClr val="tx1"/>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Roast Chicken, Stuffing,</a:t>
                      </a:r>
                    </a:p>
                    <a:p>
                      <a:pPr algn="l">
                        <a:lnSpc>
                          <a:spcPts val="1960"/>
                        </a:lnSpc>
                      </a:pPr>
                      <a:r>
                        <a:rPr lang="en-US" sz="1400">
                          <a:solidFill>
                            <a:schemeClr val="tx1"/>
                          </a:solidFill>
                          <a:latin typeface="Canva Sans Bold"/>
                        </a:rPr>
                        <a:t>Roast Potatoes and Gravy</a:t>
                      </a:r>
                    </a:p>
                    <a:p>
                      <a:pPr marL="0" lvl="0" indent="0" algn="l">
                        <a:lnSpc>
                          <a:spcPts val="1960"/>
                        </a:lnSpc>
                        <a:spcBef>
                          <a:spcPct val="0"/>
                        </a:spcBef>
                      </a:pPr>
                      <a:r>
                        <a:rPr lang="en-US" sz="1400">
                          <a:solidFill>
                            <a:schemeClr val="tx1"/>
                          </a:solidFill>
                          <a:latin typeface="Canva Sans"/>
                        </a:rPr>
                        <a:t>Red Tractor Accredited </a:t>
                      </a:r>
                    </a:p>
                    <a:p>
                      <a:pPr marL="0" lvl="0" indent="0" algn="l">
                        <a:lnSpc>
                          <a:spcPts val="1960"/>
                        </a:lnSpc>
                        <a:spcBef>
                          <a:spcPct val="0"/>
                        </a:spcBef>
                      </a:pPr>
                      <a:r>
                        <a:rPr lang="en-US" sz="1400">
                          <a:solidFill>
                            <a:schemeClr val="tx1"/>
                          </a:solidFill>
                          <a:latin typeface="Canva Sans"/>
                        </a:rPr>
                        <a:t>Chicken served with </a:t>
                      </a:r>
                    </a:p>
                    <a:p>
                      <a:pPr marL="0" lvl="0" indent="0" algn="l">
                        <a:lnSpc>
                          <a:spcPts val="1960"/>
                        </a:lnSpc>
                        <a:spcBef>
                          <a:spcPct val="0"/>
                        </a:spcBef>
                      </a:pPr>
                      <a:r>
                        <a:rPr lang="en-US" sz="1400">
                          <a:solidFill>
                            <a:schemeClr val="tx1"/>
                          </a:solidFill>
                          <a:latin typeface="Canva Sans"/>
                        </a:rPr>
                        <a:t>Stuffing, Homemade Roasted Potatoes and Gravy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Spaghetti Bolognaise</a:t>
                      </a:r>
                    </a:p>
                    <a:p>
                      <a:pPr marL="0" lvl="0" indent="0" algn="l">
                        <a:lnSpc>
                          <a:spcPts val="1960"/>
                        </a:lnSpc>
                        <a:spcBef>
                          <a:spcPct val="0"/>
                        </a:spcBef>
                      </a:pPr>
                      <a:r>
                        <a:rPr lang="en-US" sz="1400">
                          <a:solidFill>
                            <a:schemeClr val="tx1"/>
                          </a:solidFill>
                          <a:latin typeface="Canva Sans"/>
                        </a:rPr>
                        <a:t>Red Tractor Assured Beef</a:t>
                      </a:r>
                    </a:p>
                    <a:p>
                      <a:pPr marL="0" lvl="0" indent="0" algn="l">
                        <a:lnSpc>
                          <a:spcPts val="1960"/>
                        </a:lnSpc>
                        <a:spcBef>
                          <a:spcPct val="0"/>
                        </a:spcBef>
                      </a:pPr>
                      <a:r>
                        <a:rPr lang="en-US" sz="1400">
                          <a:solidFill>
                            <a:schemeClr val="tx1"/>
                          </a:solidFill>
                          <a:latin typeface="Canva Sans"/>
                        </a:rPr>
                        <a:t>Mince and Brown Lentil Bolognaise Sauce Served </a:t>
                      </a:r>
                    </a:p>
                    <a:p>
                      <a:pPr marL="0" lvl="0" indent="0" algn="l">
                        <a:lnSpc>
                          <a:spcPts val="1960"/>
                        </a:lnSpc>
                        <a:spcBef>
                          <a:spcPct val="0"/>
                        </a:spcBef>
                      </a:pPr>
                      <a:r>
                        <a:rPr lang="en-US" sz="1400">
                          <a:solidFill>
                            <a:schemeClr val="tx1"/>
                          </a:solidFill>
                          <a:latin typeface="Canva Sans"/>
                        </a:rPr>
                        <a:t>with Spaghetti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Fish Fingers or Salmon </a:t>
                      </a:r>
                    </a:p>
                    <a:p>
                      <a:pPr algn="l">
                        <a:lnSpc>
                          <a:spcPts val="1960"/>
                        </a:lnSpc>
                      </a:pPr>
                      <a:r>
                        <a:rPr lang="en-US" sz="1400">
                          <a:solidFill>
                            <a:schemeClr val="tx1"/>
                          </a:solidFill>
                          <a:latin typeface="Canva Sans Bold"/>
                        </a:rPr>
                        <a:t>Fish Fingers, Chips and </a:t>
                      </a:r>
                    </a:p>
                    <a:p>
                      <a:pPr algn="l">
                        <a:lnSpc>
                          <a:spcPts val="1960"/>
                        </a:lnSpc>
                      </a:pPr>
                      <a:r>
                        <a:rPr lang="en-US" sz="1400">
                          <a:solidFill>
                            <a:schemeClr val="tx1"/>
                          </a:solidFill>
                          <a:latin typeface="Canva Sans Bold"/>
                        </a:rPr>
                        <a:t>Tomato Sauce</a:t>
                      </a:r>
                    </a:p>
                    <a:p>
                      <a:pPr marL="0" lvl="0" indent="0" algn="l">
                        <a:lnSpc>
                          <a:spcPts val="1960"/>
                        </a:lnSpc>
                        <a:spcBef>
                          <a:spcPct val="0"/>
                        </a:spcBef>
                      </a:pPr>
                      <a:r>
                        <a:rPr lang="en-US" sz="1400">
                          <a:solidFill>
                            <a:schemeClr val="tx1"/>
                          </a:solidFill>
                          <a:latin typeface="Canva Sans"/>
                        </a:rPr>
                        <a:t>Oven Baked Youngs MSC Accredited Pollock </a:t>
                      </a:r>
                    </a:p>
                    <a:p>
                      <a:pPr marL="0" lvl="0" indent="0" algn="l">
                        <a:lnSpc>
                          <a:spcPts val="1960"/>
                        </a:lnSpc>
                        <a:spcBef>
                          <a:spcPct val="0"/>
                        </a:spcBef>
                      </a:pPr>
                      <a:r>
                        <a:rPr lang="en-US" sz="1400">
                          <a:solidFill>
                            <a:schemeClr val="tx1"/>
                          </a:solidFill>
                          <a:latin typeface="Canva Sans"/>
                        </a:rPr>
                        <a:t>Fishfingers with Oven Baked Chips &amp; Tomato Ketchup </a:t>
                      </a:r>
                    </a:p>
                    <a:p>
                      <a:endParaRPr lang="en-GB"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889949154"/>
                  </a:ext>
                </a:extLst>
              </a:tr>
              <a:tr h="370840">
                <a:tc>
                  <a:txBody>
                    <a:bodyPr/>
                    <a:lstStyle/>
                    <a:p>
                      <a:pPr algn="l">
                        <a:lnSpc>
                          <a:spcPts val="1960"/>
                        </a:lnSpc>
                      </a:pPr>
                      <a:r>
                        <a:rPr lang="en-US" sz="1400" dirty="0">
                          <a:solidFill>
                            <a:schemeClr val="tx1"/>
                          </a:solidFill>
                          <a:latin typeface="Canva Sans Bold"/>
                        </a:rPr>
                        <a:t>Chickpea Curry with Rice</a:t>
                      </a:r>
                    </a:p>
                    <a:p>
                      <a:pPr algn="l">
                        <a:lnSpc>
                          <a:spcPts val="1960"/>
                        </a:lnSpc>
                      </a:pPr>
                      <a:r>
                        <a:rPr lang="en-US" sz="1400" dirty="0">
                          <a:solidFill>
                            <a:schemeClr val="tx1"/>
                          </a:solidFill>
                          <a:latin typeface="Canva Sans"/>
                        </a:rPr>
                        <a:t>A Mild Creamy Coconut Curry with Chickpeas Served with 50/50 Wholemeal Rice</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Mild Mexican Chilli with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a:solidFill>
                            <a:srgbClr val="000000"/>
                          </a:solidFill>
                          <a:latin typeface="Canva Sans" panose="020B0604020202020204" charset="0"/>
                        </a:rPr>
                        <a:t>Vegan Soya Mince in a Mild Smoked Paprika Homemade Tomato Sauce with Kidney Beans,  with 50/50 Wholemeal Rice </a:t>
                      </a:r>
                      <a:endParaRPr lang="en-US" sz="1400">
                        <a:solidFill>
                          <a:schemeClr val="tx1"/>
                        </a:solidFill>
                        <a:latin typeface="Canva Sans" panose="020B0604020202020204" charset="0"/>
                      </a:endParaRPr>
                    </a:p>
                    <a:p>
                      <a:pPr algn="l">
                        <a:lnSpc>
                          <a:spcPts val="1960"/>
                        </a:lnSpc>
                      </a:pPr>
                      <a:endParaRPr lang="en-US" sz="1400">
                        <a:solidFill>
                          <a:schemeClr val="tx1"/>
                        </a:solidFill>
                        <a:latin typeface="Canva Sans"/>
                      </a:endParaRPr>
                    </a:p>
                    <a:p>
                      <a:endParaRPr lang="en-GB" sz="14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Roast Quorn,  Stuffing, Roast Potatoes and Gravy</a:t>
                      </a:r>
                      <a:endParaRPr lang="en-US"/>
                    </a:p>
                    <a:p>
                      <a:pPr marL="0" lvl="0" indent="0" algn="l">
                        <a:lnSpc>
                          <a:spcPts val="1960"/>
                        </a:lnSpc>
                        <a:spcBef>
                          <a:spcPct val="0"/>
                        </a:spcBef>
                      </a:pPr>
                      <a:r>
                        <a:rPr lang="en-US" sz="1400">
                          <a:solidFill>
                            <a:schemeClr val="tx1"/>
                          </a:solidFill>
                          <a:latin typeface="Canva Sans"/>
                        </a:rPr>
                        <a:t>Vegan Quorn Fillet served with </a:t>
                      </a:r>
                    </a:p>
                    <a:p>
                      <a:pPr marL="0" lvl="0" indent="0" algn="l">
                        <a:lnSpc>
                          <a:spcPts val="1960"/>
                        </a:lnSpc>
                        <a:spcBef>
                          <a:spcPct val="0"/>
                        </a:spcBef>
                      </a:pPr>
                      <a:r>
                        <a:rPr lang="en-US" sz="1400">
                          <a:solidFill>
                            <a:schemeClr val="tx1"/>
                          </a:solidFill>
                          <a:latin typeface="Canva Sans"/>
                        </a:rPr>
                        <a:t>Stuffing, Homemade Roasted Potatoes and Vegan Gravy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Smokey Bean Burger with Wedges and Tomato Sauce</a:t>
                      </a:r>
                    </a:p>
                    <a:p>
                      <a:pPr algn="l">
                        <a:lnSpc>
                          <a:spcPts val="1960"/>
                        </a:lnSpc>
                      </a:pPr>
                      <a:r>
                        <a:rPr lang="en-US" sz="1400">
                          <a:solidFill>
                            <a:schemeClr val="tx1"/>
                          </a:solidFill>
                          <a:latin typeface="Canva Sans"/>
                        </a:rPr>
                        <a:t>Homemade Bean Burger with Leek, Sweet Potato and Mixed Beans (Chickpeas, Kidney Beans, Borlotti Beans, Cannellini Beans and Butterbeans) served with Homemade </a:t>
                      </a:r>
                    </a:p>
                    <a:p>
                      <a:pPr algn="l">
                        <a:lnSpc>
                          <a:spcPts val="1960"/>
                        </a:lnSpc>
                      </a:pPr>
                      <a:r>
                        <a:rPr lang="en-US" sz="1400">
                          <a:solidFill>
                            <a:schemeClr val="tx1"/>
                          </a:solidFill>
                          <a:latin typeface="Canva Sans"/>
                        </a:rPr>
                        <a:t>Potato Wedges</a:t>
                      </a:r>
                    </a:p>
                    <a:p>
                      <a:pPr algn="l">
                        <a:lnSpc>
                          <a:spcPts val="1960"/>
                        </a:lnSpc>
                      </a:pPr>
                      <a:endParaRPr lang="en-US" sz="1400">
                        <a:solidFill>
                          <a:schemeClr val="tx1"/>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chemeClr val="tx1"/>
                          </a:solidFill>
                          <a:latin typeface="Canva Sans Bold"/>
                        </a:rPr>
                        <a:t>Cheese &amp; Bean Pasty with Chips and Tomato Sauce</a:t>
                      </a:r>
                    </a:p>
                    <a:p>
                      <a:pPr marL="0" lvl="0" indent="0" algn="l">
                        <a:lnSpc>
                          <a:spcPts val="1960"/>
                        </a:lnSpc>
                        <a:spcBef>
                          <a:spcPct val="0"/>
                        </a:spcBef>
                      </a:pPr>
                      <a:r>
                        <a:rPr lang="en-US" sz="1400" dirty="0">
                          <a:solidFill>
                            <a:schemeClr val="tx1"/>
                          </a:solidFill>
                          <a:latin typeface="Canva Sans"/>
                        </a:rPr>
                        <a:t>Homemade Cheddar Cheese and Reduced Sugar &amp; Salt Baked Bean Pasty Served with Oven Baked Chips &amp; Tomato Ketchup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03764832"/>
                  </a:ext>
                </a:extLst>
              </a:tr>
              <a:tr h="370840">
                <a:tc gridSpan="5">
                  <a:txBody>
                    <a:bodyPr/>
                    <a:lstStyle/>
                    <a:p>
                      <a:pPr algn="ctr">
                        <a:lnSpc>
                          <a:spcPts val="1960"/>
                        </a:lnSpc>
                      </a:pPr>
                      <a:r>
                        <a:rPr lang="en-US" sz="1400">
                          <a:solidFill>
                            <a:schemeClr val="tx1"/>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a:solidFill>
                            <a:schemeClr val="tx1"/>
                          </a:solidFill>
                          <a:latin typeface="Canva Sans"/>
                        </a:rPr>
                        <a:t>We also serve a daily salad selection for pupils to help themselves to. </a:t>
                      </a:r>
                      <a:endParaRPr lang="en-GB" sz="14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nva Sans Bold"/>
                        </a:rPr>
                        <a:t>Banana Mousse</a:t>
                      </a:r>
                    </a:p>
                    <a:p>
                      <a:pPr>
                        <a:lnSpc>
                          <a:spcPct val="100000"/>
                        </a:lnSpc>
                        <a:spcBef>
                          <a:spcPts val="0"/>
                        </a:spcBef>
                      </a:pPr>
                      <a:r>
                        <a:rPr lang="en-GB" sz="1400" dirty="0">
                          <a:solidFill>
                            <a:schemeClr val="tx1"/>
                          </a:solidFill>
                          <a:latin typeface="Canva Sans" panose="020B0604020202020204" charset="0"/>
                        </a:rPr>
                        <a:t>Freshly Made Wibble Reduced Sugar Banana Mousse, Specially Produced for School Menus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dirty="0">
                          <a:solidFill>
                            <a:schemeClr val="tx1"/>
                          </a:solidFill>
                          <a:latin typeface="Canva Sans Bold"/>
                        </a:rPr>
                        <a:t>Orange Drizzle Cake</a:t>
                      </a:r>
                    </a:p>
                    <a:p>
                      <a:pPr algn="l">
                        <a:lnSpc>
                          <a:spcPts val="1960"/>
                        </a:lnSpc>
                      </a:pPr>
                      <a:r>
                        <a:rPr lang="en-US" sz="1400" dirty="0">
                          <a:solidFill>
                            <a:schemeClr val="tx1"/>
                          </a:solidFill>
                          <a:latin typeface="Canva Sans"/>
                        </a:rPr>
                        <a:t>Homemade Sponge Cake with Orange Zest and a Drizzle of Orange Icing</a:t>
                      </a:r>
                    </a:p>
                    <a:p>
                      <a:pPr algn="l">
                        <a:lnSpc>
                          <a:spcPts val="1960"/>
                        </a:lnSpc>
                      </a:pPr>
                      <a:endParaRPr lang="en-US" sz="1400" dirty="0">
                        <a:solidFill>
                          <a:schemeClr val="tx1"/>
                        </a:solidFill>
                        <a:latin typeface="Canva Sans"/>
                      </a:endParaRPr>
                    </a:p>
                    <a:p>
                      <a:pPr algn="l">
                        <a:lnSpc>
                          <a:spcPts val="1960"/>
                        </a:lnSpc>
                      </a:pPr>
                      <a:endParaRPr lang="en-US" sz="1400" dirty="0">
                        <a:solidFill>
                          <a:schemeClr val="tx1"/>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Fruit Platter</a:t>
                      </a:r>
                    </a:p>
                    <a:p>
                      <a:pPr algn="l">
                        <a:lnSpc>
                          <a:spcPts val="1960"/>
                        </a:lnSpc>
                      </a:pPr>
                      <a:r>
                        <a:rPr lang="en-US" sz="1400" b="0">
                          <a:solidFill>
                            <a:schemeClr val="tx1"/>
                          </a:solidFill>
                          <a:latin typeface="Canva Sans"/>
                        </a:rPr>
                        <a:t>A selection of Apple, Orange, Melon and Pineapple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chemeClr val="tx1"/>
                          </a:solidFill>
                          <a:latin typeface="Canva Sans Bold"/>
                        </a:rPr>
                        <a:t>Apple Flapjack</a:t>
                      </a:r>
                    </a:p>
                    <a:p>
                      <a:r>
                        <a:rPr lang="en-GB" sz="1400">
                          <a:solidFill>
                            <a:schemeClr val="tx1"/>
                          </a:solidFill>
                          <a:latin typeface="Canva Sans"/>
                        </a:rPr>
                        <a:t>Homemade Oaty Apple Flapjack with Golden Syrup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chemeClr val="tx1"/>
                          </a:solidFill>
                          <a:latin typeface="Canva Sans Bold"/>
                        </a:rPr>
                        <a:t>Strawberry Jelly with Mandarins</a:t>
                      </a:r>
                    </a:p>
                    <a:p>
                      <a:pPr marL="0" lvl="0" indent="0" algn="l">
                        <a:lnSpc>
                          <a:spcPts val="1960"/>
                        </a:lnSpc>
                        <a:spcBef>
                          <a:spcPct val="0"/>
                        </a:spcBef>
                      </a:pPr>
                      <a:r>
                        <a:rPr lang="en-US" sz="1400" dirty="0">
                          <a:solidFill>
                            <a:schemeClr val="tx1"/>
                          </a:solidFill>
                          <a:latin typeface="Canva Sans"/>
                        </a:rPr>
                        <a:t>Strawberry Jelly served with Mandarins</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03234578"/>
                  </a:ext>
                </a:extLst>
              </a:tr>
            </a:tbl>
          </a:graphicData>
        </a:graphic>
      </p:graphicFrame>
      <p:grpSp>
        <p:nvGrpSpPr>
          <p:cNvPr id="39" name="Group 39">
            <a:extLst>
              <a:ext uri="{FF2B5EF4-FFF2-40B4-BE49-F238E27FC236}">
                <a16:creationId xmlns:a16="http://schemas.microsoft.com/office/drawing/2014/main" id="{A1BBCC02-D2C6-7673-BD96-87D07340D2E6}"/>
              </a:ext>
            </a:extLst>
          </p:cNvPr>
          <p:cNvGrpSpPr/>
          <p:nvPr/>
        </p:nvGrpSpPr>
        <p:grpSpPr>
          <a:xfrm>
            <a:off x="5742749" y="6160443"/>
            <a:ext cx="839876" cy="634434"/>
            <a:chOff x="0" y="0"/>
            <a:chExt cx="1119835" cy="845912"/>
          </a:xfrm>
        </p:grpSpPr>
        <p:grpSp>
          <p:nvGrpSpPr>
            <p:cNvPr id="40" name="Group 40">
              <a:extLst>
                <a:ext uri="{FF2B5EF4-FFF2-40B4-BE49-F238E27FC236}">
                  <a16:creationId xmlns:a16="http://schemas.microsoft.com/office/drawing/2014/main" id="{BD090530-9AB8-2BAB-D857-321802E8C35F}"/>
                </a:ext>
              </a:extLst>
            </p:cNvPr>
            <p:cNvGrpSpPr/>
            <p:nvPr/>
          </p:nvGrpSpPr>
          <p:grpSpPr>
            <a:xfrm>
              <a:off x="0" y="371470"/>
              <a:ext cx="1119835" cy="474442"/>
              <a:chOff x="0" y="-28575"/>
              <a:chExt cx="831609" cy="352329"/>
            </a:xfrm>
          </p:grpSpPr>
          <p:sp>
            <p:nvSpPr>
              <p:cNvPr id="41" name="Freeform 41">
                <a:extLst>
                  <a:ext uri="{FF2B5EF4-FFF2-40B4-BE49-F238E27FC236}">
                    <a16:creationId xmlns:a16="http://schemas.microsoft.com/office/drawing/2014/main" id="{C1586F5E-2B8D-02E1-BFF5-C17FE51070EE}"/>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2" name="TextBox 42">
                <a:extLst>
                  <a:ext uri="{FF2B5EF4-FFF2-40B4-BE49-F238E27FC236}">
                    <a16:creationId xmlns:a16="http://schemas.microsoft.com/office/drawing/2014/main" id="{924B7207-5F68-853A-599F-0F599C34EA78}"/>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3" name="TextBox 43">
              <a:extLst>
                <a:ext uri="{FF2B5EF4-FFF2-40B4-BE49-F238E27FC236}">
                  <a16:creationId xmlns:a16="http://schemas.microsoft.com/office/drawing/2014/main" id="{79E010C9-4799-68EC-2913-2480CBE37C03}"/>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44" name="Freeform 44">
              <a:extLst>
                <a:ext uri="{FF2B5EF4-FFF2-40B4-BE49-F238E27FC236}">
                  <a16:creationId xmlns:a16="http://schemas.microsoft.com/office/drawing/2014/main" id="{0AF25D40-CA46-0C19-064E-D50104AE0FAC}"/>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sp>
        <p:nvSpPr>
          <p:cNvPr id="79" name="TextBox 79">
            <a:extLst>
              <a:ext uri="{FF2B5EF4-FFF2-40B4-BE49-F238E27FC236}">
                <a16:creationId xmlns:a16="http://schemas.microsoft.com/office/drawing/2014/main" id="{34E1B477-288F-61F9-615F-6B6B5AD47173}"/>
              </a:ext>
            </a:extLst>
          </p:cNvPr>
          <p:cNvSpPr txBox="1"/>
          <p:nvPr/>
        </p:nvSpPr>
        <p:spPr>
          <a:xfrm>
            <a:off x="6617706" y="3083"/>
            <a:ext cx="5024709" cy="1532442"/>
          </a:xfrm>
          <a:prstGeom prst="rect">
            <a:avLst/>
          </a:prstGeom>
        </p:spPr>
        <p:txBody>
          <a:bodyPr wrap="square" lIns="0" tIns="0" rIns="0" bIns="0" rtlCol="0" anchor="t">
            <a:spAutoFit/>
          </a:bodyPr>
          <a:lstStyle/>
          <a:p>
            <a:pPr marL="0" lvl="0" indent="0" algn="ctr">
              <a:lnSpc>
                <a:spcPts val="12880"/>
              </a:lnSpc>
              <a:spcBef>
                <a:spcPct val="0"/>
              </a:spcBef>
            </a:pPr>
            <a:r>
              <a:rPr lang="en-US" sz="9200" spc="-138">
                <a:solidFill>
                  <a:schemeClr val="bg1"/>
                </a:solidFill>
                <a:latin typeface="Barlow Condensed Bold"/>
              </a:rPr>
              <a:t>WEEK ONE</a:t>
            </a:r>
          </a:p>
        </p:txBody>
      </p:sp>
      <p:grpSp>
        <p:nvGrpSpPr>
          <p:cNvPr id="111" name="Group 39">
            <a:extLst>
              <a:ext uri="{FF2B5EF4-FFF2-40B4-BE49-F238E27FC236}">
                <a16:creationId xmlns:a16="http://schemas.microsoft.com/office/drawing/2014/main" id="{5860F22A-E470-2D2F-737D-D076144564DC}"/>
              </a:ext>
            </a:extLst>
          </p:cNvPr>
          <p:cNvGrpSpPr/>
          <p:nvPr/>
        </p:nvGrpSpPr>
        <p:grpSpPr>
          <a:xfrm>
            <a:off x="9715378" y="6160443"/>
            <a:ext cx="839876" cy="634434"/>
            <a:chOff x="0" y="0"/>
            <a:chExt cx="1119835" cy="845912"/>
          </a:xfrm>
        </p:grpSpPr>
        <p:grpSp>
          <p:nvGrpSpPr>
            <p:cNvPr id="112" name="Group 40">
              <a:extLst>
                <a:ext uri="{FF2B5EF4-FFF2-40B4-BE49-F238E27FC236}">
                  <a16:creationId xmlns:a16="http://schemas.microsoft.com/office/drawing/2014/main" id="{936C1805-DD1D-6BB0-C576-2FBD7C443D07}"/>
                </a:ext>
              </a:extLst>
            </p:cNvPr>
            <p:cNvGrpSpPr/>
            <p:nvPr/>
          </p:nvGrpSpPr>
          <p:grpSpPr>
            <a:xfrm>
              <a:off x="0" y="371470"/>
              <a:ext cx="1119835" cy="474442"/>
              <a:chOff x="0" y="-28575"/>
              <a:chExt cx="831609" cy="352329"/>
            </a:xfrm>
          </p:grpSpPr>
          <p:sp>
            <p:nvSpPr>
              <p:cNvPr id="115" name="Freeform 41">
                <a:extLst>
                  <a:ext uri="{FF2B5EF4-FFF2-40B4-BE49-F238E27FC236}">
                    <a16:creationId xmlns:a16="http://schemas.microsoft.com/office/drawing/2014/main" id="{0D6E1968-5FA3-C53B-551C-9568FBB5556D}"/>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16" name="TextBox 42">
                <a:extLst>
                  <a:ext uri="{FF2B5EF4-FFF2-40B4-BE49-F238E27FC236}">
                    <a16:creationId xmlns:a16="http://schemas.microsoft.com/office/drawing/2014/main" id="{D9AD4555-0E9F-D045-C90A-8EB38B3DEB8E}"/>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13" name="TextBox 43">
              <a:extLst>
                <a:ext uri="{FF2B5EF4-FFF2-40B4-BE49-F238E27FC236}">
                  <a16:creationId xmlns:a16="http://schemas.microsoft.com/office/drawing/2014/main" id="{FAE3F0B9-B57B-2C51-8A8F-1DEAB21A4715}"/>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114" name="Freeform 44">
              <a:extLst>
                <a:ext uri="{FF2B5EF4-FFF2-40B4-BE49-F238E27FC236}">
                  <a16:creationId xmlns:a16="http://schemas.microsoft.com/office/drawing/2014/main" id="{4FD6F598-97DD-CCC5-4BBA-125F10E98EEC}"/>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124" name="Group 94">
            <a:extLst>
              <a:ext uri="{FF2B5EF4-FFF2-40B4-BE49-F238E27FC236}">
                <a16:creationId xmlns:a16="http://schemas.microsoft.com/office/drawing/2014/main" id="{AD68CF4F-B185-060D-E7D4-BD1EACC4AA79}"/>
              </a:ext>
            </a:extLst>
          </p:cNvPr>
          <p:cNvGrpSpPr/>
          <p:nvPr/>
        </p:nvGrpSpPr>
        <p:grpSpPr>
          <a:xfrm>
            <a:off x="5931757" y="8469871"/>
            <a:ext cx="693343" cy="544662"/>
            <a:chOff x="0" y="0"/>
            <a:chExt cx="924457" cy="726216"/>
          </a:xfrm>
        </p:grpSpPr>
        <p:sp>
          <p:nvSpPr>
            <p:cNvPr id="125" name="Freeform 95">
              <a:extLst>
                <a:ext uri="{FF2B5EF4-FFF2-40B4-BE49-F238E27FC236}">
                  <a16:creationId xmlns:a16="http://schemas.microsoft.com/office/drawing/2014/main" id="{40984687-248B-5F35-2939-02F13421C6A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6" name="TextBox 96">
              <a:extLst>
                <a:ext uri="{FF2B5EF4-FFF2-40B4-BE49-F238E27FC236}">
                  <a16:creationId xmlns:a16="http://schemas.microsoft.com/office/drawing/2014/main" id="{1FBD21E9-E624-2A49-0C71-4F6646EE07B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27" name="TextBox 97">
              <a:extLst>
                <a:ext uri="{FF2B5EF4-FFF2-40B4-BE49-F238E27FC236}">
                  <a16:creationId xmlns:a16="http://schemas.microsoft.com/office/drawing/2014/main" id="{7AD829F5-3E5E-28EB-3E4C-C7837E71209F}"/>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29" name="Group 94">
            <a:extLst>
              <a:ext uri="{FF2B5EF4-FFF2-40B4-BE49-F238E27FC236}">
                <a16:creationId xmlns:a16="http://schemas.microsoft.com/office/drawing/2014/main" id="{D4BB033D-FCEF-873B-8945-976D35740AE7}"/>
              </a:ext>
            </a:extLst>
          </p:cNvPr>
          <p:cNvGrpSpPr/>
          <p:nvPr/>
        </p:nvGrpSpPr>
        <p:grpSpPr>
          <a:xfrm>
            <a:off x="12202434" y="8404205"/>
            <a:ext cx="693343" cy="544662"/>
            <a:chOff x="0" y="0"/>
            <a:chExt cx="924457" cy="726216"/>
          </a:xfrm>
        </p:grpSpPr>
        <p:sp>
          <p:nvSpPr>
            <p:cNvPr id="130" name="Freeform 95">
              <a:extLst>
                <a:ext uri="{FF2B5EF4-FFF2-40B4-BE49-F238E27FC236}">
                  <a16:creationId xmlns:a16="http://schemas.microsoft.com/office/drawing/2014/main" id="{F32EFDAC-79C2-A542-D766-99EC03D9DD4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1" name="TextBox 96">
              <a:extLst>
                <a:ext uri="{FF2B5EF4-FFF2-40B4-BE49-F238E27FC236}">
                  <a16:creationId xmlns:a16="http://schemas.microsoft.com/office/drawing/2014/main" id="{E793172A-4D90-4CFD-A7CF-3C0CA6442B4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2" name="TextBox 97">
              <a:extLst>
                <a:ext uri="{FF2B5EF4-FFF2-40B4-BE49-F238E27FC236}">
                  <a16:creationId xmlns:a16="http://schemas.microsoft.com/office/drawing/2014/main" id="{0B7993DA-260C-5E1F-2CF8-F5A93B1EF214}"/>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34" name="Group 94">
            <a:extLst>
              <a:ext uri="{FF2B5EF4-FFF2-40B4-BE49-F238E27FC236}">
                <a16:creationId xmlns:a16="http://schemas.microsoft.com/office/drawing/2014/main" id="{F4B3E97C-F2D8-7877-E7AA-21998280839B}"/>
              </a:ext>
            </a:extLst>
          </p:cNvPr>
          <p:cNvGrpSpPr/>
          <p:nvPr/>
        </p:nvGrpSpPr>
        <p:grpSpPr>
          <a:xfrm>
            <a:off x="15298187" y="8435010"/>
            <a:ext cx="693343" cy="544662"/>
            <a:chOff x="0" y="0"/>
            <a:chExt cx="924457" cy="726216"/>
          </a:xfrm>
        </p:grpSpPr>
        <p:sp>
          <p:nvSpPr>
            <p:cNvPr id="135" name="Freeform 95">
              <a:extLst>
                <a:ext uri="{FF2B5EF4-FFF2-40B4-BE49-F238E27FC236}">
                  <a16:creationId xmlns:a16="http://schemas.microsoft.com/office/drawing/2014/main" id="{F6E371DC-4B44-A71A-99E8-4D7CB348359A}"/>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6" name="TextBox 96">
              <a:extLst>
                <a:ext uri="{FF2B5EF4-FFF2-40B4-BE49-F238E27FC236}">
                  <a16:creationId xmlns:a16="http://schemas.microsoft.com/office/drawing/2014/main" id="{C90A06C7-4653-F498-C4A5-0E6920855A9B}"/>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7" name="TextBox 97">
              <a:extLst>
                <a:ext uri="{FF2B5EF4-FFF2-40B4-BE49-F238E27FC236}">
                  <a16:creationId xmlns:a16="http://schemas.microsoft.com/office/drawing/2014/main" id="{490F4963-98B6-4961-4D8A-6DD7D77CE78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223" name="Group 94">
            <a:extLst>
              <a:ext uri="{FF2B5EF4-FFF2-40B4-BE49-F238E27FC236}">
                <a16:creationId xmlns:a16="http://schemas.microsoft.com/office/drawing/2014/main" id="{DA7B63EF-B81E-532A-3501-A0309A01AAFE}"/>
              </a:ext>
            </a:extLst>
          </p:cNvPr>
          <p:cNvGrpSpPr/>
          <p:nvPr/>
        </p:nvGrpSpPr>
        <p:grpSpPr>
          <a:xfrm>
            <a:off x="2721412" y="8452273"/>
            <a:ext cx="693343" cy="544662"/>
            <a:chOff x="0" y="0"/>
            <a:chExt cx="924457" cy="726216"/>
          </a:xfrm>
        </p:grpSpPr>
        <p:sp>
          <p:nvSpPr>
            <p:cNvPr id="224" name="Freeform 95">
              <a:extLst>
                <a:ext uri="{FF2B5EF4-FFF2-40B4-BE49-F238E27FC236}">
                  <a16:creationId xmlns:a16="http://schemas.microsoft.com/office/drawing/2014/main" id="{C270AFB1-86ED-C4C1-8CA2-0E6F690AE6C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5" name="TextBox 96">
              <a:extLst>
                <a:ext uri="{FF2B5EF4-FFF2-40B4-BE49-F238E27FC236}">
                  <a16:creationId xmlns:a16="http://schemas.microsoft.com/office/drawing/2014/main" id="{1E88D0B7-1070-D9AB-7922-0168A2358502}"/>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226" name="TextBox 97">
              <a:extLst>
                <a:ext uri="{FF2B5EF4-FFF2-40B4-BE49-F238E27FC236}">
                  <a16:creationId xmlns:a16="http://schemas.microsoft.com/office/drawing/2014/main" id="{1C24282E-227E-5350-E1FA-F063E32FFAF1}"/>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sp>
        <p:nvSpPr>
          <p:cNvPr id="234" name="Freeform 23">
            <a:extLst>
              <a:ext uri="{FF2B5EF4-FFF2-40B4-BE49-F238E27FC236}">
                <a16:creationId xmlns:a16="http://schemas.microsoft.com/office/drawing/2014/main" id="{194AFE9D-AAD8-63AC-D7C4-C5A42887BAFA}"/>
              </a:ext>
            </a:extLst>
          </p:cNvPr>
          <p:cNvSpPr/>
          <p:nvPr/>
        </p:nvSpPr>
        <p:spPr>
          <a:xfrm flipH="1">
            <a:off x="2222078" y="6147689"/>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7" name="Group 7">
            <a:extLst>
              <a:ext uri="{FF2B5EF4-FFF2-40B4-BE49-F238E27FC236}">
                <a16:creationId xmlns:a16="http://schemas.microsoft.com/office/drawing/2014/main" id="{FBA0E524-60A5-36CF-9B59-8DCA04E52691}"/>
              </a:ext>
            </a:extLst>
          </p:cNvPr>
          <p:cNvGrpSpPr/>
          <p:nvPr/>
        </p:nvGrpSpPr>
        <p:grpSpPr>
          <a:xfrm>
            <a:off x="6625099" y="3535490"/>
            <a:ext cx="756541" cy="693274"/>
            <a:chOff x="0" y="184916"/>
            <a:chExt cx="3741232" cy="3636623"/>
          </a:xfrm>
        </p:grpSpPr>
        <p:sp>
          <p:nvSpPr>
            <p:cNvPr id="238" name="Freeform 8">
              <a:extLst>
                <a:ext uri="{FF2B5EF4-FFF2-40B4-BE49-F238E27FC236}">
                  <a16:creationId xmlns:a16="http://schemas.microsoft.com/office/drawing/2014/main" id="{938EC8FA-D21B-5285-28D8-D8F5BD824ED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239" name="Freeform 9">
              <a:extLst>
                <a:ext uri="{FF2B5EF4-FFF2-40B4-BE49-F238E27FC236}">
                  <a16:creationId xmlns:a16="http://schemas.microsoft.com/office/drawing/2014/main" id="{1E9F7587-E559-6534-454E-32C44639A2FE}"/>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grpSp>
          <p:nvGrpSpPr>
            <p:cNvPr id="240" name="Group 10">
              <a:extLst>
                <a:ext uri="{FF2B5EF4-FFF2-40B4-BE49-F238E27FC236}">
                  <a16:creationId xmlns:a16="http://schemas.microsoft.com/office/drawing/2014/main" id="{0541709D-2CA6-E6C8-70EA-C5345F202E6B}"/>
                </a:ext>
              </a:extLst>
            </p:cNvPr>
            <p:cNvGrpSpPr/>
            <p:nvPr/>
          </p:nvGrpSpPr>
          <p:grpSpPr>
            <a:xfrm>
              <a:off x="0" y="1810741"/>
              <a:ext cx="852996" cy="852996"/>
              <a:chOff x="0" y="0"/>
              <a:chExt cx="812800" cy="812800"/>
            </a:xfrm>
          </p:grpSpPr>
          <p:sp>
            <p:nvSpPr>
              <p:cNvPr id="244" name="Freeform 11">
                <a:extLst>
                  <a:ext uri="{FF2B5EF4-FFF2-40B4-BE49-F238E27FC236}">
                    <a16:creationId xmlns:a16="http://schemas.microsoft.com/office/drawing/2014/main" id="{96AC55B3-F2F2-207F-270D-2DF85457D69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245" name="TextBox 12">
                <a:extLst>
                  <a:ext uri="{FF2B5EF4-FFF2-40B4-BE49-F238E27FC236}">
                    <a16:creationId xmlns:a16="http://schemas.microsoft.com/office/drawing/2014/main" id="{57D5F0AD-D982-6A7C-5F34-1E9667C17B6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241" name="Group 13">
              <a:extLst>
                <a:ext uri="{FF2B5EF4-FFF2-40B4-BE49-F238E27FC236}">
                  <a16:creationId xmlns:a16="http://schemas.microsoft.com/office/drawing/2014/main" id="{276F46A6-35DA-DF4B-C27A-7D08CFB72F09}"/>
                </a:ext>
              </a:extLst>
            </p:cNvPr>
            <p:cNvGrpSpPr/>
            <p:nvPr/>
          </p:nvGrpSpPr>
          <p:grpSpPr>
            <a:xfrm>
              <a:off x="2570638" y="270521"/>
              <a:ext cx="583309" cy="583309"/>
              <a:chOff x="0" y="0"/>
              <a:chExt cx="812800" cy="812800"/>
            </a:xfrm>
          </p:grpSpPr>
          <p:sp>
            <p:nvSpPr>
              <p:cNvPr id="242" name="Freeform 14">
                <a:extLst>
                  <a:ext uri="{FF2B5EF4-FFF2-40B4-BE49-F238E27FC236}">
                    <a16:creationId xmlns:a16="http://schemas.microsoft.com/office/drawing/2014/main" id="{89F7E287-F998-CF37-3805-37C3D550F5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243" name="TextBox 15">
                <a:extLst>
                  <a:ext uri="{FF2B5EF4-FFF2-40B4-BE49-F238E27FC236}">
                    <a16:creationId xmlns:a16="http://schemas.microsoft.com/office/drawing/2014/main" id="{9BA4DBF2-DF6E-E8EB-2D3F-0246EE8952BB}"/>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pic>
        <p:nvPicPr>
          <p:cNvPr id="1026" name="Picture 2">
            <a:extLst>
              <a:ext uri="{FF2B5EF4-FFF2-40B4-BE49-F238E27FC236}">
                <a16:creationId xmlns:a16="http://schemas.microsoft.com/office/drawing/2014/main" id="{8E6B69CA-C666-DF43-C002-64BCCDB6805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84546" y="6451464"/>
            <a:ext cx="1129447" cy="34341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7">
            <a:extLst>
              <a:ext uri="{FF2B5EF4-FFF2-40B4-BE49-F238E27FC236}">
                <a16:creationId xmlns:a16="http://schemas.microsoft.com/office/drawing/2014/main" id="{C7FEA76F-5F43-33CB-BD6A-96A0837EBDA9}"/>
              </a:ext>
            </a:extLst>
          </p:cNvPr>
          <p:cNvGrpSpPr/>
          <p:nvPr/>
        </p:nvGrpSpPr>
        <p:grpSpPr>
          <a:xfrm>
            <a:off x="12148722" y="3514930"/>
            <a:ext cx="756541" cy="693274"/>
            <a:chOff x="0" y="184916"/>
            <a:chExt cx="3741232" cy="3636623"/>
          </a:xfrm>
        </p:grpSpPr>
        <p:sp>
          <p:nvSpPr>
            <p:cNvPr id="4" name="Freeform 8">
              <a:extLst>
                <a:ext uri="{FF2B5EF4-FFF2-40B4-BE49-F238E27FC236}">
                  <a16:creationId xmlns:a16="http://schemas.microsoft.com/office/drawing/2014/main" id="{E12678C3-5E64-B2DE-8DEC-208925FAF94A}"/>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5" name="Freeform 9">
              <a:extLst>
                <a:ext uri="{FF2B5EF4-FFF2-40B4-BE49-F238E27FC236}">
                  <a16:creationId xmlns:a16="http://schemas.microsoft.com/office/drawing/2014/main" id="{2859966A-339B-F88B-043E-C112751CA18C}"/>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grpSp>
          <p:nvGrpSpPr>
            <p:cNvPr id="6" name="Group 10">
              <a:extLst>
                <a:ext uri="{FF2B5EF4-FFF2-40B4-BE49-F238E27FC236}">
                  <a16:creationId xmlns:a16="http://schemas.microsoft.com/office/drawing/2014/main" id="{A11A2399-EDBD-3AC2-F2E1-A18DDC9C8C12}"/>
                </a:ext>
              </a:extLst>
            </p:cNvPr>
            <p:cNvGrpSpPr/>
            <p:nvPr/>
          </p:nvGrpSpPr>
          <p:grpSpPr>
            <a:xfrm>
              <a:off x="0" y="1810741"/>
              <a:ext cx="852996" cy="852996"/>
              <a:chOff x="0" y="0"/>
              <a:chExt cx="812800" cy="812800"/>
            </a:xfrm>
          </p:grpSpPr>
          <p:sp>
            <p:nvSpPr>
              <p:cNvPr id="10" name="Freeform 11">
                <a:extLst>
                  <a:ext uri="{FF2B5EF4-FFF2-40B4-BE49-F238E27FC236}">
                    <a16:creationId xmlns:a16="http://schemas.microsoft.com/office/drawing/2014/main" id="{835A2ACE-594F-9DD8-1B6A-DA5CA8B98B6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1" name="TextBox 12">
                <a:extLst>
                  <a:ext uri="{FF2B5EF4-FFF2-40B4-BE49-F238E27FC236}">
                    <a16:creationId xmlns:a16="http://schemas.microsoft.com/office/drawing/2014/main" id="{B3A4380B-839C-F897-4B4B-85B04C416E48}"/>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7" name="Group 13">
              <a:extLst>
                <a:ext uri="{FF2B5EF4-FFF2-40B4-BE49-F238E27FC236}">
                  <a16:creationId xmlns:a16="http://schemas.microsoft.com/office/drawing/2014/main" id="{C55FC6D8-6E40-8B15-FB0B-D9C72EE39FB4}"/>
                </a:ext>
              </a:extLst>
            </p:cNvPr>
            <p:cNvGrpSpPr/>
            <p:nvPr/>
          </p:nvGrpSpPr>
          <p:grpSpPr>
            <a:xfrm>
              <a:off x="2570638" y="270521"/>
              <a:ext cx="583309" cy="583309"/>
              <a:chOff x="0" y="0"/>
              <a:chExt cx="812800" cy="812800"/>
            </a:xfrm>
          </p:grpSpPr>
          <p:sp>
            <p:nvSpPr>
              <p:cNvPr id="8" name="Freeform 14">
                <a:extLst>
                  <a:ext uri="{FF2B5EF4-FFF2-40B4-BE49-F238E27FC236}">
                    <a16:creationId xmlns:a16="http://schemas.microsoft.com/office/drawing/2014/main" id="{04E8EFD0-2511-9259-D10F-D181C3A4B33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 name="TextBox 15">
                <a:extLst>
                  <a:ext uri="{FF2B5EF4-FFF2-40B4-BE49-F238E27FC236}">
                    <a16:creationId xmlns:a16="http://schemas.microsoft.com/office/drawing/2014/main" id="{7042BCFD-A49F-C7DD-8A23-F15028C8D07B}"/>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21" name="Freeform 23">
            <a:extLst>
              <a:ext uri="{FF2B5EF4-FFF2-40B4-BE49-F238E27FC236}">
                <a16:creationId xmlns:a16="http://schemas.microsoft.com/office/drawing/2014/main" id="{E9538E4F-BDD9-5524-27F8-39C112C5BBFF}"/>
              </a:ext>
            </a:extLst>
          </p:cNvPr>
          <p:cNvSpPr/>
          <p:nvPr/>
        </p:nvSpPr>
        <p:spPr>
          <a:xfrm flipH="1">
            <a:off x="11810378" y="8296953"/>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2" name="Group 94">
            <a:extLst>
              <a:ext uri="{FF2B5EF4-FFF2-40B4-BE49-F238E27FC236}">
                <a16:creationId xmlns:a16="http://schemas.microsoft.com/office/drawing/2014/main" id="{EC856591-9FDE-D8E8-D5AF-72A5EBA5D9B1}"/>
              </a:ext>
            </a:extLst>
          </p:cNvPr>
          <p:cNvGrpSpPr/>
          <p:nvPr/>
        </p:nvGrpSpPr>
        <p:grpSpPr>
          <a:xfrm>
            <a:off x="9010819" y="8426644"/>
            <a:ext cx="693343" cy="544662"/>
            <a:chOff x="0" y="0"/>
            <a:chExt cx="924457" cy="726216"/>
          </a:xfrm>
        </p:grpSpPr>
        <p:sp>
          <p:nvSpPr>
            <p:cNvPr id="31" name="Freeform 95">
              <a:extLst>
                <a:ext uri="{FF2B5EF4-FFF2-40B4-BE49-F238E27FC236}">
                  <a16:creationId xmlns:a16="http://schemas.microsoft.com/office/drawing/2014/main" id="{12234E3E-DD93-1E5C-0DCE-ED951C4AC95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2" name="TextBox 96">
              <a:extLst>
                <a:ext uri="{FF2B5EF4-FFF2-40B4-BE49-F238E27FC236}">
                  <a16:creationId xmlns:a16="http://schemas.microsoft.com/office/drawing/2014/main" id="{FC98A99B-88DE-01E8-7701-62F986966972}"/>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33" name="TextBox 97">
              <a:extLst>
                <a:ext uri="{FF2B5EF4-FFF2-40B4-BE49-F238E27FC236}">
                  <a16:creationId xmlns:a16="http://schemas.microsoft.com/office/drawing/2014/main" id="{A611247A-5997-2628-3E3D-4AE8E6E7CD7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sp>
        <p:nvSpPr>
          <p:cNvPr id="34" name="Freeform 93">
            <a:extLst>
              <a:ext uri="{FF2B5EF4-FFF2-40B4-BE49-F238E27FC236}">
                <a16:creationId xmlns:a16="http://schemas.microsoft.com/office/drawing/2014/main" id="{11AE32F3-E29B-06C9-41BE-796093B608CA}"/>
              </a:ext>
            </a:extLst>
          </p:cNvPr>
          <p:cNvSpPr/>
          <p:nvPr/>
        </p:nvSpPr>
        <p:spPr>
          <a:xfrm>
            <a:off x="8515241" y="8341441"/>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35" name="Freeform 93">
            <a:extLst>
              <a:ext uri="{FF2B5EF4-FFF2-40B4-BE49-F238E27FC236}">
                <a16:creationId xmlns:a16="http://schemas.microsoft.com/office/drawing/2014/main" id="{56D53B28-6485-E469-B854-A76D2339BAB0}"/>
              </a:ext>
            </a:extLst>
          </p:cNvPr>
          <p:cNvSpPr/>
          <p:nvPr/>
        </p:nvSpPr>
        <p:spPr>
          <a:xfrm>
            <a:off x="14767910" y="8372418"/>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23" name="Freeform 23">
            <a:extLst>
              <a:ext uri="{FF2B5EF4-FFF2-40B4-BE49-F238E27FC236}">
                <a16:creationId xmlns:a16="http://schemas.microsoft.com/office/drawing/2014/main" id="{52167B22-302C-2703-63A0-6AEC50C5ABB5}"/>
              </a:ext>
            </a:extLst>
          </p:cNvPr>
          <p:cNvSpPr/>
          <p:nvPr/>
        </p:nvSpPr>
        <p:spPr>
          <a:xfrm flipH="1">
            <a:off x="5268385" y="6147689"/>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36" name="Group 39">
            <a:extLst>
              <a:ext uri="{FF2B5EF4-FFF2-40B4-BE49-F238E27FC236}">
                <a16:creationId xmlns:a16="http://schemas.microsoft.com/office/drawing/2014/main" id="{E6283FDD-A7B2-96EB-F39A-C87275CD6375}"/>
              </a:ext>
            </a:extLst>
          </p:cNvPr>
          <p:cNvGrpSpPr/>
          <p:nvPr/>
        </p:nvGrpSpPr>
        <p:grpSpPr>
          <a:xfrm>
            <a:off x="2635641" y="6160443"/>
            <a:ext cx="839876" cy="634434"/>
            <a:chOff x="0" y="0"/>
            <a:chExt cx="1119835" cy="845912"/>
          </a:xfrm>
        </p:grpSpPr>
        <p:grpSp>
          <p:nvGrpSpPr>
            <p:cNvPr id="37" name="Group 40">
              <a:extLst>
                <a:ext uri="{FF2B5EF4-FFF2-40B4-BE49-F238E27FC236}">
                  <a16:creationId xmlns:a16="http://schemas.microsoft.com/office/drawing/2014/main" id="{1580F2E3-FC7D-F223-C343-8F37BBB0FBD9}"/>
                </a:ext>
              </a:extLst>
            </p:cNvPr>
            <p:cNvGrpSpPr/>
            <p:nvPr/>
          </p:nvGrpSpPr>
          <p:grpSpPr>
            <a:xfrm>
              <a:off x="0" y="371470"/>
              <a:ext cx="1119835" cy="474442"/>
              <a:chOff x="0" y="-28575"/>
              <a:chExt cx="831609" cy="352329"/>
            </a:xfrm>
          </p:grpSpPr>
          <p:sp>
            <p:nvSpPr>
              <p:cNvPr id="46" name="Freeform 41">
                <a:extLst>
                  <a:ext uri="{FF2B5EF4-FFF2-40B4-BE49-F238E27FC236}">
                    <a16:creationId xmlns:a16="http://schemas.microsoft.com/office/drawing/2014/main" id="{054F29E4-500E-AE0C-BD56-8202C5EB92D7}"/>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7" name="TextBox 42">
                <a:extLst>
                  <a:ext uri="{FF2B5EF4-FFF2-40B4-BE49-F238E27FC236}">
                    <a16:creationId xmlns:a16="http://schemas.microsoft.com/office/drawing/2014/main" id="{11D4AF2A-185C-5948-344E-B2E3F72F6AEA}"/>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38" name="TextBox 43">
              <a:extLst>
                <a:ext uri="{FF2B5EF4-FFF2-40B4-BE49-F238E27FC236}">
                  <a16:creationId xmlns:a16="http://schemas.microsoft.com/office/drawing/2014/main" id="{118BF0FC-50EE-E789-E587-C65889E638FA}"/>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45" name="Freeform 44">
              <a:extLst>
                <a:ext uri="{FF2B5EF4-FFF2-40B4-BE49-F238E27FC236}">
                  <a16:creationId xmlns:a16="http://schemas.microsoft.com/office/drawing/2014/main" id="{76A73EC9-656D-941B-8020-8C8D97264F0E}"/>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48" name="Group 39">
            <a:extLst>
              <a:ext uri="{FF2B5EF4-FFF2-40B4-BE49-F238E27FC236}">
                <a16:creationId xmlns:a16="http://schemas.microsoft.com/office/drawing/2014/main" id="{97BEA8A5-51D9-64D5-DBA5-257FEF9B2190}"/>
              </a:ext>
            </a:extLst>
          </p:cNvPr>
          <p:cNvGrpSpPr/>
          <p:nvPr/>
        </p:nvGrpSpPr>
        <p:grpSpPr>
          <a:xfrm>
            <a:off x="12081419" y="6211027"/>
            <a:ext cx="839876" cy="634434"/>
            <a:chOff x="0" y="0"/>
            <a:chExt cx="1119835" cy="845912"/>
          </a:xfrm>
        </p:grpSpPr>
        <p:grpSp>
          <p:nvGrpSpPr>
            <p:cNvPr id="49" name="Group 40">
              <a:extLst>
                <a:ext uri="{FF2B5EF4-FFF2-40B4-BE49-F238E27FC236}">
                  <a16:creationId xmlns:a16="http://schemas.microsoft.com/office/drawing/2014/main" id="{3C1B6641-27B3-C784-32C0-A3DF8B35CC9B}"/>
                </a:ext>
              </a:extLst>
            </p:cNvPr>
            <p:cNvGrpSpPr/>
            <p:nvPr/>
          </p:nvGrpSpPr>
          <p:grpSpPr>
            <a:xfrm>
              <a:off x="0" y="371470"/>
              <a:ext cx="1119835" cy="474442"/>
              <a:chOff x="0" y="-28575"/>
              <a:chExt cx="831609" cy="352329"/>
            </a:xfrm>
          </p:grpSpPr>
          <p:sp>
            <p:nvSpPr>
              <p:cNvPr id="52" name="Freeform 41">
                <a:extLst>
                  <a:ext uri="{FF2B5EF4-FFF2-40B4-BE49-F238E27FC236}">
                    <a16:creationId xmlns:a16="http://schemas.microsoft.com/office/drawing/2014/main" id="{DC17C075-0E78-6C5F-6DA3-D1D98681F12B}"/>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53" name="TextBox 42">
                <a:extLst>
                  <a:ext uri="{FF2B5EF4-FFF2-40B4-BE49-F238E27FC236}">
                    <a16:creationId xmlns:a16="http://schemas.microsoft.com/office/drawing/2014/main" id="{78E2AA4D-168B-8589-7836-3FE8E59175E3}"/>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50" name="TextBox 43">
              <a:extLst>
                <a:ext uri="{FF2B5EF4-FFF2-40B4-BE49-F238E27FC236}">
                  <a16:creationId xmlns:a16="http://schemas.microsoft.com/office/drawing/2014/main" id="{679355A9-2226-5548-46C5-EE65BFB16CEF}"/>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51" name="Freeform 44">
              <a:extLst>
                <a:ext uri="{FF2B5EF4-FFF2-40B4-BE49-F238E27FC236}">
                  <a16:creationId xmlns:a16="http://schemas.microsoft.com/office/drawing/2014/main" id="{5421F96E-7DDA-B0FE-419D-312C13264817}"/>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54" name="Group 39">
            <a:extLst>
              <a:ext uri="{FF2B5EF4-FFF2-40B4-BE49-F238E27FC236}">
                <a16:creationId xmlns:a16="http://schemas.microsoft.com/office/drawing/2014/main" id="{A718F802-91F7-D81F-E261-33472C0936FC}"/>
              </a:ext>
            </a:extLst>
          </p:cNvPr>
          <p:cNvGrpSpPr/>
          <p:nvPr/>
        </p:nvGrpSpPr>
        <p:grpSpPr>
          <a:xfrm>
            <a:off x="7633565" y="8306888"/>
            <a:ext cx="839876" cy="634434"/>
            <a:chOff x="0" y="0"/>
            <a:chExt cx="1119835" cy="845912"/>
          </a:xfrm>
        </p:grpSpPr>
        <p:grpSp>
          <p:nvGrpSpPr>
            <p:cNvPr id="55" name="Group 40">
              <a:extLst>
                <a:ext uri="{FF2B5EF4-FFF2-40B4-BE49-F238E27FC236}">
                  <a16:creationId xmlns:a16="http://schemas.microsoft.com/office/drawing/2014/main" id="{F5187E1B-809E-2B0E-1683-D43A4C73CCC5}"/>
                </a:ext>
              </a:extLst>
            </p:cNvPr>
            <p:cNvGrpSpPr/>
            <p:nvPr/>
          </p:nvGrpSpPr>
          <p:grpSpPr>
            <a:xfrm>
              <a:off x="0" y="371470"/>
              <a:ext cx="1119835" cy="474442"/>
              <a:chOff x="0" y="-28575"/>
              <a:chExt cx="831609" cy="352329"/>
            </a:xfrm>
          </p:grpSpPr>
          <p:sp>
            <p:nvSpPr>
              <p:cNvPr id="58" name="Freeform 41">
                <a:extLst>
                  <a:ext uri="{FF2B5EF4-FFF2-40B4-BE49-F238E27FC236}">
                    <a16:creationId xmlns:a16="http://schemas.microsoft.com/office/drawing/2014/main" id="{ABEDA21C-D36D-D37A-9E51-DC75A7B0CCD9}"/>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59" name="TextBox 42">
                <a:extLst>
                  <a:ext uri="{FF2B5EF4-FFF2-40B4-BE49-F238E27FC236}">
                    <a16:creationId xmlns:a16="http://schemas.microsoft.com/office/drawing/2014/main" id="{53D23866-EBAD-25DF-427F-3F3A4F9B808C}"/>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56" name="TextBox 43">
              <a:extLst>
                <a:ext uri="{FF2B5EF4-FFF2-40B4-BE49-F238E27FC236}">
                  <a16:creationId xmlns:a16="http://schemas.microsoft.com/office/drawing/2014/main" id="{0ECFD005-A401-FA1F-8F9A-82353B5B5812}"/>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57" name="Freeform 44">
              <a:extLst>
                <a:ext uri="{FF2B5EF4-FFF2-40B4-BE49-F238E27FC236}">
                  <a16:creationId xmlns:a16="http://schemas.microsoft.com/office/drawing/2014/main" id="{8A48E10B-490B-97FF-1DFC-DECDB875F4F0}"/>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60" name="Group 39">
            <a:extLst>
              <a:ext uri="{FF2B5EF4-FFF2-40B4-BE49-F238E27FC236}">
                <a16:creationId xmlns:a16="http://schemas.microsoft.com/office/drawing/2014/main" id="{3E976B80-A83E-6D44-D608-F6CFE282DD99}"/>
              </a:ext>
            </a:extLst>
          </p:cNvPr>
          <p:cNvGrpSpPr/>
          <p:nvPr/>
        </p:nvGrpSpPr>
        <p:grpSpPr>
          <a:xfrm>
            <a:off x="10897026" y="8336687"/>
            <a:ext cx="839876" cy="634434"/>
            <a:chOff x="0" y="0"/>
            <a:chExt cx="1119835" cy="845912"/>
          </a:xfrm>
        </p:grpSpPr>
        <p:grpSp>
          <p:nvGrpSpPr>
            <p:cNvPr id="61" name="Group 40">
              <a:extLst>
                <a:ext uri="{FF2B5EF4-FFF2-40B4-BE49-F238E27FC236}">
                  <a16:creationId xmlns:a16="http://schemas.microsoft.com/office/drawing/2014/main" id="{1508D2C1-C166-346B-793D-4E8155FC8172}"/>
                </a:ext>
              </a:extLst>
            </p:cNvPr>
            <p:cNvGrpSpPr/>
            <p:nvPr/>
          </p:nvGrpSpPr>
          <p:grpSpPr>
            <a:xfrm>
              <a:off x="0" y="371470"/>
              <a:ext cx="1119835" cy="474442"/>
              <a:chOff x="0" y="-28575"/>
              <a:chExt cx="831609" cy="352329"/>
            </a:xfrm>
          </p:grpSpPr>
          <p:sp>
            <p:nvSpPr>
              <p:cNvPr id="64" name="Freeform 41">
                <a:extLst>
                  <a:ext uri="{FF2B5EF4-FFF2-40B4-BE49-F238E27FC236}">
                    <a16:creationId xmlns:a16="http://schemas.microsoft.com/office/drawing/2014/main" id="{AE37B1A7-4481-8C27-171C-2F3E42BB55A3}"/>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65" name="TextBox 42">
                <a:extLst>
                  <a:ext uri="{FF2B5EF4-FFF2-40B4-BE49-F238E27FC236}">
                    <a16:creationId xmlns:a16="http://schemas.microsoft.com/office/drawing/2014/main" id="{22F9AE75-3CA9-2464-6E8B-1774DE267C3E}"/>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62" name="TextBox 43">
              <a:extLst>
                <a:ext uri="{FF2B5EF4-FFF2-40B4-BE49-F238E27FC236}">
                  <a16:creationId xmlns:a16="http://schemas.microsoft.com/office/drawing/2014/main" id="{52E889C1-34FA-8E48-4B16-142F5E4213E2}"/>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63" name="Freeform 44">
              <a:extLst>
                <a:ext uri="{FF2B5EF4-FFF2-40B4-BE49-F238E27FC236}">
                  <a16:creationId xmlns:a16="http://schemas.microsoft.com/office/drawing/2014/main" id="{33414F7E-7FB6-28F3-8104-31E6B93D7A4E}"/>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67" name="Group 39">
            <a:extLst>
              <a:ext uri="{FF2B5EF4-FFF2-40B4-BE49-F238E27FC236}">
                <a16:creationId xmlns:a16="http://schemas.microsoft.com/office/drawing/2014/main" id="{CCD079A9-7E7C-1EF1-00C1-FC0FC18FE2C3}"/>
              </a:ext>
            </a:extLst>
          </p:cNvPr>
          <p:cNvGrpSpPr/>
          <p:nvPr/>
        </p:nvGrpSpPr>
        <p:grpSpPr>
          <a:xfrm>
            <a:off x="13902111" y="8336872"/>
            <a:ext cx="839876" cy="634434"/>
            <a:chOff x="0" y="0"/>
            <a:chExt cx="1119835" cy="845912"/>
          </a:xfrm>
        </p:grpSpPr>
        <p:grpSp>
          <p:nvGrpSpPr>
            <p:cNvPr id="68" name="Group 40">
              <a:extLst>
                <a:ext uri="{FF2B5EF4-FFF2-40B4-BE49-F238E27FC236}">
                  <a16:creationId xmlns:a16="http://schemas.microsoft.com/office/drawing/2014/main" id="{7486A00F-BFC5-4C45-3015-4AAC39A8D534}"/>
                </a:ext>
              </a:extLst>
            </p:cNvPr>
            <p:cNvGrpSpPr/>
            <p:nvPr/>
          </p:nvGrpSpPr>
          <p:grpSpPr>
            <a:xfrm>
              <a:off x="0" y="371470"/>
              <a:ext cx="1119835" cy="474442"/>
              <a:chOff x="0" y="-28575"/>
              <a:chExt cx="831609" cy="352329"/>
            </a:xfrm>
          </p:grpSpPr>
          <p:sp>
            <p:nvSpPr>
              <p:cNvPr id="71" name="Freeform 41">
                <a:extLst>
                  <a:ext uri="{FF2B5EF4-FFF2-40B4-BE49-F238E27FC236}">
                    <a16:creationId xmlns:a16="http://schemas.microsoft.com/office/drawing/2014/main" id="{8A468DF6-E6A3-CE8B-656B-B593AC668C2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72" name="TextBox 42">
                <a:extLst>
                  <a:ext uri="{FF2B5EF4-FFF2-40B4-BE49-F238E27FC236}">
                    <a16:creationId xmlns:a16="http://schemas.microsoft.com/office/drawing/2014/main" id="{F9A7DD30-BB14-2B06-4B73-907B9E8EB6F9}"/>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69" name="TextBox 43">
              <a:extLst>
                <a:ext uri="{FF2B5EF4-FFF2-40B4-BE49-F238E27FC236}">
                  <a16:creationId xmlns:a16="http://schemas.microsoft.com/office/drawing/2014/main" id="{4EFB95BB-C8D0-831F-6E10-E6D06D1D1CED}"/>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70" name="Freeform 44">
              <a:extLst>
                <a:ext uri="{FF2B5EF4-FFF2-40B4-BE49-F238E27FC236}">
                  <a16:creationId xmlns:a16="http://schemas.microsoft.com/office/drawing/2014/main" id="{1DECF710-1065-DAC7-F26A-3E895EB70B1C}"/>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grpSp>
        <p:nvGrpSpPr>
          <p:cNvPr id="1030" name="Group 24">
            <a:extLst>
              <a:ext uri="{FF2B5EF4-FFF2-40B4-BE49-F238E27FC236}">
                <a16:creationId xmlns:a16="http://schemas.microsoft.com/office/drawing/2014/main" id="{8A809DFE-7AC9-1C72-5429-7E01ECCEF0FF}"/>
              </a:ext>
            </a:extLst>
          </p:cNvPr>
          <p:cNvGrpSpPr/>
          <p:nvPr/>
        </p:nvGrpSpPr>
        <p:grpSpPr>
          <a:xfrm>
            <a:off x="3472526" y="3470047"/>
            <a:ext cx="849460" cy="756542"/>
            <a:chOff x="0" y="43144"/>
            <a:chExt cx="1132614" cy="1008722"/>
          </a:xfrm>
        </p:grpSpPr>
        <p:grpSp>
          <p:nvGrpSpPr>
            <p:cNvPr id="178" name="Group 25">
              <a:extLst>
                <a:ext uri="{FF2B5EF4-FFF2-40B4-BE49-F238E27FC236}">
                  <a16:creationId xmlns:a16="http://schemas.microsoft.com/office/drawing/2014/main" id="{BDCF501B-A8AA-A962-BF54-8833237BB71F}"/>
                </a:ext>
              </a:extLst>
            </p:cNvPr>
            <p:cNvGrpSpPr/>
            <p:nvPr/>
          </p:nvGrpSpPr>
          <p:grpSpPr>
            <a:xfrm>
              <a:off x="0" y="43144"/>
              <a:ext cx="1008722" cy="1008722"/>
              <a:chOff x="0" y="0"/>
              <a:chExt cx="812800" cy="812800"/>
            </a:xfrm>
          </p:grpSpPr>
          <p:sp>
            <p:nvSpPr>
              <p:cNvPr id="1028" name="Freeform 26">
                <a:extLst>
                  <a:ext uri="{FF2B5EF4-FFF2-40B4-BE49-F238E27FC236}">
                    <a16:creationId xmlns:a16="http://schemas.microsoft.com/office/drawing/2014/main" id="{828BB13B-F084-D5AD-0EF2-5E741C72480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29" name="TextBox 27">
                <a:extLst>
                  <a:ext uri="{FF2B5EF4-FFF2-40B4-BE49-F238E27FC236}">
                    <a16:creationId xmlns:a16="http://schemas.microsoft.com/office/drawing/2014/main" id="{FC0B2B3C-BFB6-4FFE-F1F4-8D6F330879B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79" name="Freeform 28">
              <a:extLst>
                <a:ext uri="{FF2B5EF4-FFF2-40B4-BE49-F238E27FC236}">
                  <a16:creationId xmlns:a16="http://schemas.microsoft.com/office/drawing/2014/main" id="{EC38DA4B-021D-FC66-9541-DC882A89F1D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24" name="TextBox 29">
              <a:extLst>
                <a:ext uri="{FF2B5EF4-FFF2-40B4-BE49-F238E27FC236}">
                  <a16:creationId xmlns:a16="http://schemas.microsoft.com/office/drawing/2014/main" id="{E5FAF332-A9DE-64EF-B418-8C35AF299EE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25" name="TextBox 30">
              <a:extLst>
                <a:ext uri="{FF2B5EF4-FFF2-40B4-BE49-F238E27FC236}">
                  <a16:creationId xmlns:a16="http://schemas.microsoft.com/office/drawing/2014/main" id="{0BDC487A-2805-8C22-2412-1E28A766EEF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38" name="Group 24">
            <a:extLst>
              <a:ext uri="{FF2B5EF4-FFF2-40B4-BE49-F238E27FC236}">
                <a16:creationId xmlns:a16="http://schemas.microsoft.com/office/drawing/2014/main" id="{0817E42F-465D-D981-FC7F-FE555DA0BC78}"/>
              </a:ext>
            </a:extLst>
          </p:cNvPr>
          <p:cNvGrpSpPr/>
          <p:nvPr/>
        </p:nvGrpSpPr>
        <p:grpSpPr>
          <a:xfrm>
            <a:off x="12970123" y="3472222"/>
            <a:ext cx="849460" cy="756542"/>
            <a:chOff x="0" y="43144"/>
            <a:chExt cx="1132614" cy="1008722"/>
          </a:xfrm>
        </p:grpSpPr>
        <p:grpSp>
          <p:nvGrpSpPr>
            <p:cNvPr id="1032" name="Group 25">
              <a:extLst>
                <a:ext uri="{FF2B5EF4-FFF2-40B4-BE49-F238E27FC236}">
                  <a16:creationId xmlns:a16="http://schemas.microsoft.com/office/drawing/2014/main" id="{4553FBFC-2EE0-C422-C58E-904216CFBA96}"/>
                </a:ext>
              </a:extLst>
            </p:cNvPr>
            <p:cNvGrpSpPr/>
            <p:nvPr/>
          </p:nvGrpSpPr>
          <p:grpSpPr>
            <a:xfrm>
              <a:off x="0" y="43144"/>
              <a:ext cx="1008722" cy="1008722"/>
              <a:chOff x="0" y="0"/>
              <a:chExt cx="812800" cy="812800"/>
            </a:xfrm>
          </p:grpSpPr>
          <p:sp>
            <p:nvSpPr>
              <p:cNvPr id="1036" name="Freeform 26">
                <a:extLst>
                  <a:ext uri="{FF2B5EF4-FFF2-40B4-BE49-F238E27FC236}">
                    <a16:creationId xmlns:a16="http://schemas.microsoft.com/office/drawing/2014/main" id="{DC08F206-DAFB-E290-5322-037ECB408D3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37" name="TextBox 27">
                <a:extLst>
                  <a:ext uri="{FF2B5EF4-FFF2-40B4-BE49-F238E27FC236}">
                    <a16:creationId xmlns:a16="http://schemas.microsoft.com/office/drawing/2014/main" id="{06F3695B-9B77-654C-5773-D104CF63CD9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33" name="Freeform 28">
              <a:extLst>
                <a:ext uri="{FF2B5EF4-FFF2-40B4-BE49-F238E27FC236}">
                  <a16:creationId xmlns:a16="http://schemas.microsoft.com/office/drawing/2014/main" id="{D8D09255-335F-12A8-2A54-31807C6D569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34" name="TextBox 29">
              <a:extLst>
                <a:ext uri="{FF2B5EF4-FFF2-40B4-BE49-F238E27FC236}">
                  <a16:creationId xmlns:a16="http://schemas.microsoft.com/office/drawing/2014/main" id="{85104D09-F20C-A999-80BA-28B50EA444E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35" name="TextBox 30">
              <a:extLst>
                <a:ext uri="{FF2B5EF4-FFF2-40B4-BE49-F238E27FC236}">
                  <a16:creationId xmlns:a16="http://schemas.microsoft.com/office/drawing/2014/main" id="{7ECF4CF0-DCAE-EA7C-C684-558DA9AC4D7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46" name="Group 24">
            <a:extLst>
              <a:ext uri="{FF2B5EF4-FFF2-40B4-BE49-F238E27FC236}">
                <a16:creationId xmlns:a16="http://schemas.microsoft.com/office/drawing/2014/main" id="{8EECA7B0-2BA5-7781-F713-049FDCE0A747}"/>
              </a:ext>
            </a:extLst>
          </p:cNvPr>
          <p:cNvGrpSpPr/>
          <p:nvPr/>
        </p:nvGrpSpPr>
        <p:grpSpPr>
          <a:xfrm>
            <a:off x="3519179" y="6082618"/>
            <a:ext cx="849460" cy="756542"/>
            <a:chOff x="0" y="43144"/>
            <a:chExt cx="1132614" cy="1008722"/>
          </a:xfrm>
        </p:grpSpPr>
        <p:grpSp>
          <p:nvGrpSpPr>
            <p:cNvPr id="1040" name="Group 25">
              <a:extLst>
                <a:ext uri="{FF2B5EF4-FFF2-40B4-BE49-F238E27FC236}">
                  <a16:creationId xmlns:a16="http://schemas.microsoft.com/office/drawing/2014/main" id="{0317AF45-7A78-084F-827A-D265FE09E80F}"/>
                </a:ext>
              </a:extLst>
            </p:cNvPr>
            <p:cNvGrpSpPr/>
            <p:nvPr/>
          </p:nvGrpSpPr>
          <p:grpSpPr>
            <a:xfrm>
              <a:off x="0" y="43144"/>
              <a:ext cx="1008722" cy="1008722"/>
              <a:chOff x="0" y="0"/>
              <a:chExt cx="812800" cy="812800"/>
            </a:xfrm>
          </p:grpSpPr>
          <p:sp>
            <p:nvSpPr>
              <p:cNvPr id="1044" name="Freeform 26">
                <a:extLst>
                  <a:ext uri="{FF2B5EF4-FFF2-40B4-BE49-F238E27FC236}">
                    <a16:creationId xmlns:a16="http://schemas.microsoft.com/office/drawing/2014/main" id="{B5A88FE9-E743-7EEA-69DF-21E668F14D5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45" name="TextBox 27">
                <a:extLst>
                  <a:ext uri="{FF2B5EF4-FFF2-40B4-BE49-F238E27FC236}">
                    <a16:creationId xmlns:a16="http://schemas.microsoft.com/office/drawing/2014/main" id="{63C00DE1-991D-D123-FA9F-A1DFB05FF71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41" name="Freeform 28">
              <a:extLst>
                <a:ext uri="{FF2B5EF4-FFF2-40B4-BE49-F238E27FC236}">
                  <a16:creationId xmlns:a16="http://schemas.microsoft.com/office/drawing/2014/main" id="{2F1C3A32-FA07-A25A-9B26-0FCB42781ED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42" name="TextBox 29">
              <a:extLst>
                <a:ext uri="{FF2B5EF4-FFF2-40B4-BE49-F238E27FC236}">
                  <a16:creationId xmlns:a16="http://schemas.microsoft.com/office/drawing/2014/main" id="{6605B6C4-FBB0-A38D-F7D6-E857A7204E42}"/>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43" name="TextBox 30">
              <a:extLst>
                <a:ext uri="{FF2B5EF4-FFF2-40B4-BE49-F238E27FC236}">
                  <a16:creationId xmlns:a16="http://schemas.microsoft.com/office/drawing/2014/main" id="{C9B559B0-B1DC-B97C-BF12-870FA480E468}"/>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54" name="Group 24">
            <a:extLst>
              <a:ext uri="{FF2B5EF4-FFF2-40B4-BE49-F238E27FC236}">
                <a16:creationId xmlns:a16="http://schemas.microsoft.com/office/drawing/2014/main" id="{B91C2E81-6FF5-00F0-0755-45EC6E1E8A65}"/>
              </a:ext>
            </a:extLst>
          </p:cNvPr>
          <p:cNvGrpSpPr/>
          <p:nvPr/>
        </p:nvGrpSpPr>
        <p:grpSpPr>
          <a:xfrm>
            <a:off x="6633271" y="6117608"/>
            <a:ext cx="849460" cy="756542"/>
            <a:chOff x="0" y="43144"/>
            <a:chExt cx="1132614" cy="1008722"/>
          </a:xfrm>
        </p:grpSpPr>
        <p:grpSp>
          <p:nvGrpSpPr>
            <p:cNvPr id="1048" name="Group 25">
              <a:extLst>
                <a:ext uri="{FF2B5EF4-FFF2-40B4-BE49-F238E27FC236}">
                  <a16:creationId xmlns:a16="http://schemas.microsoft.com/office/drawing/2014/main" id="{B8D0104D-CBF6-E07F-EA1C-CDB7930E4118}"/>
                </a:ext>
              </a:extLst>
            </p:cNvPr>
            <p:cNvGrpSpPr/>
            <p:nvPr/>
          </p:nvGrpSpPr>
          <p:grpSpPr>
            <a:xfrm>
              <a:off x="0" y="43144"/>
              <a:ext cx="1008722" cy="1008722"/>
              <a:chOff x="0" y="0"/>
              <a:chExt cx="812800" cy="812800"/>
            </a:xfrm>
          </p:grpSpPr>
          <p:sp>
            <p:nvSpPr>
              <p:cNvPr id="1052" name="Freeform 26">
                <a:extLst>
                  <a:ext uri="{FF2B5EF4-FFF2-40B4-BE49-F238E27FC236}">
                    <a16:creationId xmlns:a16="http://schemas.microsoft.com/office/drawing/2014/main" id="{1B945DA4-3843-0EAC-042F-6B7EB65F006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53" name="TextBox 27">
                <a:extLst>
                  <a:ext uri="{FF2B5EF4-FFF2-40B4-BE49-F238E27FC236}">
                    <a16:creationId xmlns:a16="http://schemas.microsoft.com/office/drawing/2014/main" id="{5EAC2C4A-D8C6-C378-2524-341D045BECD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49" name="Freeform 28">
              <a:extLst>
                <a:ext uri="{FF2B5EF4-FFF2-40B4-BE49-F238E27FC236}">
                  <a16:creationId xmlns:a16="http://schemas.microsoft.com/office/drawing/2014/main" id="{79D03FDC-8168-6A76-2CFE-305B8BDC3F5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50" name="TextBox 29">
              <a:extLst>
                <a:ext uri="{FF2B5EF4-FFF2-40B4-BE49-F238E27FC236}">
                  <a16:creationId xmlns:a16="http://schemas.microsoft.com/office/drawing/2014/main" id="{190E59C8-7A3F-9F6A-B82C-352262D395E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51" name="TextBox 30">
              <a:extLst>
                <a:ext uri="{FF2B5EF4-FFF2-40B4-BE49-F238E27FC236}">
                  <a16:creationId xmlns:a16="http://schemas.microsoft.com/office/drawing/2014/main" id="{169CD68C-5911-3AFF-1969-AFC7B671CA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62" name="Group 24">
            <a:extLst>
              <a:ext uri="{FF2B5EF4-FFF2-40B4-BE49-F238E27FC236}">
                <a16:creationId xmlns:a16="http://schemas.microsoft.com/office/drawing/2014/main" id="{53C10F31-2A6E-F732-1DB6-355DAC236EE5}"/>
              </a:ext>
            </a:extLst>
          </p:cNvPr>
          <p:cNvGrpSpPr/>
          <p:nvPr/>
        </p:nvGrpSpPr>
        <p:grpSpPr>
          <a:xfrm>
            <a:off x="12954761" y="6117608"/>
            <a:ext cx="849460" cy="756542"/>
            <a:chOff x="0" y="43144"/>
            <a:chExt cx="1132614" cy="1008722"/>
          </a:xfrm>
        </p:grpSpPr>
        <p:grpSp>
          <p:nvGrpSpPr>
            <p:cNvPr id="1056" name="Group 25">
              <a:extLst>
                <a:ext uri="{FF2B5EF4-FFF2-40B4-BE49-F238E27FC236}">
                  <a16:creationId xmlns:a16="http://schemas.microsoft.com/office/drawing/2014/main" id="{7439493D-33A2-2E11-CCC9-E0FCD6E81788}"/>
                </a:ext>
              </a:extLst>
            </p:cNvPr>
            <p:cNvGrpSpPr/>
            <p:nvPr/>
          </p:nvGrpSpPr>
          <p:grpSpPr>
            <a:xfrm>
              <a:off x="0" y="43144"/>
              <a:ext cx="1008722" cy="1008722"/>
              <a:chOff x="0" y="0"/>
              <a:chExt cx="812800" cy="812800"/>
            </a:xfrm>
          </p:grpSpPr>
          <p:sp>
            <p:nvSpPr>
              <p:cNvPr id="1060" name="Freeform 26">
                <a:extLst>
                  <a:ext uri="{FF2B5EF4-FFF2-40B4-BE49-F238E27FC236}">
                    <a16:creationId xmlns:a16="http://schemas.microsoft.com/office/drawing/2014/main" id="{C7C02FA8-D361-4222-43E9-50B951F438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61" name="TextBox 27">
                <a:extLst>
                  <a:ext uri="{FF2B5EF4-FFF2-40B4-BE49-F238E27FC236}">
                    <a16:creationId xmlns:a16="http://schemas.microsoft.com/office/drawing/2014/main" id="{F37ADF76-7AEF-8C44-C1BE-FD43D706BE0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57" name="Freeform 28">
              <a:extLst>
                <a:ext uri="{FF2B5EF4-FFF2-40B4-BE49-F238E27FC236}">
                  <a16:creationId xmlns:a16="http://schemas.microsoft.com/office/drawing/2014/main" id="{AF7C5795-C58A-87DE-8BDE-6384D7AB5C6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58" name="TextBox 29">
              <a:extLst>
                <a:ext uri="{FF2B5EF4-FFF2-40B4-BE49-F238E27FC236}">
                  <a16:creationId xmlns:a16="http://schemas.microsoft.com/office/drawing/2014/main" id="{58D81A85-6063-7C48-20A7-D4AA31AEA65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59" name="TextBox 30">
              <a:extLst>
                <a:ext uri="{FF2B5EF4-FFF2-40B4-BE49-F238E27FC236}">
                  <a16:creationId xmlns:a16="http://schemas.microsoft.com/office/drawing/2014/main" id="{3F73A8FD-254C-6BC0-C626-E405DE57864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70" name="Group 24">
            <a:extLst>
              <a:ext uri="{FF2B5EF4-FFF2-40B4-BE49-F238E27FC236}">
                <a16:creationId xmlns:a16="http://schemas.microsoft.com/office/drawing/2014/main" id="{8796CFBD-5468-3992-D167-8F12DA9763F1}"/>
              </a:ext>
            </a:extLst>
          </p:cNvPr>
          <p:cNvGrpSpPr/>
          <p:nvPr/>
        </p:nvGrpSpPr>
        <p:grpSpPr>
          <a:xfrm>
            <a:off x="16031651" y="6093012"/>
            <a:ext cx="849460" cy="756542"/>
            <a:chOff x="0" y="43144"/>
            <a:chExt cx="1132614" cy="1008722"/>
          </a:xfrm>
        </p:grpSpPr>
        <p:grpSp>
          <p:nvGrpSpPr>
            <p:cNvPr id="1064" name="Group 25">
              <a:extLst>
                <a:ext uri="{FF2B5EF4-FFF2-40B4-BE49-F238E27FC236}">
                  <a16:creationId xmlns:a16="http://schemas.microsoft.com/office/drawing/2014/main" id="{BFA5B478-AB6A-49A2-EF9B-E987B6FCCAB0}"/>
                </a:ext>
              </a:extLst>
            </p:cNvPr>
            <p:cNvGrpSpPr/>
            <p:nvPr/>
          </p:nvGrpSpPr>
          <p:grpSpPr>
            <a:xfrm>
              <a:off x="0" y="43144"/>
              <a:ext cx="1008722" cy="1008722"/>
              <a:chOff x="0" y="0"/>
              <a:chExt cx="812800" cy="812800"/>
            </a:xfrm>
          </p:grpSpPr>
          <p:sp>
            <p:nvSpPr>
              <p:cNvPr id="1068" name="Freeform 26">
                <a:extLst>
                  <a:ext uri="{FF2B5EF4-FFF2-40B4-BE49-F238E27FC236}">
                    <a16:creationId xmlns:a16="http://schemas.microsoft.com/office/drawing/2014/main" id="{AC082D7D-ABDD-6545-D25E-226CFB9430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69" name="TextBox 27">
                <a:extLst>
                  <a:ext uri="{FF2B5EF4-FFF2-40B4-BE49-F238E27FC236}">
                    <a16:creationId xmlns:a16="http://schemas.microsoft.com/office/drawing/2014/main" id="{8FC26785-F301-E5DA-2A36-1AC0B474192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65" name="Freeform 28">
              <a:extLst>
                <a:ext uri="{FF2B5EF4-FFF2-40B4-BE49-F238E27FC236}">
                  <a16:creationId xmlns:a16="http://schemas.microsoft.com/office/drawing/2014/main" id="{CA95BAD8-C5A5-EF13-2CEB-E8D6CA527AB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66" name="TextBox 29">
              <a:extLst>
                <a:ext uri="{FF2B5EF4-FFF2-40B4-BE49-F238E27FC236}">
                  <a16:creationId xmlns:a16="http://schemas.microsoft.com/office/drawing/2014/main" id="{1E7472B6-AF35-A80C-A754-A851EAD5938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67" name="TextBox 30">
              <a:extLst>
                <a:ext uri="{FF2B5EF4-FFF2-40B4-BE49-F238E27FC236}">
                  <a16:creationId xmlns:a16="http://schemas.microsoft.com/office/drawing/2014/main" id="{B64DCFCD-7FDC-F42A-EC1C-2F23CD65A261}"/>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78" name="Group 24">
            <a:extLst>
              <a:ext uri="{FF2B5EF4-FFF2-40B4-BE49-F238E27FC236}">
                <a16:creationId xmlns:a16="http://schemas.microsoft.com/office/drawing/2014/main" id="{64A25600-F2BE-6439-9A22-5C190346E719}"/>
              </a:ext>
            </a:extLst>
          </p:cNvPr>
          <p:cNvGrpSpPr/>
          <p:nvPr/>
        </p:nvGrpSpPr>
        <p:grpSpPr>
          <a:xfrm>
            <a:off x="6679924" y="8310302"/>
            <a:ext cx="849460" cy="756542"/>
            <a:chOff x="0" y="43144"/>
            <a:chExt cx="1132614" cy="1008722"/>
          </a:xfrm>
        </p:grpSpPr>
        <p:grpSp>
          <p:nvGrpSpPr>
            <p:cNvPr id="1072" name="Group 25">
              <a:extLst>
                <a:ext uri="{FF2B5EF4-FFF2-40B4-BE49-F238E27FC236}">
                  <a16:creationId xmlns:a16="http://schemas.microsoft.com/office/drawing/2014/main" id="{A404EDFB-03C5-AE7E-014A-5643F539D848}"/>
                </a:ext>
              </a:extLst>
            </p:cNvPr>
            <p:cNvGrpSpPr/>
            <p:nvPr/>
          </p:nvGrpSpPr>
          <p:grpSpPr>
            <a:xfrm>
              <a:off x="0" y="43144"/>
              <a:ext cx="1008722" cy="1008722"/>
              <a:chOff x="0" y="0"/>
              <a:chExt cx="812800" cy="812800"/>
            </a:xfrm>
          </p:grpSpPr>
          <p:sp>
            <p:nvSpPr>
              <p:cNvPr id="1076" name="Freeform 26">
                <a:extLst>
                  <a:ext uri="{FF2B5EF4-FFF2-40B4-BE49-F238E27FC236}">
                    <a16:creationId xmlns:a16="http://schemas.microsoft.com/office/drawing/2014/main" id="{5FA7A8D6-7DE1-45D4-47BD-A74C4B9535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77" name="TextBox 27">
                <a:extLst>
                  <a:ext uri="{FF2B5EF4-FFF2-40B4-BE49-F238E27FC236}">
                    <a16:creationId xmlns:a16="http://schemas.microsoft.com/office/drawing/2014/main" id="{AA0BC6C9-7A43-D2E5-EB1B-1A3F1D4BF31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73" name="Freeform 28">
              <a:extLst>
                <a:ext uri="{FF2B5EF4-FFF2-40B4-BE49-F238E27FC236}">
                  <a16:creationId xmlns:a16="http://schemas.microsoft.com/office/drawing/2014/main" id="{2C8140F3-E0B2-94AC-1C5B-FF161297EBF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74" name="TextBox 29">
              <a:extLst>
                <a:ext uri="{FF2B5EF4-FFF2-40B4-BE49-F238E27FC236}">
                  <a16:creationId xmlns:a16="http://schemas.microsoft.com/office/drawing/2014/main" id="{2958A6B1-114F-D191-C8F8-E016C39DE9B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75" name="TextBox 30">
              <a:extLst>
                <a:ext uri="{FF2B5EF4-FFF2-40B4-BE49-F238E27FC236}">
                  <a16:creationId xmlns:a16="http://schemas.microsoft.com/office/drawing/2014/main" id="{8E3E8BFE-E2C0-8361-E191-48D3BC5D67E2}"/>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086" name="Group 24">
            <a:extLst>
              <a:ext uri="{FF2B5EF4-FFF2-40B4-BE49-F238E27FC236}">
                <a16:creationId xmlns:a16="http://schemas.microsoft.com/office/drawing/2014/main" id="{982C380F-14BE-3782-76D4-5CB2C68A53AA}"/>
              </a:ext>
            </a:extLst>
          </p:cNvPr>
          <p:cNvGrpSpPr/>
          <p:nvPr/>
        </p:nvGrpSpPr>
        <p:grpSpPr>
          <a:xfrm>
            <a:off x="3479738" y="8304622"/>
            <a:ext cx="849460" cy="756542"/>
            <a:chOff x="0" y="43144"/>
            <a:chExt cx="1132614" cy="1008722"/>
          </a:xfrm>
        </p:grpSpPr>
        <p:grpSp>
          <p:nvGrpSpPr>
            <p:cNvPr id="1080" name="Group 25">
              <a:extLst>
                <a:ext uri="{FF2B5EF4-FFF2-40B4-BE49-F238E27FC236}">
                  <a16:creationId xmlns:a16="http://schemas.microsoft.com/office/drawing/2014/main" id="{FD492405-1078-3738-B155-9674A164DAE8}"/>
                </a:ext>
              </a:extLst>
            </p:cNvPr>
            <p:cNvGrpSpPr/>
            <p:nvPr/>
          </p:nvGrpSpPr>
          <p:grpSpPr>
            <a:xfrm>
              <a:off x="0" y="43144"/>
              <a:ext cx="1008722" cy="1008722"/>
              <a:chOff x="0" y="0"/>
              <a:chExt cx="812800" cy="812800"/>
            </a:xfrm>
          </p:grpSpPr>
          <p:sp>
            <p:nvSpPr>
              <p:cNvPr id="1084" name="Freeform 26">
                <a:extLst>
                  <a:ext uri="{FF2B5EF4-FFF2-40B4-BE49-F238E27FC236}">
                    <a16:creationId xmlns:a16="http://schemas.microsoft.com/office/drawing/2014/main" id="{445CE115-3E5B-C1A0-9259-7EE6ADAC2C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85" name="TextBox 27">
                <a:extLst>
                  <a:ext uri="{FF2B5EF4-FFF2-40B4-BE49-F238E27FC236}">
                    <a16:creationId xmlns:a16="http://schemas.microsoft.com/office/drawing/2014/main" id="{AC191038-E9C5-19E9-7D95-1837B4B64F68}"/>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081" name="Freeform 28">
              <a:extLst>
                <a:ext uri="{FF2B5EF4-FFF2-40B4-BE49-F238E27FC236}">
                  <a16:creationId xmlns:a16="http://schemas.microsoft.com/office/drawing/2014/main" id="{81FA0B75-7E96-EB86-156C-0F0452120C8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082" name="TextBox 29">
              <a:extLst>
                <a:ext uri="{FF2B5EF4-FFF2-40B4-BE49-F238E27FC236}">
                  <a16:creationId xmlns:a16="http://schemas.microsoft.com/office/drawing/2014/main" id="{974533DE-5FFA-6A01-6E07-B9850E119ED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83" name="TextBox 30">
              <a:extLst>
                <a:ext uri="{FF2B5EF4-FFF2-40B4-BE49-F238E27FC236}">
                  <a16:creationId xmlns:a16="http://schemas.microsoft.com/office/drawing/2014/main" id="{626B5862-22E1-4D6B-1BFA-A9BD22FA2CE8}"/>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0" name="Group 24">
            <a:extLst>
              <a:ext uri="{FF2B5EF4-FFF2-40B4-BE49-F238E27FC236}">
                <a16:creationId xmlns:a16="http://schemas.microsoft.com/office/drawing/2014/main" id="{BD4671EC-2F9A-B80A-B4C5-76E4440DF8E1}"/>
              </a:ext>
            </a:extLst>
          </p:cNvPr>
          <p:cNvGrpSpPr/>
          <p:nvPr/>
        </p:nvGrpSpPr>
        <p:grpSpPr>
          <a:xfrm>
            <a:off x="12954760" y="8263648"/>
            <a:ext cx="849460" cy="756542"/>
            <a:chOff x="0" y="43144"/>
            <a:chExt cx="1132614" cy="1008722"/>
          </a:xfrm>
        </p:grpSpPr>
        <p:grpSp>
          <p:nvGrpSpPr>
            <p:cNvPr id="194" name="Group 25">
              <a:extLst>
                <a:ext uri="{FF2B5EF4-FFF2-40B4-BE49-F238E27FC236}">
                  <a16:creationId xmlns:a16="http://schemas.microsoft.com/office/drawing/2014/main" id="{1B85CD4A-27BC-2ED2-468F-81095FC6077A}"/>
                </a:ext>
              </a:extLst>
            </p:cNvPr>
            <p:cNvGrpSpPr/>
            <p:nvPr/>
          </p:nvGrpSpPr>
          <p:grpSpPr>
            <a:xfrm>
              <a:off x="0" y="43144"/>
              <a:ext cx="1008722" cy="1008722"/>
              <a:chOff x="0" y="0"/>
              <a:chExt cx="812800" cy="812800"/>
            </a:xfrm>
          </p:grpSpPr>
          <p:sp>
            <p:nvSpPr>
              <p:cNvPr id="198" name="Freeform 26">
                <a:extLst>
                  <a:ext uri="{FF2B5EF4-FFF2-40B4-BE49-F238E27FC236}">
                    <a16:creationId xmlns:a16="http://schemas.microsoft.com/office/drawing/2014/main" id="{A35506A2-FD5E-FC5F-DF97-FA854C2E1F5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99" name="TextBox 27">
                <a:extLst>
                  <a:ext uri="{FF2B5EF4-FFF2-40B4-BE49-F238E27FC236}">
                    <a16:creationId xmlns:a16="http://schemas.microsoft.com/office/drawing/2014/main" id="{F1CBA244-A17D-DECA-B3AE-7EFD9899AB5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95" name="Freeform 28">
              <a:extLst>
                <a:ext uri="{FF2B5EF4-FFF2-40B4-BE49-F238E27FC236}">
                  <a16:creationId xmlns:a16="http://schemas.microsoft.com/office/drawing/2014/main" id="{3D5D5A07-7F5B-53ED-B571-71EA45330EA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96" name="TextBox 29">
              <a:extLst>
                <a:ext uri="{FF2B5EF4-FFF2-40B4-BE49-F238E27FC236}">
                  <a16:creationId xmlns:a16="http://schemas.microsoft.com/office/drawing/2014/main" id="{0E157960-6BF0-819A-FFAF-DDBBE3D6C412}"/>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97" name="TextBox 30">
              <a:extLst>
                <a:ext uri="{FF2B5EF4-FFF2-40B4-BE49-F238E27FC236}">
                  <a16:creationId xmlns:a16="http://schemas.microsoft.com/office/drawing/2014/main" id="{BC09E69F-F345-239E-8AF1-C365F256C411}"/>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50" name="Group 24">
            <a:extLst>
              <a:ext uri="{FF2B5EF4-FFF2-40B4-BE49-F238E27FC236}">
                <a16:creationId xmlns:a16="http://schemas.microsoft.com/office/drawing/2014/main" id="{D909A6AB-53B5-238F-3E32-1A9256A9E2F4}"/>
              </a:ext>
            </a:extLst>
          </p:cNvPr>
          <p:cNvGrpSpPr/>
          <p:nvPr/>
        </p:nvGrpSpPr>
        <p:grpSpPr>
          <a:xfrm>
            <a:off x="16092179" y="8263649"/>
            <a:ext cx="849460" cy="756542"/>
            <a:chOff x="0" y="43144"/>
            <a:chExt cx="1132614" cy="1008722"/>
          </a:xfrm>
        </p:grpSpPr>
        <p:grpSp>
          <p:nvGrpSpPr>
            <p:cNvPr id="235" name="Group 25">
              <a:extLst>
                <a:ext uri="{FF2B5EF4-FFF2-40B4-BE49-F238E27FC236}">
                  <a16:creationId xmlns:a16="http://schemas.microsoft.com/office/drawing/2014/main" id="{A0105BB7-B47B-462A-117C-00DE3B96B3BB}"/>
                </a:ext>
              </a:extLst>
            </p:cNvPr>
            <p:cNvGrpSpPr/>
            <p:nvPr/>
          </p:nvGrpSpPr>
          <p:grpSpPr>
            <a:xfrm>
              <a:off x="0" y="43144"/>
              <a:ext cx="1008722" cy="1008722"/>
              <a:chOff x="0" y="0"/>
              <a:chExt cx="812800" cy="812800"/>
            </a:xfrm>
          </p:grpSpPr>
          <p:sp>
            <p:nvSpPr>
              <p:cNvPr id="248" name="Freeform 26">
                <a:extLst>
                  <a:ext uri="{FF2B5EF4-FFF2-40B4-BE49-F238E27FC236}">
                    <a16:creationId xmlns:a16="http://schemas.microsoft.com/office/drawing/2014/main" id="{660F217B-3471-36D7-3BEA-ED8DC27CE83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49" name="TextBox 27">
                <a:extLst>
                  <a:ext uri="{FF2B5EF4-FFF2-40B4-BE49-F238E27FC236}">
                    <a16:creationId xmlns:a16="http://schemas.microsoft.com/office/drawing/2014/main" id="{9EBAE0DD-9EBF-2B19-D39F-613B4AB2FC7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36" name="Freeform 28">
              <a:extLst>
                <a:ext uri="{FF2B5EF4-FFF2-40B4-BE49-F238E27FC236}">
                  <a16:creationId xmlns:a16="http://schemas.microsoft.com/office/drawing/2014/main" id="{8FCF919F-B204-6D30-E93A-A4E2BF87772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246" name="TextBox 29">
              <a:extLst>
                <a:ext uri="{FF2B5EF4-FFF2-40B4-BE49-F238E27FC236}">
                  <a16:creationId xmlns:a16="http://schemas.microsoft.com/office/drawing/2014/main" id="{59113728-4B4C-538B-2ACB-FBE961DC623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47" name="TextBox 30">
              <a:extLst>
                <a:ext uri="{FF2B5EF4-FFF2-40B4-BE49-F238E27FC236}">
                  <a16:creationId xmlns:a16="http://schemas.microsoft.com/office/drawing/2014/main" id="{45C788CD-43A9-A609-86CB-B6139EF5C0B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2" name="Group 24">
            <a:extLst>
              <a:ext uri="{FF2B5EF4-FFF2-40B4-BE49-F238E27FC236}">
                <a16:creationId xmlns:a16="http://schemas.microsoft.com/office/drawing/2014/main" id="{BBB2B3D4-D1AC-4DFD-BBD4-751AF76C9773}"/>
              </a:ext>
            </a:extLst>
          </p:cNvPr>
          <p:cNvGrpSpPr/>
          <p:nvPr/>
        </p:nvGrpSpPr>
        <p:grpSpPr>
          <a:xfrm>
            <a:off x="9850915" y="3522121"/>
            <a:ext cx="849460" cy="756542"/>
            <a:chOff x="0" y="43144"/>
            <a:chExt cx="1132614" cy="1008722"/>
          </a:xfrm>
        </p:grpSpPr>
        <p:grpSp>
          <p:nvGrpSpPr>
            <p:cNvPr id="15" name="Group 25">
              <a:extLst>
                <a:ext uri="{FF2B5EF4-FFF2-40B4-BE49-F238E27FC236}">
                  <a16:creationId xmlns:a16="http://schemas.microsoft.com/office/drawing/2014/main" id="{8428D74A-25C4-F7E9-EE24-2903D7479687}"/>
                </a:ext>
              </a:extLst>
            </p:cNvPr>
            <p:cNvGrpSpPr/>
            <p:nvPr/>
          </p:nvGrpSpPr>
          <p:grpSpPr>
            <a:xfrm>
              <a:off x="0" y="43144"/>
              <a:ext cx="1008722" cy="1008722"/>
              <a:chOff x="0" y="0"/>
              <a:chExt cx="812800" cy="812800"/>
            </a:xfrm>
          </p:grpSpPr>
          <p:sp>
            <p:nvSpPr>
              <p:cNvPr id="19" name="Freeform 26">
                <a:extLst>
                  <a:ext uri="{FF2B5EF4-FFF2-40B4-BE49-F238E27FC236}">
                    <a16:creationId xmlns:a16="http://schemas.microsoft.com/office/drawing/2014/main" id="{72B7434D-1B82-4ED2-CA64-405560AE7E3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0" name="TextBox 27">
                <a:extLst>
                  <a:ext uri="{FF2B5EF4-FFF2-40B4-BE49-F238E27FC236}">
                    <a16:creationId xmlns:a16="http://schemas.microsoft.com/office/drawing/2014/main" id="{64EE8ABD-A2DE-6DB2-D45D-47A35A15FA2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 name="Freeform 28">
              <a:extLst>
                <a:ext uri="{FF2B5EF4-FFF2-40B4-BE49-F238E27FC236}">
                  <a16:creationId xmlns:a16="http://schemas.microsoft.com/office/drawing/2014/main" id="{BC13766A-06C5-AB5A-2B66-4FF491FCF0F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7" name="TextBox 29">
              <a:extLst>
                <a:ext uri="{FF2B5EF4-FFF2-40B4-BE49-F238E27FC236}">
                  <a16:creationId xmlns:a16="http://schemas.microsoft.com/office/drawing/2014/main" id="{7F0699CC-CBB0-228B-DDD9-8BF6090F11F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8" name="TextBox 30">
              <a:extLst>
                <a:ext uri="{FF2B5EF4-FFF2-40B4-BE49-F238E27FC236}">
                  <a16:creationId xmlns:a16="http://schemas.microsoft.com/office/drawing/2014/main" id="{C7F94852-5F37-97C6-311A-24B3056323F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pic>
        <p:nvPicPr>
          <p:cNvPr id="25" name="Picture 24">
            <a:extLst>
              <a:ext uri="{FF2B5EF4-FFF2-40B4-BE49-F238E27FC236}">
                <a16:creationId xmlns:a16="http://schemas.microsoft.com/office/drawing/2014/main" id="{2B2C5809-97FC-8172-E029-328D5F35A7E2}"/>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6694788" y="2200206"/>
            <a:ext cx="740178" cy="1033458"/>
          </a:xfrm>
          <a:prstGeom prst="rect">
            <a:avLst/>
          </a:prstGeom>
        </p:spPr>
      </p:pic>
      <p:pic>
        <p:nvPicPr>
          <p:cNvPr id="26" name="Picture 25">
            <a:extLst>
              <a:ext uri="{FF2B5EF4-FFF2-40B4-BE49-F238E27FC236}">
                <a16:creationId xmlns:a16="http://schemas.microsoft.com/office/drawing/2014/main" id="{FF3C7797-CD75-C0C8-3294-AAF6A1CEA354}"/>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9909598" y="2177816"/>
            <a:ext cx="740178" cy="1033458"/>
          </a:xfrm>
          <a:prstGeom prst="rect">
            <a:avLst/>
          </a:prstGeom>
        </p:spPr>
      </p:pic>
      <p:pic>
        <p:nvPicPr>
          <p:cNvPr id="27" name="Picture 26">
            <a:extLst>
              <a:ext uri="{FF2B5EF4-FFF2-40B4-BE49-F238E27FC236}">
                <a16:creationId xmlns:a16="http://schemas.microsoft.com/office/drawing/2014/main" id="{193509B8-FAB7-A87C-C4AB-0C3110AD610D}"/>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13062228" y="2203797"/>
            <a:ext cx="740178" cy="1033458"/>
          </a:xfrm>
          <a:prstGeom prst="rect">
            <a:avLst/>
          </a:prstGeom>
        </p:spPr>
      </p:pic>
      <p:pic>
        <p:nvPicPr>
          <p:cNvPr id="28" name="Picture 27">
            <a:extLst>
              <a:ext uri="{FF2B5EF4-FFF2-40B4-BE49-F238E27FC236}">
                <a16:creationId xmlns:a16="http://schemas.microsoft.com/office/drawing/2014/main" id="{B60E7E74-A951-EDA1-2030-B0A17F77C3DB}"/>
              </a:ext>
            </a:extLst>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38326" t="23867" r="38888" b="21518"/>
          <a:stretch>
            <a:fillRect/>
          </a:stretch>
        </p:blipFill>
        <p:spPr>
          <a:xfrm>
            <a:off x="16107756" y="2213365"/>
            <a:ext cx="740178" cy="997909"/>
          </a:xfrm>
          <a:prstGeom prst="rect">
            <a:avLst/>
          </a:prstGeom>
        </p:spPr>
      </p:pic>
      <p:grpSp>
        <p:nvGrpSpPr>
          <p:cNvPr id="96" name="Group 24">
            <a:extLst>
              <a:ext uri="{FF2B5EF4-FFF2-40B4-BE49-F238E27FC236}">
                <a16:creationId xmlns:a16="http://schemas.microsoft.com/office/drawing/2014/main" id="{E0E79950-C84E-2531-0CD8-EBCF1363810E}"/>
              </a:ext>
            </a:extLst>
          </p:cNvPr>
          <p:cNvGrpSpPr/>
          <p:nvPr/>
        </p:nvGrpSpPr>
        <p:grpSpPr>
          <a:xfrm>
            <a:off x="9800316" y="8280675"/>
            <a:ext cx="849460" cy="756542"/>
            <a:chOff x="0" y="43144"/>
            <a:chExt cx="1132614" cy="1008722"/>
          </a:xfrm>
        </p:grpSpPr>
        <p:grpSp>
          <p:nvGrpSpPr>
            <p:cNvPr id="97" name="Group 25">
              <a:extLst>
                <a:ext uri="{FF2B5EF4-FFF2-40B4-BE49-F238E27FC236}">
                  <a16:creationId xmlns:a16="http://schemas.microsoft.com/office/drawing/2014/main" id="{42416923-8EBF-DB46-C50F-F5F63D2F86C0}"/>
                </a:ext>
              </a:extLst>
            </p:cNvPr>
            <p:cNvGrpSpPr/>
            <p:nvPr/>
          </p:nvGrpSpPr>
          <p:grpSpPr>
            <a:xfrm>
              <a:off x="0" y="43144"/>
              <a:ext cx="1008722" cy="1008722"/>
              <a:chOff x="0" y="0"/>
              <a:chExt cx="812800" cy="812800"/>
            </a:xfrm>
          </p:grpSpPr>
          <p:sp>
            <p:nvSpPr>
              <p:cNvPr id="101" name="Freeform 26">
                <a:extLst>
                  <a:ext uri="{FF2B5EF4-FFF2-40B4-BE49-F238E27FC236}">
                    <a16:creationId xmlns:a16="http://schemas.microsoft.com/office/drawing/2014/main" id="{63F6EE6D-0BE3-A56C-51C5-32BB8BF9EB5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02" name="TextBox 27">
                <a:extLst>
                  <a:ext uri="{FF2B5EF4-FFF2-40B4-BE49-F238E27FC236}">
                    <a16:creationId xmlns:a16="http://schemas.microsoft.com/office/drawing/2014/main" id="{327CA112-349C-4625-B1B7-805F0291D2F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98" name="Freeform 28">
              <a:extLst>
                <a:ext uri="{FF2B5EF4-FFF2-40B4-BE49-F238E27FC236}">
                  <a16:creationId xmlns:a16="http://schemas.microsoft.com/office/drawing/2014/main" id="{371680D7-E937-FFAC-46C1-D1623BD64D7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99" name="TextBox 29">
              <a:extLst>
                <a:ext uri="{FF2B5EF4-FFF2-40B4-BE49-F238E27FC236}">
                  <a16:creationId xmlns:a16="http://schemas.microsoft.com/office/drawing/2014/main" id="{B14C49CD-F941-BCED-1BF8-E72DB5AEBC7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00" name="TextBox 30">
              <a:extLst>
                <a:ext uri="{FF2B5EF4-FFF2-40B4-BE49-F238E27FC236}">
                  <a16:creationId xmlns:a16="http://schemas.microsoft.com/office/drawing/2014/main" id="{033BAD14-AD47-A5CE-8BF0-393CCD92D93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spTree>
    <p:extLst>
      <p:ext uri="{BB962C8B-B14F-4D97-AF65-F5344CB8AC3E}">
        <p14:creationId xmlns:p14="http://schemas.microsoft.com/office/powerpoint/2010/main" val="373591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pic>
        <p:nvPicPr>
          <p:cNvPr id="3" name="Picture 2" descr="A blue screen with white squares&#10;&#10;AI-generated content may be incorrect.">
            <a:extLst>
              <a:ext uri="{FF2B5EF4-FFF2-40B4-BE49-F238E27FC236}">
                <a16:creationId xmlns:a16="http://schemas.microsoft.com/office/drawing/2014/main" id="{16741B8D-7594-6A77-2CB3-38E05BA32B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 y="642"/>
            <a:ext cx="18285714" cy="10400657"/>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2350745203"/>
              </p:ext>
            </p:extLst>
          </p:nvPr>
        </p:nvGraphicFramePr>
        <p:xfrm>
          <a:off x="1267498" y="1670778"/>
          <a:ext cx="15726335" cy="7608635"/>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3145267">
                  <a:extLst>
                    <a:ext uri="{9D8B030D-6E8A-4147-A177-3AD203B41FA5}">
                      <a16:colId xmlns:a16="http://schemas.microsoft.com/office/drawing/2014/main" val="3704868386"/>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0">
                <a:tc>
                  <a:txBody>
                    <a:bodyPr/>
                    <a:lstStyle/>
                    <a:p>
                      <a:pPr algn="ctr"/>
                      <a:r>
                        <a:rPr lang="en-GB" sz="2800" b="0">
                          <a:solidFill>
                            <a:schemeClr val="bg1"/>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B6FF"/>
                    </a:solidFill>
                  </a:tcPr>
                </a:tc>
                <a:tc>
                  <a:txBody>
                    <a:bodyPr/>
                    <a:lstStyle/>
                    <a:p>
                      <a:pPr algn="ctr"/>
                      <a:r>
                        <a:rPr lang="en-GB" sz="2800" b="0">
                          <a:solidFill>
                            <a:schemeClr val="bg1"/>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B6FF"/>
                    </a:solidFill>
                  </a:tcPr>
                </a:tc>
                <a:tc>
                  <a:txBody>
                    <a:bodyPr/>
                    <a:lstStyle/>
                    <a:p>
                      <a:pPr algn="ctr"/>
                      <a:r>
                        <a:rPr lang="en-GB" sz="2800" b="0">
                          <a:solidFill>
                            <a:schemeClr val="bg1"/>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B6FF"/>
                    </a:solidFill>
                  </a:tcPr>
                </a:tc>
                <a:tc>
                  <a:txBody>
                    <a:bodyPr/>
                    <a:lstStyle/>
                    <a:p>
                      <a:pPr algn="ctr"/>
                      <a:r>
                        <a:rPr lang="en-GB" sz="2800" b="0">
                          <a:solidFill>
                            <a:schemeClr val="bg1"/>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B6FF"/>
                    </a:solidFill>
                  </a:tcPr>
                </a:tc>
                <a:tc>
                  <a:txBody>
                    <a:bodyPr/>
                    <a:lstStyle/>
                    <a:p>
                      <a:pPr algn="ctr"/>
                      <a:r>
                        <a:rPr lang="en-GB" sz="2800" b="0">
                          <a:solidFill>
                            <a:schemeClr val="bg1"/>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B6FF"/>
                    </a:solidFill>
                  </a:tcPr>
                </a:tc>
                <a:extLst>
                  <a:ext uri="{0D108BD9-81ED-4DB2-BD59-A6C34878D82A}">
                    <a16:rowId xmlns:a16="http://schemas.microsoft.com/office/drawing/2014/main" val="2571604415"/>
                  </a:ext>
                </a:extLst>
              </a:tr>
              <a:tr h="370840">
                <a:tc>
                  <a:txBody>
                    <a:bodyPr/>
                    <a:lstStyle/>
                    <a:p>
                      <a:pPr algn="l">
                        <a:lnSpc>
                          <a:spcPts val="1960"/>
                        </a:lnSpc>
                      </a:pPr>
                      <a:r>
                        <a:rPr lang="en-US" sz="1400">
                          <a:solidFill>
                            <a:srgbClr val="000000"/>
                          </a:solidFill>
                          <a:latin typeface="Canva Sans Bold"/>
                        </a:rPr>
                        <a:t>Cheese and Tomato Pizza with Summer Mixed Salad</a:t>
                      </a:r>
                    </a:p>
                    <a:p>
                      <a:pPr algn="l">
                        <a:lnSpc>
                          <a:spcPts val="1960"/>
                        </a:lnSpc>
                      </a:pPr>
                      <a:r>
                        <a:rPr lang="en-US" sz="1400">
                          <a:solidFill>
                            <a:srgbClr val="000000"/>
                          </a:solidFill>
                          <a:latin typeface="Canva Sans"/>
                        </a:rPr>
                        <a:t>Homemade 50/50 Wholemeal  Base topped with Cheddar </a:t>
                      </a:r>
                    </a:p>
                    <a:p>
                      <a:pPr algn="l">
                        <a:lnSpc>
                          <a:spcPts val="1960"/>
                        </a:lnSpc>
                      </a:pPr>
                      <a:r>
                        <a:rPr lang="en-US" sz="1400">
                          <a:solidFill>
                            <a:srgbClr val="000000"/>
                          </a:solidFill>
                          <a:latin typeface="Canva Sans"/>
                        </a:rPr>
                        <a:t>Cheese and a Homemade Tomato Sauce (Chopped Tomatoes, Tomato Puree and Herbs)</a:t>
                      </a:r>
                    </a:p>
                    <a:p>
                      <a:pPr algn="l">
                        <a:lnSpc>
                          <a:spcPts val="1960"/>
                        </a:lnSpc>
                      </a:pPr>
                      <a:r>
                        <a:rPr lang="en-US" sz="1400">
                          <a:solidFill>
                            <a:srgbClr val="000000"/>
                          </a:solidFill>
                          <a:latin typeface="Canva Sans"/>
                        </a:rPr>
                        <a:t>Served with Summer</a:t>
                      </a:r>
                    </a:p>
                    <a:p>
                      <a:pPr algn="l">
                        <a:lnSpc>
                          <a:spcPts val="1960"/>
                        </a:lnSpc>
                      </a:pPr>
                      <a:r>
                        <a:rPr lang="en-US" sz="1400">
                          <a:solidFill>
                            <a:srgbClr val="000000"/>
                          </a:solidFill>
                          <a:latin typeface="Canva Sans"/>
                        </a:rPr>
                        <a:t>Salad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Beef Chilli with Rice &amp; </a:t>
                      </a:r>
                    </a:p>
                    <a:p>
                      <a:pPr algn="l">
                        <a:lnSpc>
                          <a:spcPts val="1960"/>
                        </a:lnSpc>
                      </a:pPr>
                      <a:r>
                        <a:rPr lang="en-US" sz="1400">
                          <a:solidFill>
                            <a:srgbClr val="000000"/>
                          </a:solidFill>
                          <a:latin typeface="Canva Sans Bold"/>
                        </a:rPr>
                        <a:t>Salsa</a:t>
                      </a:r>
                    </a:p>
                    <a:p>
                      <a:pPr algn="l">
                        <a:lnSpc>
                          <a:spcPts val="1960"/>
                        </a:lnSpc>
                      </a:pPr>
                      <a:r>
                        <a:rPr lang="en-US" sz="1400">
                          <a:solidFill>
                            <a:srgbClr val="000000"/>
                          </a:solidFill>
                          <a:latin typeface="Canva Sans"/>
                        </a:rPr>
                        <a:t>Red Tractor Accredited </a:t>
                      </a:r>
                    </a:p>
                    <a:p>
                      <a:pPr algn="l">
                        <a:lnSpc>
                          <a:spcPts val="1960"/>
                        </a:lnSpc>
                      </a:pPr>
                      <a:r>
                        <a:rPr lang="en-US" sz="1400">
                          <a:solidFill>
                            <a:srgbClr val="000000"/>
                          </a:solidFill>
                          <a:latin typeface="Canva Sans"/>
                        </a:rPr>
                        <a:t>Beef Mince and Kidney </a:t>
                      </a:r>
                    </a:p>
                    <a:p>
                      <a:pPr algn="l">
                        <a:lnSpc>
                          <a:spcPts val="1960"/>
                        </a:lnSpc>
                      </a:pPr>
                      <a:r>
                        <a:rPr lang="en-US" sz="1400">
                          <a:solidFill>
                            <a:srgbClr val="000000"/>
                          </a:solidFill>
                          <a:latin typeface="Canva Sans"/>
                        </a:rPr>
                        <a:t>Bean Chilli served with </a:t>
                      </a:r>
                    </a:p>
                    <a:p>
                      <a:pPr algn="l">
                        <a:lnSpc>
                          <a:spcPts val="1960"/>
                        </a:lnSpc>
                      </a:pPr>
                      <a:r>
                        <a:rPr lang="en-US" sz="1400">
                          <a:solidFill>
                            <a:srgbClr val="000000"/>
                          </a:solidFill>
                          <a:latin typeface="Canva Sans"/>
                        </a:rPr>
                        <a:t>50/50 Wholemeal Rice</a:t>
                      </a:r>
                    </a:p>
                    <a:p>
                      <a:pPr algn="l">
                        <a:lnSpc>
                          <a:spcPts val="1960"/>
                        </a:lnSpc>
                      </a:pPr>
                      <a:r>
                        <a:rPr lang="en-US" sz="1400">
                          <a:solidFill>
                            <a:srgbClr val="000000"/>
                          </a:solidFill>
                          <a:latin typeface="Canva Sans"/>
                        </a:rPr>
                        <a:t>and a Tangy Sweetcorn </a:t>
                      </a:r>
                    </a:p>
                    <a:p>
                      <a:pPr algn="l">
                        <a:lnSpc>
                          <a:spcPts val="1960"/>
                        </a:lnSpc>
                      </a:pPr>
                      <a:r>
                        <a:rPr lang="en-US" sz="1400">
                          <a:solidFill>
                            <a:srgbClr val="000000"/>
                          </a:solidFill>
                          <a:latin typeface="Canva Sans"/>
                        </a:rPr>
                        <a:t>Salsa (Sweetcorn, </a:t>
                      </a:r>
                    </a:p>
                    <a:p>
                      <a:pPr algn="l">
                        <a:lnSpc>
                          <a:spcPts val="1960"/>
                        </a:lnSpc>
                      </a:pPr>
                      <a:r>
                        <a:rPr lang="en-US" sz="1400">
                          <a:solidFill>
                            <a:srgbClr val="000000"/>
                          </a:solidFill>
                          <a:latin typeface="Canva Sans"/>
                        </a:rPr>
                        <a:t>Cucumber, Pineapple, </a:t>
                      </a:r>
                    </a:p>
                    <a:p>
                      <a:pPr algn="l">
                        <a:lnSpc>
                          <a:spcPts val="1960"/>
                        </a:lnSpc>
                      </a:pPr>
                      <a:r>
                        <a:rPr lang="en-US" sz="1400">
                          <a:solidFill>
                            <a:srgbClr val="000000"/>
                          </a:solidFill>
                          <a:latin typeface="Canva Sans"/>
                        </a:rPr>
                        <a:t>Red Onion) </a:t>
                      </a:r>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Pork or Chicken Sausage, </a:t>
                      </a:r>
                    </a:p>
                    <a:p>
                      <a:pPr algn="l">
                        <a:lnSpc>
                          <a:spcPts val="1960"/>
                        </a:lnSpc>
                      </a:pPr>
                      <a:r>
                        <a:rPr lang="en-US" sz="1400">
                          <a:solidFill>
                            <a:srgbClr val="000000"/>
                          </a:solidFill>
                          <a:latin typeface="Canva Sans Bold"/>
                        </a:rPr>
                        <a:t>Roast Potatoes and Gravy</a:t>
                      </a:r>
                    </a:p>
                    <a:p>
                      <a:pPr marL="0" lvl="0" indent="0" algn="l">
                        <a:lnSpc>
                          <a:spcPts val="1960"/>
                        </a:lnSpc>
                        <a:spcBef>
                          <a:spcPct val="0"/>
                        </a:spcBef>
                      </a:pPr>
                      <a:r>
                        <a:rPr lang="en-US" sz="1400">
                          <a:solidFill>
                            <a:srgbClr val="000000"/>
                          </a:solidFill>
                          <a:latin typeface="Canva Sans"/>
                        </a:rPr>
                        <a:t>Red Tractor Accredited </a:t>
                      </a:r>
                    </a:p>
                    <a:p>
                      <a:pPr marL="0" lvl="0" indent="0" algn="l">
                        <a:lnSpc>
                          <a:spcPts val="1960"/>
                        </a:lnSpc>
                        <a:spcBef>
                          <a:spcPct val="0"/>
                        </a:spcBef>
                      </a:pPr>
                      <a:r>
                        <a:rPr lang="en-US" sz="1400">
                          <a:solidFill>
                            <a:srgbClr val="000000"/>
                          </a:solidFill>
                          <a:latin typeface="Canva Sans"/>
                        </a:rPr>
                        <a:t>Pork or Chicken  Sausages</a:t>
                      </a:r>
                    </a:p>
                    <a:p>
                      <a:pPr marL="0" lvl="0" indent="0" algn="l">
                        <a:lnSpc>
                          <a:spcPts val="1960"/>
                        </a:lnSpc>
                        <a:spcBef>
                          <a:spcPct val="0"/>
                        </a:spcBef>
                      </a:pPr>
                      <a:r>
                        <a:rPr lang="en-US" sz="1400">
                          <a:solidFill>
                            <a:srgbClr val="000000"/>
                          </a:solidFill>
                          <a:latin typeface="Canva Sans"/>
                        </a:rPr>
                        <a:t>served with Homemade Roasted Potatoes and Gravy</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Greek Chicken Pitta with </a:t>
                      </a:r>
                    </a:p>
                    <a:p>
                      <a:pPr algn="l">
                        <a:lnSpc>
                          <a:spcPts val="1960"/>
                        </a:lnSpc>
                      </a:pPr>
                      <a:r>
                        <a:rPr lang="en-US" sz="1400">
                          <a:solidFill>
                            <a:srgbClr val="000000"/>
                          </a:solidFill>
                          <a:latin typeface="Canva Sans Bold"/>
                        </a:rPr>
                        <a:t>Herby Rice, Tzatziki and </a:t>
                      </a:r>
                    </a:p>
                    <a:p>
                      <a:pPr algn="l">
                        <a:lnSpc>
                          <a:spcPts val="1960"/>
                        </a:lnSpc>
                      </a:pPr>
                      <a:r>
                        <a:rPr lang="en-US" sz="1400">
                          <a:solidFill>
                            <a:srgbClr val="000000"/>
                          </a:solidFill>
                          <a:latin typeface="Canva Sans Bold"/>
                        </a:rPr>
                        <a:t>Salad</a:t>
                      </a:r>
                    </a:p>
                    <a:p>
                      <a:pPr marL="0" lvl="0" indent="0" algn="l">
                        <a:lnSpc>
                          <a:spcPts val="1960"/>
                        </a:lnSpc>
                        <a:spcBef>
                          <a:spcPct val="0"/>
                        </a:spcBef>
                      </a:pPr>
                      <a:r>
                        <a:rPr lang="en-US" sz="1400">
                          <a:solidFill>
                            <a:srgbClr val="000000"/>
                          </a:solidFill>
                          <a:latin typeface="Canva Sans"/>
                        </a:rPr>
                        <a:t>Red Tractor </a:t>
                      </a:r>
                      <a:r>
                        <a:rPr lang="en-US" sz="1400" b="0" i="0" u="none" strike="noStrike" noProof="0">
                          <a:solidFill>
                            <a:srgbClr val="000000"/>
                          </a:solidFill>
                          <a:latin typeface="Canva Sans"/>
                        </a:rPr>
                        <a:t>Accredited </a:t>
                      </a:r>
                    </a:p>
                    <a:p>
                      <a:pPr marL="0" lvl="0" indent="0" algn="l">
                        <a:lnSpc>
                          <a:spcPts val="1960"/>
                        </a:lnSpc>
                        <a:spcBef>
                          <a:spcPct val="0"/>
                        </a:spcBef>
                        <a:buNone/>
                      </a:pPr>
                      <a:r>
                        <a:rPr lang="en-US" sz="1400">
                          <a:solidFill>
                            <a:srgbClr val="000000"/>
                          </a:solidFill>
                          <a:latin typeface="Canva Sans"/>
                        </a:rPr>
                        <a:t>Diced Chicken Marinated in Paprika, Lemon, Herbs and Garlic and Served with Homemade </a:t>
                      </a:r>
                      <a:endParaRPr lang="en-US"/>
                    </a:p>
                    <a:p>
                      <a:pPr marL="0" lvl="0" indent="0" algn="l">
                        <a:lnSpc>
                          <a:spcPts val="1960"/>
                        </a:lnSpc>
                        <a:spcBef>
                          <a:spcPct val="0"/>
                        </a:spcBef>
                      </a:pPr>
                      <a:r>
                        <a:rPr lang="en-US" sz="1400">
                          <a:solidFill>
                            <a:srgbClr val="000000"/>
                          </a:solidFill>
                          <a:latin typeface="Canva Sans"/>
                        </a:rPr>
                        <a:t>Tzatziki, Pitta Bread and </a:t>
                      </a:r>
                    </a:p>
                    <a:p>
                      <a:pPr marL="0" lvl="0" indent="0" algn="l">
                        <a:lnSpc>
                          <a:spcPts val="1960"/>
                        </a:lnSpc>
                        <a:spcBef>
                          <a:spcPct val="0"/>
                        </a:spcBef>
                      </a:pPr>
                      <a:r>
                        <a:rPr lang="en-US" sz="1400">
                          <a:solidFill>
                            <a:srgbClr val="000000"/>
                          </a:solidFill>
                          <a:latin typeface="Canva Sans"/>
                        </a:rPr>
                        <a:t>Turmeric &amp; Lemon 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Battered Fish, Chips and </a:t>
                      </a:r>
                    </a:p>
                    <a:p>
                      <a:pPr algn="l">
                        <a:lnSpc>
                          <a:spcPts val="1960"/>
                        </a:lnSpc>
                      </a:pPr>
                      <a:r>
                        <a:rPr lang="en-US" sz="1400">
                          <a:solidFill>
                            <a:srgbClr val="000000"/>
                          </a:solidFill>
                          <a:latin typeface="Canva Sans Bold"/>
                        </a:rPr>
                        <a:t>Tomato Sauce</a:t>
                      </a:r>
                    </a:p>
                    <a:p>
                      <a:pPr marL="0" lvl="0" indent="0" algn="l">
                        <a:lnSpc>
                          <a:spcPts val="1960"/>
                        </a:lnSpc>
                        <a:spcBef>
                          <a:spcPct val="0"/>
                        </a:spcBef>
                      </a:pPr>
                      <a:r>
                        <a:rPr lang="en-US" sz="1400">
                          <a:solidFill>
                            <a:srgbClr val="000000"/>
                          </a:solidFill>
                          <a:latin typeface="Canva Sans"/>
                        </a:rPr>
                        <a:t>Oven Baked MSC </a:t>
                      </a:r>
                    </a:p>
                    <a:p>
                      <a:pPr marL="0" lvl="0" indent="0" algn="l">
                        <a:lnSpc>
                          <a:spcPts val="1960"/>
                        </a:lnSpc>
                        <a:spcBef>
                          <a:spcPct val="0"/>
                        </a:spcBef>
                      </a:pPr>
                      <a:r>
                        <a:rPr lang="en-US" sz="1400">
                          <a:solidFill>
                            <a:srgbClr val="000000"/>
                          </a:solidFill>
                          <a:latin typeface="Canva Sans"/>
                        </a:rPr>
                        <a:t>Accredited Battered </a:t>
                      </a:r>
                    </a:p>
                    <a:p>
                      <a:pPr marL="0" lvl="0" indent="0" algn="l">
                        <a:lnSpc>
                          <a:spcPts val="1960"/>
                        </a:lnSpc>
                        <a:spcBef>
                          <a:spcPct val="0"/>
                        </a:spcBef>
                      </a:pPr>
                      <a:r>
                        <a:rPr lang="en-US" sz="1400">
                          <a:solidFill>
                            <a:srgbClr val="000000"/>
                          </a:solidFill>
                          <a:latin typeface="Canva Sans"/>
                        </a:rPr>
                        <a:t>Pollock Fillets with Oven Baked Chips &amp; Tomato Ketchup </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9949154"/>
                  </a:ext>
                </a:extLst>
              </a:tr>
              <a:tr h="370840">
                <a:tc>
                  <a:txBody>
                    <a:bodyPr/>
                    <a:lstStyle/>
                    <a:p>
                      <a:pPr algn="l">
                        <a:lnSpc>
                          <a:spcPts val="1960"/>
                        </a:lnSpc>
                      </a:pPr>
                      <a:r>
                        <a:rPr lang="en-US" sz="1400">
                          <a:solidFill>
                            <a:srgbClr val="000000"/>
                          </a:solidFill>
                          <a:latin typeface="Canva Sans Bold"/>
                        </a:rPr>
                        <a:t>Lentil &amp; Sweet Potato Curry with 50/50 Rice</a:t>
                      </a:r>
                    </a:p>
                    <a:p>
                      <a:pPr algn="l">
                        <a:lnSpc>
                          <a:spcPts val="1960"/>
                        </a:lnSpc>
                      </a:pPr>
                      <a:r>
                        <a:rPr lang="en-US" sz="1400">
                          <a:solidFill>
                            <a:srgbClr val="000000"/>
                          </a:solidFill>
                          <a:latin typeface="Canva Sans"/>
                        </a:rPr>
                        <a:t>Homemade Mild Tomato Based Lentil Curry with Sweet Potato served with 50/50 Wholemeal Rice</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it-IT" sz="1400" dirty="0">
                          <a:solidFill>
                            <a:srgbClr val="000000"/>
                          </a:solidFill>
                          <a:latin typeface="Canva Sans Bold"/>
                        </a:rPr>
                        <a:t>Spaghetti &amp; Meatballs in a Tomato Sauce</a:t>
                      </a:r>
                    </a:p>
                    <a:p>
                      <a:r>
                        <a:rPr lang="en-GB" sz="1400" dirty="0">
                          <a:latin typeface="Canva Sans" panose="020B0604020202020204" charset="0"/>
                        </a:rPr>
                        <a:t>Forest Green Kitchen Plant Balls in a Herby Tomato Sauce with Spaghetti Pasta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Vegetarian Wellington, Roast Potatoes &amp; Gravy</a:t>
                      </a:r>
                    </a:p>
                    <a:p>
                      <a:pPr lvl="0">
                        <a:lnSpc>
                          <a:spcPts val="1960"/>
                        </a:lnSpc>
                        <a:defRPr/>
                      </a:pPr>
                      <a:r>
                        <a:rPr lang="en-US" sz="1400">
                          <a:solidFill>
                            <a:srgbClr val="000000"/>
                          </a:solidFill>
                          <a:latin typeface="Canva Sans"/>
                        </a:rPr>
                        <a:t>Homemade Wellington with Brown Lentils, </a:t>
                      </a:r>
                      <a:r>
                        <a:rPr lang="en-US" sz="1400" err="1">
                          <a:solidFill>
                            <a:srgbClr val="000000"/>
                          </a:solidFill>
                          <a:latin typeface="Canva Sans"/>
                        </a:rPr>
                        <a:t>Aubergine</a:t>
                      </a:r>
                      <a:r>
                        <a:rPr lang="en-US" sz="1400">
                          <a:solidFill>
                            <a:srgbClr val="000000"/>
                          </a:solidFill>
                          <a:latin typeface="Canva Sans"/>
                        </a:rPr>
                        <a:t> &amp; Potato Wrapped in Vegan Pastry Served With Roast Potatoes and </a:t>
                      </a:r>
                    </a:p>
                    <a:p>
                      <a:pPr lvl="0">
                        <a:lnSpc>
                          <a:spcPts val="1960"/>
                        </a:lnSpc>
                        <a:defRPr/>
                      </a:pPr>
                      <a:r>
                        <a:rPr lang="en-US" sz="1400">
                          <a:solidFill>
                            <a:srgbClr val="000000"/>
                          </a:solidFill>
                          <a:latin typeface="Canva Sans"/>
                        </a:rPr>
                        <a:t>Vegan Gravy</a:t>
                      </a:r>
                    </a:p>
                    <a:p>
                      <a:endParaRPr lang="en-GB" sz="1400"/>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Cheese Whirl with Herby Rice, Tzatziki and Salad</a:t>
                      </a:r>
                    </a:p>
                    <a:p>
                      <a:pPr algn="l">
                        <a:lnSpc>
                          <a:spcPts val="1960"/>
                        </a:lnSpc>
                      </a:pPr>
                      <a:r>
                        <a:rPr lang="en-US" sz="1400">
                          <a:solidFill>
                            <a:srgbClr val="000000"/>
                          </a:solidFill>
                          <a:latin typeface="Canva Sans"/>
                        </a:rPr>
                        <a:t>Homemade Pastry Whirl, filled with Sweet Potato, Onion, Aubergine, Spinach &amp; Cheese, Served with Homemade </a:t>
                      </a:r>
                    </a:p>
                    <a:p>
                      <a:pPr algn="l">
                        <a:lnSpc>
                          <a:spcPts val="1960"/>
                        </a:lnSpc>
                      </a:pPr>
                      <a:r>
                        <a:rPr lang="en-US" sz="1400">
                          <a:solidFill>
                            <a:srgbClr val="000000"/>
                          </a:solidFill>
                          <a:latin typeface="Canva Sans"/>
                        </a:rPr>
                        <a:t>Tzatziki, and Turmeric &amp; </a:t>
                      </a:r>
                    </a:p>
                    <a:p>
                      <a:pPr algn="l">
                        <a:lnSpc>
                          <a:spcPts val="1960"/>
                        </a:lnSpc>
                      </a:pPr>
                      <a:r>
                        <a:rPr lang="en-US" sz="1400">
                          <a:solidFill>
                            <a:srgbClr val="000000"/>
                          </a:solidFill>
                          <a:latin typeface="Canva Sans"/>
                        </a:rPr>
                        <a:t>Lemon 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NEW Cheesy Broccoli Frittata with Chips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Canva Sans" panose="020B0604020202020204" charset="0"/>
                        </a:rPr>
                        <a:t>Homemade Baked Cheddar Cheese and Broccoli Frittata with Oven Baked Chips and Tomato Ketchup</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03764832"/>
                  </a:ext>
                </a:extLst>
              </a:tr>
              <a:tr h="370840">
                <a:tc gridSpan="5">
                  <a:txBody>
                    <a:bodyPr/>
                    <a:lstStyle/>
                    <a:p>
                      <a:pPr algn="ctr">
                        <a:lnSpc>
                          <a:spcPts val="1960"/>
                        </a:lnSpc>
                      </a:pPr>
                      <a:r>
                        <a:rPr lang="en-US" sz="1400">
                          <a:solidFill>
                            <a:srgbClr val="000000"/>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a:solidFill>
                            <a:srgbClr val="000000"/>
                          </a:solidFill>
                          <a:latin typeface="Canva Sans"/>
                        </a:rPr>
                        <a:t>We also serve a daily salad selection for pupils to help themselves 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370840">
                <a:tc>
                  <a:txBody>
                    <a:bodyPr/>
                    <a:lstStyle/>
                    <a:p>
                      <a:pPr algn="l">
                        <a:lnSpc>
                          <a:spcPts val="1960"/>
                        </a:lnSpc>
                      </a:pPr>
                      <a:r>
                        <a:rPr lang="en-US" sz="1400">
                          <a:solidFill>
                            <a:srgbClr val="000000"/>
                          </a:solidFill>
                          <a:latin typeface="Canva Sans Bold"/>
                        </a:rPr>
                        <a:t>Iced Vanilla Sponge</a:t>
                      </a:r>
                    </a:p>
                    <a:p>
                      <a:pPr marL="0" lvl="0" indent="0" algn="l">
                        <a:lnSpc>
                          <a:spcPts val="1960"/>
                        </a:lnSpc>
                        <a:spcBef>
                          <a:spcPct val="0"/>
                        </a:spcBef>
                      </a:pPr>
                      <a:r>
                        <a:rPr lang="en-US" sz="1400">
                          <a:solidFill>
                            <a:srgbClr val="000000"/>
                          </a:solidFill>
                          <a:latin typeface="Canva Sans"/>
                        </a:rPr>
                        <a:t>Homemade Vanilla Sponge Cake with a Drizzle of Icing on Top</a:t>
                      </a:r>
                    </a:p>
                    <a:p>
                      <a:pPr marL="0" lvl="0" indent="0" algn="l">
                        <a:lnSpc>
                          <a:spcPts val="1960"/>
                        </a:lnSpc>
                        <a:spcBef>
                          <a:spcPct val="0"/>
                        </a:spcBef>
                      </a:pPr>
                      <a:endParaRPr lang="en-US" sz="1400">
                        <a:solidFill>
                          <a:srgbClr val="000000"/>
                        </a:solidFill>
                        <a:latin typeface="Canva Sans"/>
                      </a:endParaRPr>
                    </a:p>
                    <a:p>
                      <a:pPr marL="0" lvl="0" indent="0" algn="l">
                        <a:lnSpc>
                          <a:spcPts val="1960"/>
                        </a:lnSpc>
                        <a:spcBef>
                          <a:spcPct val="0"/>
                        </a:spcBef>
                      </a:pPr>
                      <a:endParaRPr lang="en-US" sz="1400">
                        <a:solidFill>
                          <a:srgbClr val="000000"/>
                        </a:solidFill>
                        <a:latin typeface="Canva Sans"/>
                      </a:endParaRPr>
                    </a:p>
                    <a:p>
                      <a:pPr marL="0" lvl="0" indent="0" algn="l">
                        <a:lnSpc>
                          <a:spcPts val="1960"/>
                        </a:lnSpc>
                        <a:spcBef>
                          <a:spcPct val="0"/>
                        </a:spcBef>
                      </a:pPr>
                      <a:endParaRPr lang="en-US" sz="1400">
                        <a:solidFill>
                          <a:srgbClr val="000000"/>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960"/>
                        </a:lnSpc>
                      </a:pPr>
                      <a:r>
                        <a:rPr lang="en-US" sz="1400">
                          <a:solidFill>
                            <a:srgbClr val="000000"/>
                          </a:solidFill>
                          <a:latin typeface="Canva Sans Bold"/>
                        </a:rPr>
                        <a:t>Peaches and Ice Cream</a:t>
                      </a:r>
                    </a:p>
                    <a:p>
                      <a:pPr algn="l">
                        <a:lnSpc>
                          <a:spcPts val="1960"/>
                        </a:lnSpc>
                      </a:pPr>
                      <a:r>
                        <a:rPr lang="en-US" sz="1400">
                          <a:solidFill>
                            <a:srgbClr val="000000"/>
                          </a:solidFill>
                          <a:latin typeface="Canva Sans" panose="020B0604020202020204" charset="0"/>
                        </a:rPr>
                        <a:t>Tinned Peach Slices in Juice with Vanilla Ice Cream</a:t>
                      </a:r>
                    </a:p>
                    <a:p>
                      <a:pPr algn="l">
                        <a:lnSpc>
                          <a:spcPts val="1960"/>
                        </a:lnSpc>
                      </a:pPr>
                      <a:endParaRPr lang="en-US" sz="1400">
                        <a:solidFill>
                          <a:srgbClr val="000000"/>
                        </a:solidFill>
                        <a:latin typeface="Canva Sans Bold"/>
                      </a:endParaRPr>
                    </a:p>
                    <a:p>
                      <a:pPr algn="l">
                        <a:lnSpc>
                          <a:spcPts val="1960"/>
                        </a:lnSpc>
                      </a:pPr>
                      <a:endParaRPr lang="en-US" sz="1400">
                        <a:solidFill>
                          <a:srgbClr val="000000"/>
                        </a:solidFill>
                        <a:latin typeface="Canva Sans 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Freshly Chopped Fruit Salad</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a:solidFill>
                            <a:srgbClr val="000000"/>
                          </a:solidFill>
                          <a:latin typeface="Canva Sans" panose="020B0604020202020204" charset="0"/>
                        </a:rPr>
                        <a:t>A selection of Apple, Orange, Melon, Mandarin and Pear </a:t>
                      </a:r>
                      <a:endParaRPr lang="en-US" sz="1400">
                        <a:solidFill>
                          <a:srgbClr val="000000"/>
                        </a:solidFill>
                        <a:highlight>
                          <a:srgbClr val="FFFF00"/>
                        </a:highlight>
                        <a:latin typeface="Canva Sans" panose="020B0604020202020204" charset="0"/>
                      </a:endParaRPr>
                    </a:p>
                    <a:p>
                      <a:pPr algn="l">
                        <a:lnSpc>
                          <a:spcPts val="1960"/>
                        </a:lnSpc>
                      </a:pPr>
                      <a:endParaRPr lang="en-US" sz="1400">
                        <a:solidFill>
                          <a:srgbClr val="000000"/>
                        </a:solidFill>
                        <a:latin typeface="Canva Sans 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Canva Sans Bold"/>
                        </a:rPr>
                        <a:t>Jam &amp; Coconut Sponge with Custard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Canva Sans" panose="020B0604020202020204" charset="0"/>
                        </a:rPr>
                        <a:t>Homemade Vanilla Sponge Cake with a Jam &amp; Coconut Flake Topping Served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Canva Sans" panose="020B0604020202020204" charset="0"/>
                        </a:rPr>
                        <a:t> with Custard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rgbClr val="000000"/>
                          </a:solidFill>
                          <a:latin typeface="Canva Sans Bold"/>
                        </a:rPr>
                        <a:t>Oaty Cookie</a:t>
                      </a:r>
                    </a:p>
                    <a:p>
                      <a:pPr marL="0" lvl="0" indent="0" algn="l">
                        <a:lnSpc>
                          <a:spcPts val="1960"/>
                        </a:lnSpc>
                        <a:spcBef>
                          <a:spcPct val="0"/>
                        </a:spcBef>
                      </a:pPr>
                      <a:r>
                        <a:rPr lang="en-US" sz="1400" dirty="0">
                          <a:solidFill>
                            <a:srgbClr val="000000"/>
                          </a:solidFill>
                          <a:latin typeface="Canva Sans" panose="020B0604020202020204" charset="0"/>
                        </a:rPr>
                        <a:t>An Oaty Cookie made from </a:t>
                      </a:r>
                    </a:p>
                    <a:p>
                      <a:pPr marL="0" lvl="0" indent="0" algn="l">
                        <a:lnSpc>
                          <a:spcPts val="1960"/>
                        </a:lnSpc>
                        <a:spcBef>
                          <a:spcPct val="0"/>
                        </a:spcBef>
                      </a:pPr>
                      <a:r>
                        <a:rPr lang="en-US" sz="1400" dirty="0">
                          <a:solidFill>
                            <a:srgbClr val="000000"/>
                          </a:solidFill>
                          <a:latin typeface="Canva Sans" panose="020B0604020202020204" charset="0"/>
                        </a:rPr>
                        <a:t>Oats, Wholemeal Flour and </a:t>
                      </a:r>
                    </a:p>
                    <a:p>
                      <a:pPr marL="0" lvl="0" indent="0" algn="l">
                        <a:lnSpc>
                          <a:spcPts val="1960"/>
                        </a:lnSpc>
                        <a:spcBef>
                          <a:spcPct val="0"/>
                        </a:spcBef>
                      </a:pPr>
                      <a:r>
                        <a:rPr lang="en-US" sz="1400" dirty="0">
                          <a:solidFill>
                            <a:srgbClr val="000000"/>
                          </a:solidFill>
                          <a:latin typeface="Canva Sans" panose="020B0604020202020204" charset="0"/>
                        </a:rPr>
                        <a:t>Self- Raising Flour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03234578"/>
                  </a:ext>
                </a:extLst>
              </a:tr>
            </a:tbl>
          </a:graphicData>
        </a:graphic>
      </p:graphicFrame>
      <p:sp>
        <p:nvSpPr>
          <p:cNvPr id="23" name="Freeform 23"/>
          <p:cNvSpPr/>
          <p:nvPr/>
        </p:nvSpPr>
        <p:spPr>
          <a:xfrm flipH="1">
            <a:off x="3104122" y="4019882"/>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39" name="Group 39"/>
          <p:cNvGrpSpPr/>
          <p:nvPr/>
        </p:nvGrpSpPr>
        <p:grpSpPr>
          <a:xfrm>
            <a:off x="6639927" y="6413784"/>
            <a:ext cx="839876" cy="634434"/>
            <a:chOff x="0" y="0"/>
            <a:chExt cx="1119835" cy="845912"/>
          </a:xfrm>
        </p:grpSpPr>
        <p:grpSp>
          <p:nvGrpSpPr>
            <p:cNvPr id="40" name="Group 40"/>
            <p:cNvGrpSpPr/>
            <p:nvPr/>
          </p:nvGrpSpPr>
          <p:grpSpPr>
            <a:xfrm>
              <a:off x="0" y="371470"/>
              <a:ext cx="1119835" cy="474442"/>
              <a:chOff x="0" y="-28575"/>
              <a:chExt cx="831609" cy="352329"/>
            </a:xfrm>
          </p:grpSpPr>
          <p:sp>
            <p:nvSpPr>
              <p:cNvPr id="41" name="Freeform 41"/>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2" name="TextBox 42"/>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3" name="TextBox 43"/>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44" name="Freeform 44"/>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sp>
        <p:nvSpPr>
          <p:cNvPr id="79" name="TextBox 79"/>
          <p:cNvSpPr txBox="1"/>
          <p:nvPr/>
        </p:nvSpPr>
        <p:spPr>
          <a:xfrm>
            <a:off x="6735810" y="75151"/>
            <a:ext cx="4823445"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a:solidFill>
                  <a:schemeClr val="bg1"/>
                </a:solidFill>
                <a:latin typeface="Barlow Condensed Bold"/>
              </a:rPr>
              <a:t>WEEK TWO</a:t>
            </a:r>
          </a:p>
        </p:txBody>
      </p:sp>
      <p:grpSp>
        <p:nvGrpSpPr>
          <p:cNvPr id="111" name="Group 39">
            <a:extLst>
              <a:ext uri="{FF2B5EF4-FFF2-40B4-BE49-F238E27FC236}">
                <a16:creationId xmlns:a16="http://schemas.microsoft.com/office/drawing/2014/main" id="{31E0A883-8213-477A-1009-A56A247BE51B}"/>
              </a:ext>
            </a:extLst>
          </p:cNvPr>
          <p:cNvGrpSpPr/>
          <p:nvPr/>
        </p:nvGrpSpPr>
        <p:grpSpPr>
          <a:xfrm>
            <a:off x="9013177" y="6409389"/>
            <a:ext cx="839876" cy="634434"/>
            <a:chOff x="0" y="0"/>
            <a:chExt cx="1119835" cy="845912"/>
          </a:xfrm>
        </p:grpSpPr>
        <p:grpSp>
          <p:nvGrpSpPr>
            <p:cNvPr id="112" name="Group 40">
              <a:extLst>
                <a:ext uri="{FF2B5EF4-FFF2-40B4-BE49-F238E27FC236}">
                  <a16:creationId xmlns:a16="http://schemas.microsoft.com/office/drawing/2014/main" id="{DE5E384E-C096-435A-26E8-F9B5E495F582}"/>
                </a:ext>
              </a:extLst>
            </p:cNvPr>
            <p:cNvGrpSpPr/>
            <p:nvPr/>
          </p:nvGrpSpPr>
          <p:grpSpPr>
            <a:xfrm>
              <a:off x="0" y="371470"/>
              <a:ext cx="1119835" cy="474442"/>
              <a:chOff x="0" y="-28575"/>
              <a:chExt cx="831609" cy="352329"/>
            </a:xfrm>
          </p:grpSpPr>
          <p:sp>
            <p:nvSpPr>
              <p:cNvPr id="115" name="Freeform 41">
                <a:extLst>
                  <a:ext uri="{FF2B5EF4-FFF2-40B4-BE49-F238E27FC236}">
                    <a16:creationId xmlns:a16="http://schemas.microsoft.com/office/drawing/2014/main" id="{DAE4E6F1-4A15-496C-4D17-0B15F16663C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16" name="TextBox 42">
                <a:extLst>
                  <a:ext uri="{FF2B5EF4-FFF2-40B4-BE49-F238E27FC236}">
                    <a16:creationId xmlns:a16="http://schemas.microsoft.com/office/drawing/2014/main" id="{0CB026FC-7AFF-96DF-F89C-0FEAD4370868}"/>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13" name="TextBox 43">
              <a:extLst>
                <a:ext uri="{FF2B5EF4-FFF2-40B4-BE49-F238E27FC236}">
                  <a16:creationId xmlns:a16="http://schemas.microsoft.com/office/drawing/2014/main" id="{9B6C0605-6388-BFD0-F88B-BF7556AF3364}"/>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114" name="Freeform 44">
              <a:extLst>
                <a:ext uri="{FF2B5EF4-FFF2-40B4-BE49-F238E27FC236}">
                  <a16:creationId xmlns:a16="http://schemas.microsoft.com/office/drawing/2014/main" id="{06AF3C7F-90D6-8D4C-C0E9-BE81F1FF38FA}"/>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sp>
        <p:nvSpPr>
          <p:cNvPr id="123" name="Freeform 93">
            <a:extLst>
              <a:ext uri="{FF2B5EF4-FFF2-40B4-BE49-F238E27FC236}">
                <a16:creationId xmlns:a16="http://schemas.microsoft.com/office/drawing/2014/main" id="{618E5F8B-5809-8CDB-D1DB-00C6FC3F5156}"/>
              </a:ext>
            </a:extLst>
          </p:cNvPr>
          <p:cNvSpPr/>
          <p:nvPr/>
        </p:nvSpPr>
        <p:spPr>
          <a:xfrm>
            <a:off x="6893436" y="8626680"/>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grpSp>
        <p:nvGrpSpPr>
          <p:cNvPr id="124" name="Group 94">
            <a:extLst>
              <a:ext uri="{FF2B5EF4-FFF2-40B4-BE49-F238E27FC236}">
                <a16:creationId xmlns:a16="http://schemas.microsoft.com/office/drawing/2014/main" id="{12260D82-3F48-D31E-267E-AF124FF02D14}"/>
              </a:ext>
            </a:extLst>
          </p:cNvPr>
          <p:cNvGrpSpPr/>
          <p:nvPr/>
        </p:nvGrpSpPr>
        <p:grpSpPr>
          <a:xfrm>
            <a:off x="12186801" y="8659102"/>
            <a:ext cx="693343" cy="544662"/>
            <a:chOff x="0" y="0"/>
            <a:chExt cx="924457" cy="726216"/>
          </a:xfrm>
        </p:grpSpPr>
        <p:sp>
          <p:nvSpPr>
            <p:cNvPr id="125" name="Freeform 95">
              <a:extLst>
                <a:ext uri="{FF2B5EF4-FFF2-40B4-BE49-F238E27FC236}">
                  <a16:creationId xmlns:a16="http://schemas.microsoft.com/office/drawing/2014/main" id="{D53F6737-6A9F-0B91-273C-5CDBAC974D01}"/>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26" name="TextBox 96">
              <a:extLst>
                <a:ext uri="{FF2B5EF4-FFF2-40B4-BE49-F238E27FC236}">
                  <a16:creationId xmlns:a16="http://schemas.microsoft.com/office/drawing/2014/main" id="{E15186F2-A164-9633-7BBC-12E897A6861C}"/>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27" name="TextBox 97">
              <a:extLst>
                <a:ext uri="{FF2B5EF4-FFF2-40B4-BE49-F238E27FC236}">
                  <a16:creationId xmlns:a16="http://schemas.microsoft.com/office/drawing/2014/main" id="{34891175-1D8B-980C-3A9B-AE8605C7A509}"/>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29" name="Group 94">
            <a:extLst>
              <a:ext uri="{FF2B5EF4-FFF2-40B4-BE49-F238E27FC236}">
                <a16:creationId xmlns:a16="http://schemas.microsoft.com/office/drawing/2014/main" id="{ABA3B5A1-6F17-FC9E-5191-3429C0FC8032}"/>
              </a:ext>
            </a:extLst>
          </p:cNvPr>
          <p:cNvGrpSpPr/>
          <p:nvPr/>
        </p:nvGrpSpPr>
        <p:grpSpPr>
          <a:xfrm>
            <a:off x="8979959" y="8663075"/>
            <a:ext cx="693343" cy="544662"/>
            <a:chOff x="0" y="0"/>
            <a:chExt cx="924457" cy="726216"/>
          </a:xfrm>
        </p:grpSpPr>
        <p:sp>
          <p:nvSpPr>
            <p:cNvPr id="130" name="Freeform 95">
              <a:extLst>
                <a:ext uri="{FF2B5EF4-FFF2-40B4-BE49-F238E27FC236}">
                  <a16:creationId xmlns:a16="http://schemas.microsoft.com/office/drawing/2014/main" id="{D0664790-8C12-28B5-18F4-D816DF0E87B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31" name="TextBox 96">
              <a:extLst>
                <a:ext uri="{FF2B5EF4-FFF2-40B4-BE49-F238E27FC236}">
                  <a16:creationId xmlns:a16="http://schemas.microsoft.com/office/drawing/2014/main" id="{F80410F2-448C-F630-F62A-77A58DA0C87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2" name="TextBox 97">
              <a:extLst>
                <a:ext uri="{FF2B5EF4-FFF2-40B4-BE49-F238E27FC236}">
                  <a16:creationId xmlns:a16="http://schemas.microsoft.com/office/drawing/2014/main" id="{3616A99F-9AF4-46C3-4F9A-8E1A5F4DBEA3}"/>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34" name="Group 94">
            <a:extLst>
              <a:ext uri="{FF2B5EF4-FFF2-40B4-BE49-F238E27FC236}">
                <a16:creationId xmlns:a16="http://schemas.microsoft.com/office/drawing/2014/main" id="{CA4ED873-73E2-794F-E670-1347FF332895}"/>
              </a:ext>
            </a:extLst>
          </p:cNvPr>
          <p:cNvGrpSpPr/>
          <p:nvPr/>
        </p:nvGrpSpPr>
        <p:grpSpPr>
          <a:xfrm>
            <a:off x="14208297" y="8719958"/>
            <a:ext cx="693343" cy="544662"/>
            <a:chOff x="0" y="0"/>
            <a:chExt cx="924457" cy="726216"/>
          </a:xfrm>
        </p:grpSpPr>
        <p:sp>
          <p:nvSpPr>
            <p:cNvPr id="135" name="Freeform 95">
              <a:extLst>
                <a:ext uri="{FF2B5EF4-FFF2-40B4-BE49-F238E27FC236}">
                  <a16:creationId xmlns:a16="http://schemas.microsoft.com/office/drawing/2014/main" id="{82FB51AF-DA8B-D690-579B-BB52BD09F8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36" name="TextBox 96">
              <a:extLst>
                <a:ext uri="{FF2B5EF4-FFF2-40B4-BE49-F238E27FC236}">
                  <a16:creationId xmlns:a16="http://schemas.microsoft.com/office/drawing/2014/main" id="{EC048F07-4BBB-A958-9554-07E4170BDD1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7" name="TextBox 97">
              <a:extLst>
                <a:ext uri="{FF2B5EF4-FFF2-40B4-BE49-F238E27FC236}">
                  <a16:creationId xmlns:a16="http://schemas.microsoft.com/office/drawing/2014/main" id="{8BD387B4-4424-86EA-1B28-64C32EECCB7C}"/>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59" name="Group 24">
            <a:extLst>
              <a:ext uri="{FF2B5EF4-FFF2-40B4-BE49-F238E27FC236}">
                <a16:creationId xmlns:a16="http://schemas.microsoft.com/office/drawing/2014/main" id="{0B174E70-06AE-C5D9-F1A9-471BB0D84225}"/>
              </a:ext>
            </a:extLst>
          </p:cNvPr>
          <p:cNvGrpSpPr/>
          <p:nvPr/>
        </p:nvGrpSpPr>
        <p:grpSpPr>
          <a:xfrm>
            <a:off x="16144373" y="6321191"/>
            <a:ext cx="849460" cy="756542"/>
            <a:chOff x="0" y="43144"/>
            <a:chExt cx="1132614" cy="1008722"/>
          </a:xfrm>
        </p:grpSpPr>
        <p:grpSp>
          <p:nvGrpSpPr>
            <p:cNvPr id="160" name="Group 25">
              <a:extLst>
                <a:ext uri="{FF2B5EF4-FFF2-40B4-BE49-F238E27FC236}">
                  <a16:creationId xmlns:a16="http://schemas.microsoft.com/office/drawing/2014/main" id="{B67EA6C8-BE0A-8321-F011-B0AD0FBA4C23}"/>
                </a:ext>
              </a:extLst>
            </p:cNvPr>
            <p:cNvGrpSpPr/>
            <p:nvPr/>
          </p:nvGrpSpPr>
          <p:grpSpPr>
            <a:xfrm>
              <a:off x="0" y="43144"/>
              <a:ext cx="1008722" cy="1008722"/>
              <a:chOff x="0" y="0"/>
              <a:chExt cx="812800" cy="812800"/>
            </a:xfrm>
          </p:grpSpPr>
          <p:sp>
            <p:nvSpPr>
              <p:cNvPr id="164" name="Freeform 26">
                <a:extLst>
                  <a:ext uri="{FF2B5EF4-FFF2-40B4-BE49-F238E27FC236}">
                    <a16:creationId xmlns:a16="http://schemas.microsoft.com/office/drawing/2014/main" id="{4603AB6E-5E94-EC99-0CEE-E89BAC6FEB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65" name="TextBox 27">
                <a:extLst>
                  <a:ext uri="{FF2B5EF4-FFF2-40B4-BE49-F238E27FC236}">
                    <a16:creationId xmlns:a16="http://schemas.microsoft.com/office/drawing/2014/main" id="{FB046339-FD27-4760-6A96-5F3937B1B9E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1" name="Freeform 28">
              <a:extLst>
                <a:ext uri="{FF2B5EF4-FFF2-40B4-BE49-F238E27FC236}">
                  <a16:creationId xmlns:a16="http://schemas.microsoft.com/office/drawing/2014/main" id="{E48B65F9-0F1D-DBCE-A0E6-2912266C6A9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62" name="TextBox 29">
              <a:extLst>
                <a:ext uri="{FF2B5EF4-FFF2-40B4-BE49-F238E27FC236}">
                  <a16:creationId xmlns:a16="http://schemas.microsoft.com/office/drawing/2014/main" id="{617FA2D2-F258-019C-2E8D-2A1396EB62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63" name="TextBox 30">
              <a:extLst>
                <a:ext uri="{FF2B5EF4-FFF2-40B4-BE49-F238E27FC236}">
                  <a16:creationId xmlns:a16="http://schemas.microsoft.com/office/drawing/2014/main" id="{39FE6361-3DD4-E733-77F2-AEDBB243231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66" name="Group 24">
            <a:extLst>
              <a:ext uri="{FF2B5EF4-FFF2-40B4-BE49-F238E27FC236}">
                <a16:creationId xmlns:a16="http://schemas.microsoft.com/office/drawing/2014/main" id="{1D2CC191-1B5F-4F36-DC23-BF0D027E3B6F}"/>
              </a:ext>
            </a:extLst>
          </p:cNvPr>
          <p:cNvGrpSpPr/>
          <p:nvPr/>
        </p:nvGrpSpPr>
        <p:grpSpPr>
          <a:xfrm>
            <a:off x="9878891" y="6307543"/>
            <a:ext cx="849460" cy="756542"/>
            <a:chOff x="0" y="43144"/>
            <a:chExt cx="1132614" cy="1008722"/>
          </a:xfrm>
        </p:grpSpPr>
        <p:grpSp>
          <p:nvGrpSpPr>
            <p:cNvPr id="167" name="Group 25">
              <a:extLst>
                <a:ext uri="{FF2B5EF4-FFF2-40B4-BE49-F238E27FC236}">
                  <a16:creationId xmlns:a16="http://schemas.microsoft.com/office/drawing/2014/main" id="{2FB892D6-E755-89EA-EC60-C95DA732FEE0}"/>
                </a:ext>
              </a:extLst>
            </p:cNvPr>
            <p:cNvGrpSpPr/>
            <p:nvPr/>
          </p:nvGrpSpPr>
          <p:grpSpPr>
            <a:xfrm>
              <a:off x="0" y="43144"/>
              <a:ext cx="1008722" cy="1008722"/>
              <a:chOff x="0" y="0"/>
              <a:chExt cx="812800" cy="812800"/>
            </a:xfrm>
          </p:grpSpPr>
          <p:sp>
            <p:nvSpPr>
              <p:cNvPr id="171" name="Freeform 26">
                <a:extLst>
                  <a:ext uri="{FF2B5EF4-FFF2-40B4-BE49-F238E27FC236}">
                    <a16:creationId xmlns:a16="http://schemas.microsoft.com/office/drawing/2014/main" id="{D8EABC63-9FE4-468A-4F0F-D00E542B2E3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72" name="TextBox 27">
                <a:extLst>
                  <a:ext uri="{FF2B5EF4-FFF2-40B4-BE49-F238E27FC236}">
                    <a16:creationId xmlns:a16="http://schemas.microsoft.com/office/drawing/2014/main" id="{8E02CE71-7418-3D04-6D6D-33DA67F471C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68" name="Freeform 28">
              <a:extLst>
                <a:ext uri="{FF2B5EF4-FFF2-40B4-BE49-F238E27FC236}">
                  <a16:creationId xmlns:a16="http://schemas.microsoft.com/office/drawing/2014/main" id="{FD5AC3D2-6350-C18E-F778-0A53410EAAF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69" name="TextBox 29">
              <a:extLst>
                <a:ext uri="{FF2B5EF4-FFF2-40B4-BE49-F238E27FC236}">
                  <a16:creationId xmlns:a16="http://schemas.microsoft.com/office/drawing/2014/main" id="{4E601097-ACA3-89FD-9B71-F24337450D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70" name="TextBox 30">
              <a:extLst>
                <a:ext uri="{FF2B5EF4-FFF2-40B4-BE49-F238E27FC236}">
                  <a16:creationId xmlns:a16="http://schemas.microsoft.com/office/drawing/2014/main" id="{8A3E261C-7D22-C3B6-75D2-2384B38CCFD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80" name="Group 24">
            <a:extLst>
              <a:ext uri="{FF2B5EF4-FFF2-40B4-BE49-F238E27FC236}">
                <a16:creationId xmlns:a16="http://schemas.microsoft.com/office/drawing/2014/main" id="{C326EACD-1BFB-6082-CD89-8B021A957FDA}"/>
              </a:ext>
            </a:extLst>
          </p:cNvPr>
          <p:cNvGrpSpPr/>
          <p:nvPr/>
        </p:nvGrpSpPr>
        <p:grpSpPr>
          <a:xfrm>
            <a:off x="3519179" y="6266599"/>
            <a:ext cx="849460" cy="756542"/>
            <a:chOff x="0" y="43144"/>
            <a:chExt cx="1132614" cy="1008722"/>
          </a:xfrm>
        </p:grpSpPr>
        <p:grpSp>
          <p:nvGrpSpPr>
            <p:cNvPr id="181" name="Group 25">
              <a:extLst>
                <a:ext uri="{FF2B5EF4-FFF2-40B4-BE49-F238E27FC236}">
                  <a16:creationId xmlns:a16="http://schemas.microsoft.com/office/drawing/2014/main" id="{29276D95-8AF5-AA22-08B3-9058CAB4B89A}"/>
                </a:ext>
              </a:extLst>
            </p:cNvPr>
            <p:cNvGrpSpPr/>
            <p:nvPr/>
          </p:nvGrpSpPr>
          <p:grpSpPr>
            <a:xfrm>
              <a:off x="0" y="43144"/>
              <a:ext cx="1008722" cy="1008722"/>
              <a:chOff x="0" y="0"/>
              <a:chExt cx="812800" cy="812800"/>
            </a:xfrm>
          </p:grpSpPr>
          <p:sp>
            <p:nvSpPr>
              <p:cNvPr id="185" name="Freeform 26">
                <a:extLst>
                  <a:ext uri="{FF2B5EF4-FFF2-40B4-BE49-F238E27FC236}">
                    <a16:creationId xmlns:a16="http://schemas.microsoft.com/office/drawing/2014/main" id="{5CF9EDEC-580F-A50D-C315-F470D5ED86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86" name="TextBox 27">
                <a:extLst>
                  <a:ext uri="{FF2B5EF4-FFF2-40B4-BE49-F238E27FC236}">
                    <a16:creationId xmlns:a16="http://schemas.microsoft.com/office/drawing/2014/main" id="{365C632B-40B2-C238-374F-488C7E44B8D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82" name="Freeform 28">
              <a:extLst>
                <a:ext uri="{FF2B5EF4-FFF2-40B4-BE49-F238E27FC236}">
                  <a16:creationId xmlns:a16="http://schemas.microsoft.com/office/drawing/2014/main" id="{19C8B29B-C506-C2BF-A35D-1A8906AEF5E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83" name="TextBox 29">
              <a:extLst>
                <a:ext uri="{FF2B5EF4-FFF2-40B4-BE49-F238E27FC236}">
                  <a16:creationId xmlns:a16="http://schemas.microsoft.com/office/drawing/2014/main" id="{72D029F4-C74C-94DC-3B3C-6A994CA2092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84" name="TextBox 30">
              <a:extLst>
                <a:ext uri="{FF2B5EF4-FFF2-40B4-BE49-F238E27FC236}">
                  <a16:creationId xmlns:a16="http://schemas.microsoft.com/office/drawing/2014/main" id="{382EAA5C-EBDA-E3BA-D56D-FC8B190CEE1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1" name="Group 24">
            <a:extLst>
              <a:ext uri="{FF2B5EF4-FFF2-40B4-BE49-F238E27FC236}">
                <a16:creationId xmlns:a16="http://schemas.microsoft.com/office/drawing/2014/main" id="{D7CCC014-C742-A8DB-D2D2-41DCF96FCF9E}"/>
              </a:ext>
            </a:extLst>
          </p:cNvPr>
          <p:cNvGrpSpPr/>
          <p:nvPr/>
        </p:nvGrpSpPr>
        <p:grpSpPr>
          <a:xfrm>
            <a:off x="9853338" y="8459208"/>
            <a:ext cx="849460" cy="756542"/>
            <a:chOff x="0" y="43144"/>
            <a:chExt cx="1132614" cy="1008722"/>
          </a:xfrm>
        </p:grpSpPr>
        <p:grpSp>
          <p:nvGrpSpPr>
            <p:cNvPr id="202" name="Group 25">
              <a:extLst>
                <a:ext uri="{FF2B5EF4-FFF2-40B4-BE49-F238E27FC236}">
                  <a16:creationId xmlns:a16="http://schemas.microsoft.com/office/drawing/2014/main" id="{217C3C3E-B013-BBD2-492B-6758201A21C1}"/>
                </a:ext>
              </a:extLst>
            </p:cNvPr>
            <p:cNvGrpSpPr/>
            <p:nvPr/>
          </p:nvGrpSpPr>
          <p:grpSpPr>
            <a:xfrm>
              <a:off x="0" y="43144"/>
              <a:ext cx="1008722" cy="1008722"/>
              <a:chOff x="0" y="0"/>
              <a:chExt cx="812800" cy="812800"/>
            </a:xfrm>
          </p:grpSpPr>
          <p:sp>
            <p:nvSpPr>
              <p:cNvPr id="206" name="Freeform 26">
                <a:extLst>
                  <a:ext uri="{FF2B5EF4-FFF2-40B4-BE49-F238E27FC236}">
                    <a16:creationId xmlns:a16="http://schemas.microsoft.com/office/drawing/2014/main" id="{82ACF292-951E-7CFE-B9A3-0CEBB2E1C2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07" name="TextBox 27">
                <a:extLst>
                  <a:ext uri="{FF2B5EF4-FFF2-40B4-BE49-F238E27FC236}">
                    <a16:creationId xmlns:a16="http://schemas.microsoft.com/office/drawing/2014/main" id="{72348863-E75C-4C0D-E669-412CFD08039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03" name="Freeform 28">
              <a:extLst>
                <a:ext uri="{FF2B5EF4-FFF2-40B4-BE49-F238E27FC236}">
                  <a16:creationId xmlns:a16="http://schemas.microsoft.com/office/drawing/2014/main" id="{B439DC75-F7B7-59BA-E38C-2F392B8D86D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204" name="TextBox 29">
              <a:extLst>
                <a:ext uri="{FF2B5EF4-FFF2-40B4-BE49-F238E27FC236}">
                  <a16:creationId xmlns:a16="http://schemas.microsoft.com/office/drawing/2014/main" id="{4F176BE6-7250-18F0-FE36-4D8205411AE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05" name="TextBox 30">
              <a:extLst>
                <a:ext uri="{FF2B5EF4-FFF2-40B4-BE49-F238E27FC236}">
                  <a16:creationId xmlns:a16="http://schemas.microsoft.com/office/drawing/2014/main" id="{63C33DE8-5878-B1E7-FFB8-3D46797D900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8" name="Group 24">
            <a:extLst>
              <a:ext uri="{FF2B5EF4-FFF2-40B4-BE49-F238E27FC236}">
                <a16:creationId xmlns:a16="http://schemas.microsoft.com/office/drawing/2014/main" id="{5FF4D5EF-EE8C-9329-9C50-73D6BA67D2FD}"/>
              </a:ext>
            </a:extLst>
          </p:cNvPr>
          <p:cNvGrpSpPr/>
          <p:nvPr/>
        </p:nvGrpSpPr>
        <p:grpSpPr>
          <a:xfrm>
            <a:off x="13007067" y="8492284"/>
            <a:ext cx="849460" cy="756542"/>
            <a:chOff x="0" y="43144"/>
            <a:chExt cx="1132614" cy="1008722"/>
          </a:xfrm>
        </p:grpSpPr>
        <p:grpSp>
          <p:nvGrpSpPr>
            <p:cNvPr id="209" name="Group 25">
              <a:extLst>
                <a:ext uri="{FF2B5EF4-FFF2-40B4-BE49-F238E27FC236}">
                  <a16:creationId xmlns:a16="http://schemas.microsoft.com/office/drawing/2014/main" id="{8A09B5CE-CF82-D709-A80D-D4B48F057FDD}"/>
                </a:ext>
              </a:extLst>
            </p:cNvPr>
            <p:cNvGrpSpPr/>
            <p:nvPr/>
          </p:nvGrpSpPr>
          <p:grpSpPr>
            <a:xfrm>
              <a:off x="0" y="43144"/>
              <a:ext cx="1008722" cy="1008722"/>
              <a:chOff x="0" y="0"/>
              <a:chExt cx="812800" cy="812800"/>
            </a:xfrm>
          </p:grpSpPr>
          <p:sp>
            <p:nvSpPr>
              <p:cNvPr id="213" name="Freeform 26">
                <a:extLst>
                  <a:ext uri="{FF2B5EF4-FFF2-40B4-BE49-F238E27FC236}">
                    <a16:creationId xmlns:a16="http://schemas.microsoft.com/office/drawing/2014/main" id="{19CE0779-D7E7-B631-FC46-2783524544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14" name="TextBox 27">
                <a:extLst>
                  <a:ext uri="{FF2B5EF4-FFF2-40B4-BE49-F238E27FC236}">
                    <a16:creationId xmlns:a16="http://schemas.microsoft.com/office/drawing/2014/main" id="{BDB94F45-7137-9BC5-0FC5-AC6645F326B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0" name="Freeform 28">
              <a:extLst>
                <a:ext uri="{FF2B5EF4-FFF2-40B4-BE49-F238E27FC236}">
                  <a16:creationId xmlns:a16="http://schemas.microsoft.com/office/drawing/2014/main" id="{56784DCB-51AD-9C73-51E1-A44FDC91F3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211" name="TextBox 29">
              <a:extLst>
                <a:ext uri="{FF2B5EF4-FFF2-40B4-BE49-F238E27FC236}">
                  <a16:creationId xmlns:a16="http://schemas.microsoft.com/office/drawing/2014/main" id="{3E1501F6-0757-179D-CAC8-DFB4A03278E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12" name="TextBox 30">
              <a:extLst>
                <a:ext uri="{FF2B5EF4-FFF2-40B4-BE49-F238E27FC236}">
                  <a16:creationId xmlns:a16="http://schemas.microsoft.com/office/drawing/2014/main" id="{4E79C414-BC54-FE52-BE93-2213261C15E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15" name="Group 24">
            <a:extLst>
              <a:ext uri="{FF2B5EF4-FFF2-40B4-BE49-F238E27FC236}">
                <a16:creationId xmlns:a16="http://schemas.microsoft.com/office/drawing/2014/main" id="{D55E5C5D-54F5-BBB8-4416-1D9CC3345E4E}"/>
              </a:ext>
            </a:extLst>
          </p:cNvPr>
          <p:cNvGrpSpPr/>
          <p:nvPr/>
        </p:nvGrpSpPr>
        <p:grpSpPr>
          <a:xfrm>
            <a:off x="16207515" y="8490248"/>
            <a:ext cx="849460" cy="756542"/>
            <a:chOff x="0" y="43144"/>
            <a:chExt cx="1132614" cy="1008722"/>
          </a:xfrm>
        </p:grpSpPr>
        <p:grpSp>
          <p:nvGrpSpPr>
            <p:cNvPr id="216" name="Group 25">
              <a:extLst>
                <a:ext uri="{FF2B5EF4-FFF2-40B4-BE49-F238E27FC236}">
                  <a16:creationId xmlns:a16="http://schemas.microsoft.com/office/drawing/2014/main" id="{62E0EA81-FC3D-026C-4FDA-435BDA76CFE5}"/>
                </a:ext>
              </a:extLst>
            </p:cNvPr>
            <p:cNvGrpSpPr/>
            <p:nvPr/>
          </p:nvGrpSpPr>
          <p:grpSpPr>
            <a:xfrm>
              <a:off x="0" y="43144"/>
              <a:ext cx="1008722" cy="1008722"/>
              <a:chOff x="0" y="0"/>
              <a:chExt cx="812800" cy="812800"/>
            </a:xfrm>
          </p:grpSpPr>
          <p:sp>
            <p:nvSpPr>
              <p:cNvPr id="220" name="Freeform 26">
                <a:extLst>
                  <a:ext uri="{FF2B5EF4-FFF2-40B4-BE49-F238E27FC236}">
                    <a16:creationId xmlns:a16="http://schemas.microsoft.com/office/drawing/2014/main" id="{D14BC369-1EDA-8A63-0924-04B1A69CF9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21" name="TextBox 27">
                <a:extLst>
                  <a:ext uri="{FF2B5EF4-FFF2-40B4-BE49-F238E27FC236}">
                    <a16:creationId xmlns:a16="http://schemas.microsoft.com/office/drawing/2014/main" id="{019A5BBC-89CC-72B7-D1A6-C9518E5D0AD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7" name="Freeform 28">
              <a:extLst>
                <a:ext uri="{FF2B5EF4-FFF2-40B4-BE49-F238E27FC236}">
                  <a16:creationId xmlns:a16="http://schemas.microsoft.com/office/drawing/2014/main" id="{CDCBA984-B0A6-E8AB-1754-EBB5AEB6166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218" name="TextBox 29">
              <a:extLst>
                <a:ext uri="{FF2B5EF4-FFF2-40B4-BE49-F238E27FC236}">
                  <a16:creationId xmlns:a16="http://schemas.microsoft.com/office/drawing/2014/main" id="{72788DD2-6CC0-328B-4713-83761BED815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19" name="TextBox 30">
              <a:extLst>
                <a:ext uri="{FF2B5EF4-FFF2-40B4-BE49-F238E27FC236}">
                  <a16:creationId xmlns:a16="http://schemas.microsoft.com/office/drawing/2014/main" id="{17C2D2A1-FEE5-A694-60D1-72FB8FA0F2E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23" name="Group 94">
            <a:extLst>
              <a:ext uri="{FF2B5EF4-FFF2-40B4-BE49-F238E27FC236}">
                <a16:creationId xmlns:a16="http://schemas.microsoft.com/office/drawing/2014/main" id="{ABB657BA-C226-60EA-292E-F9434A434BD9}"/>
              </a:ext>
            </a:extLst>
          </p:cNvPr>
          <p:cNvGrpSpPr/>
          <p:nvPr/>
        </p:nvGrpSpPr>
        <p:grpSpPr>
          <a:xfrm>
            <a:off x="2721412" y="8684282"/>
            <a:ext cx="693343" cy="544662"/>
            <a:chOff x="0" y="0"/>
            <a:chExt cx="924457" cy="726216"/>
          </a:xfrm>
        </p:grpSpPr>
        <p:sp>
          <p:nvSpPr>
            <p:cNvPr id="224" name="Freeform 95">
              <a:extLst>
                <a:ext uri="{FF2B5EF4-FFF2-40B4-BE49-F238E27FC236}">
                  <a16:creationId xmlns:a16="http://schemas.microsoft.com/office/drawing/2014/main" id="{BE8A6B0B-2EAA-B943-7F4B-72B9936A326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25" name="TextBox 96">
              <a:extLst>
                <a:ext uri="{FF2B5EF4-FFF2-40B4-BE49-F238E27FC236}">
                  <a16:creationId xmlns:a16="http://schemas.microsoft.com/office/drawing/2014/main" id="{3EF4A00E-5193-3F3F-DC8E-F9B782EDFD1D}"/>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226" name="TextBox 97">
              <a:extLst>
                <a:ext uri="{FF2B5EF4-FFF2-40B4-BE49-F238E27FC236}">
                  <a16:creationId xmlns:a16="http://schemas.microsoft.com/office/drawing/2014/main" id="{2D0DACC7-63A0-5B3F-EF20-0D208D01D8A6}"/>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27" name="Group 24">
            <a:extLst>
              <a:ext uri="{FF2B5EF4-FFF2-40B4-BE49-F238E27FC236}">
                <a16:creationId xmlns:a16="http://schemas.microsoft.com/office/drawing/2014/main" id="{A154B78A-932E-8529-ACD3-470B24829080}"/>
              </a:ext>
            </a:extLst>
          </p:cNvPr>
          <p:cNvGrpSpPr/>
          <p:nvPr/>
        </p:nvGrpSpPr>
        <p:grpSpPr>
          <a:xfrm>
            <a:off x="3577609" y="8476060"/>
            <a:ext cx="849460" cy="756542"/>
            <a:chOff x="0" y="43144"/>
            <a:chExt cx="1132614" cy="1008722"/>
          </a:xfrm>
        </p:grpSpPr>
        <p:grpSp>
          <p:nvGrpSpPr>
            <p:cNvPr id="228" name="Group 25">
              <a:extLst>
                <a:ext uri="{FF2B5EF4-FFF2-40B4-BE49-F238E27FC236}">
                  <a16:creationId xmlns:a16="http://schemas.microsoft.com/office/drawing/2014/main" id="{7FD42D60-0588-ACF6-C98C-F6FE2E235CC3}"/>
                </a:ext>
              </a:extLst>
            </p:cNvPr>
            <p:cNvGrpSpPr/>
            <p:nvPr/>
          </p:nvGrpSpPr>
          <p:grpSpPr>
            <a:xfrm>
              <a:off x="0" y="43144"/>
              <a:ext cx="1008722" cy="1008722"/>
              <a:chOff x="0" y="0"/>
              <a:chExt cx="812800" cy="812800"/>
            </a:xfrm>
          </p:grpSpPr>
          <p:sp>
            <p:nvSpPr>
              <p:cNvPr id="232" name="Freeform 26">
                <a:extLst>
                  <a:ext uri="{FF2B5EF4-FFF2-40B4-BE49-F238E27FC236}">
                    <a16:creationId xmlns:a16="http://schemas.microsoft.com/office/drawing/2014/main" id="{62E08F92-AD72-FF8A-DC5C-6AD229505EC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33" name="TextBox 27">
                <a:extLst>
                  <a:ext uri="{FF2B5EF4-FFF2-40B4-BE49-F238E27FC236}">
                    <a16:creationId xmlns:a16="http://schemas.microsoft.com/office/drawing/2014/main" id="{7E43F1D6-30D2-3711-FE2F-E436455553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29" name="Freeform 28">
              <a:extLst>
                <a:ext uri="{FF2B5EF4-FFF2-40B4-BE49-F238E27FC236}">
                  <a16:creationId xmlns:a16="http://schemas.microsoft.com/office/drawing/2014/main" id="{DCB99076-3F42-0A03-E3CD-8D063065DE8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230" name="TextBox 29">
              <a:extLst>
                <a:ext uri="{FF2B5EF4-FFF2-40B4-BE49-F238E27FC236}">
                  <a16:creationId xmlns:a16="http://schemas.microsoft.com/office/drawing/2014/main" id="{DF464ADE-F204-C05A-6C9A-DC3B8431777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31" name="TextBox 30">
              <a:extLst>
                <a:ext uri="{FF2B5EF4-FFF2-40B4-BE49-F238E27FC236}">
                  <a16:creationId xmlns:a16="http://schemas.microsoft.com/office/drawing/2014/main" id="{EF7B7586-D227-D3E3-6070-CB78FCC470A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sp>
        <p:nvSpPr>
          <p:cNvPr id="234" name="Freeform 23">
            <a:extLst>
              <a:ext uri="{FF2B5EF4-FFF2-40B4-BE49-F238E27FC236}">
                <a16:creationId xmlns:a16="http://schemas.microsoft.com/office/drawing/2014/main" id="{3651E50C-7EA6-7EAF-CCA5-28787315D5EE}"/>
              </a:ext>
            </a:extLst>
          </p:cNvPr>
          <p:cNvSpPr/>
          <p:nvPr/>
        </p:nvSpPr>
        <p:spPr>
          <a:xfrm flipH="1">
            <a:off x="3006464" y="635904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35" name="Freeform 23">
            <a:extLst>
              <a:ext uri="{FF2B5EF4-FFF2-40B4-BE49-F238E27FC236}">
                <a16:creationId xmlns:a16="http://schemas.microsoft.com/office/drawing/2014/main" id="{DDACBE96-615D-4274-CFEC-05E1C7C59BB4}"/>
              </a:ext>
            </a:extLst>
          </p:cNvPr>
          <p:cNvSpPr/>
          <p:nvPr/>
        </p:nvSpPr>
        <p:spPr>
          <a:xfrm flipH="1">
            <a:off x="15826986" y="850390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237" name="Group 7">
            <a:extLst>
              <a:ext uri="{FF2B5EF4-FFF2-40B4-BE49-F238E27FC236}">
                <a16:creationId xmlns:a16="http://schemas.microsoft.com/office/drawing/2014/main" id="{06804FD4-EFF3-46B2-E6E6-76A448DDD797}"/>
              </a:ext>
            </a:extLst>
          </p:cNvPr>
          <p:cNvGrpSpPr/>
          <p:nvPr/>
        </p:nvGrpSpPr>
        <p:grpSpPr>
          <a:xfrm>
            <a:off x="6697455" y="3222781"/>
            <a:ext cx="756541" cy="693274"/>
            <a:chOff x="0" y="184916"/>
            <a:chExt cx="3741232" cy="3636623"/>
          </a:xfrm>
        </p:grpSpPr>
        <p:sp>
          <p:nvSpPr>
            <p:cNvPr id="238" name="Freeform 8">
              <a:extLst>
                <a:ext uri="{FF2B5EF4-FFF2-40B4-BE49-F238E27FC236}">
                  <a16:creationId xmlns:a16="http://schemas.microsoft.com/office/drawing/2014/main" id="{853E0F7E-292F-1478-32FA-88BBEA8F1C99}"/>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239" name="Freeform 9">
              <a:extLst>
                <a:ext uri="{FF2B5EF4-FFF2-40B4-BE49-F238E27FC236}">
                  <a16:creationId xmlns:a16="http://schemas.microsoft.com/office/drawing/2014/main" id="{63CBF338-62FD-FCBF-E49D-6A97598975C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grpSp>
          <p:nvGrpSpPr>
            <p:cNvPr id="240" name="Group 10">
              <a:extLst>
                <a:ext uri="{FF2B5EF4-FFF2-40B4-BE49-F238E27FC236}">
                  <a16:creationId xmlns:a16="http://schemas.microsoft.com/office/drawing/2014/main" id="{4ABD9AC6-7D81-0543-4CDE-FE6D54D8D3EB}"/>
                </a:ext>
              </a:extLst>
            </p:cNvPr>
            <p:cNvGrpSpPr/>
            <p:nvPr/>
          </p:nvGrpSpPr>
          <p:grpSpPr>
            <a:xfrm>
              <a:off x="0" y="1810741"/>
              <a:ext cx="852996" cy="852996"/>
              <a:chOff x="0" y="0"/>
              <a:chExt cx="812800" cy="812800"/>
            </a:xfrm>
          </p:grpSpPr>
          <p:sp>
            <p:nvSpPr>
              <p:cNvPr id="244" name="Freeform 11">
                <a:extLst>
                  <a:ext uri="{FF2B5EF4-FFF2-40B4-BE49-F238E27FC236}">
                    <a16:creationId xmlns:a16="http://schemas.microsoft.com/office/drawing/2014/main" id="{2D89FBA8-E687-AFE5-B32C-0F7497888C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245" name="TextBox 12">
                <a:extLst>
                  <a:ext uri="{FF2B5EF4-FFF2-40B4-BE49-F238E27FC236}">
                    <a16:creationId xmlns:a16="http://schemas.microsoft.com/office/drawing/2014/main" id="{B9F3922A-E7E1-5E66-6FCD-C6A22F81E49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241" name="Group 13">
              <a:extLst>
                <a:ext uri="{FF2B5EF4-FFF2-40B4-BE49-F238E27FC236}">
                  <a16:creationId xmlns:a16="http://schemas.microsoft.com/office/drawing/2014/main" id="{8110A4C9-33BF-94FB-078A-4BAD7FFFBB08}"/>
                </a:ext>
              </a:extLst>
            </p:cNvPr>
            <p:cNvGrpSpPr/>
            <p:nvPr/>
          </p:nvGrpSpPr>
          <p:grpSpPr>
            <a:xfrm>
              <a:off x="2570638" y="270521"/>
              <a:ext cx="583309" cy="583309"/>
              <a:chOff x="0" y="0"/>
              <a:chExt cx="812800" cy="812800"/>
            </a:xfrm>
          </p:grpSpPr>
          <p:sp>
            <p:nvSpPr>
              <p:cNvPr id="242" name="Freeform 14">
                <a:extLst>
                  <a:ext uri="{FF2B5EF4-FFF2-40B4-BE49-F238E27FC236}">
                    <a16:creationId xmlns:a16="http://schemas.microsoft.com/office/drawing/2014/main" id="{9BC87895-C611-C0CC-F5D0-5CD196A1B7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243" name="TextBox 15">
                <a:extLst>
                  <a:ext uri="{FF2B5EF4-FFF2-40B4-BE49-F238E27FC236}">
                    <a16:creationId xmlns:a16="http://schemas.microsoft.com/office/drawing/2014/main" id="{6B007E60-F179-75BA-6FFE-657BB68B43D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2" name="Group 39">
            <a:extLst>
              <a:ext uri="{FF2B5EF4-FFF2-40B4-BE49-F238E27FC236}">
                <a16:creationId xmlns:a16="http://schemas.microsoft.com/office/drawing/2014/main" id="{3DD160C6-676F-5D20-CFBE-8CAFD90A3F12}"/>
              </a:ext>
            </a:extLst>
          </p:cNvPr>
          <p:cNvGrpSpPr/>
          <p:nvPr/>
        </p:nvGrpSpPr>
        <p:grpSpPr>
          <a:xfrm>
            <a:off x="2120275" y="6364097"/>
            <a:ext cx="839876" cy="634434"/>
            <a:chOff x="0" y="0"/>
            <a:chExt cx="1119835" cy="845912"/>
          </a:xfrm>
        </p:grpSpPr>
        <p:grpSp>
          <p:nvGrpSpPr>
            <p:cNvPr id="4" name="Group 40">
              <a:extLst>
                <a:ext uri="{FF2B5EF4-FFF2-40B4-BE49-F238E27FC236}">
                  <a16:creationId xmlns:a16="http://schemas.microsoft.com/office/drawing/2014/main" id="{C44543EB-FDC3-8080-28BB-BED058415F18}"/>
                </a:ext>
              </a:extLst>
            </p:cNvPr>
            <p:cNvGrpSpPr/>
            <p:nvPr/>
          </p:nvGrpSpPr>
          <p:grpSpPr>
            <a:xfrm>
              <a:off x="0" y="371470"/>
              <a:ext cx="1119835" cy="474442"/>
              <a:chOff x="0" y="-28575"/>
              <a:chExt cx="831609" cy="352329"/>
            </a:xfrm>
          </p:grpSpPr>
          <p:sp>
            <p:nvSpPr>
              <p:cNvPr id="7" name="Freeform 41">
                <a:extLst>
                  <a:ext uri="{FF2B5EF4-FFF2-40B4-BE49-F238E27FC236}">
                    <a16:creationId xmlns:a16="http://schemas.microsoft.com/office/drawing/2014/main" id="{2231A5F4-0D7C-D63B-5A68-F26A97FAA0EA}"/>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0" name="TextBox 42">
                <a:extLst>
                  <a:ext uri="{FF2B5EF4-FFF2-40B4-BE49-F238E27FC236}">
                    <a16:creationId xmlns:a16="http://schemas.microsoft.com/office/drawing/2014/main" id="{0E4D10B9-AEA2-D5FF-68EC-6CDFAB2B56FE}"/>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5" name="TextBox 43">
              <a:extLst>
                <a:ext uri="{FF2B5EF4-FFF2-40B4-BE49-F238E27FC236}">
                  <a16:creationId xmlns:a16="http://schemas.microsoft.com/office/drawing/2014/main" id="{8C7ED67F-035A-69DB-DE0C-5F23A436DF0D}"/>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6" name="Freeform 44">
              <a:extLst>
                <a:ext uri="{FF2B5EF4-FFF2-40B4-BE49-F238E27FC236}">
                  <a16:creationId xmlns:a16="http://schemas.microsoft.com/office/drawing/2014/main" id="{613C74CF-8045-3C98-4BE8-36032DF76905}"/>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grpSp>
        <p:nvGrpSpPr>
          <p:cNvPr id="11" name="Group 24">
            <a:extLst>
              <a:ext uri="{FF2B5EF4-FFF2-40B4-BE49-F238E27FC236}">
                <a16:creationId xmlns:a16="http://schemas.microsoft.com/office/drawing/2014/main" id="{EB82CB77-F897-64E9-E907-42B117629FC3}"/>
              </a:ext>
            </a:extLst>
          </p:cNvPr>
          <p:cNvGrpSpPr/>
          <p:nvPr/>
        </p:nvGrpSpPr>
        <p:grpSpPr>
          <a:xfrm>
            <a:off x="13019876" y="6290218"/>
            <a:ext cx="849460" cy="756542"/>
            <a:chOff x="0" y="43144"/>
            <a:chExt cx="1132614" cy="1008722"/>
          </a:xfrm>
        </p:grpSpPr>
        <p:grpSp>
          <p:nvGrpSpPr>
            <p:cNvPr id="12" name="Group 25">
              <a:extLst>
                <a:ext uri="{FF2B5EF4-FFF2-40B4-BE49-F238E27FC236}">
                  <a16:creationId xmlns:a16="http://schemas.microsoft.com/office/drawing/2014/main" id="{F6DE6E99-FFD9-2DA6-90B9-B680FC9D3C88}"/>
                </a:ext>
              </a:extLst>
            </p:cNvPr>
            <p:cNvGrpSpPr/>
            <p:nvPr/>
          </p:nvGrpSpPr>
          <p:grpSpPr>
            <a:xfrm>
              <a:off x="0" y="43144"/>
              <a:ext cx="1008722" cy="1008722"/>
              <a:chOff x="0" y="0"/>
              <a:chExt cx="812800" cy="812800"/>
            </a:xfrm>
          </p:grpSpPr>
          <p:sp>
            <p:nvSpPr>
              <p:cNvPr id="18" name="Freeform 26">
                <a:extLst>
                  <a:ext uri="{FF2B5EF4-FFF2-40B4-BE49-F238E27FC236}">
                    <a16:creationId xmlns:a16="http://schemas.microsoft.com/office/drawing/2014/main" id="{EF9BCC4C-7CDC-AD26-B080-61094800DAE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9" name="TextBox 27">
                <a:extLst>
                  <a:ext uri="{FF2B5EF4-FFF2-40B4-BE49-F238E27FC236}">
                    <a16:creationId xmlns:a16="http://schemas.microsoft.com/office/drawing/2014/main" id="{7788C279-AD1A-5B6D-0DB9-9CE1F6F43CE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5" name="Freeform 28">
              <a:extLst>
                <a:ext uri="{FF2B5EF4-FFF2-40B4-BE49-F238E27FC236}">
                  <a16:creationId xmlns:a16="http://schemas.microsoft.com/office/drawing/2014/main" id="{7FCF99E8-E4A6-7EFB-5327-CD4CC4A018C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6" name="TextBox 29">
              <a:extLst>
                <a:ext uri="{FF2B5EF4-FFF2-40B4-BE49-F238E27FC236}">
                  <a16:creationId xmlns:a16="http://schemas.microsoft.com/office/drawing/2014/main" id="{8C43A370-00E1-B001-B449-F2821ABCE3A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7" name="TextBox 30">
              <a:extLst>
                <a:ext uri="{FF2B5EF4-FFF2-40B4-BE49-F238E27FC236}">
                  <a16:creationId xmlns:a16="http://schemas.microsoft.com/office/drawing/2014/main" id="{95930E68-E2D5-E211-280B-D09561D818F9}"/>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 name="Group 94">
            <a:extLst>
              <a:ext uri="{FF2B5EF4-FFF2-40B4-BE49-F238E27FC236}">
                <a16:creationId xmlns:a16="http://schemas.microsoft.com/office/drawing/2014/main" id="{D3140FE9-0C4E-569B-3F12-56F6C38129BE}"/>
              </a:ext>
            </a:extLst>
          </p:cNvPr>
          <p:cNvGrpSpPr/>
          <p:nvPr/>
        </p:nvGrpSpPr>
        <p:grpSpPr>
          <a:xfrm>
            <a:off x="6164054" y="8702128"/>
            <a:ext cx="693343" cy="544662"/>
            <a:chOff x="0" y="0"/>
            <a:chExt cx="924457" cy="726216"/>
          </a:xfrm>
        </p:grpSpPr>
        <p:sp>
          <p:nvSpPr>
            <p:cNvPr id="21" name="Freeform 95">
              <a:extLst>
                <a:ext uri="{FF2B5EF4-FFF2-40B4-BE49-F238E27FC236}">
                  <a16:creationId xmlns:a16="http://schemas.microsoft.com/office/drawing/2014/main" id="{F353FF78-660A-5882-BC32-C448D700CEC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2" name="TextBox 96">
              <a:extLst>
                <a:ext uri="{FF2B5EF4-FFF2-40B4-BE49-F238E27FC236}">
                  <a16:creationId xmlns:a16="http://schemas.microsoft.com/office/drawing/2014/main" id="{EC88F2F7-B1F5-2B5B-5D7B-846F8EB2858A}"/>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31" name="TextBox 97">
              <a:extLst>
                <a:ext uri="{FF2B5EF4-FFF2-40B4-BE49-F238E27FC236}">
                  <a16:creationId xmlns:a16="http://schemas.microsoft.com/office/drawing/2014/main" id="{D307F70C-5B8E-5229-656D-D1039DB1071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sp>
        <p:nvSpPr>
          <p:cNvPr id="32" name="Freeform 93">
            <a:extLst>
              <a:ext uri="{FF2B5EF4-FFF2-40B4-BE49-F238E27FC236}">
                <a16:creationId xmlns:a16="http://schemas.microsoft.com/office/drawing/2014/main" id="{E09004B5-D3B6-F9EF-C1BC-3CB0CFEBA6A0}"/>
              </a:ext>
            </a:extLst>
          </p:cNvPr>
          <p:cNvSpPr/>
          <p:nvPr/>
        </p:nvSpPr>
        <p:spPr>
          <a:xfrm>
            <a:off x="8480299" y="8644169"/>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3" name="Freeform 23">
            <a:extLst>
              <a:ext uri="{FF2B5EF4-FFF2-40B4-BE49-F238E27FC236}">
                <a16:creationId xmlns:a16="http://schemas.microsoft.com/office/drawing/2014/main" id="{EF969C79-CD58-9FF3-E0A5-8681940E1EC2}"/>
              </a:ext>
            </a:extLst>
          </p:cNvPr>
          <p:cNvSpPr/>
          <p:nvPr/>
        </p:nvSpPr>
        <p:spPr>
          <a:xfrm flipH="1">
            <a:off x="6376440" y="4078510"/>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34" name="Group 39">
            <a:extLst>
              <a:ext uri="{FF2B5EF4-FFF2-40B4-BE49-F238E27FC236}">
                <a16:creationId xmlns:a16="http://schemas.microsoft.com/office/drawing/2014/main" id="{46EA9402-3257-DB05-B622-21FE91C94E77}"/>
              </a:ext>
            </a:extLst>
          </p:cNvPr>
          <p:cNvGrpSpPr/>
          <p:nvPr/>
        </p:nvGrpSpPr>
        <p:grpSpPr>
          <a:xfrm>
            <a:off x="7585617" y="8516662"/>
            <a:ext cx="839876" cy="634434"/>
            <a:chOff x="0" y="0"/>
            <a:chExt cx="1119835" cy="845912"/>
          </a:xfrm>
        </p:grpSpPr>
        <p:grpSp>
          <p:nvGrpSpPr>
            <p:cNvPr id="35" name="Group 40">
              <a:extLst>
                <a:ext uri="{FF2B5EF4-FFF2-40B4-BE49-F238E27FC236}">
                  <a16:creationId xmlns:a16="http://schemas.microsoft.com/office/drawing/2014/main" id="{C42F8A50-A61C-72DF-C172-053D7692C41F}"/>
                </a:ext>
              </a:extLst>
            </p:cNvPr>
            <p:cNvGrpSpPr/>
            <p:nvPr/>
          </p:nvGrpSpPr>
          <p:grpSpPr>
            <a:xfrm>
              <a:off x="0" y="371470"/>
              <a:ext cx="1119835" cy="474442"/>
              <a:chOff x="0" y="-28575"/>
              <a:chExt cx="831609" cy="352329"/>
            </a:xfrm>
          </p:grpSpPr>
          <p:sp>
            <p:nvSpPr>
              <p:cNvPr id="38" name="Freeform 41">
                <a:extLst>
                  <a:ext uri="{FF2B5EF4-FFF2-40B4-BE49-F238E27FC236}">
                    <a16:creationId xmlns:a16="http://schemas.microsoft.com/office/drawing/2014/main" id="{8DDA3B0F-5556-6D80-6F67-B912C1CA54B5}"/>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5" name="TextBox 42">
                <a:extLst>
                  <a:ext uri="{FF2B5EF4-FFF2-40B4-BE49-F238E27FC236}">
                    <a16:creationId xmlns:a16="http://schemas.microsoft.com/office/drawing/2014/main" id="{F8B3025B-2AF5-3834-7F91-D4C2970CC7D7}"/>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36" name="TextBox 43">
              <a:extLst>
                <a:ext uri="{FF2B5EF4-FFF2-40B4-BE49-F238E27FC236}">
                  <a16:creationId xmlns:a16="http://schemas.microsoft.com/office/drawing/2014/main" id="{97EB0D49-30B6-54DB-C27F-D4988815C7B2}"/>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37" name="Freeform 44">
              <a:extLst>
                <a:ext uri="{FF2B5EF4-FFF2-40B4-BE49-F238E27FC236}">
                  <a16:creationId xmlns:a16="http://schemas.microsoft.com/office/drawing/2014/main" id="{7F590684-2E2C-0BA5-5BAE-CFE361943ED3}"/>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grpSp>
        <p:nvGrpSpPr>
          <p:cNvPr id="46" name="Group 39">
            <a:extLst>
              <a:ext uri="{FF2B5EF4-FFF2-40B4-BE49-F238E27FC236}">
                <a16:creationId xmlns:a16="http://schemas.microsoft.com/office/drawing/2014/main" id="{D989D8E9-8E6E-D813-13F1-D7EE61FC16A5}"/>
              </a:ext>
            </a:extLst>
          </p:cNvPr>
          <p:cNvGrpSpPr/>
          <p:nvPr/>
        </p:nvGrpSpPr>
        <p:grpSpPr>
          <a:xfrm>
            <a:off x="14995340" y="8595991"/>
            <a:ext cx="839876" cy="634434"/>
            <a:chOff x="0" y="0"/>
            <a:chExt cx="1119835" cy="845912"/>
          </a:xfrm>
        </p:grpSpPr>
        <p:grpSp>
          <p:nvGrpSpPr>
            <p:cNvPr id="47" name="Group 40">
              <a:extLst>
                <a:ext uri="{FF2B5EF4-FFF2-40B4-BE49-F238E27FC236}">
                  <a16:creationId xmlns:a16="http://schemas.microsoft.com/office/drawing/2014/main" id="{6605B3C4-1A80-B243-BA7D-F7AFD43DC701}"/>
                </a:ext>
              </a:extLst>
            </p:cNvPr>
            <p:cNvGrpSpPr/>
            <p:nvPr/>
          </p:nvGrpSpPr>
          <p:grpSpPr>
            <a:xfrm>
              <a:off x="0" y="371470"/>
              <a:ext cx="1119835" cy="474442"/>
              <a:chOff x="0" y="-28575"/>
              <a:chExt cx="831609" cy="352329"/>
            </a:xfrm>
          </p:grpSpPr>
          <p:sp>
            <p:nvSpPr>
              <p:cNvPr id="50" name="Freeform 41">
                <a:extLst>
                  <a:ext uri="{FF2B5EF4-FFF2-40B4-BE49-F238E27FC236}">
                    <a16:creationId xmlns:a16="http://schemas.microsoft.com/office/drawing/2014/main" id="{7C2CEF75-FFDB-3125-19E0-A5C4CB547E5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51" name="TextBox 42">
                <a:extLst>
                  <a:ext uri="{FF2B5EF4-FFF2-40B4-BE49-F238E27FC236}">
                    <a16:creationId xmlns:a16="http://schemas.microsoft.com/office/drawing/2014/main" id="{3B2CDB1F-5218-9A33-5EAA-85F3E60C68DB}"/>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8" name="TextBox 43">
              <a:extLst>
                <a:ext uri="{FF2B5EF4-FFF2-40B4-BE49-F238E27FC236}">
                  <a16:creationId xmlns:a16="http://schemas.microsoft.com/office/drawing/2014/main" id="{E8060B30-1FBD-58EC-57BB-A5439279F532}"/>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49" name="Freeform 44">
              <a:extLst>
                <a:ext uri="{FF2B5EF4-FFF2-40B4-BE49-F238E27FC236}">
                  <a16:creationId xmlns:a16="http://schemas.microsoft.com/office/drawing/2014/main" id="{ABEF4526-728D-4721-9306-3E76F829854D}"/>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grpSp>
        <p:nvGrpSpPr>
          <p:cNvPr id="76" name="Group 24">
            <a:extLst>
              <a:ext uri="{FF2B5EF4-FFF2-40B4-BE49-F238E27FC236}">
                <a16:creationId xmlns:a16="http://schemas.microsoft.com/office/drawing/2014/main" id="{C3AADCC5-E80D-EEE2-F456-6DD03B9657B9}"/>
              </a:ext>
            </a:extLst>
          </p:cNvPr>
          <p:cNvGrpSpPr/>
          <p:nvPr/>
        </p:nvGrpSpPr>
        <p:grpSpPr>
          <a:xfrm>
            <a:off x="3578897" y="3971567"/>
            <a:ext cx="849460" cy="756542"/>
            <a:chOff x="0" y="43144"/>
            <a:chExt cx="1132614" cy="1008722"/>
          </a:xfrm>
        </p:grpSpPr>
        <p:grpSp>
          <p:nvGrpSpPr>
            <p:cNvPr id="77" name="Group 25">
              <a:extLst>
                <a:ext uri="{FF2B5EF4-FFF2-40B4-BE49-F238E27FC236}">
                  <a16:creationId xmlns:a16="http://schemas.microsoft.com/office/drawing/2014/main" id="{D012B247-C43F-592B-C54F-DF307457936B}"/>
                </a:ext>
              </a:extLst>
            </p:cNvPr>
            <p:cNvGrpSpPr/>
            <p:nvPr/>
          </p:nvGrpSpPr>
          <p:grpSpPr>
            <a:xfrm>
              <a:off x="0" y="43144"/>
              <a:ext cx="1008722" cy="1008722"/>
              <a:chOff x="0" y="0"/>
              <a:chExt cx="812800" cy="812800"/>
            </a:xfrm>
          </p:grpSpPr>
          <p:sp>
            <p:nvSpPr>
              <p:cNvPr id="82" name="Freeform 26">
                <a:extLst>
                  <a:ext uri="{FF2B5EF4-FFF2-40B4-BE49-F238E27FC236}">
                    <a16:creationId xmlns:a16="http://schemas.microsoft.com/office/drawing/2014/main" id="{B48C253F-BC20-9E76-F05F-559D033E663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83" name="TextBox 27">
                <a:extLst>
                  <a:ext uri="{FF2B5EF4-FFF2-40B4-BE49-F238E27FC236}">
                    <a16:creationId xmlns:a16="http://schemas.microsoft.com/office/drawing/2014/main" id="{EAB84CC0-A847-8E32-6AC9-BF058EC7598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78" name="Freeform 28">
              <a:extLst>
                <a:ext uri="{FF2B5EF4-FFF2-40B4-BE49-F238E27FC236}">
                  <a16:creationId xmlns:a16="http://schemas.microsoft.com/office/drawing/2014/main" id="{B2AC8D3D-6A79-2FCC-03CA-ED318960C73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80" name="TextBox 29">
              <a:extLst>
                <a:ext uri="{FF2B5EF4-FFF2-40B4-BE49-F238E27FC236}">
                  <a16:creationId xmlns:a16="http://schemas.microsoft.com/office/drawing/2014/main" id="{820EFCDB-D3E7-1D38-7B4B-ED0EBA97B7B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81" name="TextBox 30">
              <a:extLst>
                <a:ext uri="{FF2B5EF4-FFF2-40B4-BE49-F238E27FC236}">
                  <a16:creationId xmlns:a16="http://schemas.microsoft.com/office/drawing/2014/main" id="{78531E9F-D640-6C9A-F8EC-992CF27F6A2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84" name="Group 24">
            <a:extLst>
              <a:ext uri="{FF2B5EF4-FFF2-40B4-BE49-F238E27FC236}">
                <a16:creationId xmlns:a16="http://schemas.microsoft.com/office/drawing/2014/main" id="{146ED0AE-33EE-10ED-15C1-BEF39CF07733}"/>
              </a:ext>
            </a:extLst>
          </p:cNvPr>
          <p:cNvGrpSpPr/>
          <p:nvPr/>
        </p:nvGrpSpPr>
        <p:grpSpPr>
          <a:xfrm>
            <a:off x="6779164" y="4006213"/>
            <a:ext cx="849460" cy="756542"/>
            <a:chOff x="0" y="43144"/>
            <a:chExt cx="1132614" cy="1008722"/>
          </a:xfrm>
        </p:grpSpPr>
        <p:grpSp>
          <p:nvGrpSpPr>
            <p:cNvPr id="85" name="Group 25">
              <a:extLst>
                <a:ext uri="{FF2B5EF4-FFF2-40B4-BE49-F238E27FC236}">
                  <a16:creationId xmlns:a16="http://schemas.microsoft.com/office/drawing/2014/main" id="{355E9B73-BD56-12C3-A15D-304105DC9B94}"/>
                </a:ext>
              </a:extLst>
            </p:cNvPr>
            <p:cNvGrpSpPr/>
            <p:nvPr/>
          </p:nvGrpSpPr>
          <p:grpSpPr>
            <a:xfrm>
              <a:off x="0" y="43144"/>
              <a:ext cx="1008722" cy="1008722"/>
              <a:chOff x="0" y="0"/>
              <a:chExt cx="812800" cy="812800"/>
            </a:xfrm>
          </p:grpSpPr>
          <p:sp>
            <p:nvSpPr>
              <p:cNvPr id="89" name="Freeform 26">
                <a:extLst>
                  <a:ext uri="{FF2B5EF4-FFF2-40B4-BE49-F238E27FC236}">
                    <a16:creationId xmlns:a16="http://schemas.microsoft.com/office/drawing/2014/main" id="{5D21F326-035D-1800-2AEA-94A1440D4AE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90" name="TextBox 27">
                <a:extLst>
                  <a:ext uri="{FF2B5EF4-FFF2-40B4-BE49-F238E27FC236}">
                    <a16:creationId xmlns:a16="http://schemas.microsoft.com/office/drawing/2014/main" id="{D3637391-96D3-AD37-094D-340C09B0884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86" name="Freeform 28">
              <a:extLst>
                <a:ext uri="{FF2B5EF4-FFF2-40B4-BE49-F238E27FC236}">
                  <a16:creationId xmlns:a16="http://schemas.microsoft.com/office/drawing/2014/main" id="{E5F9AE00-691C-D0EA-CE57-51420C5CD762}"/>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87" name="TextBox 29">
              <a:extLst>
                <a:ext uri="{FF2B5EF4-FFF2-40B4-BE49-F238E27FC236}">
                  <a16:creationId xmlns:a16="http://schemas.microsoft.com/office/drawing/2014/main" id="{01A17091-D2DB-32D4-BEF8-37213EDD5EE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88" name="TextBox 30">
              <a:extLst>
                <a:ext uri="{FF2B5EF4-FFF2-40B4-BE49-F238E27FC236}">
                  <a16:creationId xmlns:a16="http://schemas.microsoft.com/office/drawing/2014/main" id="{D75B8544-C5F2-981F-4B41-1FB6FC4D475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91" name="Group 24">
            <a:extLst>
              <a:ext uri="{FF2B5EF4-FFF2-40B4-BE49-F238E27FC236}">
                <a16:creationId xmlns:a16="http://schemas.microsoft.com/office/drawing/2014/main" id="{C44F07FF-90A8-1B46-371B-6BBFC6B81B93}"/>
              </a:ext>
            </a:extLst>
          </p:cNvPr>
          <p:cNvGrpSpPr/>
          <p:nvPr/>
        </p:nvGrpSpPr>
        <p:grpSpPr>
          <a:xfrm>
            <a:off x="13013076" y="4003925"/>
            <a:ext cx="849460" cy="756542"/>
            <a:chOff x="0" y="43144"/>
            <a:chExt cx="1132614" cy="1008722"/>
          </a:xfrm>
        </p:grpSpPr>
        <p:grpSp>
          <p:nvGrpSpPr>
            <p:cNvPr id="92" name="Group 25">
              <a:extLst>
                <a:ext uri="{FF2B5EF4-FFF2-40B4-BE49-F238E27FC236}">
                  <a16:creationId xmlns:a16="http://schemas.microsoft.com/office/drawing/2014/main" id="{64520AAF-36E9-A4BF-1A0C-6A90327CD4A9}"/>
                </a:ext>
              </a:extLst>
            </p:cNvPr>
            <p:cNvGrpSpPr/>
            <p:nvPr/>
          </p:nvGrpSpPr>
          <p:grpSpPr>
            <a:xfrm>
              <a:off x="0" y="43144"/>
              <a:ext cx="1008722" cy="1008722"/>
              <a:chOff x="0" y="0"/>
              <a:chExt cx="812800" cy="812800"/>
            </a:xfrm>
          </p:grpSpPr>
          <p:sp>
            <p:nvSpPr>
              <p:cNvPr id="96" name="Freeform 26">
                <a:extLst>
                  <a:ext uri="{FF2B5EF4-FFF2-40B4-BE49-F238E27FC236}">
                    <a16:creationId xmlns:a16="http://schemas.microsoft.com/office/drawing/2014/main" id="{E53C02D6-AA95-B455-F5B3-2F5DB7C1349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97" name="TextBox 27">
                <a:extLst>
                  <a:ext uri="{FF2B5EF4-FFF2-40B4-BE49-F238E27FC236}">
                    <a16:creationId xmlns:a16="http://schemas.microsoft.com/office/drawing/2014/main" id="{032A9CF9-CCB7-B568-02C4-2ABA6BA32E6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93" name="Freeform 28">
              <a:extLst>
                <a:ext uri="{FF2B5EF4-FFF2-40B4-BE49-F238E27FC236}">
                  <a16:creationId xmlns:a16="http://schemas.microsoft.com/office/drawing/2014/main" id="{18E79CA1-0BD4-DAC1-AF98-C28AAEA15A4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94" name="TextBox 29">
              <a:extLst>
                <a:ext uri="{FF2B5EF4-FFF2-40B4-BE49-F238E27FC236}">
                  <a16:creationId xmlns:a16="http://schemas.microsoft.com/office/drawing/2014/main" id="{D9859925-57EB-53D9-F33D-6E5F208CA6A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95" name="TextBox 30">
              <a:extLst>
                <a:ext uri="{FF2B5EF4-FFF2-40B4-BE49-F238E27FC236}">
                  <a16:creationId xmlns:a16="http://schemas.microsoft.com/office/drawing/2014/main" id="{BE927A0D-24E7-B253-0D24-7B2B0814085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pic>
        <p:nvPicPr>
          <p:cNvPr id="24" name="Picture 23">
            <a:extLst>
              <a:ext uri="{FF2B5EF4-FFF2-40B4-BE49-F238E27FC236}">
                <a16:creationId xmlns:a16="http://schemas.microsoft.com/office/drawing/2014/main" id="{A93A2357-9772-5BF5-A9CA-985766422CC3}"/>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6801398" y="2189507"/>
            <a:ext cx="740178" cy="1033458"/>
          </a:xfrm>
          <a:prstGeom prst="rect">
            <a:avLst/>
          </a:prstGeom>
        </p:spPr>
      </p:pic>
      <p:pic>
        <p:nvPicPr>
          <p:cNvPr id="25" name="Picture 24">
            <a:extLst>
              <a:ext uri="{FF2B5EF4-FFF2-40B4-BE49-F238E27FC236}">
                <a16:creationId xmlns:a16="http://schemas.microsoft.com/office/drawing/2014/main" id="{45E1DAFF-F92C-EF41-4FA6-C9A40FC2AD45}"/>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9946341" y="2189507"/>
            <a:ext cx="740178" cy="1033458"/>
          </a:xfrm>
          <a:prstGeom prst="rect">
            <a:avLst/>
          </a:prstGeom>
        </p:spPr>
      </p:pic>
      <p:pic>
        <p:nvPicPr>
          <p:cNvPr id="26" name="Picture 25">
            <a:extLst>
              <a:ext uri="{FF2B5EF4-FFF2-40B4-BE49-F238E27FC236}">
                <a16:creationId xmlns:a16="http://schemas.microsoft.com/office/drawing/2014/main" id="{1599BA29-79F3-E87D-409D-8EADD6BB2BA3}"/>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13116349" y="2203825"/>
            <a:ext cx="740178" cy="1033458"/>
          </a:xfrm>
          <a:prstGeom prst="rect">
            <a:avLst/>
          </a:prstGeom>
        </p:spPr>
      </p:pic>
      <p:pic>
        <p:nvPicPr>
          <p:cNvPr id="27" name="Picture 26">
            <a:extLst>
              <a:ext uri="{FF2B5EF4-FFF2-40B4-BE49-F238E27FC236}">
                <a16:creationId xmlns:a16="http://schemas.microsoft.com/office/drawing/2014/main" id="{C3764A73-5179-0AD5-95BD-6134B5CC8ECC}"/>
              </a:ext>
            </a:extLst>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38326" t="23867" r="38888" b="21518"/>
          <a:stretch>
            <a:fillRect/>
          </a:stretch>
        </p:blipFill>
        <p:spPr>
          <a:xfrm>
            <a:off x="16107756" y="2213365"/>
            <a:ext cx="740178" cy="997909"/>
          </a:xfrm>
          <a:prstGeom prst="rect">
            <a:avLst/>
          </a:prstGeom>
        </p:spPr>
      </p:pic>
      <p:pic>
        <p:nvPicPr>
          <p:cNvPr id="13" name="Picture 12">
            <a:extLst>
              <a:ext uri="{FF2B5EF4-FFF2-40B4-BE49-F238E27FC236}">
                <a16:creationId xmlns:a16="http://schemas.microsoft.com/office/drawing/2014/main" id="{FE10C6F4-243F-768D-111D-4607FBE71E48}"/>
              </a:ext>
            </a:extLst>
          </p:cNvPr>
          <p:cNvPicPr>
            <a:picLocks noChangeAspect="1"/>
          </p:cNvPicPr>
          <p:nvPr/>
        </p:nvPicPr>
        <p:blipFill>
          <a:blip r:embed="rId20"/>
          <a:stretch>
            <a:fillRect/>
          </a:stretch>
        </p:blipFill>
        <p:spPr>
          <a:xfrm>
            <a:off x="5030873" y="6208406"/>
            <a:ext cx="1409758" cy="842725"/>
          </a:xfrm>
          <a:prstGeom prst="rect">
            <a:avLst/>
          </a:prstGeom>
        </p:spPr>
      </p:pic>
    </p:spTree>
    <p:extLst>
      <p:ext uri="{BB962C8B-B14F-4D97-AF65-F5344CB8AC3E}">
        <p14:creationId xmlns:p14="http://schemas.microsoft.com/office/powerpoint/2010/main" val="167910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background with white figures&#10;&#10;AI-generated content may be incorrect.">
            <a:extLst>
              <a:ext uri="{FF2B5EF4-FFF2-40B4-BE49-F238E27FC236}">
                <a16:creationId xmlns:a16="http://schemas.microsoft.com/office/drawing/2014/main" id="{AB57BD92-362F-D823-5625-23C04D3D5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a:ln>
            <a:solidFill>
              <a:srgbClr val="A0036C"/>
            </a:solidFill>
          </a:ln>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3875355408"/>
              </p:ext>
            </p:extLst>
          </p:nvPr>
        </p:nvGraphicFramePr>
        <p:xfrm>
          <a:off x="1215360" y="1682217"/>
          <a:ext cx="15726335" cy="7676262"/>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3145267">
                  <a:extLst>
                    <a:ext uri="{9D8B030D-6E8A-4147-A177-3AD203B41FA5}">
                      <a16:colId xmlns:a16="http://schemas.microsoft.com/office/drawing/2014/main" val="3704868386"/>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0">
                <a:tc>
                  <a:txBody>
                    <a:bodyPr/>
                    <a:lstStyle/>
                    <a:p>
                      <a:pPr algn="ctr"/>
                      <a:r>
                        <a:rPr lang="en-GB" sz="2800" b="0">
                          <a:solidFill>
                            <a:schemeClr val="bg1"/>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B"/>
                    </a:solidFill>
                  </a:tcPr>
                </a:tc>
                <a:tc>
                  <a:txBody>
                    <a:bodyPr/>
                    <a:lstStyle/>
                    <a:p>
                      <a:pPr algn="ctr"/>
                      <a:r>
                        <a:rPr lang="en-GB" sz="2800" b="0">
                          <a:solidFill>
                            <a:schemeClr val="bg1"/>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B"/>
                    </a:solidFill>
                  </a:tcPr>
                </a:tc>
                <a:tc>
                  <a:txBody>
                    <a:bodyPr/>
                    <a:lstStyle/>
                    <a:p>
                      <a:pPr algn="ctr"/>
                      <a:r>
                        <a:rPr lang="en-GB" sz="2800" b="0">
                          <a:solidFill>
                            <a:schemeClr val="bg1"/>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B"/>
                    </a:solidFill>
                  </a:tcPr>
                </a:tc>
                <a:tc>
                  <a:txBody>
                    <a:bodyPr/>
                    <a:lstStyle/>
                    <a:p>
                      <a:pPr algn="ctr"/>
                      <a:r>
                        <a:rPr lang="en-GB" sz="2800" b="0">
                          <a:solidFill>
                            <a:schemeClr val="bg1"/>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B"/>
                    </a:solidFill>
                  </a:tcPr>
                </a:tc>
                <a:tc>
                  <a:txBody>
                    <a:bodyPr/>
                    <a:lstStyle/>
                    <a:p>
                      <a:pPr algn="ctr"/>
                      <a:r>
                        <a:rPr lang="en-GB" sz="2800" b="0">
                          <a:solidFill>
                            <a:schemeClr val="bg1"/>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0036B"/>
                    </a:solidFill>
                  </a:tcPr>
                </a:tc>
                <a:extLst>
                  <a:ext uri="{0D108BD9-81ED-4DB2-BD59-A6C34878D82A}">
                    <a16:rowId xmlns:a16="http://schemas.microsoft.com/office/drawing/2014/main" val="2571604415"/>
                  </a:ext>
                </a:extLst>
              </a:tr>
              <a:tr h="370840">
                <a:tc>
                  <a:txBody>
                    <a:bodyPr/>
                    <a:lstStyle/>
                    <a:p>
                      <a:pPr algn="l">
                        <a:lnSpc>
                          <a:spcPts val="1960"/>
                        </a:lnSpc>
                      </a:pPr>
                      <a:r>
                        <a:rPr lang="en-US" sz="1400">
                          <a:solidFill>
                            <a:srgbClr val="000000"/>
                          </a:solidFill>
                          <a:latin typeface="Canva Sans Bold"/>
                        </a:rPr>
                        <a:t>Tomato Pasta</a:t>
                      </a:r>
                    </a:p>
                    <a:p>
                      <a:pPr algn="l">
                        <a:lnSpc>
                          <a:spcPts val="1960"/>
                        </a:lnSpc>
                      </a:pPr>
                      <a:r>
                        <a:rPr lang="en-GB" sz="1400">
                          <a:latin typeface="Canva Sans" panose="020B0604020202020204" charset="0"/>
                        </a:rPr>
                        <a:t>Pasta Shells with a Homemade Herby Vegetable Tomato Sauce (Lentils, Sweet Potato &amp; Tomato)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Beef Burger with Potato </a:t>
                      </a:r>
                    </a:p>
                    <a:p>
                      <a:pPr algn="l">
                        <a:lnSpc>
                          <a:spcPts val="1960"/>
                        </a:lnSpc>
                      </a:pPr>
                      <a:r>
                        <a:rPr lang="en-US" sz="1400">
                          <a:solidFill>
                            <a:srgbClr val="000000"/>
                          </a:solidFill>
                          <a:latin typeface="Canva Sans Bold"/>
                        </a:rPr>
                        <a:t>Wedges and Rainbow Slaw</a:t>
                      </a:r>
                    </a:p>
                    <a:p>
                      <a:pPr algn="l">
                        <a:lnSpc>
                          <a:spcPts val="1960"/>
                        </a:lnSpc>
                      </a:pPr>
                      <a:r>
                        <a:rPr lang="en-US" sz="1400">
                          <a:solidFill>
                            <a:srgbClr val="000000"/>
                          </a:solidFill>
                          <a:latin typeface="Canva Sans" panose="020B0604020202020204" charset="0"/>
                        </a:rPr>
                        <a:t>Red Tractor Accredited </a:t>
                      </a:r>
                    </a:p>
                    <a:p>
                      <a:pPr algn="l">
                        <a:lnSpc>
                          <a:spcPts val="1960"/>
                        </a:lnSpc>
                      </a:pPr>
                      <a:r>
                        <a:rPr lang="en-US" sz="1400">
                          <a:solidFill>
                            <a:srgbClr val="000000"/>
                          </a:solidFill>
                          <a:latin typeface="Canva Sans" panose="020B0604020202020204" charset="0"/>
                        </a:rPr>
                        <a:t>Beef &amp; Bean Burger served</a:t>
                      </a:r>
                    </a:p>
                    <a:p>
                      <a:pPr algn="l">
                        <a:lnSpc>
                          <a:spcPts val="1960"/>
                        </a:lnSpc>
                      </a:pPr>
                      <a:r>
                        <a:rPr lang="en-US" sz="1400">
                          <a:solidFill>
                            <a:srgbClr val="000000"/>
                          </a:solidFill>
                          <a:latin typeface="Canva Sans" panose="020B0604020202020204" charset="0"/>
                        </a:rPr>
                        <a:t>with Home Baked Potato Wedges and Rainbow Slaw (Red Cabbage, White Cabbage, </a:t>
                      </a:r>
                    </a:p>
                    <a:p>
                      <a:pPr algn="l">
                        <a:lnSpc>
                          <a:spcPts val="1960"/>
                        </a:lnSpc>
                      </a:pPr>
                      <a:r>
                        <a:rPr lang="en-US" sz="1400">
                          <a:solidFill>
                            <a:srgbClr val="000000"/>
                          </a:solidFill>
                          <a:latin typeface="Canva Sans" panose="020B0604020202020204" charset="0"/>
                        </a:rPr>
                        <a:t>Carrots, Onions)</a:t>
                      </a:r>
                      <a:endParaRPr lang="en-GB" sz="1400">
                        <a:latin typeface="Canva Sans"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Roast of the Day, </a:t>
                      </a:r>
                    </a:p>
                    <a:p>
                      <a:pPr algn="l">
                        <a:lnSpc>
                          <a:spcPts val="1960"/>
                        </a:lnSpc>
                      </a:pPr>
                      <a:r>
                        <a:rPr lang="en-US" sz="1400">
                          <a:solidFill>
                            <a:srgbClr val="000000"/>
                          </a:solidFill>
                          <a:latin typeface="Canva Sans Bold"/>
                        </a:rPr>
                        <a:t>Mashed Potato and Gravy</a:t>
                      </a:r>
                    </a:p>
                    <a:p>
                      <a:pPr lvl="0">
                        <a:lnSpc>
                          <a:spcPts val="1960"/>
                        </a:lnSpc>
                        <a:defRPr/>
                      </a:pPr>
                      <a:r>
                        <a:rPr lang="en-US" sz="1400">
                          <a:solidFill>
                            <a:srgbClr val="000000"/>
                          </a:solidFill>
                          <a:latin typeface="Canva Sans" panose="020B0604020202020204" charset="0"/>
                        </a:rPr>
                        <a:t>Red Tractor Accredited </a:t>
                      </a:r>
                    </a:p>
                    <a:p>
                      <a:pPr lvl="0">
                        <a:lnSpc>
                          <a:spcPts val="1960"/>
                        </a:lnSpc>
                        <a:defRPr/>
                      </a:pPr>
                      <a:r>
                        <a:rPr lang="en-US" sz="1400">
                          <a:solidFill>
                            <a:srgbClr val="000000"/>
                          </a:solidFill>
                          <a:latin typeface="Canva Sans" panose="020B0604020202020204" charset="0"/>
                        </a:rPr>
                        <a:t>Chicken, Beef, Turkey or </a:t>
                      </a:r>
                    </a:p>
                    <a:p>
                      <a:pPr lvl="0">
                        <a:lnSpc>
                          <a:spcPts val="1960"/>
                        </a:lnSpc>
                        <a:defRPr/>
                      </a:pPr>
                      <a:r>
                        <a:rPr lang="en-US" sz="1400">
                          <a:solidFill>
                            <a:srgbClr val="000000"/>
                          </a:solidFill>
                          <a:latin typeface="Canva Sans" panose="020B0604020202020204" charset="0"/>
                        </a:rPr>
                        <a:t>Pork Served with Homemade Mashed Potato and Gravy</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Chef Shilpa’s Chicken </a:t>
                      </a:r>
                    </a:p>
                    <a:p>
                      <a:pPr algn="l">
                        <a:lnSpc>
                          <a:spcPts val="1960"/>
                        </a:lnSpc>
                      </a:pPr>
                      <a:r>
                        <a:rPr lang="en-US" sz="1400">
                          <a:solidFill>
                            <a:srgbClr val="000000"/>
                          </a:solidFill>
                          <a:latin typeface="Canva Sans Bold"/>
                        </a:rPr>
                        <a:t>Korma with Rice</a:t>
                      </a:r>
                    </a:p>
                    <a:p>
                      <a:pPr lvl="0">
                        <a:lnSpc>
                          <a:spcPts val="1960"/>
                        </a:lnSpc>
                        <a:defRPr/>
                      </a:pPr>
                      <a:r>
                        <a:rPr lang="en-US" sz="1400">
                          <a:solidFill>
                            <a:srgbClr val="000000"/>
                          </a:solidFill>
                          <a:latin typeface="Canva Sans" panose="020B0604020202020204" charset="0"/>
                        </a:rPr>
                        <a:t>Red Tractor Accredited </a:t>
                      </a:r>
                    </a:p>
                    <a:p>
                      <a:pPr lvl="0">
                        <a:lnSpc>
                          <a:spcPts val="1960"/>
                        </a:lnSpc>
                        <a:defRPr/>
                      </a:pPr>
                      <a:r>
                        <a:rPr lang="en-US" sz="1400">
                          <a:solidFill>
                            <a:srgbClr val="000000"/>
                          </a:solidFill>
                          <a:latin typeface="Canva Sans" panose="020B0604020202020204" charset="0"/>
                        </a:rPr>
                        <a:t>Chicken in a Mild and </a:t>
                      </a:r>
                    </a:p>
                    <a:p>
                      <a:pPr lvl="0">
                        <a:lnSpc>
                          <a:spcPts val="1960"/>
                        </a:lnSpc>
                        <a:defRPr/>
                      </a:pPr>
                      <a:r>
                        <a:rPr lang="en-US" sz="1400">
                          <a:solidFill>
                            <a:srgbClr val="000000"/>
                          </a:solidFill>
                          <a:latin typeface="Canva Sans" panose="020B0604020202020204" charset="0"/>
                        </a:rPr>
                        <a:t>Creamy, Authentic Korma </a:t>
                      </a:r>
                    </a:p>
                    <a:p>
                      <a:pPr lvl="0">
                        <a:lnSpc>
                          <a:spcPts val="1960"/>
                        </a:lnSpc>
                        <a:defRPr/>
                      </a:pPr>
                      <a:r>
                        <a:rPr lang="en-US" sz="1400">
                          <a:solidFill>
                            <a:srgbClr val="000000"/>
                          </a:solidFill>
                          <a:latin typeface="Canva Sans" panose="020B0604020202020204" charset="0"/>
                        </a:rPr>
                        <a:t>Sauce served with 50/50 Wholemeal Rice</a:t>
                      </a:r>
                    </a:p>
                    <a:p>
                      <a:pPr algn="l">
                        <a:lnSpc>
                          <a:spcPts val="1960"/>
                        </a:lnSpc>
                      </a:pPr>
                      <a:endParaRPr lang="en-US" sz="1400">
                        <a:solidFill>
                          <a:srgbClr val="000000"/>
                        </a:solidFill>
                        <a:latin typeface="Canva Sans Bold"/>
                      </a:endParaRPr>
                    </a:p>
                    <a:p>
                      <a:pPr algn="l">
                        <a:lnSpc>
                          <a:spcPts val="1960"/>
                        </a:lnSpc>
                      </a:pPr>
                      <a:endParaRPr lang="en-US" sz="1400">
                        <a:solidFill>
                          <a:srgbClr val="000000"/>
                        </a:solidFill>
                        <a:latin typeface="Canva Sans 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Fishfingers, Chips and </a:t>
                      </a:r>
                    </a:p>
                    <a:p>
                      <a:pPr algn="l">
                        <a:lnSpc>
                          <a:spcPts val="1960"/>
                        </a:lnSpc>
                      </a:pPr>
                      <a:r>
                        <a:rPr lang="en-US" sz="1400">
                          <a:solidFill>
                            <a:srgbClr val="000000"/>
                          </a:solidFill>
                          <a:latin typeface="Canva Sans Bold"/>
                        </a:rPr>
                        <a:t>Tomato Sauce</a:t>
                      </a:r>
                    </a:p>
                    <a:p>
                      <a:pPr marL="0" lvl="0" indent="0" algn="l">
                        <a:lnSpc>
                          <a:spcPts val="1960"/>
                        </a:lnSpc>
                        <a:spcBef>
                          <a:spcPct val="0"/>
                        </a:spcBef>
                      </a:pPr>
                      <a:r>
                        <a:rPr lang="en-US" sz="1400">
                          <a:solidFill>
                            <a:srgbClr val="000000"/>
                          </a:solidFill>
                          <a:latin typeface="Canva Sans"/>
                        </a:rPr>
                        <a:t>Oven Baked Youngs MSC Accredited Pollock </a:t>
                      </a:r>
                    </a:p>
                    <a:p>
                      <a:pPr marL="0" lvl="0" indent="0" algn="l">
                        <a:lnSpc>
                          <a:spcPts val="1960"/>
                        </a:lnSpc>
                        <a:spcBef>
                          <a:spcPct val="0"/>
                        </a:spcBef>
                      </a:pPr>
                      <a:r>
                        <a:rPr lang="en-US" sz="1400">
                          <a:solidFill>
                            <a:srgbClr val="000000"/>
                          </a:solidFill>
                          <a:latin typeface="Canva Sans"/>
                        </a:rPr>
                        <a:t>Fishfingers with Oven Baked Chips &amp; Tomato Ketchup </a:t>
                      </a:r>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9949154"/>
                  </a:ext>
                </a:extLst>
              </a:tr>
              <a:tr h="370840">
                <a:tc>
                  <a:txBody>
                    <a:bodyPr/>
                    <a:lstStyle/>
                    <a:p>
                      <a:pPr algn="l">
                        <a:lnSpc>
                          <a:spcPts val="1680"/>
                        </a:lnSpc>
                      </a:pPr>
                      <a:r>
                        <a:rPr lang="en-US" sz="1400" b="1">
                          <a:solidFill>
                            <a:srgbClr val="000000"/>
                          </a:solidFill>
                          <a:latin typeface="Canva Sans Bold" panose="020B0604020202020204" charset="0"/>
                        </a:rPr>
                        <a:t>NEW Chinese Vegetable Noodles</a:t>
                      </a:r>
                    </a:p>
                    <a:p>
                      <a:pPr>
                        <a:lnSpc>
                          <a:spcPts val="1680"/>
                        </a:lnSpc>
                      </a:pPr>
                      <a:r>
                        <a:rPr lang="en-GB" sz="1400" b="0">
                          <a:latin typeface="Canva Sans" panose="020B0604020202020204" charset="0"/>
                        </a:rPr>
                        <a:t>Egg Noodles served with Stir-Fried Vegetables (Carrots, Red Onion, Mixed Peppers, Courgette, Broccoli and Beans) in a Homemade Soy &amp; </a:t>
                      </a:r>
                    </a:p>
                    <a:p>
                      <a:pPr>
                        <a:lnSpc>
                          <a:spcPts val="1680"/>
                        </a:lnSpc>
                      </a:pPr>
                      <a:r>
                        <a:rPr lang="en-GB" sz="1400" b="0">
                          <a:latin typeface="Canva Sans" panose="020B0604020202020204" charset="0"/>
                        </a:rPr>
                        <a:t>Garlic Sauce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Mexican Bean Roll with Potato Wedges &amp; Rainbow Slaw</a:t>
                      </a:r>
                    </a:p>
                    <a:p>
                      <a:pPr algn="l">
                        <a:lnSpc>
                          <a:spcPts val="1960"/>
                        </a:lnSpc>
                      </a:pPr>
                      <a:r>
                        <a:rPr lang="en-US" sz="1400">
                          <a:solidFill>
                            <a:srgbClr val="000000"/>
                          </a:solidFill>
                          <a:latin typeface="Canva Sans" panose="020B0604020202020204" charset="0"/>
                        </a:rPr>
                        <a:t>Phat Pasty Mexican Roll in Pastry served with Home Baked Potato Wedges and Rainbow Slaw (Red Cabbage, White Cabbage, </a:t>
                      </a:r>
                    </a:p>
                    <a:p>
                      <a:pPr algn="l">
                        <a:lnSpc>
                          <a:spcPts val="1960"/>
                        </a:lnSpc>
                      </a:pPr>
                      <a:r>
                        <a:rPr lang="en-US" sz="1400">
                          <a:solidFill>
                            <a:srgbClr val="000000"/>
                          </a:solidFill>
                          <a:latin typeface="Canva Sans" panose="020B0604020202020204" charset="0"/>
                        </a:rPr>
                        <a:t>Carrots, Onions)</a:t>
                      </a:r>
                      <a:endParaRPr lang="en-GB" sz="1400">
                        <a:latin typeface="Canva Sans"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Vegetable Loaf with Mashed Potato and Gravy</a:t>
                      </a:r>
                    </a:p>
                    <a:p>
                      <a:pPr lvl="0">
                        <a:lnSpc>
                          <a:spcPts val="1960"/>
                        </a:lnSpc>
                        <a:defRPr/>
                      </a:pPr>
                      <a:r>
                        <a:rPr lang="en-US" sz="1400">
                          <a:solidFill>
                            <a:srgbClr val="000000"/>
                          </a:solidFill>
                          <a:latin typeface="Canva Sans" panose="020B0604020202020204" charset="0"/>
                        </a:rPr>
                        <a:t>Homemade Vegetable Soya Loaf (Lentils, Soya Mince, Onion, Courgette, Carrot) Served with Homemade Mashed </a:t>
                      </a:r>
                    </a:p>
                    <a:p>
                      <a:pPr lvl="0">
                        <a:lnSpc>
                          <a:spcPts val="1960"/>
                        </a:lnSpc>
                        <a:defRPr/>
                      </a:pPr>
                      <a:r>
                        <a:rPr lang="en-US" sz="1400">
                          <a:solidFill>
                            <a:srgbClr val="000000"/>
                          </a:solidFill>
                          <a:latin typeface="Canva Sans" panose="020B0604020202020204" charset="0"/>
                        </a:rPr>
                        <a:t>Potato and </a:t>
                      </a:r>
                    </a:p>
                    <a:p>
                      <a:pPr lvl="0">
                        <a:lnSpc>
                          <a:spcPts val="1960"/>
                        </a:lnSpc>
                        <a:defRPr/>
                      </a:pPr>
                      <a:r>
                        <a:rPr lang="en-US" sz="1400">
                          <a:solidFill>
                            <a:srgbClr val="000000"/>
                          </a:solidFill>
                          <a:latin typeface="Canva Sans" panose="020B0604020202020204" charset="0"/>
                        </a:rPr>
                        <a:t>Vegan Gravy</a:t>
                      </a:r>
                      <a:endParaRPr lang="en-GB" sz="1400">
                        <a:latin typeface="Canva Sans" panose="020B060402020202020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rgbClr val="000000"/>
                          </a:solidFill>
                          <a:latin typeface="Canva Sans Bold"/>
                        </a:rPr>
                        <a:t>All Day Vegetarian Breakfast</a:t>
                      </a:r>
                      <a:endParaRPr lang="en-US" sz="14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Canva Sans" panose="020B0604020202020204" charset="0"/>
                        </a:rPr>
                        <a:t>Forest Green Kitchen Vegan Pea Protein Sausage Served with a Slice of Omelette, Baked Beans and Mini Hash Browns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rgbClr val="000000"/>
                          </a:solidFill>
                          <a:latin typeface="Canva Sans Bold"/>
                        </a:rPr>
                        <a:t>Cowboy Sausage and Bean Hotpot</a:t>
                      </a:r>
                      <a:endParaRPr lang="en-US" sz="1400" dirty="0">
                        <a:solidFill>
                          <a:srgbClr val="000000"/>
                        </a:solidFill>
                        <a:latin typeface="Canva Sans"/>
                      </a:endParaRPr>
                    </a:p>
                    <a:p>
                      <a:r>
                        <a:rPr lang="en-GB" sz="1400" dirty="0">
                          <a:latin typeface="Canva Sans" panose="020B0604020202020204" charset="0"/>
                        </a:rPr>
                        <a:t>Forest Green Kitchen Plant Sausages in a Tomato and Baked Bean Sauce Topped with Sliced Potato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03764832"/>
                  </a:ext>
                </a:extLst>
              </a:tr>
              <a:tr h="370840">
                <a:tc gridSpan="5">
                  <a:txBody>
                    <a:bodyPr/>
                    <a:lstStyle/>
                    <a:p>
                      <a:pPr algn="ctr">
                        <a:lnSpc>
                          <a:spcPts val="1960"/>
                        </a:lnSpc>
                      </a:pPr>
                      <a:r>
                        <a:rPr lang="en-US" sz="1400">
                          <a:solidFill>
                            <a:srgbClr val="000000"/>
                          </a:solidFill>
                          <a:latin typeface="Canva Sans"/>
                        </a:rPr>
                        <a:t>Each day we serve a choice of two vegetables such as carrots, broccoli, cauliflower, sweetcorn, peas, baked beans, green beans, cabbage, peppers.</a:t>
                      </a:r>
                    </a:p>
                    <a:p>
                      <a:pPr marL="0" lvl="0" indent="0" algn="ctr">
                        <a:lnSpc>
                          <a:spcPts val="1960"/>
                        </a:lnSpc>
                        <a:spcBef>
                          <a:spcPct val="0"/>
                        </a:spcBef>
                      </a:pPr>
                      <a:r>
                        <a:rPr lang="en-US" sz="1400">
                          <a:solidFill>
                            <a:srgbClr val="000000"/>
                          </a:solidFill>
                          <a:latin typeface="Canva Sans"/>
                        </a:rPr>
                        <a:t>We also serve a daily salad selection for pupils to help themselves to. </a:t>
                      </a:r>
                    </a:p>
                    <a:p>
                      <a:endParaRPr lang="en-GB"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Canva Sans Bold"/>
                        </a:rPr>
                        <a:t>Pineapple Upside Down Cake </a:t>
                      </a:r>
                    </a:p>
                    <a:p>
                      <a:r>
                        <a:rPr lang="en-GB" sz="1400">
                          <a:latin typeface="Canva Sans" panose="020B0604020202020204" charset="0"/>
                        </a:rPr>
                        <a:t>Homemade Vanilla Sponge Cake with a Base Layer of Pineapple Pieces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Cheese and Crackers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a:solidFill>
                            <a:srgbClr val="000000"/>
                          </a:solidFill>
                          <a:latin typeface="Canva Sans" panose="020B0604020202020204" charset="0"/>
                        </a:rPr>
                        <a:t>Cheddar Cheese Wedge with Cream Crackers </a:t>
                      </a:r>
                      <a:endParaRPr lang="en-US" sz="1400">
                        <a:solidFill>
                          <a:srgbClr val="000000"/>
                        </a:solidFill>
                        <a:latin typeface="Canva Sans Bold"/>
                      </a:endParaRPr>
                    </a:p>
                    <a:p>
                      <a:pPr algn="l">
                        <a:lnSpc>
                          <a:spcPts val="1960"/>
                        </a:lnSpc>
                      </a:pPr>
                      <a:endParaRPr lang="en-US" sz="1400">
                        <a:solidFill>
                          <a:srgbClr val="000000"/>
                        </a:solidFill>
                        <a:latin typeface="Canva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Fruit Medley</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a:solidFill>
                            <a:srgbClr val="000000"/>
                          </a:solidFill>
                          <a:latin typeface="Canva Sans" panose="020B0604020202020204" charset="0"/>
                        </a:rPr>
                        <a:t>A selection of Pineapple, Mandarin, Peach, Apple and 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a:solidFill>
                            <a:srgbClr val="000000"/>
                          </a:solidFill>
                          <a:latin typeface="Canva Sans Bold"/>
                        </a:rPr>
                        <a:t>Strawberry and Apple Crumble with Custard</a:t>
                      </a:r>
                      <a:endParaRPr lang="en-US" sz="140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nva Sans" panose="020B0604020202020204" charset="0"/>
                        </a:rPr>
                        <a:t>Homemade Strawberry &amp; Apple Crumble with an Oaty Topping, Served with Custard </a:t>
                      </a:r>
                      <a:endParaRPr lang="en-GB" sz="1400"/>
                    </a:p>
                    <a:p>
                      <a:endParaRPr lang="en-GB" sz="1400"/>
                    </a:p>
                    <a:p>
                      <a:endParaRPr lang="en-GB" sz="1400"/>
                    </a:p>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960"/>
                        </a:lnSpc>
                      </a:pPr>
                      <a:r>
                        <a:rPr lang="en-US" sz="1400" dirty="0">
                          <a:solidFill>
                            <a:srgbClr val="000000"/>
                          </a:solidFill>
                          <a:latin typeface="Canva Sans Bold"/>
                        </a:rPr>
                        <a:t>Vanilla Shortbread</a:t>
                      </a:r>
                    </a:p>
                    <a:p>
                      <a:pPr marL="0" lvl="0" indent="0" algn="l">
                        <a:lnSpc>
                          <a:spcPts val="1960"/>
                        </a:lnSpc>
                        <a:spcBef>
                          <a:spcPct val="0"/>
                        </a:spcBef>
                      </a:pPr>
                      <a:r>
                        <a:rPr lang="en-US" sz="1400" dirty="0">
                          <a:solidFill>
                            <a:srgbClr val="000000"/>
                          </a:solidFill>
                          <a:latin typeface="Canva Sans"/>
                        </a:rPr>
                        <a:t>Homemade Vanilla Flavoured Shortbread</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3234578"/>
                  </a:ext>
                </a:extLst>
              </a:tr>
            </a:tbl>
          </a:graphicData>
        </a:graphic>
      </p:graphicFrame>
      <p:sp>
        <p:nvSpPr>
          <p:cNvPr id="23" name="Freeform 23"/>
          <p:cNvSpPr/>
          <p:nvPr/>
        </p:nvSpPr>
        <p:spPr>
          <a:xfrm flipH="1">
            <a:off x="12472355" y="381856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4" name="Group 24"/>
          <p:cNvGrpSpPr/>
          <p:nvPr/>
        </p:nvGrpSpPr>
        <p:grpSpPr>
          <a:xfrm>
            <a:off x="3521465" y="3748180"/>
            <a:ext cx="849460" cy="756542"/>
            <a:chOff x="0" y="43144"/>
            <a:chExt cx="1132614" cy="1008722"/>
          </a:xfrm>
        </p:grpSpPr>
        <p:grpSp>
          <p:nvGrpSpPr>
            <p:cNvPr id="25" name="Group 25"/>
            <p:cNvGrpSpPr/>
            <p:nvPr/>
          </p:nvGrpSpPr>
          <p:grpSpPr>
            <a:xfrm>
              <a:off x="0" y="43144"/>
              <a:ext cx="1008722" cy="1008722"/>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7" name="TextBox 27"/>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8" name="Freeform 28"/>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9" name="TextBox 29"/>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30" name="TextBox 30"/>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39" name="Group 39"/>
          <p:cNvGrpSpPr/>
          <p:nvPr/>
        </p:nvGrpSpPr>
        <p:grpSpPr>
          <a:xfrm>
            <a:off x="6576099" y="5914663"/>
            <a:ext cx="839876" cy="634434"/>
            <a:chOff x="0" y="0"/>
            <a:chExt cx="1119835" cy="845912"/>
          </a:xfrm>
        </p:grpSpPr>
        <p:grpSp>
          <p:nvGrpSpPr>
            <p:cNvPr id="40" name="Group 40"/>
            <p:cNvGrpSpPr/>
            <p:nvPr/>
          </p:nvGrpSpPr>
          <p:grpSpPr>
            <a:xfrm>
              <a:off x="0" y="371470"/>
              <a:ext cx="1119835" cy="474442"/>
              <a:chOff x="0" y="-28575"/>
              <a:chExt cx="831609" cy="352329"/>
            </a:xfrm>
          </p:grpSpPr>
          <p:sp>
            <p:nvSpPr>
              <p:cNvPr id="41" name="Freeform 41"/>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42" name="TextBox 42"/>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43" name="TextBox 43"/>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44" name="Freeform 44"/>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sp>
        <p:nvSpPr>
          <p:cNvPr id="79" name="TextBox 79"/>
          <p:cNvSpPr txBox="1"/>
          <p:nvPr/>
        </p:nvSpPr>
        <p:spPr>
          <a:xfrm>
            <a:off x="6735810" y="75151"/>
            <a:ext cx="5379990"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a:solidFill>
                  <a:schemeClr val="bg1"/>
                </a:solidFill>
                <a:latin typeface="Barlow Condensed Bold"/>
              </a:rPr>
              <a:t>WEEK THREE</a:t>
            </a:r>
          </a:p>
        </p:txBody>
      </p:sp>
      <p:grpSp>
        <p:nvGrpSpPr>
          <p:cNvPr id="111" name="Group 39">
            <a:extLst>
              <a:ext uri="{FF2B5EF4-FFF2-40B4-BE49-F238E27FC236}">
                <a16:creationId xmlns:a16="http://schemas.microsoft.com/office/drawing/2014/main" id="{31E0A883-8213-477A-1009-A56A247BE51B}"/>
              </a:ext>
            </a:extLst>
          </p:cNvPr>
          <p:cNvGrpSpPr/>
          <p:nvPr/>
        </p:nvGrpSpPr>
        <p:grpSpPr>
          <a:xfrm>
            <a:off x="8974168" y="5995542"/>
            <a:ext cx="839876" cy="634434"/>
            <a:chOff x="0" y="0"/>
            <a:chExt cx="1119835" cy="845912"/>
          </a:xfrm>
        </p:grpSpPr>
        <p:grpSp>
          <p:nvGrpSpPr>
            <p:cNvPr id="112" name="Group 40">
              <a:extLst>
                <a:ext uri="{FF2B5EF4-FFF2-40B4-BE49-F238E27FC236}">
                  <a16:creationId xmlns:a16="http://schemas.microsoft.com/office/drawing/2014/main" id="{DE5E384E-C096-435A-26E8-F9B5E495F582}"/>
                </a:ext>
              </a:extLst>
            </p:cNvPr>
            <p:cNvGrpSpPr/>
            <p:nvPr/>
          </p:nvGrpSpPr>
          <p:grpSpPr>
            <a:xfrm>
              <a:off x="0" y="371470"/>
              <a:ext cx="1119835" cy="474442"/>
              <a:chOff x="0" y="-28575"/>
              <a:chExt cx="831609" cy="352329"/>
            </a:xfrm>
          </p:grpSpPr>
          <p:sp>
            <p:nvSpPr>
              <p:cNvPr id="115" name="Freeform 41">
                <a:extLst>
                  <a:ext uri="{FF2B5EF4-FFF2-40B4-BE49-F238E27FC236}">
                    <a16:creationId xmlns:a16="http://schemas.microsoft.com/office/drawing/2014/main" id="{DAE4E6F1-4A15-496C-4D17-0B15F16663C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16" name="TextBox 42">
                <a:extLst>
                  <a:ext uri="{FF2B5EF4-FFF2-40B4-BE49-F238E27FC236}">
                    <a16:creationId xmlns:a16="http://schemas.microsoft.com/office/drawing/2014/main" id="{0CB026FC-7AFF-96DF-F89C-0FEAD4370868}"/>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13" name="TextBox 43">
              <a:extLst>
                <a:ext uri="{FF2B5EF4-FFF2-40B4-BE49-F238E27FC236}">
                  <a16:creationId xmlns:a16="http://schemas.microsoft.com/office/drawing/2014/main" id="{9B6C0605-6388-BFD0-F88B-BF7556AF3364}"/>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114" name="Freeform 44">
              <a:extLst>
                <a:ext uri="{FF2B5EF4-FFF2-40B4-BE49-F238E27FC236}">
                  <a16:creationId xmlns:a16="http://schemas.microsoft.com/office/drawing/2014/main" id="{06AF3C7F-90D6-8D4C-C0E9-BE81F1FF38FA}"/>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sp>
        <p:nvSpPr>
          <p:cNvPr id="123" name="Freeform 93">
            <a:extLst>
              <a:ext uri="{FF2B5EF4-FFF2-40B4-BE49-F238E27FC236}">
                <a16:creationId xmlns:a16="http://schemas.microsoft.com/office/drawing/2014/main" id="{618E5F8B-5809-8CDB-D1DB-00C6FC3F5156}"/>
              </a:ext>
            </a:extLst>
          </p:cNvPr>
          <p:cNvSpPr/>
          <p:nvPr/>
        </p:nvSpPr>
        <p:spPr>
          <a:xfrm>
            <a:off x="9195989" y="871670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124" name="Group 94">
            <a:extLst>
              <a:ext uri="{FF2B5EF4-FFF2-40B4-BE49-F238E27FC236}">
                <a16:creationId xmlns:a16="http://schemas.microsoft.com/office/drawing/2014/main" id="{12260D82-3F48-D31E-267E-AF124FF02D14}"/>
              </a:ext>
            </a:extLst>
          </p:cNvPr>
          <p:cNvGrpSpPr/>
          <p:nvPr/>
        </p:nvGrpSpPr>
        <p:grpSpPr>
          <a:xfrm>
            <a:off x="8402240" y="8745101"/>
            <a:ext cx="693343" cy="544662"/>
            <a:chOff x="0" y="0"/>
            <a:chExt cx="924457" cy="726216"/>
          </a:xfrm>
        </p:grpSpPr>
        <p:sp>
          <p:nvSpPr>
            <p:cNvPr id="125" name="Freeform 95">
              <a:extLst>
                <a:ext uri="{FF2B5EF4-FFF2-40B4-BE49-F238E27FC236}">
                  <a16:creationId xmlns:a16="http://schemas.microsoft.com/office/drawing/2014/main" id="{D53F6737-6A9F-0B91-273C-5CDBAC974D01}"/>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26" name="TextBox 96">
              <a:extLst>
                <a:ext uri="{FF2B5EF4-FFF2-40B4-BE49-F238E27FC236}">
                  <a16:creationId xmlns:a16="http://schemas.microsoft.com/office/drawing/2014/main" id="{E15186F2-A164-9633-7BBC-12E897A6861C}"/>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27" name="TextBox 97">
              <a:extLst>
                <a:ext uri="{FF2B5EF4-FFF2-40B4-BE49-F238E27FC236}">
                  <a16:creationId xmlns:a16="http://schemas.microsoft.com/office/drawing/2014/main" id="{34891175-1D8B-980C-3A9B-AE8605C7A509}"/>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29" name="Group 94">
            <a:extLst>
              <a:ext uri="{FF2B5EF4-FFF2-40B4-BE49-F238E27FC236}">
                <a16:creationId xmlns:a16="http://schemas.microsoft.com/office/drawing/2014/main" id="{ABA3B5A1-6F17-FC9E-5191-3429C0FC8032}"/>
              </a:ext>
            </a:extLst>
          </p:cNvPr>
          <p:cNvGrpSpPr/>
          <p:nvPr/>
        </p:nvGrpSpPr>
        <p:grpSpPr>
          <a:xfrm>
            <a:off x="11806079" y="8745101"/>
            <a:ext cx="693343" cy="544662"/>
            <a:chOff x="0" y="0"/>
            <a:chExt cx="924457" cy="726216"/>
          </a:xfrm>
        </p:grpSpPr>
        <p:sp>
          <p:nvSpPr>
            <p:cNvPr id="130" name="Freeform 95">
              <a:extLst>
                <a:ext uri="{FF2B5EF4-FFF2-40B4-BE49-F238E27FC236}">
                  <a16:creationId xmlns:a16="http://schemas.microsoft.com/office/drawing/2014/main" id="{D0664790-8C12-28B5-18F4-D816DF0E87B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31" name="TextBox 96">
              <a:extLst>
                <a:ext uri="{FF2B5EF4-FFF2-40B4-BE49-F238E27FC236}">
                  <a16:creationId xmlns:a16="http://schemas.microsoft.com/office/drawing/2014/main" id="{F80410F2-448C-F630-F62A-77A58DA0C87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2" name="TextBox 97">
              <a:extLst>
                <a:ext uri="{FF2B5EF4-FFF2-40B4-BE49-F238E27FC236}">
                  <a16:creationId xmlns:a16="http://schemas.microsoft.com/office/drawing/2014/main" id="{3616A99F-9AF4-46C3-4F9A-8E1A5F4DBEA3}"/>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34" name="Group 94">
            <a:extLst>
              <a:ext uri="{FF2B5EF4-FFF2-40B4-BE49-F238E27FC236}">
                <a16:creationId xmlns:a16="http://schemas.microsoft.com/office/drawing/2014/main" id="{CA4ED873-73E2-794F-E670-1347FF332895}"/>
              </a:ext>
            </a:extLst>
          </p:cNvPr>
          <p:cNvGrpSpPr/>
          <p:nvPr/>
        </p:nvGrpSpPr>
        <p:grpSpPr>
          <a:xfrm>
            <a:off x="15291603" y="8745101"/>
            <a:ext cx="693343" cy="544662"/>
            <a:chOff x="0" y="0"/>
            <a:chExt cx="924457" cy="726216"/>
          </a:xfrm>
        </p:grpSpPr>
        <p:sp>
          <p:nvSpPr>
            <p:cNvPr id="135" name="Freeform 95">
              <a:extLst>
                <a:ext uri="{FF2B5EF4-FFF2-40B4-BE49-F238E27FC236}">
                  <a16:creationId xmlns:a16="http://schemas.microsoft.com/office/drawing/2014/main" id="{82FB51AF-DA8B-D690-579B-BB52BD09F8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36" name="TextBox 96">
              <a:extLst>
                <a:ext uri="{FF2B5EF4-FFF2-40B4-BE49-F238E27FC236}">
                  <a16:creationId xmlns:a16="http://schemas.microsoft.com/office/drawing/2014/main" id="{EC048F07-4BBB-A958-9554-07E4170BDD1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37" name="TextBox 97">
              <a:extLst>
                <a:ext uri="{FF2B5EF4-FFF2-40B4-BE49-F238E27FC236}">
                  <a16:creationId xmlns:a16="http://schemas.microsoft.com/office/drawing/2014/main" id="{8BD387B4-4424-86EA-1B28-64C32EECCB7C}"/>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52" name="Group 24">
            <a:extLst>
              <a:ext uri="{FF2B5EF4-FFF2-40B4-BE49-F238E27FC236}">
                <a16:creationId xmlns:a16="http://schemas.microsoft.com/office/drawing/2014/main" id="{40D9E17A-BCBA-C0AD-7B80-1F0D3B54ED75}"/>
              </a:ext>
            </a:extLst>
          </p:cNvPr>
          <p:cNvGrpSpPr/>
          <p:nvPr/>
        </p:nvGrpSpPr>
        <p:grpSpPr>
          <a:xfrm>
            <a:off x="12954000" y="3763785"/>
            <a:ext cx="849460" cy="756542"/>
            <a:chOff x="0" y="43144"/>
            <a:chExt cx="1132614" cy="1008722"/>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180" name="Group 24">
            <a:extLst>
              <a:ext uri="{FF2B5EF4-FFF2-40B4-BE49-F238E27FC236}">
                <a16:creationId xmlns:a16="http://schemas.microsoft.com/office/drawing/2014/main" id="{C326EACD-1BFB-6082-CD89-8B021A957FDA}"/>
              </a:ext>
            </a:extLst>
          </p:cNvPr>
          <p:cNvGrpSpPr/>
          <p:nvPr/>
        </p:nvGrpSpPr>
        <p:grpSpPr>
          <a:xfrm>
            <a:off x="3520722" y="5874559"/>
            <a:ext cx="849460" cy="756542"/>
            <a:chOff x="0" y="43144"/>
            <a:chExt cx="1132614" cy="1008722"/>
          </a:xfrm>
        </p:grpSpPr>
        <p:grpSp>
          <p:nvGrpSpPr>
            <p:cNvPr id="181" name="Group 25">
              <a:extLst>
                <a:ext uri="{FF2B5EF4-FFF2-40B4-BE49-F238E27FC236}">
                  <a16:creationId xmlns:a16="http://schemas.microsoft.com/office/drawing/2014/main" id="{29276D95-8AF5-AA22-08B3-9058CAB4B89A}"/>
                </a:ext>
              </a:extLst>
            </p:cNvPr>
            <p:cNvGrpSpPr/>
            <p:nvPr/>
          </p:nvGrpSpPr>
          <p:grpSpPr>
            <a:xfrm>
              <a:off x="0" y="43144"/>
              <a:ext cx="1008722" cy="1008722"/>
              <a:chOff x="0" y="0"/>
              <a:chExt cx="812800" cy="812800"/>
            </a:xfrm>
          </p:grpSpPr>
          <p:sp>
            <p:nvSpPr>
              <p:cNvPr id="185" name="Freeform 26">
                <a:extLst>
                  <a:ext uri="{FF2B5EF4-FFF2-40B4-BE49-F238E27FC236}">
                    <a16:creationId xmlns:a16="http://schemas.microsoft.com/office/drawing/2014/main" id="{5CF9EDEC-580F-A50D-C315-F470D5ED86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186" name="TextBox 27">
                <a:extLst>
                  <a:ext uri="{FF2B5EF4-FFF2-40B4-BE49-F238E27FC236}">
                    <a16:creationId xmlns:a16="http://schemas.microsoft.com/office/drawing/2014/main" id="{365C632B-40B2-C238-374F-488C7E44B8D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182" name="Freeform 28">
              <a:extLst>
                <a:ext uri="{FF2B5EF4-FFF2-40B4-BE49-F238E27FC236}">
                  <a16:creationId xmlns:a16="http://schemas.microsoft.com/office/drawing/2014/main" id="{19C8B29B-C506-C2BF-A35D-1A8906AEF5E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3" name="TextBox 29">
              <a:extLst>
                <a:ext uri="{FF2B5EF4-FFF2-40B4-BE49-F238E27FC236}">
                  <a16:creationId xmlns:a16="http://schemas.microsoft.com/office/drawing/2014/main" id="{72D029F4-C74C-94DC-3B3C-6A994CA2092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184" name="TextBox 30">
              <a:extLst>
                <a:ext uri="{FF2B5EF4-FFF2-40B4-BE49-F238E27FC236}">
                  <a16:creationId xmlns:a16="http://schemas.microsoft.com/office/drawing/2014/main" id="{382EAA5C-EBDA-E3BA-D56D-FC8B190CEE1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1" name="Group 24">
            <a:extLst>
              <a:ext uri="{FF2B5EF4-FFF2-40B4-BE49-F238E27FC236}">
                <a16:creationId xmlns:a16="http://schemas.microsoft.com/office/drawing/2014/main" id="{D7CCC014-C742-A8DB-D2D2-41DCF96FCF9E}"/>
              </a:ext>
            </a:extLst>
          </p:cNvPr>
          <p:cNvGrpSpPr/>
          <p:nvPr/>
        </p:nvGrpSpPr>
        <p:grpSpPr>
          <a:xfrm>
            <a:off x="9790283" y="8533221"/>
            <a:ext cx="849460" cy="756542"/>
            <a:chOff x="0" y="43144"/>
            <a:chExt cx="1132614" cy="1008722"/>
          </a:xfrm>
        </p:grpSpPr>
        <p:grpSp>
          <p:nvGrpSpPr>
            <p:cNvPr id="202" name="Group 25">
              <a:extLst>
                <a:ext uri="{FF2B5EF4-FFF2-40B4-BE49-F238E27FC236}">
                  <a16:creationId xmlns:a16="http://schemas.microsoft.com/office/drawing/2014/main" id="{217C3C3E-B013-BBD2-492B-6758201A21C1}"/>
                </a:ext>
              </a:extLst>
            </p:cNvPr>
            <p:cNvGrpSpPr/>
            <p:nvPr/>
          </p:nvGrpSpPr>
          <p:grpSpPr>
            <a:xfrm>
              <a:off x="0" y="43144"/>
              <a:ext cx="1008722" cy="1008722"/>
              <a:chOff x="0" y="0"/>
              <a:chExt cx="812800" cy="812800"/>
            </a:xfrm>
          </p:grpSpPr>
          <p:sp>
            <p:nvSpPr>
              <p:cNvPr id="206" name="Freeform 26">
                <a:extLst>
                  <a:ext uri="{FF2B5EF4-FFF2-40B4-BE49-F238E27FC236}">
                    <a16:creationId xmlns:a16="http://schemas.microsoft.com/office/drawing/2014/main" id="{82ACF292-951E-7CFE-B9A3-0CEBB2E1C2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07" name="TextBox 27">
                <a:extLst>
                  <a:ext uri="{FF2B5EF4-FFF2-40B4-BE49-F238E27FC236}">
                    <a16:creationId xmlns:a16="http://schemas.microsoft.com/office/drawing/2014/main" id="{72348863-E75C-4C0D-E669-412CFD08039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03" name="Freeform 28">
              <a:extLst>
                <a:ext uri="{FF2B5EF4-FFF2-40B4-BE49-F238E27FC236}">
                  <a16:creationId xmlns:a16="http://schemas.microsoft.com/office/drawing/2014/main" id="{B439DC75-F7B7-59BA-E38C-2F392B8D86D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04" name="TextBox 29">
              <a:extLst>
                <a:ext uri="{FF2B5EF4-FFF2-40B4-BE49-F238E27FC236}">
                  <a16:creationId xmlns:a16="http://schemas.microsoft.com/office/drawing/2014/main" id="{4F176BE6-7250-18F0-FE36-4D8205411AE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05" name="TextBox 30">
              <a:extLst>
                <a:ext uri="{FF2B5EF4-FFF2-40B4-BE49-F238E27FC236}">
                  <a16:creationId xmlns:a16="http://schemas.microsoft.com/office/drawing/2014/main" id="{63C33DE8-5878-B1E7-FFB8-3D46797D900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08" name="Group 24">
            <a:extLst>
              <a:ext uri="{FF2B5EF4-FFF2-40B4-BE49-F238E27FC236}">
                <a16:creationId xmlns:a16="http://schemas.microsoft.com/office/drawing/2014/main" id="{5FF4D5EF-EE8C-9329-9C50-73D6BA67D2FD}"/>
              </a:ext>
            </a:extLst>
          </p:cNvPr>
          <p:cNvGrpSpPr/>
          <p:nvPr/>
        </p:nvGrpSpPr>
        <p:grpSpPr>
          <a:xfrm>
            <a:off x="13001049" y="8533221"/>
            <a:ext cx="849460" cy="756542"/>
            <a:chOff x="0" y="43144"/>
            <a:chExt cx="1132614" cy="1008722"/>
          </a:xfrm>
        </p:grpSpPr>
        <p:grpSp>
          <p:nvGrpSpPr>
            <p:cNvPr id="209" name="Group 25">
              <a:extLst>
                <a:ext uri="{FF2B5EF4-FFF2-40B4-BE49-F238E27FC236}">
                  <a16:creationId xmlns:a16="http://schemas.microsoft.com/office/drawing/2014/main" id="{8A09B5CE-CF82-D709-A80D-D4B48F057FDD}"/>
                </a:ext>
              </a:extLst>
            </p:cNvPr>
            <p:cNvGrpSpPr/>
            <p:nvPr/>
          </p:nvGrpSpPr>
          <p:grpSpPr>
            <a:xfrm>
              <a:off x="0" y="43144"/>
              <a:ext cx="1008722" cy="1008722"/>
              <a:chOff x="0" y="0"/>
              <a:chExt cx="812800" cy="812800"/>
            </a:xfrm>
          </p:grpSpPr>
          <p:sp>
            <p:nvSpPr>
              <p:cNvPr id="213" name="Freeform 26">
                <a:extLst>
                  <a:ext uri="{FF2B5EF4-FFF2-40B4-BE49-F238E27FC236}">
                    <a16:creationId xmlns:a16="http://schemas.microsoft.com/office/drawing/2014/main" id="{19CE0779-D7E7-B631-FC46-2783524544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14" name="TextBox 27">
                <a:extLst>
                  <a:ext uri="{FF2B5EF4-FFF2-40B4-BE49-F238E27FC236}">
                    <a16:creationId xmlns:a16="http://schemas.microsoft.com/office/drawing/2014/main" id="{BDB94F45-7137-9BC5-0FC5-AC6645F326B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0" name="Freeform 28">
              <a:extLst>
                <a:ext uri="{FF2B5EF4-FFF2-40B4-BE49-F238E27FC236}">
                  <a16:creationId xmlns:a16="http://schemas.microsoft.com/office/drawing/2014/main" id="{56784DCB-51AD-9C73-51E1-A44FDC91F3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11" name="TextBox 29">
              <a:extLst>
                <a:ext uri="{FF2B5EF4-FFF2-40B4-BE49-F238E27FC236}">
                  <a16:creationId xmlns:a16="http://schemas.microsoft.com/office/drawing/2014/main" id="{3E1501F6-0757-179D-CAC8-DFB4A03278E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12" name="TextBox 30">
              <a:extLst>
                <a:ext uri="{FF2B5EF4-FFF2-40B4-BE49-F238E27FC236}">
                  <a16:creationId xmlns:a16="http://schemas.microsoft.com/office/drawing/2014/main" id="{4E79C414-BC54-FE52-BE93-2213261C15E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215" name="Group 24">
            <a:extLst>
              <a:ext uri="{FF2B5EF4-FFF2-40B4-BE49-F238E27FC236}">
                <a16:creationId xmlns:a16="http://schemas.microsoft.com/office/drawing/2014/main" id="{D55E5C5D-54F5-BBB8-4416-1D9CC3345E4E}"/>
              </a:ext>
            </a:extLst>
          </p:cNvPr>
          <p:cNvGrpSpPr/>
          <p:nvPr/>
        </p:nvGrpSpPr>
        <p:grpSpPr>
          <a:xfrm>
            <a:off x="16112291" y="8533221"/>
            <a:ext cx="849460" cy="756542"/>
            <a:chOff x="0" y="43144"/>
            <a:chExt cx="1132614" cy="1008722"/>
          </a:xfrm>
        </p:grpSpPr>
        <p:grpSp>
          <p:nvGrpSpPr>
            <p:cNvPr id="216" name="Group 25">
              <a:extLst>
                <a:ext uri="{FF2B5EF4-FFF2-40B4-BE49-F238E27FC236}">
                  <a16:creationId xmlns:a16="http://schemas.microsoft.com/office/drawing/2014/main" id="{62E0EA81-FC3D-026C-4FDA-435BDA76CFE5}"/>
                </a:ext>
              </a:extLst>
            </p:cNvPr>
            <p:cNvGrpSpPr/>
            <p:nvPr/>
          </p:nvGrpSpPr>
          <p:grpSpPr>
            <a:xfrm>
              <a:off x="0" y="43144"/>
              <a:ext cx="1008722" cy="1008722"/>
              <a:chOff x="0" y="0"/>
              <a:chExt cx="812800" cy="812800"/>
            </a:xfrm>
          </p:grpSpPr>
          <p:sp>
            <p:nvSpPr>
              <p:cNvPr id="220" name="Freeform 26">
                <a:extLst>
                  <a:ext uri="{FF2B5EF4-FFF2-40B4-BE49-F238E27FC236}">
                    <a16:creationId xmlns:a16="http://schemas.microsoft.com/office/drawing/2014/main" id="{D14BC369-1EDA-8A63-0924-04B1A69CF9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21" name="TextBox 27">
                <a:extLst>
                  <a:ext uri="{FF2B5EF4-FFF2-40B4-BE49-F238E27FC236}">
                    <a16:creationId xmlns:a16="http://schemas.microsoft.com/office/drawing/2014/main" id="{019A5BBC-89CC-72B7-D1A6-C9518E5D0AD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17" name="Freeform 28">
              <a:extLst>
                <a:ext uri="{FF2B5EF4-FFF2-40B4-BE49-F238E27FC236}">
                  <a16:creationId xmlns:a16="http://schemas.microsoft.com/office/drawing/2014/main" id="{CDCBA984-B0A6-E8AB-1754-EBB5AEB6166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18" name="TextBox 29">
              <a:extLst>
                <a:ext uri="{FF2B5EF4-FFF2-40B4-BE49-F238E27FC236}">
                  <a16:creationId xmlns:a16="http://schemas.microsoft.com/office/drawing/2014/main" id="{72788DD2-6CC0-328B-4713-83761BED815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19" name="TextBox 30">
              <a:extLst>
                <a:ext uri="{FF2B5EF4-FFF2-40B4-BE49-F238E27FC236}">
                  <a16:creationId xmlns:a16="http://schemas.microsoft.com/office/drawing/2014/main" id="{17C2D2A1-FEE5-A694-60D1-72FB8FA0F2E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sp>
        <p:nvSpPr>
          <p:cNvPr id="222" name="Freeform 93">
            <a:extLst>
              <a:ext uri="{FF2B5EF4-FFF2-40B4-BE49-F238E27FC236}">
                <a16:creationId xmlns:a16="http://schemas.microsoft.com/office/drawing/2014/main" id="{A3F955B8-AB2B-7F59-DF1A-6DC191CFE2CD}"/>
              </a:ext>
            </a:extLst>
          </p:cNvPr>
          <p:cNvSpPr/>
          <p:nvPr/>
        </p:nvSpPr>
        <p:spPr>
          <a:xfrm>
            <a:off x="2203725" y="871670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223" name="Group 94">
            <a:extLst>
              <a:ext uri="{FF2B5EF4-FFF2-40B4-BE49-F238E27FC236}">
                <a16:creationId xmlns:a16="http://schemas.microsoft.com/office/drawing/2014/main" id="{ABB657BA-C226-60EA-292E-F9434A434BD9}"/>
              </a:ext>
            </a:extLst>
          </p:cNvPr>
          <p:cNvGrpSpPr/>
          <p:nvPr/>
        </p:nvGrpSpPr>
        <p:grpSpPr>
          <a:xfrm>
            <a:off x="2748789" y="8745101"/>
            <a:ext cx="693343" cy="544662"/>
            <a:chOff x="0" y="0"/>
            <a:chExt cx="924457" cy="726216"/>
          </a:xfrm>
        </p:grpSpPr>
        <p:sp>
          <p:nvSpPr>
            <p:cNvPr id="224" name="Freeform 95">
              <a:extLst>
                <a:ext uri="{FF2B5EF4-FFF2-40B4-BE49-F238E27FC236}">
                  <a16:creationId xmlns:a16="http://schemas.microsoft.com/office/drawing/2014/main" id="{BE8A6B0B-2EAA-B943-7F4B-72B9936A326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225" name="TextBox 96">
              <a:extLst>
                <a:ext uri="{FF2B5EF4-FFF2-40B4-BE49-F238E27FC236}">
                  <a16:creationId xmlns:a16="http://schemas.microsoft.com/office/drawing/2014/main" id="{3EF4A00E-5193-3F3F-DC8E-F9B782EDFD1D}"/>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226" name="TextBox 97">
              <a:extLst>
                <a:ext uri="{FF2B5EF4-FFF2-40B4-BE49-F238E27FC236}">
                  <a16:creationId xmlns:a16="http://schemas.microsoft.com/office/drawing/2014/main" id="{2D0DACC7-63A0-5B3F-EF20-0D208D01D8A6}"/>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227" name="Group 24">
            <a:extLst>
              <a:ext uri="{FF2B5EF4-FFF2-40B4-BE49-F238E27FC236}">
                <a16:creationId xmlns:a16="http://schemas.microsoft.com/office/drawing/2014/main" id="{A154B78A-932E-8529-ACD3-470B24829080}"/>
              </a:ext>
            </a:extLst>
          </p:cNvPr>
          <p:cNvGrpSpPr/>
          <p:nvPr/>
        </p:nvGrpSpPr>
        <p:grpSpPr>
          <a:xfrm>
            <a:off x="3542863" y="8533221"/>
            <a:ext cx="849460" cy="756542"/>
            <a:chOff x="0" y="43144"/>
            <a:chExt cx="1132614" cy="1008722"/>
          </a:xfrm>
        </p:grpSpPr>
        <p:grpSp>
          <p:nvGrpSpPr>
            <p:cNvPr id="228" name="Group 25">
              <a:extLst>
                <a:ext uri="{FF2B5EF4-FFF2-40B4-BE49-F238E27FC236}">
                  <a16:creationId xmlns:a16="http://schemas.microsoft.com/office/drawing/2014/main" id="{7FD42D60-0588-ACF6-C98C-F6FE2E235CC3}"/>
                </a:ext>
              </a:extLst>
            </p:cNvPr>
            <p:cNvGrpSpPr/>
            <p:nvPr/>
          </p:nvGrpSpPr>
          <p:grpSpPr>
            <a:xfrm>
              <a:off x="0" y="43144"/>
              <a:ext cx="1008722" cy="1008722"/>
              <a:chOff x="0" y="0"/>
              <a:chExt cx="812800" cy="812800"/>
            </a:xfrm>
          </p:grpSpPr>
          <p:sp>
            <p:nvSpPr>
              <p:cNvPr id="232" name="Freeform 26">
                <a:extLst>
                  <a:ext uri="{FF2B5EF4-FFF2-40B4-BE49-F238E27FC236}">
                    <a16:creationId xmlns:a16="http://schemas.microsoft.com/office/drawing/2014/main" id="{62E08F92-AD72-FF8A-DC5C-6AD229505EC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233" name="TextBox 27">
                <a:extLst>
                  <a:ext uri="{FF2B5EF4-FFF2-40B4-BE49-F238E27FC236}">
                    <a16:creationId xmlns:a16="http://schemas.microsoft.com/office/drawing/2014/main" id="{7E43F1D6-30D2-3711-FE2F-E436455553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229" name="Freeform 28">
              <a:extLst>
                <a:ext uri="{FF2B5EF4-FFF2-40B4-BE49-F238E27FC236}">
                  <a16:creationId xmlns:a16="http://schemas.microsoft.com/office/drawing/2014/main" id="{DCB99076-3F42-0A03-E3CD-8D063065DE8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30" name="TextBox 29">
              <a:extLst>
                <a:ext uri="{FF2B5EF4-FFF2-40B4-BE49-F238E27FC236}">
                  <a16:creationId xmlns:a16="http://schemas.microsoft.com/office/drawing/2014/main" id="{DF464ADE-F204-C05A-6C9A-DC3B8431777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231" name="TextBox 30">
              <a:extLst>
                <a:ext uri="{FF2B5EF4-FFF2-40B4-BE49-F238E27FC236}">
                  <a16:creationId xmlns:a16="http://schemas.microsoft.com/office/drawing/2014/main" id="{EF7B7586-D227-D3E3-6070-CB78FCC470A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sp>
        <p:nvSpPr>
          <p:cNvPr id="234" name="Freeform 23">
            <a:extLst>
              <a:ext uri="{FF2B5EF4-FFF2-40B4-BE49-F238E27FC236}">
                <a16:creationId xmlns:a16="http://schemas.microsoft.com/office/drawing/2014/main" id="{3651E50C-7EA6-7EAF-CCA5-28787315D5EE}"/>
              </a:ext>
            </a:extLst>
          </p:cNvPr>
          <p:cNvSpPr/>
          <p:nvPr/>
        </p:nvSpPr>
        <p:spPr>
          <a:xfrm flipH="1">
            <a:off x="12571501" y="8642575"/>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37" name="Group 7">
            <a:extLst>
              <a:ext uri="{FF2B5EF4-FFF2-40B4-BE49-F238E27FC236}">
                <a16:creationId xmlns:a16="http://schemas.microsoft.com/office/drawing/2014/main" id="{06804FD4-EFF3-46B2-E6E6-76A448DDD797}"/>
              </a:ext>
            </a:extLst>
          </p:cNvPr>
          <p:cNvGrpSpPr/>
          <p:nvPr/>
        </p:nvGrpSpPr>
        <p:grpSpPr>
          <a:xfrm>
            <a:off x="6664160" y="3811123"/>
            <a:ext cx="756541" cy="693274"/>
            <a:chOff x="0" y="184916"/>
            <a:chExt cx="3741232" cy="3636623"/>
          </a:xfrm>
        </p:grpSpPr>
        <p:sp>
          <p:nvSpPr>
            <p:cNvPr id="238" name="Freeform 8">
              <a:extLst>
                <a:ext uri="{FF2B5EF4-FFF2-40B4-BE49-F238E27FC236}">
                  <a16:creationId xmlns:a16="http://schemas.microsoft.com/office/drawing/2014/main" id="{853E0F7E-292F-1478-32FA-88BBEA8F1C99}"/>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39" name="Freeform 9">
              <a:extLst>
                <a:ext uri="{FF2B5EF4-FFF2-40B4-BE49-F238E27FC236}">
                  <a16:creationId xmlns:a16="http://schemas.microsoft.com/office/drawing/2014/main" id="{63CBF338-62FD-FCBF-E49D-6A97598975C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grpSp>
          <p:nvGrpSpPr>
            <p:cNvPr id="240" name="Group 10">
              <a:extLst>
                <a:ext uri="{FF2B5EF4-FFF2-40B4-BE49-F238E27FC236}">
                  <a16:creationId xmlns:a16="http://schemas.microsoft.com/office/drawing/2014/main" id="{4ABD9AC6-7D81-0543-4CDE-FE6D54D8D3EB}"/>
                </a:ext>
              </a:extLst>
            </p:cNvPr>
            <p:cNvGrpSpPr/>
            <p:nvPr/>
          </p:nvGrpSpPr>
          <p:grpSpPr>
            <a:xfrm>
              <a:off x="0" y="1810741"/>
              <a:ext cx="852996" cy="852996"/>
              <a:chOff x="0" y="0"/>
              <a:chExt cx="812800" cy="812800"/>
            </a:xfrm>
          </p:grpSpPr>
          <p:sp>
            <p:nvSpPr>
              <p:cNvPr id="244" name="Freeform 11">
                <a:extLst>
                  <a:ext uri="{FF2B5EF4-FFF2-40B4-BE49-F238E27FC236}">
                    <a16:creationId xmlns:a16="http://schemas.microsoft.com/office/drawing/2014/main" id="{2D89FBA8-E687-AFE5-B32C-0F7497888C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245" name="TextBox 12">
                <a:extLst>
                  <a:ext uri="{FF2B5EF4-FFF2-40B4-BE49-F238E27FC236}">
                    <a16:creationId xmlns:a16="http://schemas.microsoft.com/office/drawing/2014/main" id="{B9F3922A-E7E1-5E66-6FCD-C6A22F81E49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241" name="Group 13">
              <a:extLst>
                <a:ext uri="{FF2B5EF4-FFF2-40B4-BE49-F238E27FC236}">
                  <a16:creationId xmlns:a16="http://schemas.microsoft.com/office/drawing/2014/main" id="{8110A4C9-33BF-94FB-078A-4BAD7FFFBB08}"/>
                </a:ext>
              </a:extLst>
            </p:cNvPr>
            <p:cNvGrpSpPr/>
            <p:nvPr/>
          </p:nvGrpSpPr>
          <p:grpSpPr>
            <a:xfrm>
              <a:off x="2570638" y="270521"/>
              <a:ext cx="583309" cy="583309"/>
              <a:chOff x="0" y="0"/>
              <a:chExt cx="812800" cy="812800"/>
            </a:xfrm>
          </p:grpSpPr>
          <p:sp>
            <p:nvSpPr>
              <p:cNvPr id="242" name="Freeform 14">
                <a:extLst>
                  <a:ext uri="{FF2B5EF4-FFF2-40B4-BE49-F238E27FC236}">
                    <a16:creationId xmlns:a16="http://schemas.microsoft.com/office/drawing/2014/main" id="{9BC87895-C611-C0CC-F5D0-5CD196A1B7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243" name="TextBox 15">
                <a:extLst>
                  <a:ext uri="{FF2B5EF4-FFF2-40B4-BE49-F238E27FC236}">
                    <a16:creationId xmlns:a16="http://schemas.microsoft.com/office/drawing/2014/main" id="{6B007E60-F179-75BA-6FFE-657BB68B43D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3" name="Group 39">
            <a:extLst>
              <a:ext uri="{FF2B5EF4-FFF2-40B4-BE49-F238E27FC236}">
                <a16:creationId xmlns:a16="http://schemas.microsoft.com/office/drawing/2014/main" id="{CECCDACE-26C3-D863-41DC-9C601F270995}"/>
              </a:ext>
            </a:extLst>
          </p:cNvPr>
          <p:cNvGrpSpPr/>
          <p:nvPr/>
        </p:nvGrpSpPr>
        <p:grpSpPr>
          <a:xfrm>
            <a:off x="2630929" y="3799829"/>
            <a:ext cx="839876" cy="634434"/>
            <a:chOff x="0" y="0"/>
            <a:chExt cx="1119835" cy="845912"/>
          </a:xfrm>
        </p:grpSpPr>
        <p:grpSp>
          <p:nvGrpSpPr>
            <p:cNvPr id="5" name="Group 40">
              <a:extLst>
                <a:ext uri="{FF2B5EF4-FFF2-40B4-BE49-F238E27FC236}">
                  <a16:creationId xmlns:a16="http://schemas.microsoft.com/office/drawing/2014/main" id="{B32564A0-B0C8-3E3E-93A7-0C9C79E09AF0}"/>
                </a:ext>
              </a:extLst>
            </p:cNvPr>
            <p:cNvGrpSpPr/>
            <p:nvPr/>
          </p:nvGrpSpPr>
          <p:grpSpPr>
            <a:xfrm>
              <a:off x="0" y="371470"/>
              <a:ext cx="1119835" cy="474442"/>
              <a:chOff x="0" y="-28575"/>
              <a:chExt cx="831609" cy="352329"/>
            </a:xfrm>
          </p:grpSpPr>
          <p:sp>
            <p:nvSpPr>
              <p:cNvPr id="10" name="Freeform 41">
                <a:extLst>
                  <a:ext uri="{FF2B5EF4-FFF2-40B4-BE49-F238E27FC236}">
                    <a16:creationId xmlns:a16="http://schemas.microsoft.com/office/drawing/2014/main" id="{4C94185B-E815-D83C-9444-3056A5EA602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1" name="TextBox 42">
                <a:extLst>
                  <a:ext uri="{FF2B5EF4-FFF2-40B4-BE49-F238E27FC236}">
                    <a16:creationId xmlns:a16="http://schemas.microsoft.com/office/drawing/2014/main" id="{E7C6C80C-8B65-09F6-44D1-C5B6ADCB8D68}"/>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6" name="TextBox 43">
              <a:extLst>
                <a:ext uri="{FF2B5EF4-FFF2-40B4-BE49-F238E27FC236}">
                  <a16:creationId xmlns:a16="http://schemas.microsoft.com/office/drawing/2014/main" id="{1D585D0F-E93F-772D-6920-B976EC531E8F}"/>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7" name="Freeform 44">
              <a:extLst>
                <a:ext uri="{FF2B5EF4-FFF2-40B4-BE49-F238E27FC236}">
                  <a16:creationId xmlns:a16="http://schemas.microsoft.com/office/drawing/2014/main" id="{E76D9A02-01B0-6306-2DEC-C3B8546EDDB1}"/>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grpSp>
        <p:nvGrpSpPr>
          <p:cNvPr id="12" name="Group 94">
            <a:extLst>
              <a:ext uri="{FF2B5EF4-FFF2-40B4-BE49-F238E27FC236}">
                <a16:creationId xmlns:a16="http://schemas.microsoft.com/office/drawing/2014/main" id="{88A605C2-0253-A637-7784-45D351A5AC81}"/>
              </a:ext>
            </a:extLst>
          </p:cNvPr>
          <p:cNvGrpSpPr/>
          <p:nvPr/>
        </p:nvGrpSpPr>
        <p:grpSpPr>
          <a:xfrm>
            <a:off x="6631358" y="8745101"/>
            <a:ext cx="693343" cy="544662"/>
            <a:chOff x="0" y="0"/>
            <a:chExt cx="924457" cy="726216"/>
          </a:xfrm>
        </p:grpSpPr>
        <p:sp>
          <p:nvSpPr>
            <p:cNvPr id="15" name="Freeform 95">
              <a:extLst>
                <a:ext uri="{FF2B5EF4-FFF2-40B4-BE49-F238E27FC236}">
                  <a16:creationId xmlns:a16="http://schemas.microsoft.com/office/drawing/2014/main" id="{5F93E067-CEF7-B9BD-4763-E754DFBE7AD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6" name="TextBox 96">
              <a:extLst>
                <a:ext uri="{FF2B5EF4-FFF2-40B4-BE49-F238E27FC236}">
                  <a16:creationId xmlns:a16="http://schemas.microsoft.com/office/drawing/2014/main" id="{E1E77A28-1C7E-26DB-A387-5DA6D606D279}"/>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sugar</a:t>
              </a:r>
            </a:p>
          </p:txBody>
        </p:sp>
        <p:sp>
          <p:nvSpPr>
            <p:cNvPr id="17" name="TextBox 97">
              <a:extLst>
                <a:ext uri="{FF2B5EF4-FFF2-40B4-BE49-F238E27FC236}">
                  <a16:creationId xmlns:a16="http://schemas.microsoft.com/office/drawing/2014/main" id="{B388BD0A-B691-81E2-EF93-E091EC416B79}"/>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a:solidFill>
                    <a:srgbClr val="FFFCF5"/>
                  </a:solidFill>
                  <a:latin typeface="Playfair Display Heavy"/>
                </a:rPr>
                <a:t>low</a:t>
              </a:r>
            </a:p>
          </p:txBody>
        </p:sp>
      </p:grpSp>
      <p:grpSp>
        <p:nvGrpSpPr>
          <p:cNvPr id="18" name="Group 39">
            <a:extLst>
              <a:ext uri="{FF2B5EF4-FFF2-40B4-BE49-F238E27FC236}">
                <a16:creationId xmlns:a16="http://schemas.microsoft.com/office/drawing/2014/main" id="{3E042A43-C5CC-FCEF-BC40-0A7BD93E6535}"/>
              </a:ext>
            </a:extLst>
          </p:cNvPr>
          <p:cNvGrpSpPr/>
          <p:nvPr/>
        </p:nvGrpSpPr>
        <p:grpSpPr>
          <a:xfrm>
            <a:off x="14470042" y="8655329"/>
            <a:ext cx="839876" cy="634434"/>
            <a:chOff x="0" y="0"/>
            <a:chExt cx="1119835" cy="845912"/>
          </a:xfrm>
        </p:grpSpPr>
        <p:grpSp>
          <p:nvGrpSpPr>
            <p:cNvPr id="19" name="Group 40">
              <a:extLst>
                <a:ext uri="{FF2B5EF4-FFF2-40B4-BE49-F238E27FC236}">
                  <a16:creationId xmlns:a16="http://schemas.microsoft.com/office/drawing/2014/main" id="{78E9D565-CC61-C788-DA21-8DE1632BBDE2}"/>
                </a:ext>
              </a:extLst>
            </p:cNvPr>
            <p:cNvGrpSpPr/>
            <p:nvPr/>
          </p:nvGrpSpPr>
          <p:grpSpPr>
            <a:xfrm>
              <a:off x="0" y="371470"/>
              <a:ext cx="1119835" cy="474442"/>
              <a:chOff x="0" y="-28575"/>
              <a:chExt cx="831609" cy="352329"/>
            </a:xfrm>
          </p:grpSpPr>
          <p:sp>
            <p:nvSpPr>
              <p:cNvPr id="22" name="Freeform 41">
                <a:extLst>
                  <a:ext uri="{FF2B5EF4-FFF2-40B4-BE49-F238E27FC236}">
                    <a16:creationId xmlns:a16="http://schemas.microsoft.com/office/drawing/2014/main" id="{23CF969A-CF84-7531-FA26-9607A37B6D42}"/>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31" name="TextBox 42">
                <a:extLst>
                  <a:ext uri="{FF2B5EF4-FFF2-40B4-BE49-F238E27FC236}">
                    <a16:creationId xmlns:a16="http://schemas.microsoft.com/office/drawing/2014/main" id="{DEEE14E0-64A4-6C3C-313A-1A92B857C368}"/>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20" name="TextBox 43">
              <a:extLst>
                <a:ext uri="{FF2B5EF4-FFF2-40B4-BE49-F238E27FC236}">
                  <a16:creationId xmlns:a16="http://schemas.microsoft.com/office/drawing/2014/main" id="{7BD5268D-50C4-1DB0-C966-EF77AE8E56C3}"/>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21" name="Freeform 44">
              <a:extLst>
                <a:ext uri="{FF2B5EF4-FFF2-40B4-BE49-F238E27FC236}">
                  <a16:creationId xmlns:a16="http://schemas.microsoft.com/office/drawing/2014/main" id="{0C0B7B83-C99A-ABD5-A7BE-AFDB6A6F3521}"/>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grpSp>
        <p:nvGrpSpPr>
          <p:cNvPr id="32" name="Group 39">
            <a:extLst>
              <a:ext uri="{FF2B5EF4-FFF2-40B4-BE49-F238E27FC236}">
                <a16:creationId xmlns:a16="http://schemas.microsoft.com/office/drawing/2014/main" id="{04E32641-E92B-C811-D2F4-91A2A7D22940}"/>
              </a:ext>
            </a:extLst>
          </p:cNvPr>
          <p:cNvGrpSpPr/>
          <p:nvPr/>
        </p:nvGrpSpPr>
        <p:grpSpPr>
          <a:xfrm>
            <a:off x="7580106" y="8655329"/>
            <a:ext cx="839876" cy="634434"/>
            <a:chOff x="0" y="0"/>
            <a:chExt cx="1119835" cy="845912"/>
          </a:xfrm>
        </p:grpSpPr>
        <p:grpSp>
          <p:nvGrpSpPr>
            <p:cNvPr id="33" name="Group 40">
              <a:extLst>
                <a:ext uri="{FF2B5EF4-FFF2-40B4-BE49-F238E27FC236}">
                  <a16:creationId xmlns:a16="http://schemas.microsoft.com/office/drawing/2014/main" id="{6EB54C9D-44D7-0FE0-68DB-81D494CFE6B4}"/>
                </a:ext>
              </a:extLst>
            </p:cNvPr>
            <p:cNvGrpSpPr/>
            <p:nvPr/>
          </p:nvGrpSpPr>
          <p:grpSpPr>
            <a:xfrm>
              <a:off x="0" y="371470"/>
              <a:ext cx="1119835" cy="474442"/>
              <a:chOff x="0" y="-28575"/>
              <a:chExt cx="831609" cy="352329"/>
            </a:xfrm>
          </p:grpSpPr>
          <p:sp>
            <p:nvSpPr>
              <p:cNvPr id="36" name="Freeform 41">
                <a:extLst>
                  <a:ext uri="{FF2B5EF4-FFF2-40B4-BE49-F238E27FC236}">
                    <a16:creationId xmlns:a16="http://schemas.microsoft.com/office/drawing/2014/main" id="{EE5375EC-DF16-BCB9-7FD4-3005F83A2FE8}"/>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37" name="TextBox 42">
                <a:extLst>
                  <a:ext uri="{FF2B5EF4-FFF2-40B4-BE49-F238E27FC236}">
                    <a16:creationId xmlns:a16="http://schemas.microsoft.com/office/drawing/2014/main" id="{1F7939C6-BE55-B822-92BC-E30F98A02E8A}"/>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34" name="TextBox 43">
              <a:extLst>
                <a:ext uri="{FF2B5EF4-FFF2-40B4-BE49-F238E27FC236}">
                  <a16:creationId xmlns:a16="http://schemas.microsoft.com/office/drawing/2014/main" id="{02AC7D90-5DB6-B96A-77AA-F0E57FA36D73}"/>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a:solidFill>
                    <a:srgbClr val="F2FBF4"/>
                  </a:solidFill>
                  <a:latin typeface="TAN Nimbus"/>
                </a:rPr>
                <a:t>vegan</a:t>
              </a:r>
            </a:p>
          </p:txBody>
        </p:sp>
        <p:sp>
          <p:nvSpPr>
            <p:cNvPr id="35" name="Freeform 44">
              <a:extLst>
                <a:ext uri="{FF2B5EF4-FFF2-40B4-BE49-F238E27FC236}">
                  <a16:creationId xmlns:a16="http://schemas.microsoft.com/office/drawing/2014/main" id="{8DE0D996-0639-8669-B712-519CEBDA7F13}"/>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sp>
        <p:nvSpPr>
          <p:cNvPr id="38" name="Freeform 93">
            <a:extLst>
              <a:ext uri="{FF2B5EF4-FFF2-40B4-BE49-F238E27FC236}">
                <a16:creationId xmlns:a16="http://schemas.microsoft.com/office/drawing/2014/main" id="{B5A20EDB-7D3A-B03A-A48C-62306E39325F}"/>
              </a:ext>
            </a:extLst>
          </p:cNvPr>
          <p:cNvSpPr/>
          <p:nvPr/>
        </p:nvSpPr>
        <p:spPr>
          <a:xfrm>
            <a:off x="11260508" y="871670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45" name="Group 24">
            <a:extLst>
              <a:ext uri="{FF2B5EF4-FFF2-40B4-BE49-F238E27FC236}">
                <a16:creationId xmlns:a16="http://schemas.microsoft.com/office/drawing/2014/main" id="{9B31893F-204E-E48C-1C78-17AB32C2CD02}"/>
              </a:ext>
            </a:extLst>
          </p:cNvPr>
          <p:cNvGrpSpPr/>
          <p:nvPr/>
        </p:nvGrpSpPr>
        <p:grpSpPr>
          <a:xfrm>
            <a:off x="9815901" y="3743440"/>
            <a:ext cx="849460" cy="756542"/>
            <a:chOff x="0" y="43144"/>
            <a:chExt cx="1132614" cy="1008722"/>
          </a:xfrm>
        </p:grpSpPr>
        <p:grpSp>
          <p:nvGrpSpPr>
            <p:cNvPr id="46" name="Group 25">
              <a:extLst>
                <a:ext uri="{FF2B5EF4-FFF2-40B4-BE49-F238E27FC236}">
                  <a16:creationId xmlns:a16="http://schemas.microsoft.com/office/drawing/2014/main" id="{3A0BA805-4F21-3593-AF2E-DE4BA459EDA3}"/>
                </a:ext>
              </a:extLst>
            </p:cNvPr>
            <p:cNvGrpSpPr/>
            <p:nvPr/>
          </p:nvGrpSpPr>
          <p:grpSpPr>
            <a:xfrm>
              <a:off x="0" y="43144"/>
              <a:ext cx="1008722" cy="1008722"/>
              <a:chOff x="0" y="0"/>
              <a:chExt cx="812800" cy="812800"/>
            </a:xfrm>
          </p:grpSpPr>
          <p:sp>
            <p:nvSpPr>
              <p:cNvPr id="50" name="Freeform 26">
                <a:extLst>
                  <a:ext uri="{FF2B5EF4-FFF2-40B4-BE49-F238E27FC236}">
                    <a16:creationId xmlns:a16="http://schemas.microsoft.com/office/drawing/2014/main" id="{40F4F59B-F2A9-A57D-9BEB-8D06D2E92D4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51" name="TextBox 27">
                <a:extLst>
                  <a:ext uri="{FF2B5EF4-FFF2-40B4-BE49-F238E27FC236}">
                    <a16:creationId xmlns:a16="http://schemas.microsoft.com/office/drawing/2014/main" id="{F38227EB-DBA1-43C6-0B71-4FAE1B0713A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47" name="Freeform 28">
              <a:extLst>
                <a:ext uri="{FF2B5EF4-FFF2-40B4-BE49-F238E27FC236}">
                  <a16:creationId xmlns:a16="http://schemas.microsoft.com/office/drawing/2014/main" id="{0AB59952-1527-DE81-16AF-3C9D82DF4E0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8" name="TextBox 29">
              <a:extLst>
                <a:ext uri="{FF2B5EF4-FFF2-40B4-BE49-F238E27FC236}">
                  <a16:creationId xmlns:a16="http://schemas.microsoft.com/office/drawing/2014/main" id="{129472EE-44E1-563E-953F-4005E3AD120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49" name="TextBox 30">
              <a:extLst>
                <a:ext uri="{FF2B5EF4-FFF2-40B4-BE49-F238E27FC236}">
                  <a16:creationId xmlns:a16="http://schemas.microsoft.com/office/drawing/2014/main" id="{7447C145-7028-88A9-35CB-AA720C861E7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grpSp>
        <p:nvGrpSpPr>
          <p:cNvPr id="52" name="Group 24">
            <a:extLst>
              <a:ext uri="{FF2B5EF4-FFF2-40B4-BE49-F238E27FC236}">
                <a16:creationId xmlns:a16="http://schemas.microsoft.com/office/drawing/2014/main" id="{ED54BDD0-D80D-11FD-427A-FD0BD6953502}"/>
              </a:ext>
            </a:extLst>
          </p:cNvPr>
          <p:cNvGrpSpPr/>
          <p:nvPr/>
        </p:nvGrpSpPr>
        <p:grpSpPr>
          <a:xfrm>
            <a:off x="9845569" y="5899413"/>
            <a:ext cx="849460" cy="756542"/>
            <a:chOff x="0" y="43144"/>
            <a:chExt cx="1132614" cy="1008722"/>
          </a:xfrm>
        </p:grpSpPr>
        <p:grpSp>
          <p:nvGrpSpPr>
            <p:cNvPr id="53" name="Group 25">
              <a:extLst>
                <a:ext uri="{FF2B5EF4-FFF2-40B4-BE49-F238E27FC236}">
                  <a16:creationId xmlns:a16="http://schemas.microsoft.com/office/drawing/2014/main" id="{5FA10FFA-E5C8-1598-BD1E-201EFAAED81C}"/>
                </a:ext>
              </a:extLst>
            </p:cNvPr>
            <p:cNvGrpSpPr/>
            <p:nvPr/>
          </p:nvGrpSpPr>
          <p:grpSpPr>
            <a:xfrm>
              <a:off x="0" y="43144"/>
              <a:ext cx="1008722" cy="1008722"/>
              <a:chOff x="0" y="0"/>
              <a:chExt cx="812800" cy="812800"/>
            </a:xfrm>
          </p:grpSpPr>
          <p:sp>
            <p:nvSpPr>
              <p:cNvPr id="57" name="Freeform 26">
                <a:extLst>
                  <a:ext uri="{FF2B5EF4-FFF2-40B4-BE49-F238E27FC236}">
                    <a16:creationId xmlns:a16="http://schemas.microsoft.com/office/drawing/2014/main" id="{035C037E-5AF2-D524-59FC-37D9E7721D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58" name="TextBox 27">
                <a:extLst>
                  <a:ext uri="{FF2B5EF4-FFF2-40B4-BE49-F238E27FC236}">
                    <a16:creationId xmlns:a16="http://schemas.microsoft.com/office/drawing/2014/main" id="{F5AB3CD0-8D22-8F6E-B577-043D5E1A05D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54" name="Freeform 28">
              <a:extLst>
                <a:ext uri="{FF2B5EF4-FFF2-40B4-BE49-F238E27FC236}">
                  <a16:creationId xmlns:a16="http://schemas.microsoft.com/office/drawing/2014/main" id="{3B4AB736-4539-A263-B622-E5C275A1FDE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5" name="TextBox 29">
              <a:extLst>
                <a:ext uri="{FF2B5EF4-FFF2-40B4-BE49-F238E27FC236}">
                  <a16:creationId xmlns:a16="http://schemas.microsoft.com/office/drawing/2014/main" id="{037E90A9-A48A-F59C-7043-83635388045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56" name="TextBox 30">
              <a:extLst>
                <a:ext uri="{FF2B5EF4-FFF2-40B4-BE49-F238E27FC236}">
                  <a16:creationId xmlns:a16="http://schemas.microsoft.com/office/drawing/2014/main" id="{5EF38E9F-8F24-5865-3872-5F6E3467637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pic>
        <p:nvPicPr>
          <p:cNvPr id="59" name="Picture 58">
            <a:extLst>
              <a:ext uri="{FF2B5EF4-FFF2-40B4-BE49-F238E27FC236}">
                <a16:creationId xmlns:a16="http://schemas.microsoft.com/office/drawing/2014/main" id="{81D104A6-153A-D4ED-0D2E-696DFE52C29B}"/>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6763400" y="2199953"/>
            <a:ext cx="740178" cy="1033458"/>
          </a:xfrm>
          <a:prstGeom prst="rect">
            <a:avLst/>
          </a:prstGeom>
        </p:spPr>
      </p:pic>
      <p:pic>
        <p:nvPicPr>
          <p:cNvPr id="60" name="Picture 59">
            <a:extLst>
              <a:ext uri="{FF2B5EF4-FFF2-40B4-BE49-F238E27FC236}">
                <a16:creationId xmlns:a16="http://schemas.microsoft.com/office/drawing/2014/main" id="{391FE45D-F384-F38F-6BC9-00F23EAFF83D}"/>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9911062" y="2215819"/>
            <a:ext cx="740178" cy="1033458"/>
          </a:xfrm>
          <a:prstGeom prst="rect">
            <a:avLst/>
          </a:prstGeom>
        </p:spPr>
      </p:pic>
      <p:pic>
        <p:nvPicPr>
          <p:cNvPr id="61" name="Picture 60">
            <a:extLst>
              <a:ext uri="{FF2B5EF4-FFF2-40B4-BE49-F238E27FC236}">
                <a16:creationId xmlns:a16="http://schemas.microsoft.com/office/drawing/2014/main" id="{0FBD00E5-22D8-ECE1-FA35-DECB1B2CE402}"/>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61013" t="21364" r="16672" b="23247"/>
          <a:stretch>
            <a:fillRect/>
          </a:stretch>
        </p:blipFill>
        <p:spPr>
          <a:xfrm>
            <a:off x="13021450" y="2215819"/>
            <a:ext cx="740178" cy="1033458"/>
          </a:xfrm>
          <a:prstGeom prst="rect">
            <a:avLst/>
          </a:prstGeom>
        </p:spPr>
      </p:pic>
      <p:pic>
        <p:nvPicPr>
          <p:cNvPr id="13" name="Picture 12">
            <a:extLst>
              <a:ext uri="{FF2B5EF4-FFF2-40B4-BE49-F238E27FC236}">
                <a16:creationId xmlns:a16="http://schemas.microsoft.com/office/drawing/2014/main" id="{6AA9FAC9-ED2D-2D4E-41FD-DD717703E730}"/>
              </a:ext>
            </a:extLst>
          </p:cNvPr>
          <p:cNvPicPr>
            <a:picLocks noChangeAspect="1"/>
          </p:cNvPicPr>
          <p:nvPr/>
        </p:nvPicPr>
        <p:blipFill>
          <a:blip r:embed="rId18"/>
          <a:stretch>
            <a:fillRect/>
          </a:stretch>
        </p:blipFill>
        <p:spPr>
          <a:xfrm>
            <a:off x="13824317" y="5758052"/>
            <a:ext cx="1409758" cy="842725"/>
          </a:xfrm>
          <a:prstGeom prst="rect">
            <a:avLst/>
          </a:prstGeom>
        </p:spPr>
      </p:pic>
      <p:pic>
        <p:nvPicPr>
          <p:cNvPr id="62" name="Picture 61">
            <a:extLst>
              <a:ext uri="{FF2B5EF4-FFF2-40B4-BE49-F238E27FC236}">
                <a16:creationId xmlns:a16="http://schemas.microsoft.com/office/drawing/2014/main" id="{84052E8E-6419-445B-2310-45C6D9F6E5AE}"/>
              </a:ext>
            </a:extLst>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38326" t="23867" r="38888" b="21518"/>
          <a:stretch>
            <a:fillRect/>
          </a:stretch>
        </p:blipFill>
        <p:spPr>
          <a:xfrm>
            <a:off x="16107756" y="2213365"/>
            <a:ext cx="740178" cy="997909"/>
          </a:xfrm>
          <a:prstGeom prst="rect">
            <a:avLst/>
          </a:prstGeom>
        </p:spPr>
      </p:pic>
      <p:grpSp>
        <p:nvGrpSpPr>
          <p:cNvPr id="63" name="Group 24">
            <a:extLst>
              <a:ext uri="{FF2B5EF4-FFF2-40B4-BE49-F238E27FC236}">
                <a16:creationId xmlns:a16="http://schemas.microsoft.com/office/drawing/2014/main" id="{C6037DAA-E5A0-828D-7109-CE5EEEA6B568}"/>
              </a:ext>
            </a:extLst>
          </p:cNvPr>
          <p:cNvGrpSpPr/>
          <p:nvPr/>
        </p:nvGrpSpPr>
        <p:grpSpPr>
          <a:xfrm>
            <a:off x="16088224" y="5839864"/>
            <a:ext cx="849460" cy="756542"/>
            <a:chOff x="0" y="43144"/>
            <a:chExt cx="1132614" cy="1008722"/>
          </a:xfrm>
        </p:grpSpPr>
        <p:grpSp>
          <p:nvGrpSpPr>
            <p:cNvPr id="64" name="Group 25">
              <a:extLst>
                <a:ext uri="{FF2B5EF4-FFF2-40B4-BE49-F238E27FC236}">
                  <a16:creationId xmlns:a16="http://schemas.microsoft.com/office/drawing/2014/main" id="{87B8C4F0-DE79-D751-4471-7B7EBAED7C1C}"/>
                </a:ext>
              </a:extLst>
            </p:cNvPr>
            <p:cNvGrpSpPr/>
            <p:nvPr/>
          </p:nvGrpSpPr>
          <p:grpSpPr>
            <a:xfrm>
              <a:off x="0" y="43144"/>
              <a:ext cx="1008722" cy="1008722"/>
              <a:chOff x="0" y="0"/>
              <a:chExt cx="812800" cy="812800"/>
            </a:xfrm>
          </p:grpSpPr>
          <p:sp>
            <p:nvSpPr>
              <p:cNvPr id="69" name="Freeform 26">
                <a:extLst>
                  <a:ext uri="{FF2B5EF4-FFF2-40B4-BE49-F238E27FC236}">
                    <a16:creationId xmlns:a16="http://schemas.microsoft.com/office/drawing/2014/main" id="{48B3EA2C-A9B5-D9BD-6E9C-03644213E9B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a:p>
            </p:txBody>
          </p:sp>
          <p:sp>
            <p:nvSpPr>
              <p:cNvPr id="70" name="TextBox 27">
                <a:extLst>
                  <a:ext uri="{FF2B5EF4-FFF2-40B4-BE49-F238E27FC236}">
                    <a16:creationId xmlns:a16="http://schemas.microsoft.com/office/drawing/2014/main" id="{A61A514D-CB25-9AD8-106A-71CD3DA34EF8}"/>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a:p>
            </p:txBody>
          </p:sp>
        </p:grpSp>
        <p:sp>
          <p:nvSpPr>
            <p:cNvPr id="65" name="Freeform 28">
              <a:extLst>
                <a:ext uri="{FF2B5EF4-FFF2-40B4-BE49-F238E27FC236}">
                  <a16:creationId xmlns:a16="http://schemas.microsoft.com/office/drawing/2014/main" id="{E2D717E1-C3E5-D630-BEF3-03DB9E89EDF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7" name="TextBox 29">
              <a:extLst>
                <a:ext uri="{FF2B5EF4-FFF2-40B4-BE49-F238E27FC236}">
                  <a16:creationId xmlns:a16="http://schemas.microsoft.com/office/drawing/2014/main" id="{65EE6060-7048-B955-9C46-E788907E0945}"/>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a:solidFill>
                    <a:srgbClr val="FFFFFF"/>
                  </a:solidFill>
                  <a:latin typeface="League Spartan"/>
                </a:rPr>
                <a:t> made </a:t>
              </a:r>
            </a:p>
            <a:p>
              <a:pPr algn="l">
                <a:lnSpc>
                  <a:spcPts val="1749"/>
                </a:lnSpc>
              </a:pPr>
              <a:r>
                <a:rPr lang="en-US" sz="1495" spc="-74">
                  <a:solidFill>
                    <a:srgbClr val="FFFFFF"/>
                  </a:solidFill>
                  <a:latin typeface="League Spartan"/>
                </a:rPr>
                <a:t>       site</a:t>
              </a:r>
            </a:p>
          </p:txBody>
        </p:sp>
        <p:sp>
          <p:nvSpPr>
            <p:cNvPr id="68" name="TextBox 30">
              <a:extLst>
                <a:ext uri="{FF2B5EF4-FFF2-40B4-BE49-F238E27FC236}">
                  <a16:creationId xmlns:a16="http://schemas.microsoft.com/office/drawing/2014/main" id="{851287F8-94A4-5A61-1EE3-8F0921286195}"/>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a:solidFill>
                    <a:srgbClr val="A6D8EC"/>
                  </a:solidFill>
                  <a:latin typeface="Feeling Passionate"/>
                </a:rPr>
                <a:t>on</a:t>
              </a:r>
            </a:p>
          </p:txBody>
        </p:sp>
      </p:grpSp>
      <p:pic>
        <p:nvPicPr>
          <p:cNvPr id="8" name="Picture 7">
            <a:extLst>
              <a:ext uri="{FF2B5EF4-FFF2-40B4-BE49-F238E27FC236}">
                <a16:creationId xmlns:a16="http://schemas.microsoft.com/office/drawing/2014/main" id="{7F276158-5A43-0ABF-FCFC-3EF94D369012}"/>
              </a:ext>
            </a:extLst>
          </p:cNvPr>
          <p:cNvPicPr>
            <a:picLocks noChangeAspect="1"/>
          </p:cNvPicPr>
          <p:nvPr/>
        </p:nvPicPr>
        <p:blipFill>
          <a:blip r:embed="rId18"/>
          <a:stretch>
            <a:fillRect/>
          </a:stretch>
        </p:blipFill>
        <p:spPr>
          <a:xfrm>
            <a:off x="10753275" y="5792747"/>
            <a:ext cx="1409758" cy="842725"/>
          </a:xfrm>
          <a:prstGeom prst="rect">
            <a:avLst/>
          </a:prstGeom>
        </p:spPr>
      </p:pic>
      <p:grpSp>
        <p:nvGrpSpPr>
          <p:cNvPr id="117" name="Group 39">
            <a:extLst>
              <a:ext uri="{FF2B5EF4-FFF2-40B4-BE49-F238E27FC236}">
                <a16:creationId xmlns:a16="http://schemas.microsoft.com/office/drawing/2014/main" id="{4C8E93BF-98B6-A0AB-92D5-783314C645EE}"/>
              </a:ext>
            </a:extLst>
          </p:cNvPr>
          <p:cNvGrpSpPr/>
          <p:nvPr/>
        </p:nvGrpSpPr>
        <p:grpSpPr>
          <a:xfrm>
            <a:off x="15143713" y="5969341"/>
            <a:ext cx="839876" cy="634434"/>
            <a:chOff x="0" y="0"/>
            <a:chExt cx="1119835" cy="845912"/>
          </a:xfrm>
        </p:grpSpPr>
        <p:grpSp>
          <p:nvGrpSpPr>
            <p:cNvPr id="118" name="Group 40">
              <a:extLst>
                <a:ext uri="{FF2B5EF4-FFF2-40B4-BE49-F238E27FC236}">
                  <a16:creationId xmlns:a16="http://schemas.microsoft.com/office/drawing/2014/main" id="{30ED6A0D-AB86-BDE5-CFAC-1580702953B2}"/>
                </a:ext>
              </a:extLst>
            </p:cNvPr>
            <p:cNvGrpSpPr/>
            <p:nvPr/>
          </p:nvGrpSpPr>
          <p:grpSpPr>
            <a:xfrm>
              <a:off x="0" y="371470"/>
              <a:ext cx="1119835" cy="474442"/>
              <a:chOff x="0" y="-28575"/>
              <a:chExt cx="831609" cy="352329"/>
            </a:xfrm>
          </p:grpSpPr>
          <p:sp>
            <p:nvSpPr>
              <p:cNvPr id="121" name="Freeform 41">
                <a:extLst>
                  <a:ext uri="{FF2B5EF4-FFF2-40B4-BE49-F238E27FC236}">
                    <a16:creationId xmlns:a16="http://schemas.microsoft.com/office/drawing/2014/main" id="{C86D0619-C634-9353-A0E5-876100F20304}"/>
                  </a:ext>
                </a:extLst>
              </p:cNvPr>
              <p:cNvSpPr/>
              <p:nvPr/>
            </p:nvSpPr>
            <p:spPr>
              <a:xfrm>
                <a:off x="0" y="0"/>
                <a:ext cx="831609" cy="323754"/>
              </a:xfrm>
              <a:custGeom>
                <a:avLst/>
                <a:gdLst/>
                <a:ahLst/>
                <a:cxnLst/>
                <a:rect l="l" t="t" r="r" b="b"/>
                <a:pathLst>
                  <a:path w="831609" h="323754">
                    <a:moveTo>
                      <a:pt x="161877" y="0"/>
                    </a:moveTo>
                    <a:lnTo>
                      <a:pt x="669732" y="0"/>
                    </a:lnTo>
                    <a:cubicBezTo>
                      <a:pt x="712665" y="0"/>
                      <a:pt x="753839" y="17055"/>
                      <a:pt x="784197" y="47413"/>
                    </a:cubicBezTo>
                    <a:cubicBezTo>
                      <a:pt x="814555" y="77771"/>
                      <a:pt x="831609" y="118945"/>
                      <a:pt x="831609" y="161877"/>
                    </a:cubicBezTo>
                    <a:lnTo>
                      <a:pt x="831609" y="161877"/>
                    </a:lnTo>
                    <a:cubicBezTo>
                      <a:pt x="831609" y="204810"/>
                      <a:pt x="814555" y="245984"/>
                      <a:pt x="784197" y="276341"/>
                    </a:cubicBezTo>
                    <a:cubicBezTo>
                      <a:pt x="753839" y="306699"/>
                      <a:pt x="712665" y="323754"/>
                      <a:pt x="669732" y="323754"/>
                    </a:cubicBezTo>
                    <a:lnTo>
                      <a:pt x="161877" y="323754"/>
                    </a:lnTo>
                    <a:cubicBezTo>
                      <a:pt x="118945" y="323754"/>
                      <a:pt x="77771" y="306699"/>
                      <a:pt x="47413" y="276341"/>
                    </a:cubicBezTo>
                    <a:cubicBezTo>
                      <a:pt x="17055" y="245984"/>
                      <a:pt x="0" y="204810"/>
                      <a:pt x="0" y="161877"/>
                    </a:cubicBezTo>
                    <a:lnTo>
                      <a:pt x="0" y="161877"/>
                    </a:lnTo>
                    <a:cubicBezTo>
                      <a:pt x="0" y="118945"/>
                      <a:pt x="17055" y="77771"/>
                      <a:pt x="47413" y="47413"/>
                    </a:cubicBezTo>
                    <a:cubicBezTo>
                      <a:pt x="77771" y="17055"/>
                      <a:pt x="118945" y="0"/>
                      <a:pt x="161877" y="0"/>
                    </a:cubicBezTo>
                    <a:close/>
                  </a:path>
                </a:pathLst>
              </a:custGeom>
              <a:solidFill>
                <a:srgbClr val="18B210"/>
              </a:solidFill>
            </p:spPr>
            <p:txBody>
              <a:bodyPr/>
              <a:lstStyle/>
              <a:p>
                <a:endParaRPr lang="en-GB"/>
              </a:p>
            </p:txBody>
          </p:sp>
          <p:sp>
            <p:nvSpPr>
              <p:cNvPr id="122" name="TextBox 42">
                <a:extLst>
                  <a:ext uri="{FF2B5EF4-FFF2-40B4-BE49-F238E27FC236}">
                    <a16:creationId xmlns:a16="http://schemas.microsoft.com/office/drawing/2014/main" id="{C62F6B73-A0B5-154D-21E2-74BDAFF8F6FE}"/>
                  </a:ext>
                </a:extLst>
              </p:cNvPr>
              <p:cNvSpPr txBox="1"/>
              <p:nvPr/>
            </p:nvSpPr>
            <p:spPr>
              <a:xfrm>
                <a:off x="0" y="-28575"/>
                <a:ext cx="831609" cy="352329"/>
              </a:xfrm>
              <a:prstGeom prst="rect">
                <a:avLst/>
              </a:prstGeom>
            </p:spPr>
            <p:txBody>
              <a:bodyPr lIns="27376" tIns="27376" rIns="27376" bIns="27376" rtlCol="0" anchor="ctr"/>
              <a:lstStyle/>
              <a:p>
                <a:pPr algn="ctr">
                  <a:lnSpc>
                    <a:spcPts val="1959"/>
                  </a:lnSpc>
                </a:pPr>
                <a:endParaRPr/>
              </a:p>
            </p:txBody>
          </p:sp>
        </p:grpSp>
        <p:sp>
          <p:nvSpPr>
            <p:cNvPr id="119" name="TextBox 43">
              <a:extLst>
                <a:ext uri="{FF2B5EF4-FFF2-40B4-BE49-F238E27FC236}">
                  <a16:creationId xmlns:a16="http://schemas.microsoft.com/office/drawing/2014/main" id="{C2B76E2C-E8F6-F695-4775-0DD321EFAE09}"/>
                </a:ext>
              </a:extLst>
            </p:cNvPr>
            <p:cNvSpPr txBox="1"/>
            <p:nvPr/>
          </p:nvSpPr>
          <p:spPr>
            <a:xfrm>
              <a:off x="28334" y="442006"/>
              <a:ext cx="1063167" cy="343273"/>
            </a:xfrm>
            <a:prstGeom prst="rect">
              <a:avLst/>
            </a:prstGeom>
          </p:spPr>
          <p:txBody>
            <a:bodyPr lIns="0" tIns="0" rIns="0" bIns="0" rtlCol="0" anchor="t">
              <a:spAutoFit/>
            </a:bodyPr>
            <a:lstStyle/>
            <a:p>
              <a:pPr algn="ctr">
                <a:lnSpc>
                  <a:spcPts val="2170"/>
                </a:lnSpc>
                <a:spcBef>
                  <a:spcPct val="0"/>
                </a:spcBef>
              </a:pPr>
              <a:r>
                <a:rPr lang="en-US" sz="1550" dirty="0">
                  <a:solidFill>
                    <a:srgbClr val="F2FBF4"/>
                  </a:solidFill>
                  <a:latin typeface="TAN Nimbus"/>
                </a:rPr>
                <a:t>vegan</a:t>
              </a:r>
            </a:p>
          </p:txBody>
        </p:sp>
        <p:sp>
          <p:nvSpPr>
            <p:cNvPr id="120" name="Freeform 44">
              <a:extLst>
                <a:ext uri="{FF2B5EF4-FFF2-40B4-BE49-F238E27FC236}">
                  <a16:creationId xmlns:a16="http://schemas.microsoft.com/office/drawing/2014/main" id="{CA8C761B-77D8-E7C5-4FCF-164D2F8E9B01}"/>
                </a:ext>
              </a:extLst>
            </p:cNvPr>
            <p:cNvSpPr/>
            <p:nvPr/>
          </p:nvSpPr>
          <p:spPr>
            <a:xfrm>
              <a:off x="180716" y="0"/>
              <a:ext cx="758403" cy="457882"/>
            </a:xfrm>
            <a:custGeom>
              <a:avLst/>
              <a:gdLst/>
              <a:ahLst/>
              <a:cxnLst/>
              <a:rect l="l" t="t" r="r" b="b"/>
              <a:pathLst>
                <a:path w="758403" h="457882">
                  <a:moveTo>
                    <a:pt x="0" y="0"/>
                  </a:moveTo>
                  <a:lnTo>
                    <a:pt x="758403" y="0"/>
                  </a:lnTo>
                  <a:lnTo>
                    <a:pt x="758403" y="457882"/>
                  </a:lnTo>
                  <a:lnTo>
                    <a:pt x="0" y="4578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spTree>
    <p:extLst>
      <p:ext uri="{BB962C8B-B14F-4D97-AF65-F5344CB8AC3E}">
        <p14:creationId xmlns:p14="http://schemas.microsoft.com/office/powerpoint/2010/main" val="151617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86D735906C2045B630126150A2C9FD" ma:contentTypeVersion="21" ma:contentTypeDescription="Create a new document." ma:contentTypeScope="" ma:versionID="10671a9072849d219ff41260d80cde4c">
  <xsd:schema xmlns:xsd="http://www.w3.org/2001/XMLSchema" xmlns:xs="http://www.w3.org/2001/XMLSchema" xmlns:p="http://schemas.microsoft.com/office/2006/metadata/properties" xmlns:ns2="cc315347-6dc2-4f31-871c-4fac13c8e90b" xmlns:ns3="abd9c013-afd4-4605-a7aa-45ecbe72d026" targetNamespace="http://schemas.microsoft.com/office/2006/metadata/properties" ma:root="true" ma:fieldsID="c92aee4f736b14dc762fcc0d04dea306" ns2:_="" ns3:_="">
    <xsd:import namespace="cc315347-6dc2-4f31-871c-4fac13c8e90b"/>
    <xsd:import namespace="abd9c013-afd4-4605-a7aa-45ecbe72d026"/>
    <xsd:element name="properties">
      <xsd:complexType>
        <xsd:sequence>
          <xsd:element name="documentManagement">
            <xsd:complexType>
              <xsd:all>
                <xsd:element ref="ns2:Document_x0020_Type"/>
                <xsd:element ref="ns2:MediaServiceMetadata" minOccurs="0"/>
                <xsd:element ref="ns2:MediaServiceFastMetadata"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15347-6dc2-4f31-871c-4fac13c8e90b" elementFormDefault="qualified">
    <xsd:import namespace="http://schemas.microsoft.com/office/2006/documentManagement/types"/>
    <xsd:import namespace="http://schemas.microsoft.com/office/infopath/2007/PartnerControls"/>
    <xsd:element name="Document_x0020_Type" ma:index="8" ma:displayName="Document Type" ma:default="Menus" ma:format="Dropdown" ma:internalName="Document_x0020_Type">
      <xsd:simpleType>
        <xsd:restriction base="dms:Choice">
          <xsd:enumeration value="Menus"/>
          <xsd:enumeration value="Recipes"/>
          <xsd:enumeration value="Allergens"/>
          <xsd:enumeration value="Added Benefits"/>
          <xsd:enumeration value="Standards"/>
          <xsd:enumeration value="Packed Lunch"/>
          <xsd:enumeration value="Theme &amp; Discovery Day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Tags" ma:index="22" nillable="true" ma:displayName="Tags" ma:format="Dropdown" ma:internalName="Tags">
      <xsd:simpleType>
        <xsd:restriction base="dms:Choice">
          <xsd:enumeration value="Poster"/>
          <xsd:enumeration value="Bulletin"/>
          <xsd:enumeration value="Offers"/>
          <xsd:enumeration value="Menu"/>
          <xsd:enumeration value="Guide"/>
          <xsd:enumeration value="Recipes"/>
          <xsd:enumeration value="FS13"/>
          <xsd:enumeration value="Digital"/>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NOTES" ma:index="24"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d9c013-afd4-4605-a7aa-45ecbe72d0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54521f6-1ebf-4e9c-aee0-7875e57b3681}" ma:internalName="TaxCatchAll" ma:showField="CatchAllData" ma:web="abd9c013-afd4-4605-a7aa-45ecbe72d02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c315347-6dc2-4f31-871c-4fac13c8e90b">
      <Terms xmlns="http://schemas.microsoft.com/office/infopath/2007/PartnerControls"/>
    </lcf76f155ced4ddcb4097134ff3c332f>
    <TaxCatchAll xmlns="abd9c013-afd4-4605-a7aa-45ecbe72d026" xsi:nil="true"/>
    <Document_x0020_Type xmlns="cc315347-6dc2-4f31-871c-4fac13c8e90b">Menus</Document_x0020_Type>
    <NOTES xmlns="cc315347-6dc2-4f31-871c-4fac13c8e90b" xsi:nil="true"/>
    <Tags xmlns="cc315347-6dc2-4f31-871c-4fac13c8e90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20D3A3-5260-42F7-A5E8-E8960B6217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15347-6dc2-4f31-871c-4fac13c8e90b"/>
    <ds:schemaRef ds:uri="abd9c013-afd4-4605-a7aa-45ecbe72d0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51A84E-8596-453E-AC24-822B7785F912}">
  <ds:schemaRefs>
    <ds:schemaRef ds:uri="http://purl.org/dc/elements/1.1/"/>
    <ds:schemaRef ds:uri="http://purl.org/dc/terms/"/>
    <ds:schemaRef ds:uri="http://purl.org/dc/dcmitype/"/>
    <ds:schemaRef ds:uri="http://www.w3.org/XML/1998/namespace"/>
    <ds:schemaRef ds:uri="http://schemas.microsoft.com/office/2006/documentManagement/types"/>
    <ds:schemaRef ds:uri="93f07fc0-f3cc-4d0b-9a4f-54b5dee9d132"/>
    <ds:schemaRef ds:uri="http://schemas.microsoft.com/office/infopath/2007/PartnerControls"/>
    <ds:schemaRef ds:uri="http://schemas.openxmlformats.org/package/2006/metadata/core-properties"/>
    <ds:schemaRef ds:uri="cfcc8f99-6edd-417c-8b08-e4af51aa64dc"/>
    <ds:schemaRef ds:uri="http://schemas.microsoft.com/office/2006/metadata/properties"/>
    <ds:schemaRef ds:uri="cc315347-6dc2-4f31-871c-4fac13c8e90b"/>
    <ds:schemaRef ds:uri="abd9c013-afd4-4605-a7aa-45ecbe72d026"/>
  </ds:schemaRefs>
</ds:datastoreItem>
</file>

<file path=customXml/itemProps3.xml><?xml version="1.0" encoding="utf-8"?>
<ds:datastoreItem xmlns:ds="http://schemas.openxmlformats.org/officeDocument/2006/customXml" ds:itemID="{2A40F742-1C66-4AA3-905C-B3FC47F03A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TotalTime>
  <Words>1716</Words>
  <Application>Microsoft Office PowerPoint</Application>
  <PresentationFormat>Custom</PresentationFormat>
  <Paragraphs>349</Paragraphs>
  <Slides>4</Slides>
  <Notes>2</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ONE</dc:title>
  <cp:lastModifiedBy>Alice Brealy</cp:lastModifiedBy>
  <cp:revision>3</cp:revision>
  <dcterms:created xsi:type="dcterms:W3CDTF">2006-08-16T00:00:00Z</dcterms:created>
  <dcterms:modified xsi:type="dcterms:W3CDTF">2026-03-05T18:18:29Z</dcterms:modified>
  <dc:identifier>DAGF9D2QlfU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0x010100FA86D735906C2045B630126150A2C9FD</vt:lpwstr>
  </property>
  <property fmtid="{D5CDD505-2E9C-101B-9397-08002B2CF9AE}" pid="3" name="MediaServiceImageTags">
    <vt:lpwstr/>
  </property>
</Properties>
</file>