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58A71-9CE8-4370-A201-3BC4B288ED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CAADBA-1271-406C-89EA-F38211D9F1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98358-EF11-4595-88F7-E674E4656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B554-C76B-4F70-B50F-D6FC4B62AD89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F9685C-D2B7-4EE7-9ED4-51392A161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79427A-00D2-4108-BA9B-4EA623918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87A5-0D32-4CA8-829E-5F314035E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261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9B0A4-01D9-4CF9-B5A2-76512C139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B9C076-8A27-48A5-A1C9-9221BF0371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31B76-CD00-47B1-9C1F-5136F5A5F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B554-C76B-4F70-B50F-D6FC4B62AD89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902608-6982-4C43-9B58-BA35251F1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C896A9-F996-4A84-A549-F5A33A5EA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87A5-0D32-4CA8-829E-5F314035E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335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A05A17-5A93-4FD8-94FC-FD32706067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4CE131-4881-4611-A8CC-E92B4DB8EE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F284F2-C1D0-4D40-8641-7D8B98E7F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B554-C76B-4F70-B50F-D6FC4B62AD89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4307A-7FD3-4E60-8558-A89D79EBB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3E08B4-A1D7-4D92-BDCB-9F71761FD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87A5-0D32-4CA8-829E-5F314035E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792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8C4D9-D0A8-43F4-B963-763A8BC59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FD26A-4167-4D14-B66A-DA1EC2ABE4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CDF072-313C-4939-983E-A47A66910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B554-C76B-4F70-B50F-D6FC4B62AD89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021900-5185-4A53-B1EF-6E90D0E60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F0AA7-DD92-45BE-8D94-87FC894F3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87A5-0D32-4CA8-829E-5F314035E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92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9D9A5-13E1-4BB2-9F1C-22380781E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4492E8-0E65-4226-9691-BC460A178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39BFAB-E402-4066-AA91-F3FEBDD25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B554-C76B-4F70-B50F-D6FC4B62AD89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E016FB-7EB0-42AF-8C27-965523E77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0302B-A486-430B-BB2C-B87C6E20E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87A5-0D32-4CA8-829E-5F314035E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645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4308A-2C41-4869-B4A8-419981A8C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BBCD3A-DF2B-4341-863F-CF1B318B69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B0DE3F-1794-4BFE-8D19-716A54055F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260AAD-BE68-4875-AACA-5EEF0F2E0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B554-C76B-4F70-B50F-D6FC4B62AD89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461C8C-197A-4F2B-B011-A980652B0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C0F9E3-1F55-4131-A305-7EB74AA36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87A5-0D32-4CA8-829E-5F314035E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58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A0D26-B9D8-44FC-B9D0-73E57F666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2BD6BB-C83D-4BA2-937F-B7F9FC677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301C20-0294-459F-886B-D614D48A69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B46C17-F009-4C69-9E23-2F93E5FE9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247AAE-D280-4849-A859-6321C08BEC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74906A-6633-4768-9438-96450A39C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B554-C76B-4F70-B50F-D6FC4B62AD89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8402D7-D0EE-49AE-BC43-B92470373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DBBF38-6FB3-47CE-A98A-D9A932151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87A5-0D32-4CA8-829E-5F314035E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291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AAA68-AD9E-4820-BB7E-8848FD5EC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1F7264-C0CB-4F35-AF26-5B0A4568D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B554-C76B-4F70-B50F-D6FC4B62AD89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A0145E-46B6-4AAB-ACFA-0087D7510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AAE74-0C79-4C01-AA05-45D57172B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87A5-0D32-4CA8-829E-5F314035E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5152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AD3607-191F-4D63-8600-0871A1672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B554-C76B-4F70-B50F-D6FC4B62AD89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10646F-6D8D-4FBE-A3C7-6E84E387C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03BE18-D7B0-442B-87D9-BFB053D9C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87A5-0D32-4CA8-829E-5F314035E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427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64198-4C12-494F-A2BA-FADB61BC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827E1-091E-4E7C-A3BA-417580223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4717D6-42BD-4389-AC9E-747FE6974D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432596-2637-47E7-9C62-79F5A08BF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B554-C76B-4F70-B50F-D6FC4B62AD89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A4F5C9-9727-49D8-B48A-183FB0C8C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EBF096-C856-4493-ACA5-F776DD192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87A5-0D32-4CA8-829E-5F314035E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524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28A76-CAC6-4E7D-A602-3721FC955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5C4456-20CD-4398-A85D-0CF514D587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BF1240-2A79-46B3-9D1A-1061080079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B3A48F-72F9-4E16-97ED-387DAFD32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8B554-C76B-4F70-B50F-D6FC4B62AD89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5554B-D974-4B05-A38A-45DE56844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56F286-6065-4E31-953F-FC113C95F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87A5-0D32-4CA8-829E-5F314035E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517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7FBB66-021B-4044-9B65-DB2DC8453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15EBA8-11FF-4C84-BC09-827E77D2D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8D82A-3EE3-4308-AA24-E69F9AC1C2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8B554-C76B-4F70-B50F-D6FC4B62AD89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52DB94-8491-414E-8774-B7BD03DFE8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06CEB-0148-4C45-92F0-F275F3386A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187A5-0D32-4CA8-829E-5F314035E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4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World Landmarks Globe">
            <a:extLst>
              <a:ext uri="{FF2B5EF4-FFF2-40B4-BE49-F238E27FC236}">
                <a16:creationId xmlns:a16="http://schemas.microsoft.com/office/drawing/2014/main" id="{C113E41F-2427-43A4-9864-D5BE724B7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452"/>
            <a:ext cx="12192000" cy="6931452"/>
          </a:xfrm>
          <a:prstGeom prst="rect">
            <a:avLst/>
          </a:prstGeom>
          <a:noFill/>
          <a:ln>
            <a:solidFill>
              <a:srgbClr val="E9FFFF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FD840C-1905-4FBA-881B-AA2C0A08B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3533" y="2474932"/>
            <a:ext cx="5794407" cy="1515968"/>
          </a:xfrm>
          <a:solidFill>
            <a:srgbClr val="E9FFFF"/>
          </a:solidFill>
          <a:ln>
            <a:solidFill>
              <a:srgbClr val="E9FFFF"/>
            </a:solidFill>
          </a:ln>
        </p:spPr>
        <p:txBody>
          <a:bodyPr>
            <a:normAutofit fontScale="90000"/>
          </a:bodyPr>
          <a:lstStyle/>
          <a:p>
            <a:r>
              <a:rPr lang="en-GB" u="sng" dirty="0"/>
              <a:t>Beyond Harbury - Topic Web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8041B7-802B-4635-9CDC-493553039B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263" y="207031"/>
            <a:ext cx="2237295" cy="6500700"/>
          </a:xfrm>
          <a:solidFill>
            <a:srgbClr val="E9FFFF"/>
          </a:solidFill>
          <a:ln>
            <a:solidFill>
              <a:srgbClr val="E9FFFF"/>
            </a:solidFill>
          </a:ln>
        </p:spPr>
        <p:txBody>
          <a:bodyPr>
            <a:normAutofit/>
          </a:bodyPr>
          <a:lstStyle/>
          <a:p>
            <a:r>
              <a:rPr lang="en-GB" sz="1400" b="1" u="sng" dirty="0"/>
              <a:t>Geography</a:t>
            </a:r>
          </a:p>
          <a:p>
            <a:r>
              <a:rPr lang="en-GB" sz="1400" dirty="0"/>
              <a:t>Locations, continents, cities and countries</a:t>
            </a:r>
          </a:p>
          <a:p>
            <a:r>
              <a:rPr lang="en-GB" sz="1400" dirty="0"/>
              <a:t>Geographical locations in Britain</a:t>
            </a:r>
          </a:p>
          <a:p>
            <a:r>
              <a:rPr lang="en-GB" sz="1400" dirty="0"/>
              <a:t>Human and Physical geography of Britain and Harbury</a:t>
            </a:r>
          </a:p>
          <a:p>
            <a:r>
              <a:rPr lang="en-GB" sz="1400" dirty="0"/>
              <a:t>World Geography – latitude, longitude, equator, tropics continents. </a:t>
            </a:r>
          </a:p>
          <a:p>
            <a:r>
              <a:rPr lang="en-GB" sz="1400" dirty="0"/>
              <a:t>Geographical similarities and differences </a:t>
            </a:r>
          </a:p>
          <a:p>
            <a:r>
              <a:rPr lang="en-GB" sz="1400" dirty="0"/>
              <a:t>Climate zones, river and mountains </a:t>
            </a:r>
          </a:p>
          <a:p>
            <a:r>
              <a:rPr lang="en-GB" sz="1400" dirty="0"/>
              <a:t>Settlements, land use and trade links. </a:t>
            </a:r>
          </a:p>
          <a:p>
            <a:r>
              <a:rPr lang="en-GB" sz="1400" dirty="0"/>
              <a:t>Natural resources. </a:t>
            </a:r>
          </a:p>
          <a:p>
            <a:r>
              <a:rPr lang="en-GB" sz="1400" dirty="0"/>
              <a:t>Maps – atlas work, globes and digital </a:t>
            </a:r>
          </a:p>
          <a:p>
            <a:r>
              <a:rPr lang="en-GB" sz="1400" dirty="0"/>
              <a:t>Compass references and grid references. </a:t>
            </a:r>
          </a:p>
          <a:p>
            <a:r>
              <a:rPr lang="en-GB" sz="1400" dirty="0"/>
              <a:t>Comparisons of the United Kingdom and the wider world. 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DD04A0B-EBE6-4D03-9C60-B2874EB02C37}"/>
              </a:ext>
            </a:extLst>
          </p:cNvPr>
          <p:cNvSpPr txBox="1">
            <a:spLocks/>
          </p:cNvSpPr>
          <p:nvPr/>
        </p:nvSpPr>
        <p:spPr>
          <a:xfrm>
            <a:off x="4411563" y="279133"/>
            <a:ext cx="2822753" cy="1991636"/>
          </a:xfrm>
          <a:prstGeom prst="rect">
            <a:avLst/>
          </a:prstGeom>
          <a:solidFill>
            <a:srgbClr val="E9FFFF"/>
          </a:solidFill>
          <a:ln>
            <a:solidFill>
              <a:srgbClr val="E9FFFF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u="sng" dirty="0"/>
              <a:t>English</a:t>
            </a:r>
            <a:r>
              <a:rPr lang="en-GB" sz="1800" u="sng" dirty="0"/>
              <a:t> </a:t>
            </a:r>
          </a:p>
          <a:p>
            <a:r>
              <a:rPr lang="en-GB" sz="1200" u="sng" dirty="0"/>
              <a:t>Texts: </a:t>
            </a:r>
            <a:r>
              <a:rPr lang="en-GB" sz="1200" dirty="0"/>
              <a:t>The Girl of Ink and Stars</a:t>
            </a:r>
          </a:p>
          <a:p>
            <a:endParaRPr lang="en-GB" sz="1600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8156AB39-B638-4F30-84CC-D83A2D6AF375}"/>
              </a:ext>
            </a:extLst>
          </p:cNvPr>
          <p:cNvSpPr txBox="1">
            <a:spLocks/>
          </p:cNvSpPr>
          <p:nvPr/>
        </p:nvSpPr>
        <p:spPr>
          <a:xfrm>
            <a:off x="2428457" y="4080311"/>
            <a:ext cx="2278297" cy="892325"/>
          </a:xfrm>
          <a:prstGeom prst="rect">
            <a:avLst/>
          </a:prstGeom>
          <a:solidFill>
            <a:srgbClr val="E9FFFF"/>
          </a:solidFill>
          <a:ln>
            <a:solidFill>
              <a:srgbClr val="E9FFFF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u="sng" dirty="0"/>
              <a:t>Science</a:t>
            </a:r>
          </a:p>
          <a:p>
            <a:r>
              <a:rPr lang="en-GB" sz="1400" dirty="0"/>
              <a:t>Electricity </a:t>
            </a:r>
          </a:p>
          <a:p>
            <a:r>
              <a:rPr lang="en-GB" sz="1400" dirty="0"/>
              <a:t>Evolution</a:t>
            </a:r>
          </a:p>
          <a:p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5E65D41-E186-46D6-A7BC-CB11B78897C2}"/>
              </a:ext>
            </a:extLst>
          </p:cNvPr>
          <p:cNvSpPr txBox="1">
            <a:spLocks/>
          </p:cNvSpPr>
          <p:nvPr/>
        </p:nvSpPr>
        <p:spPr>
          <a:xfrm>
            <a:off x="7786194" y="5051969"/>
            <a:ext cx="1707776" cy="1655762"/>
          </a:xfrm>
          <a:prstGeom prst="rect">
            <a:avLst/>
          </a:prstGeom>
          <a:solidFill>
            <a:srgbClr val="E9FFFF"/>
          </a:solidFill>
          <a:ln>
            <a:solidFill>
              <a:srgbClr val="E9FFFF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u="sng" dirty="0"/>
              <a:t>PE</a:t>
            </a:r>
          </a:p>
          <a:p>
            <a:r>
              <a:rPr lang="en-GB" sz="1200" dirty="0"/>
              <a:t>Tag Rugby</a:t>
            </a:r>
          </a:p>
          <a:p>
            <a:r>
              <a:rPr lang="en-GB" sz="1200" dirty="0"/>
              <a:t>Athletics</a:t>
            </a:r>
          </a:p>
          <a:p>
            <a:r>
              <a:rPr lang="en-GB" sz="1200" dirty="0"/>
              <a:t>Football</a:t>
            </a:r>
          </a:p>
          <a:p>
            <a:r>
              <a:rPr lang="en-GB" sz="1200" dirty="0"/>
              <a:t>Cricket</a:t>
            </a:r>
          </a:p>
          <a:p>
            <a:endParaRPr lang="en-GB" sz="1200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92EE1EA-0A09-426C-ADA6-78DF3BFA3896}"/>
              </a:ext>
            </a:extLst>
          </p:cNvPr>
          <p:cNvSpPr txBox="1">
            <a:spLocks/>
          </p:cNvSpPr>
          <p:nvPr/>
        </p:nvSpPr>
        <p:spPr>
          <a:xfrm>
            <a:off x="4839576" y="5051969"/>
            <a:ext cx="2593945" cy="1655762"/>
          </a:xfrm>
          <a:prstGeom prst="rect">
            <a:avLst/>
          </a:prstGeom>
          <a:solidFill>
            <a:srgbClr val="E9FFFF"/>
          </a:solidFill>
          <a:ln>
            <a:solidFill>
              <a:srgbClr val="E9FFFF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u="sng" dirty="0"/>
              <a:t>RE</a:t>
            </a:r>
          </a:p>
          <a:p>
            <a:r>
              <a:rPr lang="en-GB" sz="1400" dirty="0"/>
              <a:t>What is truth and where might it be found? </a:t>
            </a:r>
          </a:p>
          <a:p>
            <a:r>
              <a:rPr lang="en-GB" sz="1400" dirty="0"/>
              <a:t>How can God bring freedom and Justice?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29BFE92C-D5E6-435A-9EB0-FD6356A1465D}"/>
              </a:ext>
            </a:extLst>
          </p:cNvPr>
          <p:cNvSpPr txBox="1">
            <a:spLocks/>
          </p:cNvSpPr>
          <p:nvPr/>
        </p:nvSpPr>
        <p:spPr>
          <a:xfrm>
            <a:off x="4906651" y="4195062"/>
            <a:ext cx="2378697" cy="652744"/>
          </a:xfrm>
          <a:prstGeom prst="rect">
            <a:avLst/>
          </a:prstGeom>
          <a:solidFill>
            <a:srgbClr val="E9FFFF"/>
          </a:solidFill>
          <a:ln>
            <a:solidFill>
              <a:srgbClr val="E9FFFF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u="sng" dirty="0"/>
              <a:t>Maths </a:t>
            </a:r>
          </a:p>
          <a:p>
            <a:r>
              <a:rPr lang="en-GB" sz="1200" dirty="0"/>
              <a:t>Consolidation and problem solving 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3DA4365D-A7AD-42A3-B636-650C26296491}"/>
              </a:ext>
            </a:extLst>
          </p:cNvPr>
          <p:cNvSpPr txBox="1">
            <a:spLocks/>
          </p:cNvSpPr>
          <p:nvPr/>
        </p:nvSpPr>
        <p:spPr>
          <a:xfrm>
            <a:off x="9846643" y="5780190"/>
            <a:ext cx="2237295" cy="927541"/>
          </a:xfrm>
          <a:prstGeom prst="rect">
            <a:avLst/>
          </a:prstGeom>
          <a:solidFill>
            <a:srgbClr val="E9FFFF"/>
          </a:solidFill>
          <a:ln>
            <a:solidFill>
              <a:srgbClr val="E9FFFF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b="1" u="sng" dirty="0"/>
              <a:t>Values</a:t>
            </a:r>
          </a:p>
          <a:p>
            <a:r>
              <a:rPr lang="en-GB" sz="1200" dirty="0"/>
              <a:t>Collaboration and Diversity </a:t>
            </a:r>
          </a:p>
          <a:p>
            <a:r>
              <a:rPr lang="en-GB" sz="1200" dirty="0"/>
              <a:t>Inclusion and Justice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D039C50C-6C85-4905-B0F6-E435EEBDB85D}"/>
              </a:ext>
            </a:extLst>
          </p:cNvPr>
          <p:cNvSpPr txBox="1">
            <a:spLocks/>
          </p:cNvSpPr>
          <p:nvPr/>
        </p:nvSpPr>
        <p:spPr>
          <a:xfrm>
            <a:off x="2508536" y="5051969"/>
            <a:ext cx="2115294" cy="1655762"/>
          </a:xfrm>
          <a:prstGeom prst="rect">
            <a:avLst/>
          </a:prstGeom>
          <a:solidFill>
            <a:srgbClr val="E9FFFF"/>
          </a:solidFill>
          <a:ln>
            <a:solidFill>
              <a:srgbClr val="E9FFFF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u="sng" dirty="0"/>
              <a:t>Computing</a:t>
            </a:r>
          </a:p>
          <a:p>
            <a:r>
              <a:rPr lang="en-GB" sz="1400" dirty="0"/>
              <a:t>Health Wellbeing and Lifestyle</a:t>
            </a:r>
          </a:p>
          <a:p>
            <a:r>
              <a:rPr lang="en-GB" sz="1400" dirty="0"/>
              <a:t>Privacy Security and Copyright </a:t>
            </a:r>
          </a:p>
          <a:p>
            <a:endParaRPr lang="en-GB" dirty="0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2BBCD327-18DA-4266-BC86-2D26FA18DD37}"/>
              </a:ext>
            </a:extLst>
          </p:cNvPr>
          <p:cNvSpPr txBox="1">
            <a:spLocks/>
          </p:cNvSpPr>
          <p:nvPr/>
        </p:nvSpPr>
        <p:spPr>
          <a:xfrm>
            <a:off x="7565372" y="4075272"/>
            <a:ext cx="2149420" cy="892325"/>
          </a:xfrm>
          <a:prstGeom prst="rect">
            <a:avLst/>
          </a:prstGeom>
          <a:solidFill>
            <a:srgbClr val="E9FFFF"/>
          </a:solidFill>
          <a:ln>
            <a:solidFill>
              <a:srgbClr val="E9FFFF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200" b="1" u="sng" dirty="0"/>
              <a:t>Music</a:t>
            </a:r>
          </a:p>
          <a:p>
            <a:r>
              <a:rPr lang="en-GB" sz="1200" dirty="0"/>
              <a:t>Our School Production</a:t>
            </a:r>
          </a:p>
          <a:p>
            <a:r>
              <a:rPr lang="en-GB" sz="1200" dirty="0"/>
              <a:t>Reflect, Rewind and Replay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9F731C03-71D0-44DD-B0FD-2AC550A37EE9}"/>
              </a:ext>
            </a:extLst>
          </p:cNvPr>
          <p:cNvSpPr txBox="1">
            <a:spLocks/>
          </p:cNvSpPr>
          <p:nvPr/>
        </p:nvSpPr>
        <p:spPr>
          <a:xfrm>
            <a:off x="9843845" y="3379828"/>
            <a:ext cx="2240093" cy="867067"/>
          </a:xfrm>
          <a:prstGeom prst="rect">
            <a:avLst/>
          </a:prstGeom>
          <a:solidFill>
            <a:srgbClr val="E9FFFF"/>
          </a:solidFill>
          <a:ln>
            <a:solidFill>
              <a:srgbClr val="E9FFFF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u="sng" dirty="0"/>
              <a:t>German </a:t>
            </a:r>
          </a:p>
          <a:p>
            <a:r>
              <a:rPr lang="en-GB" sz="1400" dirty="0"/>
              <a:t>Eating Out</a:t>
            </a:r>
          </a:p>
          <a:p>
            <a:r>
              <a:rPr lang="en-GB" sz="1400" dirty="0"/>
              <a:t>Performance Time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EE5A0B08-6BED-4478-92CB-0C8B1F8E9B15}"/>
              </a:ext>
            </a:extLst>
          </p:cNvPr>
          <p:cNvSpPr txBox="1">
            <a:spLocks/>
          </p:cNvSpPr>
          <p:nvPr/>
        </p:nvSpPr>
        <p:spPr>
          <a:xfrm>
            <a:off x="9843845" y="4545949"/>
            <a:ext cx="2240093" cy="956899"/>
          </a:xfrm>
          <a:prstGeom prst="rect">
            <a:avLst/>
          </a:prstGeom>
          <a:solidFill>
            <a:srgbClr val="E9FFFF"/>
          </a:solidFill>
          <a:ln>
            <a:solidFill>
              <a:srgbClr val="E9FFFF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u="sng" dirty="0"/>
              <a:t>PSHE</a:t>
            </a:r>
          </a:p>
          <a:p>
            <a:r>
              <a:rPr lang="en-GB" sz="1400" dirty="0"/>
              <a:t>Relationships </a:t>
            </a:r>
          </a:p>
          <a:p>
            <a:r>
              <a:rPr lang="en-GB" sz="1400" dirty="0"/>
              <a:t>Changing Me</a:t>
            </a:r>
          </a:p>
        </p:txBody>
      </p:sp>
      <p:pic>
        <p:nvPicPr>
          <p:cNvPr id="1026" name="Picture 2" descr="The Girl of Ink and Stars: winner of the British Book Awards' Children's  Book of the Year : Millwood Hargrave, Kiran: Amazon.co.uk: Books">
            <a:extLst>
              <a:ext uri="{FF2B5EF4-FFF2-40B4-BE49-F238E27FC236}">
                <a16:creationId xmlns:a16="http://schemas.microsoft.com/office/drawing/2014/main" id="{4DF379BF-0BA9-4AA8-8739-195EBB1F4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574" y="874530"/>
            <a:ext cx="844366" cy="1296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he Final Year">
            <a:extLst>
              <a:ext uri="{FF2B5EF4-FFF2-40B4-BE49-F238E27FC236}">
                <a16:creationId xmlns:a16="http://schemas.microsoft.com/office/drawing/2014/main" id="{4ED794FF-1584-48FF-A9CD-5C4646BAB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879" y="851802"/>
            <a:ext cx="844366" cy="1311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ubtitle 2">
            <a:extLst>
              <a:ext uri="{FF2B5EF4-FFF2-40B4-BE49-F238E27FC236}">
                <a16:creationId xmlns:a16="http://schemas.microsoft.com/office/drawing/2014/main" id="{9A9040FB-8045-41EA-8F37-B73A7B6F9803}"/>
              </a:ext>
            </a:extLst>
          </p:cNvPr>
          <p:cNvSpPr txBox="1">
            <a:spLocks/>
          </p:cNvSpPr>
          <p:nvPr/>
        </p:nvSpPr>
        <p:spPr>
          <a:xfrm>
            <a:off x="9658457" y="227714"/>
            <a:ext cx="2378697" cy="2800350"/>
          </a:xfrm>
          <a:prstGeom prst="rect">
            <a:avLst/>
          </a:prstGeom>
          <a:solidFill>
            <a:srgbClr val="E9FFFF"/>
          </a:solidFill>
          <a:ln>
            <a:solidFill>
              <a:srgbClr val="E9FFFF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1" u="sng" dirty="0"/>
              <a:t>Art</a:t>
            </a:r>
          </a:p>
          <a:p>
            <a:r>
              <a:rPr lang="en-GB" sz="1400" dirty="0"/>
              <a:t>Memory Box Art </a:t>
            </a:r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48752E-6CB8-4913-8404-C46D2DC692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3271" y="851802"/>
            <a:ext cx="1546843" cy="203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080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DEF1799558DA4CB42826B23B99D5E4" ma:contentTypeVersion="11" ma:contentTypeDescription="Create a new document." ma:contentTypeScope="" ma:versionID="80b03e09cede92e6464a16f1f93cd0db">
  <xsd:schema xmlns:xsd="http://www.w3.org/2001/XMLSchema" xmlns:xs="http://www.w3.org/2001/XMLSchema" xmlns:p="http://schemas.microsoft.com/office/2006/metadata/properties" xmlns:ns3="bb4b6890-c720-4192-9c72-d47962d9f6f1" targetNamespace="http://schemas.microsoft.com/office/2006/metadata/properties" ma:root="true" ma:fieldsID="f9123fccc91f341f93f6cc2cde8211b2" ns3:_="">
    <xsd:import namespace="bb4b6890-c720-4192-9c72-d47962d9f6f1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4b6890-c720-4192-9c72-d47962d9f6f1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2C9E7D-D6FC-49ED-BF13-A6FAB07FC939}">
  <ds:schemaRefs>
    <ds:schemaRef ds:uri="http://purl.org/dc/terms/"/>
    <ds:schemaRef ds:uri="http://purl.org/dc/elements/1.1/"/>
    <ds:schemaRef ds:uri="http://www.w3.org/XML/1998/namespace"/>
    <ds:schemaRef ds:uri="http://purl.org/dc/dcmitype/"/>
    <ds:schemaRef ds:uri="http://schemas.microsoft.com/office/2006/metadata/properties"/>
    <ds:schemaRef ds:uri="bb4b6890-c720-4192-9c72-d47962d9f6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DE7788C5-3946-4B52-B26B-D93653CC78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A01DE06-C93D-4154-8BA3-167C71E142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4b6890-c720-4192-9c72-d47962d9f6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162</Words>
  <Application>Microsoft Office PowerPoint</Application>
  <PresentationFormat>Widescreen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Beyond Harbury - Topic Web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WW2 Topic Web</dc:title>
  <dc:creator>O Watts HCE</dc:creator>
  <cp:lastModifiedBy>O Watts HCE</cp:lastModifiedBy>
  <cp:revision>14</cp:revision>
  <dcterms:created xsi:type="dcterms:W3CDTF">2025-01-06T11:00:40Z</dcterms:created>
  <dcterms:modified xsi:type="dcterms:W3CDTF">2025-05-02T11:10:31Z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0x0101000FDEF1799558DA4CB42826B23B99D5E4</vt:lpwstr>
  </property>
</Properties>
</file>