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Chewy" panose="020B0604020202020204" charset="0"/>
      <p:regular r:id="rId6"/>
    </p:embeddedFont>
    <p:embeddedFont>
      <p:font typeface="Kinetic Letters Unjoined" panose="00000500000000000000" pitchFamily="5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41DB5-F9A5-4932-AD6C-8AB41141F454}" v="2" dt="2024-09-01T18:59:49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man, N" userId="d34b7d13-9051-44f4-adea-9c796b8260a3" providerId="ADAL" clId="{2C041DB5-F9A5-4932-AD6C-8AB41141F454}"/>
    <pc:docChg chg="custSel modSld">
      <pc:chgData name="Gorman, N" userId="d34b7d13-9051-44f4-adea-9c796b8260a3" providerId="ADAL" clId="{2C041DB5-F9A5-4932-AD6C-8AB41141F454}" dt="2024-09-01T18:59:49.080" v="1268"/>
      <pc:docMkLst>
        <pc:docMk/>
      </pc:docMkLst>
      <pc:sldChg chg="modSp mod">
        <pc:chgData name="Gorman, N" userId="d34b7d13-9051-44f4-adea-9c796b8260a3" providerId="ADAL" clId="{2C041DB5-F9A5-4932-AD6C-8AB41141F454}" dt="2024-09-01T18:59:49.080" v="1268"/>
        <pc:sldMkLst>
          <pc:docMk/>
          <pc:sldMk cId="0" sldId="256"/>
        </pc:sldMkLst>
        <pc:spChg chg="mod">
          <ac:chgData name="Gorman, N" userId="d34b7d13-9051-44f4-adea-9c796b8260a3" providerId="ADAL" clId="{2C041DB5-F9A5-4932-AD6C-8AB41141F454}" dt="2024-09-01T18:57:50.622" v="1256" actId="1035"/>
          <ac:spMkLst>
            <pc:docMk/>
            <pc:sldMk cId="0" sldId="256"/>
            <ac:spMk id="4" creationId="{00000000-0000-0000-0000-000000000000}"/>
          </ac:spMkLst>
        </pc:spChg>
        <pc:spChg chg="mod">
          <ac:chgData name="Gorman, N" userId="d34b7d13-9051-44f4-adea-9c796b8260a3" providerId="ADAL" clId="{2C041DB5-F9A5-4932-AD6C-8AB41141F454}" dt="2024-09-01T18:59:43.716" v="1267"/>
          <ac:spMkLst>
            <pc:docMk/>
            <pc:sldMk cId="0" sldId="256"/>
            <ac:spMk id="6" creationId="{00000000-0000-0000-0000-000000000000}"/>
          </ac:spMkLst>
        </pc:spChg>
        <pc:spChg chg="mod">
          <ac:chgData name="Gorman, N" userId="d34b7d13-9051-44f4-adea-9c796b8260a3" providerId="ADAL" clId="{2C041DB5-F9A5-4932-AD6C-8AB41141F454}" dt="2024-09-01T18:59:49.080" v="1268"/>
          <ac:spMkLst>
            <pc:docMk/>
            <pc:sldMk cId="0" sldId="256"/>
            <ac:spMk id="7" creationId="{00000000-0000-0000-0000-000000000000}"/>
          </ac:spMkLst>
        </pc:spChg>
        <pc:spChg chg="mod">
          <ac:chgData name="Gorman, N" userId="d34b7d13-9051-44f4-adea-9c796b8260a3" providerId="ADAL" clId="{2C041DB5-F9A5-4932-AD6C-8AB41141F454}" dt="2024-09-01T18:58:29.573" v="1265" actId="1038"/>
          <ac:spMkLst>
            <pc:docMk/>
            <pc:sldMk cId="0" sldId="256"/>
            <ac:spMk id="9" creationId="{00000000-0000-0000-0000-000000000000}"/>
          </ac:spMkLst>
        </pc:spChg>
        <pc:spChg chg="mod">
          <ac:chgData name="Gorman, N" userId="d34b7d13-9051-44f4-adea-9c796b8260a3" providerId="ADAL" clId="{2C041DB5-F9A5-4932-AD6C-8AB41141F454}" dt="2024-09-01T18:58:16.266" v="1261" actId="255"/>
          <ac:spMkLst>
            <pc:docMk/>
            <pc:sldMk cId="0" sldId="256"/>
            <ac:spMk id="12" creationId="{00000000-0000-0000-0000-000000000000}"/>
          </ac:spMkLst>
        </pc:spChg>
        <pc:spChg chg="mod">
          <ac:chgData name="Gorman, N" userId="d34b7d13-9051-44f4-adea-9c796b8260a3" providerId="ADAL" clId="{2C041DB5-F9A5-4932-AD6C-8AB41141F454}" dt="2024-09-01T18:58:37.825" v="1266" actId="113"/>
          <ac:spMkLst>
            <pc:docMk/>
            <pc:sldMk cId="0" sldId="256"/>
            <ac:spMk id="15" creationId="{00000000-0000-0000-0000-000000000000}"/>
          </ac:spMkLst>
        </pc:spChg>
        <pc:grpChg chg="mod">
          <ac:chgData name="Gorman, N" userId="d34b7d13-9051-44f4-adea-9c796b8260a3" providerId="ADAL" clId="{2C041DB5-F9A5-4932-AD6C-8AB41141F454}" dt="2024-09-01T18:52:59.120" v="803" actId="14100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Gorman, N" userId="d34b7d13-9051-44f4-adea-9c796b8260a3" providerId="ADAL" clId="{2C041DB5-F9A5-4932-AD6C-8AB41141F454}" dt="2024-09-01T18:53:01.559" v="804" actId="1076"/>
          <ac:grpSpMkLst>
            <pc:docMk/>
            <pc:sldMk cId="0" sldId="256"/>
            <ac:grpSpMk id="8" creationId="{00000000-0000-0000-0000-000000000000}"/>
          </ac:grpSpMkLst>
        </pc:grpChg>
        <pc:grpChg chg="mod">
          <ac:chgData name="Gorman, N" userId="d34b7d13-9051-44f4-adea-9c796b8260a3" providerId="ADAL" clId="{2C041DB5-F9A5-4932-AD6C-8AB41141F454}" dt="2024-09-01T18:58:09.016" v="1259" actId="14100"/>
          <ac:grpSpMkLst>
            <pc:docMk/>
            <pc:sldMk cId="0" sldId="256"/>
            <ac:grpSpMk id="11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7427" y="0"/>
            <a:ext cx="18485427" cy="10496807"/>
          </a:xfrm>
          <a:custGeom>
            <a:avLst/>
            <a:gdLst/>
            <a:ahLst/>
            <a:cxnLst/>
            <a:rect l="l" t="t" r="r" b="b"/>
            <a:pathLst>
              <a:path w="18485427" h="10496807">
                <a:moveTo>
                  <a:pt x="0" y="0"/>
                </a:moveTo>
                <a:lnTo>
                  <a:pt x="18485427" y="0"/>
                </a:lnTo>
                <a:lnTo>
                  <a:pt x="18485427" y="10496807"/>
                </a:lnTo>
                <a:lnTo>
                  <a:pt x="0" y="10496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52" r="-615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71907" y="1912739"/>
            <a:ext cx="4809694" cy="5530988"/>
            <a:chOff x="-216375" y="-38100"/>
            <a:chExt cx="1584511" cy="1456721"/>
          </a:xfrm>
        </p:grpSpPr>
        <p:sp>
          <p:nvSpPr>
            <p:cNvPr id="4" name="Freeform 4"/>
            <p:cNvSpPr/>
            <p:nvPr/>
          </p:nvSpPr>
          <p:spPr>
            <a:xfrm>
              <a:off x="-216375" y="-30104"/>
              <a:ext cx="1368136" cy="1418621"/>
            </a:xfrm>
            <a:custGeom>
              <a:avLst/>
              <a:gdLst/>
              <a:ahLst/>
              <a:cxnLst/>
              <a:rect l="l" t="t" r="r" b="b"/>
              <a:pathLst>
                <a:path w="1368136" h="1418621">
                  <a:moveTo>
                    <a:pt x="0" y="0"/>
                  </a:moveTo>
                  <a:lnTo>
                    <a:pt x="1368136" y="0"/>
                  </a:lnTo>
                  <a:lnTo>
                    <a:pt x="1368136" y="1418621"/>
                  </a:lnTo>
                  <a:lnTo>
                    <a:pt x="0" y="141862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GB" sz="4000" b="1" dirty="0">
                  <a:latin typeface="Kinetic Letters Unjoined" panose="00000500000000000000" pitchFamily="50" charset="0"/>
                </a:rPr>
                <a:t>Key Texts</a:t>
              </a:r>
            </a:p>
            <a:p>
              <a:pPr algn="ctr"/>
              <a:r>
                <a:rPr lang="en-GB" sz="4800" dirty="0">
                  <a:latin typeface="Kinetic Letters Unjoined" panose="00000500000000000000" pitchFamily="50" charset="0"/>
                </a:rPr>
                <a:t>Here We Are</a:t>
              </a:r>
            </a:p>
            <a:p>
              <a:pPr algn="ctr"/>
              <a:r>
                <a:rPr lang="en-GB" sz="4800" dirty="0">
                  <a:latin typeface="Kinetic Letters Unjoined" panose="00000500000000000000" pitchFamily="50" charset="0"/>
                </a:rPr>
                <a:t>The Everywhere Bear</a:t>
              </a:r>
            </a:p>
            <a:p>
              <a:pPr algn="ctr"/>
              <a:r>
                <a:rPr lang="en-GB" sz="4800" dirty="0">
                  <a:latin typeface="Kinetic Letters Unjoined" panose="00000500000000000000" pitchFamily="50" charset="0"/>
                </a:rPr>
                <a:t>The Colour Monster</a:t>
              </a:r>
            </a:p>
            <a:p>
              <a:pPr algn="ctr"/>
              <a:r>
                <a:rPr lang="en-GB" sz="4800" dirty="0" err="1">
                  <a:latin typeface="Kinetic Letters Unjoined" panose="00000500000000000000" pitchFamily="50" charset="0"/>
                </a:rPr>
                <a:t>Beegu</a:t>
              </a:r>
              <a:endParaRPr lang="en-GB" sz="4800" dirty="0">
                <a:latin typeface="Kinetic Letters Unjoined" panose="00000500000000000000" pitchFamily="50" charset="0"/>
              </a:endParaRPr>
            </a:p>
            <a:p>
              <a:pPr algn="ctr"/>
              <a:r>
                <a:rPr lang="en-GB" sz="4800" dirty="0">
                  <a:latin typeface="Kinetic Letters Unjoined" panose="00000500000000000000" pitchFamily="50" charset="0"/>
                </a:rPr>
                <a:t>Would You Rather?</a:t>
              </a:r>
            </a:p>
            <a:p>
              <a:pPr algn="ctr"/>
              <a:r>
                <a:rPr lang="en-GB" sz="4800" dirty="0" err="1">
                  <a:latin typeface="Kinetic Letters Unjoined" panose="00000500000000000000" pitchFamily="50" charset="0"/>
                </a:rPr>
                <a:t>Superpoop</a:t>
              </a:r>
              <a:endParaRPr lang="en-GB" sz="4800" dirty="0">
                <a:latin typeface="Kinetic Letters Unjoined" panose="00000500000000000000" pitchFamily="50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68136" cy="1456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09800" y="-62829"/>
            <a:ext cx="14357917" cy="1287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0"/>
              </a:lnSpc>
            </a:pPr>
            <a:r>
              <a:rPr lang="en-US" sz="748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wy"/>
                <a:ea typeface="Chewy"/>
                <a:cs typeface="Chewy"/>
                <a:sym typeface="Chewy"/>
              </a:rPr>
              <a:t>Hardwick Green Primary Academy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33799" y="1029356"/>
            <a:ext cx="10820400" cy="818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</a:pPr>
            <a:r>
              <a:rPr lang="en-US" sz="478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wy"/>
                <a:ea typeface="Chewy"/>
                <a:cs typeface="Chewy"/>
                <a:sym typeface="Chewy"/>
              </a:rPr>
              <a:t>Reception Knowledge </a:t>
            </a:r>
            <a:r>
              <a:rPr lang="en-US" sz="478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wy"/>
                <a:ea typeface="Chewy"/>
                <a:cs typeface="Chewy"/>
                <a:sym typeface="Chewy"/>
              </a:rPr>
              <a:t>Organiser</a:t>
            </a:r>
            <a:r>
              <a:rPr lang="en-US" sz="478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wy"/>
                <a:ea typeface="Chewy"/>
                <a:cs typeface="Chewy"/>
                <a:sym typeface="Chewy"/>
              </a:rPr>
              <a:t> - Autumn 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787560" y="1912739"/>
            <a:ext cx="6045881" cy="5530988"/>
            <a:chOff x="-224195" y="-38100"/>
            <a:chExt cx="1592331" cy="1456721"/>
          </a:xfrm>
        </p:grpSpPr>
        <p:sp>
          <p:nvSpPr>
            <p:cNvPr id="9" name="Freeform 9"/>
            <p:cNvSpPr/>
            <p:nvPr/>
          </p:nvSpPr>
          <p:spPr>
            <a:xfrm>
              <a:off x="-224195" y="-30104"/>
              <a:ext cx="1368136" cy="1418621"/>
            </a:xfrm>
            <a:custGeom>
              <a:avLst/>
              <a:gdLst/>
              <a:ahLst/>
              <a:cxnLst/>
              <a:rect l="l" t="t" r="r" b="b"/>
              <a:pathLst>
                <a:path w="1368136" h="1418621">
                  <a:moveTo>
                    <a:pt x="0" y="0"/>
                  </a:moveTo>
                  <a:lnTo>
                    <a:pt x="1368136" y="0"/>
                  </a:lnTo>
                  <a:lnTo>
                    <a:pt x="1368136" y="1418621"/>
                  </a:lnTo>
                  <a:lnTo>
                    <a:pt x="0" y="141862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GB" sz="4000" b="1" dirty="0">
                  <a:latin typeface="Kinetic Letters Unjoined" panose="00000500000000000000" pitchFamily="50" charset="0"/>
                </a:rPr>
                <a:t>Vocabulary</a:t>
              </a:r>
            </a:p>
            <a:p>
              <a:pPr algn="ctr"/>
              <a:r>
                <a:rPr lang="en-GB" sz="3600" dirty="0">
                  <a:latin typeface="Kinetic Letters Unjoined" panose="00000500000000000000" pitchFamily="50" charset="0"/>
                </a:rPr>
                <a:t>Family, household, parents, siblings, grandparents, different, diverse, seasons, Spring, Summer, Autumn, Winter, weather, country, town, community, school, Earth, planets, solar system, physical features, land, nature, equality, recycle, environment, reuse, costume, tradition, celebration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68136" cy="1456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42631" y="1811782"/>
            <a:ext cx="7673462" cy="5530988"/>
            <a:chOff x="-106435" y="-38100"/>
            <a:chExt cx="1645024" cy="1456721"/>
          </a:xfrm>
        </p:grpSpPr>
        <p:sp>
          <p:nvSpPr>
            <p:cNvPr id="12" name="Freeform 12"/>
            <p:cNvSpPr/>
            <p:nvPr/>
          </p:nvSpPr>
          <p:spPr>
            <a:xfrm>
              <a:off x="-106435" y="0"/>
              <a:ext cx="1645024" cy="1418621"/>
            </a:xfrm>
            <a:custGeom>
              <a:avLst/>
              <a:gdLst/>
              <a:ahLst/>
              <a:cxnLst/>
              <a:rect l="l" t="t" r="r" b="b"/>
              <a:pathLst>
                <a:path w="1368136" h="1418621">
                  <a:moveTo>
                    <a:pt x="0" y="0"/>
                  </a:moveTo>
                  <a:lnTo>
                    <a:pt x="1368136" y="0"/>
                  </a:lnTo>
                  <a:lnTo>
                    <a:pt x="1368136" y="1418621"/>
                  </a:lnTo>
                  <a:lnTo>
                    <a:pt x="0" y="1418621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GB" sz="4000" b="1" dirty="0">
                  <a:latin typeface="Kinetic Letters Unjoined" panose="00000500000000000000" pitchFamily="50" charset="0"/>
                </a:rPr>
                <a:t>Key Knowledge</a:t>
              </a:r>
            </a:p>
            <a:p>
              <a:pPr marL="125413" indent="-125413">
                <a:buFont typeface="Arial" panose="020B0604020202020204" pitchFamily="34" charset="0"/>
                <a:buChar char="•"/>
                <a:tabLst>
                  <a:tab pos="257175" algn="l"/>
                </a:tabLst>
              </a:pPr>
              <a:r>
                <a:rPr lang="en-GB" sz="2900" dirty="0">
                  <a:latin typeface="Kinetic Letters Unjoined" panose="00000500000000000000" pitchFamily="50" charset="0"/>
                </a:rPr>
                <a:t>We all belong to a family and there are many diverse types of family.</a:t>
              </a:r>
            </a:p>
            <a:p>
              <a:pPr marL="125413" indent="-125413">
                <a:buFont typeface="Arial" panose="020B0604020202020204" pitchFamily="34" charset="0"/>
                <a:buChar char="•"/>
              </a:pPr>
              <a:r>
                <a:rPr lang="en-GB" sz="2900" dirty="0">
                  <a:latin typeface="Kinetic Letters Unjoined" panose="00000500000000000000" pitchFamily="50" charset="0"/>
                </a:rPr>
                <a:t>There are 4 seasons in the year which usually have different weather.</a:t>
              </a:r>
            </a:p>
            <a:p>
              <a:pPr marL="125413" indent="-125413">
                <a:buFont typeface="Arial" panose="020B0604020202020204" pitchFamily="34" charset="0"/>
                <a:buChar char="•"/>
              </a:pPr>
              <a:r>
                <a:rPr lang="en-GB" sz="2900" dirty="0">
                  <a:latin typeface="Kinetic Letters Unjoined" panose="00000500000000000000" pitchFamily="50" charset="0"/>
                </a:rPr>
                <a:t>We live in a town called Stockton-on-Tees which is in England. England is in the United Kingdom. </a:t>
              </a:r>
            </a:p>
            <a:p>
              <a:pPr marL="125413" indent="-125413">
                <a:buFont typeface="Arial" panose="020B0604020202020204" pitchFamily="34" charset="0"/>
                <a:buChar char="•"/>
              </a:pPr>
              <a:r>
                <a:rPr lang="en-GB" sz="2900" dirty="0">
                  <a:latin typeface="Kinetic Letters Unjoined" panose="00000500000000000000" pitchFamily="50" charset="0"/>
                </a:rPr>
                <a:t>Black History Month is a special time of year when we celebrate the achievements and contributions of Black people throughout history.</a:t>
              </a:r>
            </a:p>
            <a:p>
              <a:pPr marL="125413" indent="-125413">
                <a:buFont typeface="Arial" panose="020B0604020202020204" pitchFamily="34" charset="0"/>
                <a:buChar char="•"/>
              </a:pPr>
              <a:r>
                <a:rPr lang="en-GB" sz="2900" dirty="0">
                  <a:latin typeface="Kinetic Letters Unjoined" panose="00000500000000000000" pitchFamily="50" charset="0"/>
                </a:rPr>
                <a:t>I know how to keep my body safe and respect personal privacy.</a:t>
              </a:r>
            </a:p>
            <a:p>
              <a:pPr marL="125413" indent="-125413">
                <a:buFont typeface="Arial" panose="020B0604020202020204" pitchFamily="34" charset="0"/>
                <a:buChar char="•"/>
              </a:pPr>
              <a:r>
                <a:rPr lang="en-GB" sz="2900" dirty="0">
                  <a:latin typeface="Kinetic Letters Unjoined" panose="00000500000000000000" pitchFamily="50" charset="0"/>
                </a:rPr>
                <a:t>We should recycle or reuse some materials to look after the environment..</a:t>
              </a:r>
            </a:p>
            <a:p>
              <a:pPr marL="125413" indent="-125413">
                <a:buFont typeface="Arial" panose="020B0604020202020204" pitchFamily="34" charset="0"/>
                <a:buChar char="•"/>
              </a:pPr>
              <a:r>
                <a:rPr lang="en-GB" sz="2900" dirty="0">
                  <a:latin typeface="Kinetic Letters Unjoined" panose="00000500000000000000" pitchFamily="50" charset="0"/>
                </a:rPr>
                <a:t>Halloween is a fun celebration that happens on 31</a:t>
              </a:r>
              <a:r>
                <a:rPr lang="en-GB" sz="2900" baseline="30000" dirty="0">
                  <a:latin typeface="Kinetic Letters Unjoined" panose="00000500000000000000" pitchFamily="50" charset="0"/>
                </a:rPr>
                <a:t>st</a:t>
              </a:r>
              <a:r>
                <a:rPr lang="en-GB" sz="2900" dirty="0">
                  <a:latin typeface="Kinetic Letters Unjoined" panose="00000500000000000000" pitchFamily="50" charset="0"/>
                </a:rPr>
                <a:t> October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68136" cy="1456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0999" y="7487316"/>
            <a:ext cx="17526002" cy="2862513"/>
            <a:chOff x="-170588" y="-38100"/>
            <a:chExt cx="4615902" cy="697165"/>
          </a:xfrm>
        </p:grpSpPr>
        <p:sp>
          <p:nvSpPr>
            <p:cNvPr id="15" name="Freeform 15"/>
            <p:cNvSpPr/>
            <p:nvPr/>
          </p:nvSpPr>
          <p:spPr>
            <a:xfrm>
              <a:off x="-170588" y="-33623"/>
              <a:ext cx="4615902" cy="692688"/>
            </a:xfrm>
            <a:custGeom>
              <a:avLst/>
              <a:gdLst/>
              <a:ahLst/>
              <a:cxnLst/>
              <a:rect l="l" t="t" r="r" b="b"/>
              <a:pathLst>
                <a:path w="4274726" h="643763">
                  <a:moveTo>
                    <a:pt x="0" y="0"/>
                  </a:moveTo>
                  <a:lnTo>
                    <a:pt x="4274726" y="0"/>
                  </a:lnTo>
                  <a:lnTo>
                    <a:pt x="4274726" y="643763"/>
                  </a:lnTo>
                  <a:lnTo>
                    <a:pt x="0" y="643763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GB" sz="2800" b="1" dirty="0">
                  <a:latin typeface="Kinetic Letters Unjoined" panose="00000500000000000000" pitchFamily="50" charset="0"/>
                </a:rPr>
                <a:t>Wider Curriculum &amp; Experiences</a:t>
              </a:r>
            </a:p>
            <a:p>
              <a:r>
                <a:rPr lang="en-GB" sz="3000" b="1" dirty="0">
                  <a:latin typeface="Kinetic Letters Unjoined" panose="00000500000000000000" pitchFamily="50" charset="0"/>
                </a:rPr>
                <a:t>Phonics – </a:t>
              </a:r>
              <a:r>
                <a:rPr lang="en-GB" sz="3000" dirty="0">
                  <a:latin typeface="Kinetic Letters Unjoined" panose="00000500000000000000" pitchFamily="50" charset="0"/>
                </a:rPr>
                <a:t>We will begin learning to read and write set 1 sounds in Read Write Inc and begin to read simple CVC words.</a:t>
              </a:r>
            </a:p>
            <a:p>
              <a:r>
                <a:rPr lang="en-GB" sz="3000" b="1" dirty="0">
                  <a:latin typeface="Kinetic Letters Unjoined" panose="00000500000000000000" pitchFamily="50" charset="0"/>
                </a:rPr>
                <a:t>Maths – </a:t>
              </a:r>
              <a:r>
                <a:rPr lang="en-GB" sz="3000" dirty="0">
                  <a:latin typeface="Kinetic Letters Unjoined" panose="00000500000000000000" pitchFamily="50" charset="0"/>
                </a:rPr>
                <a:t>We will be subitising, counting, sorting, comparing and talking about measures and pattern.</a:t>
              </a:r>
            </a:p>
            <a:p>
              <a:r>
                <a:rPr lang="en-GB" sz="3000" b="1" dirty="0">
                  <a:latin typeface="Kinetic Letters Unjoined" panose="00000500000000000000" pitchFamily="50" charset="0"/>
                </a:rPr>
                <a:t>Jigsaw – </a:t>
              </a:r>
              <a:r>
                <a:rPr lang="en-GB" sz="3000" dirty="0">
                  <a:latin typeface="Kinetic Letters Unjoined" panose="00000500000000000000" pitchFamily="50" charset="0"/>
                </a:rPr>
                <a:t>We will learning about expressing our emotions and how to be a kind friend.</a:t>
              </a:r>
            </a:p>
            <a:p>
              <a:r>
                <a:rPr lang="en-GB" sz="3000" b="1" dirty="0">
                  <a:latin typeface="Kinetic Letters Unjoined" panose="00000500000000000000" pitchFamily="50" charset="0"/>
                </a:rPr>
                <a:t>Discovery RE </a:t>
              </a:r>
              <a:r>
                <a:rPr lang="en-GB" sz="3000" dirty="0">
                  <a:latin typeface="Kinetic Letters Unjoined" panose="00000500000000000000" pitchFamily="50" charset="0"/>
                </a:rPr>
                <a:t>– We will be answering the key question ‘What makes people special?’ and learn about Christianity and Judaism.</a:t>
              </a:r>
            </a:p>
            <a:p>
              <a:r>
                <a:rPr lang="en-GB" sz="3000" b="1" dirty="0">
                  <a:latin typeface="Kinetic Letters Unjoined" panose="00000500000000000000" pitchFamily="50" charset="0"/>
                </a:rPr>
                <a:t>Understanding the World </a:t>
              </a:r>
              <a:r>
                <a:rPr lang="en-GB" sz="3000" dirty="0">
                  <a:latin typeface="Kinetic Letters Unjoined" panose="00000500000000000000" pitchFamily="50" charset="0"/>
                </a:rPr>
                <a:t>– we will learn about families, seasons, where we live, Black History Month, NSPCC Pants, recycling and Halloween.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274726" cy="681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2D27D2E27114C83B49F81FB598F77" ma:contentTypeVersion="15" ma:contentTypeDescription="Create a new document." ma:contentTypeScope="" ma:versionID="be57caaeaea516cc46d9bc36fb9a5566">
  <xsd:schema xmlns:xsd="http://www.w3.org/2001/XMLSchema" xmlns:xs="http://www.w3.org/2001/XMLSchema" xmlns:p="http://schemas.microsoft.com/office/2006/metadata/properties" xmlns:ns2="8ddc7e8a-585a-4a61-b5ae-75eefa10ede3" xmlns:ns3="934a3ab3-bc61-4a89-8167-4e51cb550c0f" targetNamespace="http://schemas.microsoft.com/office/2006/metadata/properties" ma:root="true" ma:fieldsID="89da0be4cf4c317b11d96887816a2baa" ns2:_="" ns3:_="">
    <xsd:import namespace="8ddc7e8a-585a-4a61-b5ae-75eefa10ede3"/>
    <xsd:import namespace="934a3ab3-bc61-4a89-8167-4e51cb550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c7e8a-585a-4a61-b5ae-75eefa10e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a3ab3-bc61-4a89-8167-4e51cb550c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0f8c75f-1f23-4125-9ac0-f7eaba91f9ca}" ma:internalName="TaxCatchAll" ma:showField="CatchAllData" ma:web="934a3ab3-bc61-4a89-8167-4e51cb550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dc7e8a-585a-4a61-b5ae-75eefa10ede3">
      <Terms xmlns="http://schemas.microsoft.com/office/infopath/2007/PartnerControls"/>
    </lcf76f155ced4ddcb4097134ff3c332f>
    <TaxCatchAll xmlns="934a3ab3-bc61-4a89-8167-4e51cb550c0f" xsi:nil="true"/>
  </documentManagement>
</p:properties>
</file>

<file path=customXml/itemProps1.xml><?xml version="1.0" encoding="utf-8"?>
<ds:datastoreItem xmlns:ds="http://schemas.openxmlformats.org/officeDocument/2006/customXml" ds:itemID="{CC9D77EA-9B04-4D4F-8B1B-4190ABFAC2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D3CB1E-9F60-4539-96D1-FF50C0662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dc7e8a-585a-4a61-b5ae-75eefa10ede3"/>
    <ds:schemaRef ds:uri="934a3ab3-bc61-4a89-8167-4e51cb550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B6A281-10CA-4EE4-9D2C-19025845E3BB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8ddc7e8a-585a-4a61-b5ae-75eefa10ede3"/>
    <ds:schemaRef ds:uri="934a3ab3-bc61-4a89-8167-4e51cb550c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311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Kinetic Letters Unjoined</vt:lpstr>
      <vt:lpstr>Calibri</vt:lpstr>
      <vt:lpstr>Chewy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Hardwick Green Primary Academy</dc:title>
  <dc:creator>Gorman, N</dc:creator>
  <cp:lastModifiedBy>Gorman, N</cp:lastModifiedBy>
  <cp:revision>3</cp:revision>
  <dcterms:created xsi:type="dcterms:W3CDTF">2006-08-16T00:00:00Z</dcterms:created>
  <dcterms:modified xsi:type="dcterms:W3CDTF">2024-09-01T18:59:54Z</dcterms:modified>
  <dc:identifier>DAGPD4xLCHs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0x010100C572D27D2E27114C83B49F81FB598F77</vt:lpwstr>
  </property>
  <property fmtid="{D5CDD505-2E9C-101B-9397-08002B2CF9AE}" pid="3" name="MediaServiceImageTags">
    <vt:lpwstr/>
  </property>
</Properties>
</file>