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5584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7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6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0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09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1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1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0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1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9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9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A8DDC302-DBEC-4742-B54B-5E9AAFE96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430001" cy="6858000"/>
          </a:xfrm>
          <a:custGeom>
            <a:avLst/>
            <a:gdLst>
              <a:gd name="connsiteX0" fmla="*/ 0 w 11430001"/>
              <a:gd name="connsiteY0" fmla="*/ 0 h 6858000"/>
              <a:gd name="connsiteX1" fmla="*/ 5330522 w 11430001"/>
              <a:gd name="connsiteY1" fmla="*/ 0 h 6858000"/>
              <a:gd name="connsiteX2" fmla="*/ 5334002 w 11430001"/>
              <a:gd name="connsiteY2" fmla="*/ 0 h 6858000"/>
              <a:gd name="connsiteX3" fmla="*/ 5334002 w 11430001"/>
              <a:gd name="connsiteY3" fmla="*/ 762270 h 6858000"/>
              <a:gd name="connsiteX4" fmla="*/ 11430001 w 11430001"/>
              <a:gd name="connsiteY4" fmla="*/ 762270 h 6858000"/>
              <a:gd name="connsiteX5" fmla="*/ 11430001 w 11430001"/>
              <a:gd name="connsiteY5" fmla="*/ 6094807 h 6858000"/>
              <a:gd name="connsiteX6" fmla="*/ 5330522 w 11430001"/>
              <a:gd name="connsiteY6" fmla="*/ 6094807 h 6858000"/>
              <a:gd name="connsiteX7" fmla="*/ 5330522 w 11430001"/>
              <a:gd name="connsiteY7" fmla="*/ 6858000 h 6858000"/>
              <a:gd name="connsiteX8" fmla="*/ 0 w 11430001"/>
              <a:gd name="connsiteY8" fmla="*/ 6858000 h 6858000"/>
              <a:gd name="connsiteX9" fmla="*/ 0 w 11430001"/>
              <a:gd name="connsiteY9" fmla="*/ 60948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30001" h="6858000">
                <a:moveTo>
                  <a:pt x="0" y="0"/>
                </a:moveTo>
                <a:lnTo>
                  <a:pt x="5330522" y="0"/>
                </a:lnTo>
                <a:lnTo>
                  <a:pt x="5334002" y="0"/>
                </a:lnTo>
                <a:lnTo>
                  <a:pt x="5334002" y="762270"/>
                </a:lnTo>
                <a:lnTo>
                  <a:pt x="11430001" y="762270"/>
                </a:lnTo>
                <a:lnTo>
                  <a:pt x="11430001" y="6094807"/>
                </a:lnTo>
                <a:lnTo>
                  <a:pt x="5330522" y="6094807"/>
                </a:lnTo>
                <a:lnTo>
                  <a:pt x="5330522" y="6858000"/>
                </a:lnTo>
                <a:lnTo>
                  <a:pt x="0" y="6858000"/>
                </a:lnTo>
                <a:lnTo>
                  <a:pt x="0" y="6094807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89E94-2033-6179-DAE3-255E1FEBF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2616" y="1517904"/>
            <a:ext cx="4579288" cy="2796945"/>
          </a:xfrm>
        </p:spPr>
        <p:txBody>
          <a:bodyPr>
            <a:normAutofit fontScale="90000"/>
          </a:bodyPr>
          <a:lstStyle/>
          <a:p>
            <a:pPr algn="l"/>
            <a:r>
              <a:rPr lang="en-GB">
                <a:latin typeface="Twinkl" panose="02000000000000000000" pitchFamily="2" charset="0"/>
              </a:rPr>
              <a:t>Year 1 Phonics Screening Check (PSC)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A746224-648D-9239-B338-1C6778EC6C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" b="3"/>
          <a:stretch/>
        </p:blipFill>
        <p:spPr>
          <a:xfrm>
            <a:off x="20" y="758953"/>
            <a:ext cx="5327883" cy="53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12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F70061-7BBF-2C71-B399-44AD582E8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E8B914F-4947-DFC0-2916-AADF949F4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C0AA32-F25D-1338-484B-196D657A0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7C76E0C1-3EFC-DF89-CBAB-FBEBF7D8B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AAFD8-D678-3B39-CDCB-9D5A7D8EA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395"/>
            <a:ext cx="9899904" cy="1345115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is Phonics?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527D9-698D-C28B-DC80-97823EB7F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57" y="1233014"/>
            <a:ext cx="11007213" cy="522678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Twinkl" panose="02000000000000000000" pitchFamily="2" charset="0"/>
              </a:rPr>
              <a:t>Phonics is how we teach children to read. Children begin to learn phonics (sounds) in Early </a:t>
            </a:r>
            <a:r>
              <a:rPr lang="en-GB" sz="2800">
                <a:latin typeface="Twinkl" panose="02000000000000000000" pitchFamily="2" charset="0"/>
              </a:rPr>
              <a:t>Years - Nursery </a:t>
            </a:r>
            <a:r>
              <a:rPr lang="en-GB" sz="2800" dirty="0">
                <a:latin typeface="Twinkl" panose="02000000000000000000" pitchFamily="2" charset="0"/>
              </a:rPr>
              <a:t>and Reception. </a:t>
            </a:r>
          </a:p>
          <a:p>
            <a:r>
              <a:rPr lang="en-GB" sz="2800" dirty="0">
                <a:latin typeface="Twinkl" panose="02000000000000000000" pitchFamily="2" charset="0"/>
              </a:rPr>
              <a:t>When children start school, they learn the letters which make each of the sounds and how these are used to read and spell words. </a:t>
            </a:r>
          </a:p>
          <a:p>
            <a:r>
              <a:rPr lang="en-GB" sz="2800" dirty="0">
                <a:latin typeface="Twinkl" panose="02000000000000000000" pitchFamily="2" charset="0"/>
              </a:rPr>
              <a:t>For this reason, the first sounds that children are taught are often  ‘s’, ‘a’, ‘t’, ‘p’, ‘</a:t>
            </a:r>
            <a:r>
              <a:rPr lang="en-GB" sz="2800" dirty="0" err="1">
                <a:latin typeface="Twinkl" panose="02000000000000000000" pitchFamily="2" charset="0"/>
              </a:rPr>
              <a:t>i</a:t>
            </a:r>
            <a:r>
              <a:rPr lang="en-GB" sz="2800" dirty="0">
                <a:latin typeface="Twinkl" panose="02000000000000000000" pitchFamily="2" charset="0"/>
              </a:rPr>
              <a:t>’, ‘n’. These sounds can immediately be blended for reading to make simple CVC words (consonant, vowel, consonant) e.g. sat, pin. </a:t>
            </a:r>
          </a:p>
        </p:txBody>
      </p:sp>
    </p:spTree>
    <p:extLst>
      <p:ext uri="{BB962C8B-B14F-4D97-AF65-F5344CB8AC3E}">
        <p14:creationId xmlns:p14="http://schemas.microsoft.com/office/powerpoint/2010/main" val="1005046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720A7-6575-175C-611A-60704D2B1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8E731E-4720-B23F-A6CF-AADE7DA46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B17BC1-B86D-712B-5058-38CEB5B0A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21DC6ED2-F28C-B8C4-5E63-AC5BDD046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3E779-5B86-4053-14EB-0681FD3C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395"/>
            <a:ext cx="7093974" cy="1345115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is the Phonics Screening Check (PSC)?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8C7D-3A92-A04F-BCAD-480FE1EE9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393" y="1431510"/>
            <a:ext cx="11007213" cy="522678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Twinkl" panose="02000000000000000000" pitchFamily="2" charset="0"/>
              </a:rPr>
              <a:t>The Phonics Screening Check (PSC) is a short reading assessment.</a:t>
            </a:r>
          </a:p>
          <a:p>
            <a:r>
              <a:rPr lang="en-GB" sz="2800" dirty="0">
                <a:latin typeface="Twinkl" panose="02000000000000000000" pitchFamily="2" charset="0"/>
              </a:rPr>
              <a:t> It is a statutory assessment which has been designed to give teachers information about the progress the children are making with their phonics learning. </a:t>
            </a:r>
          </a:p>
        </p:txBody>
      </p:sp>
    </p:spTree>
    <p:extLst>
      <p:ext uri="{BB962C8B-B14F-4D97-AF65-F5344CB8AC3E}">
        <p14:creationId xmlns:p14="http://schemas.microsoft.com/office/powerpoint/2010/main" val="415020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3D292-D1AC-F1F2-5F9C-8FEA3756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E9AF8FB-44F8-AF50-7E0C-099B15EF0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CA8DCA-4414-5CC8-AA00-7C05DA1A0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3D82C2DF-2F11-EF4A-5686-19FEEFC12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E78ED-0E3D-BA52-6E99-07AF664A7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395"/>
            <a:ext cx="7093974" cy="1345115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is in the Phonics Screening Check?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581EF-ED16-50FA-A69B-437F3F280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393" y="1431510"/>
            <a:ext cx="11007213" cy="5226780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Twinkl" panose="02000000000000000000" pitchFamily="2" charset="0"/>
              </a:rPr>
              <a:t>The check contains 40 words. </a:t>
            </a:r>
          </a:p>
          <a:p>
            <a:r>
              <a:rPr lang="en-GB" sz="2800" dirty="0">
                <a:latin typeface="Twinkl" panose="02000000000000000000" pitchFamily="2" charset="0"/>
              </a:rPr>
              <a:t>Each child sits one to one with a teacher and reads each word aloud. </a:t>
            </a:r>
          </a:p>
          <a:p>
            <a:r>
              <a:rPr lang="en-GB" sz="2800" dirty="0">
                <a:latin typeface="Twinkl" panose="02000000000000000000" pitchFamily="2" charset="0"/>
              </a:rPr>
              <a:t>The list of words the children read is a combination of 20 real words and 20 pseudo words (nonsense/alien words). </a:t>
            </a:r>
          </a:p>
          <a:p>
            <a:r>
              <a:rPr lang="en-GB" sz="2800" dirty="0">
                <a:latin typeface="Twinkl" panose="02000000000000000000" pitchFamily="2" charset="0"/>
              </a:rPr>
              <a:t>Each child can take the assessment at their own pace- on average, it will take 10 minutes.</a:t>
            </a:r>
          </a:p>
        </p:txBody>
      </p:sp>
    </p:spTree>
    <p:extLst>
      <p:ext uri="{BB962C8B-B14F-4D97-AF65-F5344CB8AC3E}">
        <p14:creationId xmlns:p14="http://schemas.microsoft.com/office/powerpoint/2010/main" val="208031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644FF-54B0-9187-1F36-1C524F26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2106F8-DEC2-2396-0176-68F443446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A93387-D04D-C25C-FE4D-1F12460C7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87D72BA-1980-63AD-B507-1E673AF29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00A94-5973-3D30-6651-1BC3E4EEB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86" y="254397"/>
            <a:ext cx="6882581" cy="996159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will the children see?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72D4E-1010-C2D6-1DFC-29F867842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8784" y="1431510"/>
            <a:ext cx="3505689" cy="50775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630AF-A372-006A-7680-AFFD892AF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86" y="1388226"/>
            <a:ext cx="3538543" cy="51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8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C7BE1-544A-4796-EE25-8D7FD3BA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788E12-E5CF-E034-2CBB-579355C67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72F3C7-6180-59E6-317E-CE8240A03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15BB5DE3-CEFB-82BC-851B-516E1CEB5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39A280-EA29-D665-E986-038F50E66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86" y="254397"/>
            <a:ext cx="6882581" cy="996159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When will I find out my child’s score?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15E1B-1D5A-D6B9-98A0-15FCC77C9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07" y="1865376"/>
            <a:ext cx="9144000" cy="3127248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By the end of the Summer Term, schools will report results of the check to parents and will confirm if children have met the standard threshold.</a:t>
            </a:r>
          </a:p>
        </p:txBody>
      </p:sp>
    </p:spTree>
    <p:extLst>
      <p:ext uri="{BB962C8B-B14F-4D97-AF65-F5344CB8AC3E}">
        <p14:creationId xmlns:p14="http://schemas.microsoft.com/office/powerpoint/2010/main" val="201928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64414-854F-1B09-992C-2D5F6C785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98A92F-E420-B159-7396-5D593C24E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8477A8-ACB7-7202-6AA3-B090149E0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80D92CC2-9AC4-0664-CAF4-E990149D2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EC602-4733-9BA8-B50D-67869692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86" y="254397"/>
            <a:ext cx="6882581" cy="996159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happens if my child does not pass the PSC?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78A7C-9007-38E1-16FC-6132E3177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86" y="1865376"/>
            <a:ext cx="10885039" cy="4494544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winkl" panose="02000000000000000000" pitchFamily="2" charset="0"/>
              </a:rPr>
              <a:t>The screening check will identify children who have phonic decoding skills below the level expected for the end of Year 1 and who therefore need extra help and support.</a:t>
            </a:r>
          </a:p>
          <a:p>
            <a:r>
              <a:rPr lang="en-GB" sz="3200" dirty="0">
                <a:latin typeface="Twinkl" panose="02000000000000000000" pitchFamily="2" charset="0"/>
              </a:rPr>
              <a:t>Children who do not achieve the expected level will retake the test when they are in Year 2.</a:t>
            </a:r>
          </a:p>
          <a:p>
            <a:r>
              <a:rPr lang="en-GB" sz="3200" dirty="0">
                <a:latin typeface="Twinkl" panose="02000000000000000000" pitchFamily="2" charset="0"/>
              </a:rPr>
              <a:t>There will be additional interventions in place to support children who do not pass. </a:t>
            </a:r>
          </a:p>
        </p:txBody>
      </p:sp>
    </p:spTree>
    <p:extLst>
      <p:ext uri="{BB962C8B-B14F-4D97-AF65-F5344CB8AC3E}">
        <p14:creationId xmlns:p14="http://schemas.microsoft.com/office/powerpoint/2010/main" val="13568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BD8693-1162-37A2-6591-6437F2FE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F82E503-B771-2DBE-3458-8767791CC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90D07A-AF68-8CAA-D5C4-956EC7951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CE457A5-5362-D104-E912-6984B17F0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105523"/>
          </a:xfrm>
          <a:custGeom>
            <a:avLst/>
            <a:gdLst>
              <a:gd name="connsiteX0" fmla="*/ 0 w 11430000"/>
              <a:gd name="connsiteY0" fmla="*/ 0 h 6105523"/>
              <a:gd name="connsiteX1" fmla="*/ 7267575 w 11430000"/>
              <a:gd name="connsiteY1" fmla="*/ 0 h 6105523"/>
              <a:gd name="connsiteX2" fmla="*/ 7267575 w 11430000"/>
              <a:gd name="connsiteY2" fmla="*/ 762000 h 6105523"/>
              <a:gd name="connsiteX3" fmla="*/ 11430000 w 11430000"/>
              <a:gd name="connsiteY3" fmla="*/ 762000 h 6105523"/>
              <a:gd name="connsiteX4" fmla="*/ 11430000 w 11430000"/>
              <a:gd name="connsiteY4" fmla="*/ 6105523 h 6105523"/>
              <a:gd name="connsiteX5" fmla="*/ 7267575 w 11430000"/>
              <a:gd name="connsiteY5" fmla="*/ 6105523 h 6105523"/>
              <a:gd name="connsiteX6" fmla="*/ 5334000 w 11430000"/>
              <a:gd name="connsiteY6" fmla="*/ 6105523 h 6105523"/>
              <a:gd name="connsiteX7" fmla="*/ 0 w 11430000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105523">
                <a:moveTo>
                  <a:pt x="0" y="0"/>
                </a:moveTo>
                <a:lnTo>
                  <a:pt x="7267575" y="0"/>
                </a:lnTo>
                <a:lnTo>
                  <a:pt x="7267575" y="762000"/>
                </a:lnTo>
                <a:lnTo>
                  <a:pt x="11430000" y="762000"/>
                </a:lnTo>
                <a:lnTo>
                  <a:pt x="11430000" y="6105523"/>
                </a:lnTo>
                <a:lnTo>
                  <a:pt x="7267575" y="6105523"/>
                </a:lnTo>
                <a:lnTo>
                  <a:pt x="5334000" y="6105523"/>
                </a:lnTo>
                <a:lnTo>
                  <a:pt x="0" y="6105523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29CE2D-DD62-E8DC-9D8D-6E0E8A62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86" y="254397"/>
            <a:ext cx="6882581" cy="996159"/>
          </a:xfrm>
        </p:spPr>
        <p:txBody>
          <a:bodyPr>
            <a:normAutofit fontScale="90000"/>
          </a:bodyPr>
          <a:lstStyle/>
          <a:p>
            <a:pPr algn="ctr"/>
            <a:r>
              <a:rPr lang="en-GB" u="sng" dirty="0">
                <a:latin typeface="Twinkl" panose="02000000000000000000" pitchFamily="2" charset="0"/>
              </a:rPr>
              <a:t>What can I do to help support my child?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C4CF9-E91A-7429-6EAA-71E9EB7E9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86" y="1865376"/>
            <a:ext cx="10885039" cy="4494544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winkl" panose="02000000000000000000" pitchFamily="2" charset="0"/>
              </a:rPr>
              <a:t>Enjoy sharing and reading books as much as possible. </a:t>
            </a:r>
          </a:p>
          <a:p>
            <a:r>
              <a:rPr lang="en-GB" sz="3200" dirty="0">
                <a:latin typeface="Twinkl" panose="02000000000000000000" pitchFamily="2" charset="0"/>
              </a:rPr>
              <a:t>If your child is struggling to read a word, encourage them to ‘sound out’ and then blend the sounds together from left to right. </a:t>
            </a:r>
          </a:p>
          <a:p>
            <a:r>
              <a:rPr lang="en-GB" sz="3200" dirty="0">
                <a:latin typeface="Twinkl" panose="02000000000000000000" pitchFamily="2" charset="0"/>
              </a:rPr>
              <a:t>Talk about the meaning of unfamiliar words. </a:t>
            </a:r>
          </a:p>
          <a:p>
            <a:r>
              <a:rPr lang="en-GB" sz="3200" dirty="0">
                <a:latin typeface="Twinkl" panose="02000000000000000000" pitchFamily="2" charset="0"/>
              </a:rPr>
              <a:t>Ask your child’s teacher if you have any questions. </a:t>
            </a:r>
            <a:endParaRPr lang="en-GB" sz="4400" dirty="0">
              <a:latin typeface="Twinkl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893891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526e72-3384-4b68-a199-14f8688b20b1">
      <Terms xmlns="http://schemas.microsoft.com/office/infopath/2007/PartnerControls"/>
    </lcf76f155ced4ddcb4097134ff3c332f>
    <TaxCatchAll xmlns="482b23f8-384f-4c45-87a3-b6ba84f3973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AEE65D2BACA14B9D8E06B5DDAD6E1B" ma:contentTypeVersion="14" ma:contentTypeDescription="Create a new document." ma:contentTypeScope="" ma:versionID="7e8399d6d0adf127b157906ec6dbf9ca">
  <xsd:schema xmlns:xsd="http://www.w3.org/2001/XMLSchema" xmlns:xs="http://www.w3.org/2001/XMLSchema" xmlns:p="http://schemas.microsoft.com/office/2006/metadata/properties" xmlns:ns2="6f526e72-3384-4b68-a199-14f8688b20b1" xmlns:ns3="482b23f8-384f-4c45-87a3-b6ba84f39737" targetNamespace="http://schemas.microsoft.com/office/2006/metadata/properties" ma:root="true" ma:fieldsID="c87b8d9d27231b200756b0f9809036e3" ns2:_="" ns3:_="">
    <xsd:import namespace="6f526e72-3384-4b68-a199-14f8688b20b1"/>
    <xsd:import namespace="482b23f8-384f-4c45-87a3-b6ba84f397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26e72-3384-4b68-a199-14f8688b20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ebb5e78-5026-4600-9d6c-74d38718b0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2b23f8-384f-4c45-87a3-b6ba84f397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c6eedd6-1e8f-4a38-beba-7c691ff01f0d}" ma:internalName="TaxCatchAll" ma:showField="CatchAllData" ma:web="482b23f8-384f-4c45-87a3-b6ba84f397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812536-43FB-4C4C-B4FD-9B314C8A52C1}">
  <ds:schemaRefs>
    <ds:schemaRef ds:uri="http://schemas.microsoft.com/office/2006/metadata/properties"/>
    <ds:schemaRef ds:uri="http://schemas.microsoft.com/office/infopath/2007/PartnerControls"/>
    <ds:schemaRef ds:uri="6f526e72-3384-4b68-a199-14f8688b20b1"/>
    <ds:schemaRef ds:uri="482b23f8-384f-4c45-87a3-b6ba84f39737"/>
  </ds:schemaRefs>
</ds:datastoreItem>
</file>

<file path=customXml/itemProps2.xml><?xml version="1.0" encoding="utf-8"?>
<ds:datastoreItem xmlns:ds="http://schemas.openxmlformats.org/officeDocument/2006/customXml" ds:itemID="{60440017-8ED8-4FDC-83C7-30660C6CED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3C7CC4-0015-47C1-A467-CD71B1081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526e72-3384-4b68-a199-14f8688b20b1"/>
    <ds:schemaRef ds:uri="482b23f8-384f-4c45-87a3-b6ba84f397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426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Aharoni</vt:lpstr>
      <vt:lpstr>Arial</vt:lpstr>
      <vt:lpstr>Avenir Next LT Pro</vt:lpstr>
      <vt:lpstr>Twinkl</vt:lpstr>
      <vt:lpstr>PrismaticVTI</vt:lpstr>
      <vt:lpstr>Year 1 Phonics Screening Check (PSC)</vt:lpstr>
      <vt:lpstr>What is Phonics?</vt:lpstr>
      <vt:lpstr>What is the Phonics Screening Check (PSC)?</vt:lpstr>
      <vt:lpstr>What is in the Phonics Screening Check?</vt:lpstr>
      <vt:lpstr>What will the children see?</vt:lpstr>
      <vt:lpstr>When will I find out my child’s score?</vt:lpstr>
      <vt:lpstr>What happens if my child does not pass the PSC?</vt:lpstr>
      <vt:lpstr>What can I do to help support my child?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Cooper</dc:creator>
  <cp:lastModifiedBy>Paula Burgess</cp:lastModifiedBy>
  <cp:revision>2</cp:revision>
  <dcterms:created xsi:type="dcterms:W3CDTF">2025-04-21T12:27:14Z</dcterms:created>
  <dcterms:modified xsi:type="dcterms:W3CDTF">2025-06-04T06:44:43Z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0x0101006DAEE65D2BACA14B9D8E06B5DDAD6E1B</vt:lpwstr>
  </property>
</Properties>
</file>