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7"/>
  </p:notesMasterIdLst>
  <p:sldIdLst>
    <p:sldId id="256" r:id="rId5"/>
    <p:sldId id="257" r:id="rId6"/>
  </p:sldIdLst>
  <p:sldSz cx="7562850" cy="10688638"/>
  <p:notesSz cx="6858000" cy="9144000"/>
  <p:embeddedFontLst>
    <p:embeddedFont>
      <p:font typeface="Fira Sans" panose="020B05030500000200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iGOc6PqWotWpbqrjiBiwVzVOcJb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 Ndaj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10-02T17:24:37.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367"/>
        <p:guide pos="238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customschemas.google.com/relationships/presentationmetadata" Target="metadata"/><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font" Target="fonts/font3.fntdata"/><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5-10-23T08:47:33.897" idx="1">
    <p:pos x="6000" y="0"/>
    <p:text>@skhan@goldsmith.windsoracademytrust.org.uk @ssidhu@goldsmith.windsoracademytrust.org.uk 
I've made some very slight tweaks- nothing major. Let me know if any issues please.</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CH_OySXM"/>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4"/>
          <p:cNvSpPr txBox="1">
            <a:spLocks noGrp="1"/>
          </p:cNvSpPr>
          <p:nvPr>
            <p:ph type="ctrTitle"/>
          </p:nvPr>
        </p:nvSpPr>
        <p:spPr>
          <a:xfrm>
            <a:off x="257783" y="1547391"/>
            <a:ext cx="7046400" cy="4266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257776" y="5889935"/>
            <a:ext cx="7046400" cy="16470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257776" y="4469940"/>
            <a:ext cx="7046400" cy="1749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257776" y="2395097"/>
            <a:ext cx="3308100" cy="70998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3996401" y="2395097"/>
            <a:ext cx="3308100" cy="70998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257776" y="1154659"/>
            <a:ext cx="2322300" cy="15705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257776" y="2887895"/>
            <a:ext cx="2322300" cy="66075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05437" y="935511"/>
            <a:ext cx="5266200" cy="8501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1"/>
          <p:cNvSpPr txBox="1">
            <a:spLocks noGrp="1"/>
          </p:cNvSpPr>
          <p:nvPr>
            <p:ph type="title"/>
          </p:nvPr>
        </p:nvSpPr>
        <p:spPr>
          <a:xfrm>
            <a:off x="219569" y="2562809"/>
            <a:ext cx="3345300" cy="30807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19569" y="5825407"/>
            <a:ext cx="3345300" cy="256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084973" y="1504787"/>
            <a:ext cx="3173400" cy="7679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257776" y="8792066"/>
            <a:ext cx="4961100" cy="12576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257776" y="2298771"/>
            <a:ext cx="7046400" cy="4080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257776" y="6551017"/>
            <a:ext cx="7046400" cy="27033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301225" y="386873"/>
            <a:ext cx="6959700" cy="54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800" b="1" i="0" u="none" strike="noStrike" cap="none">
                <a:solidFill>
                  <a:srgbClr val="C48E00"/>
                </a:solidFill>
                <a:latin typeface="Arial"/>
                <a:ea typeface="Arial"/>
                <a:cs typeface="Arial"/>
                <a:sym typeface="Arial"/>
              </a:rPr>
              <a:t>Harper Bell SDA Primary: Approach To Computing</a:t>
            </a:r>
            <a:endParaRPr sz="1800" b="1" i="0" u="none" strike="noStrike" cap="none">
              <a:solidFill>
                <a:srgbClr val="BF9000"/>
              </a:solidFill>
              <a:latin typeface="Fira Sans"/>
              <a:ea typeface="Fira Sans"/>
              <a:cs typeface="Fira Sans"/>
              <a:sym typeface="Fira Sans"/>
            </a:endParaRPr>
          </a:p>
        </p:txBody>
      </p:sp>
      <p:sp>
        <p:nvSpPr>
          <p:cNvPr id="55" name="Google Shape;55;p1"/>
          <p:cNvSpPr txBox="1"/>
          <p:nvPr/>
        </p:nvSpPr>
        <p:spPr>
          <a:xfrm>
            <a:off x="348009" y="981923"/>
            <a:ext cx="6984900" cy="1092577"/>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C48E00"/>
                </a:solidFill>
                <a:latin typeface="Arial"/>
                <a:ea typeface="Arial"/>
                <a:cs typeface="Arial"/>
                <a:sym typeface="Arial"/>
              </a:rPr>
              <a:t>Intent</a:t>
            </a:r>
            <a:endParaRPr sz="14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300"/>
              </a:spcBef>
              <a:spcAft>
                <a:spcPts val="300"/>
              </a:spcAft>
              <a:buNone/>
            </a:pPr>
            <a:r>
              <a:rPr lang="en-US" sz="860" b="0" i="0" u="none" strike="noStrike" cap="none">
                <a:solidFill>
                  <a:srgbClr val="5C5C5C"/>
                </a:solidFill>
                <a:latin typeface="Arial"/>
                <a:ea typeface="Arial"/>
                <a:cs typeface="Arial"/>
                <a:sym typeface="Arial"/>
              </a:rPr>
              <a:t>At Harper Bell, we aim for every child to become a confident, creative and responsible user of technology. We follow the Kapow Primary Computing scheme, adapted through our Harper Bell long-term plan to provide clear progression from Reception to Year 6. Our curriculum develops Computer Science, Information Technology and Digital Literacy through programming, computing systems and networks, creating media, data handling and online safety. Online safety is explicitly revisited at the beginning of every term.</a:t>
            </a:r>
            <a:endParaRPr/>
          </a:p>
        </p:txBody>
      </p:sp>
      <p:sp>
        <p:nvSpPr>
          <p:cNvPr id="56" name="Google Shape;56;p1"/>
          <p:cNvSpPr txBox="1"/>
          <p:nvPr/>
        </p:nvSpPr>
        <p:spPr>
          <a:xfrm>
            <a:off x="353362" y="2067398"/>
            <a:ext cx="3476465" cy="604422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C48E00"/>
                </a:solidFill>
                <a:latin typeface="Arial"/>
                <a:ea typeface="Arial"/>
                <a:cs typeface="Arial"/>
                <a:sym typeface="Arial"/>
              </a:rPr>
              <a:t>Implementation</a:t>
            </a:r>
            <a:endParaRPr sz="10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Curriculum Design: </a:t>
            </a:r>
            <a:r>
              <a:rPr lang="en-US" sz="855" b="0" i="0" u="none" strike="noStrike" cap="none">
                <a:solidFill>
                  <a:srgbClr val="5C5C5C"/>
                </a:solidFill>
                <a:latin typeface="Arial"/>
                <a:ea typeface="Arial"/>
                <a:cs typeface="Arial"/>
                <a:sym typeface="Arial"/>
              </a:rPr>
              <a:t>Computing follows a carefully sequenced long-term plan based on Kapow Primary. Key strands are revisited with increasing depth so pupils build secure knowledge and apply prior learning in new contexts.</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Planning and Scaffolding: </a:t>
            </a:r>
            <a:r>
              <a:rPr lang="en-US" sz="855" b="0" i="0" u="none" strike="noStrike" cap="none">
                <a:solidFill>
                  <a:srgbClr val="5C5C5C"/>
                </a:solidFill>
                <a:latin typeface="Arial"/>
                <a:ea typeface="Arial"/>
                <a:cs typeface="Arial"/>
                <a:sym typeface="Arial"/>
              </a:rPr>
              <a:t>Teachers use the skills progression and vocabulary continuum to identify prior learning, key terminology and next steps. Skills are explicitly modelled before pupils practise and apply them independently.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EYFS: </a:t>
            </a:r>
            <a:r>
              <a:rPr lang="en-US" sz="855" b="0" i="0" u="none" strike="noStrike" cap="none">
                <a:solidFill>
                  <a:srgbClr val="5C5C5C"/>
                </a:solidFill>
                <a:latin typeface="Arial"/>
                <a:ea typeface="Arial"/>
                <a:cs typeface="Arial"/>
                <a:sym typeface="Arial"/>
              </a:rPr>
              <a:t>Computing develops through continuous provision and focused experiences. Children explore technology, computers and hardware, follow instructions, programme Bee-Bots and begin to represent simple data.</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KS1 &amp; KS2: </a:t>
            </a:r>
            <a:r>
              <a:rPr lang="en-US" sz="855" b="0" i="0" u="none" strike="noStrike" cap="none">
                <a:solidFill>
                  <a:srgbClr val="5C5C5C"/>
                </a:solidFill>
                <a:latin typeface="Arial"/>
                <a:ea typeface="Arial"/>
                <a:cs typeface="Arial"/>
                <a:sym typeface="Arial"/>
              </a:rPr>
              <a:t>Pupils create and debug programs, understand digital systems and networks, create media, handle data and make increasingly informed choices when using technology.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Online Safety: </a:t>
            </a:r>
            <a:r>
              <a:rPr lang="en-US" sz="855" b="0" i="0" u="none" strike="noStrike" cap="none">
                <a:solidFill>
                  <a:srgbClr val="5C5C5C"/>
                </a:solidFill>
                <a:latin typeface="Arial"/>
                <a:ea typeface="Arial"/>
                <a:cs typeface="Arial"/>
                <a:sym typeface="Arial"/>
              </a:rPr>
              <a:t>Two dedicated online-safety sessions are taught at the beginning of each term. Safe and responsible use is reinforced throughout computing and the wider curriculum.</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1" i="0" u="none" strike="noStrike" cap="none">
                <a:solidFill>
                  <a:srgbClr val="5C5C5C"/>
                </a:solidFill>
                <a:latin typeface="Arial"/>
                <a:ea typeface="Arial"/>
                <a:cs typeface="Arial"/>
                <a:sym typeface="Arial"/>
              </a:rPr>
              <a:t>Inclusion: </a:t>
            </a:r>
            <a:r>
              <a:rPr lang="en-US" sz="855" b="0" i="0" u="none" strike="noStrike" cap="none">
                <a:solidFill>
                  <a:srgbClr val="5C5C5C"/>
                </a:solidFill>
                <a:latin typeface="Arial"/>
                <a:ea typeface="Arial"/>
                <a:cs typeface="Arial"/>
                <a:sym typeface="Arial"/>
              </a:rPr>
              <a:t>Explicit modelling, visuals, step-by-step instructions, paired practice and appropriate hardware/software adaptations remove barriers while maintaining high expectations.</a:t>
            </a:r>
            <a:endParaRPr/>
          </a:p>
        </p:txBody>
      </p:sp>
      <p:sp>
        <p:nvSpPr>
          <p:cNvPr id="57" name="Google Shape;57;p1"/>
          <p:cNvSpPr txBox="1"/>
          <p:nvPr/>
        </p:nvSpPr>
        <p:spPr>
          <a:xfrm>
            <a:off x="3873325" y="2071949"/>
            <a:ext cx="3429000" cy="2891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C48E00"/>
                </a:solidFill>
                <a:latin typeface="Arial"/>
                <a:ea typeface="Arial"/>
                <a:cs typeface="Arial"/>
                <a:sym typeface="Arial"/>
              </a:rPr>
              <a:t>Impact</a:t>
            </a:r>
            <a:endParaRPr sz="10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69" b="1" i="0" u="none" strike="noStrike" cap="none">
                <a:solidFill>
                  <a:srgbClr val="5C5C5C"/>
                </a:solidFill>
                <a:latin typeface="Arial"/>
                <a:ea typeface="Arial"/>
                <a:cs typeface="Arial"/>
                <a:sym typeface="Arial"/>
              </a:rPr>
              <a:t>Progress and Review: </a:t>
            </a:r>
            <a:r>
              <a:rPr lang="en-US" sz="869" b="0" i="0" u="none" strike="noStrike" cap="none">
                <a:solidFill>
                  <a:srgbClr val="5C5C5C"/>
                </a:solidFill>
                <a:latin typeface="Arial"/>
                <a:ea typeface="Arial"/>
                <a:cs typeface="Arial"/>
                <a:sym typeface="Arial"/>
              </a:rPr>
              <a:t>Teachers use the long-term plan, skills progression and vocabulary continuum to check what pupils know and can do, identify misconceptions and plan next steps.</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69" b="1" i="0" u="none" strike="noStrike" cap="none">
                <a:solidFill>
                  <a:srgbClr val="5C5C5C"/>
                </a:solidFill>
                <a:latin typeface="Arial"/>
                <a:ea typeface="Arial"/>
                <a:cs typeface="Arial"/>
                <a:sym typeface="Arial"/>
              </a:rPr>
              <a:t>Outcomes: </a:t>
            </a:r>
            <a:r>
              <a:rPr lang="en-US" sz="869" b="0" i="0" u="none" strike="noStrike" cap="none">
                <a:solidFill>
                  <a:srgbClr val="5C5C5C"/>
                </a:solidFill>
                <a:latin typeface="Arial"/>
                <a:ea typeface="Arial"/>
                <a:cs typeface="Arial"/>
                <a:sym typeface="Arial"/>
              </a:rPr>
              <a:t>Pupils use technology confidently, creatively and responsibly. They apply computational thinking, select appropriate digital tools and explain how to stay safe online.</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69" b="1" i="0" u="none" strike="noStrike" cap="none">
                <a:solidFill>
                  <a:srgbClr val="5C5C5C"/>
                </a:solidFill>
                <a:latin typeface="Arial"/>
                <a:ea typeface="Arial"/>
                <a:cs typeface="Arial"/>
                <a:sym typeface="Arial"/>
              </a:rPr>
              <a:t>Pupil Voice: </a:t>
            </a:r>
            <a:r>
              <a:rPr lang="en-US" sz="869" b="0" i="0" u="none" strike="noStrike" cap="none">
                <a:solidFill>
                  <a:srgbClr val="5C5C5C"/>
                </a:solidFill>
                <a:latin typeface="Arial"/>
                <a:ea typeface="Arial"/>
                <a:cs typeface="Arial"/>
                <a:sym typeface="Arial"/>
              </a:rPr>
              <a:t>Pupil voice explores confidence, enjoyment and understanding, including pupils’ ability to explain learning and apply online-safety strategies.</a:t>
            </a:r>
            <a:endParaRPr/>
          </a:p>
        </p:txBody>
      </p:sp>
      <p:sp>
        <p:nvSpPr>
          <p:cNvPr id="58" name="Google Shape;58;p1"/>
          <p:cNvSpPr txBox="1"/>
          <p:nvPr/>
        </p:nvSpPr>
        <p:spPr>
          <a:xfrm>
            <a:off x="196125" y="8085950"/>
            <a:ext cx="7289700" cy="258529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50"/>
              <a:buFont typeface="Arial"/>
              <a:buNone/>
            </a:pPr>
            <a:r>
              <a:rPr lang="en-US" sz="1150" b="1" i="0" u="none" strike="noStrike" cap="none">
                <a:solidFill>
                  <a:srgbClr val="C48E00"/>
                </a:solidFill>
                <a:latin typeface="Arial"/>
                <a:ea typeface="Arial"/>
                <a:cs typeface="Arial"/>
                <a:sym typeface="Arial"/>
              </a:rPr>
              <a:t>Subject Knowledge, Skills and Vocabulary</a:t>
            </a:r>
            <a:endParaRPr sz="12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300"/>
              </a:spcBef>
              <a:spcAft>
                <a:spcPts val="0"/>
              </a:spcAft>
              <a:buNone/>
            </a:pPr>
            <a:r>
              <a:rPr lang="en-US" sz="875" b="0" i="0" u="none" strike="noStrike" cap="none">
                <a:solidFill>
                  <a:srgbClr val="5C5C5C"/>
                </a:solidFill>
                <a:latin typeface="Arial"/>
                <a:ea typeface="Arial"/>
                <a:cs typeface="Arial"/>
                <a:sym typeface="Arial"/>
              </a:rPr>
              <a:t>Our computing curriculum builds secure knowledge, skills and vocabulary so pupils understand technology and use it purposefully. Pupils develop:</a:t>
            </a:r>
            <a:endParaRPr/>
          </a:p>
          <a:p>
            <a:pPr marL="0" marR="0" lvl="0" indent="0" algn="l" rtl="0">
              <a:lnSpc>
                <a:spcPct val="100000"/>
              </a:lnSpc>
              <a:spcBef>
                <a:spcPts val="300"/>
              </a:spcBef>
              <a:spcAft>
                <a:spcPts val="0"/>
              </a:spcAft>
              <a:buNone/>
            </a:pPr>
            <a:r>
              <a:rPr lang="en-US" sz="1400" b="0" i="0" u="none" strike="noStrike" cap="none">
                <a:solidFill>
                  <a:srgbClr val="000000"/>
                </a:solidFill>
                <a:latin typeface="Arial"/>
                <a:ea typeface="Arial"/>
                <a:cs typeface="Arial"/>
                <a:sym typeface="Arial"/>
              </a:rPr>
              <a:t>●  </a:t>
            </a:r>
            <a:r>
              <a:rPr lang="en-US" sz="875" b="1" i="0" u="none" strike="noStrike" cap="none">
                <a:solidFill>
                  <a:srgbClr val="5C5C5C"/>
                </a:solidFill>
                <a:latin typeface="Arial"/>
                <a:ea typeface="Arial"/>
                <a:cs typeface="Arial"/>
                <a:sym typeface="Arial"/>
              </a:rPr>
              <a:t>Programming – </a:t>
            </a:r>
            <a:r>
              <a:rPr lang="en-US" sz="875" b="0" i="0" u="none" strike="noStrike" cap="none">
                <a:solidFill>
                  <a:srgbClr val="5C5C5C"/>
                </a:solidFill>
                <a:latin typeface="Arial"/>
                <a:ea typeface="Arial"/>
                <a:cs typeface="Arial"/>
                <a:sym typeface="Arial"/>
              </a:rPr>
              <a:t>understanding algorithms and creating, testing, debugging and evaluating programs with increasing complexity.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75" b="1" i="0" u="none" strike="noStrike" cap="none">
                <a:solidFill>
                  <a:srgbClr val="5C5C5C"/>
                </a:solidFill>
                <a:latin typeface="Arial"/>
                <a:ea typeface="Arial"/>
                <a:cs typeface="Arial"/>
                <a:sym typeface="Arial"/>
              </a:rPr>
              <a:t>Computing systems and networks – </a:t>
            </a:r>
            <a:r>
              <a:rPr lang="en-US" sz="875" b="0" i="0" u="none" strike="noStrike" cap="none">
                <a:solidFill>
                  <a:srgbClr val="5C5C5C"/>
                </a:solidFill>
                <a:latin typeface="Arial"/>
                <a:ea typeface="Arial"/>
                <a:cs typeface="Arial"/>
                <a:sym typeface="Arial"/>
              </a:rPr>
              <a:t>understanding hardware, software, connected devices, networks, the internet, search, storage and security.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75" b="1" i="0" u="none" strike="noStrike" cap="none">
                <a:solidFill>
                  <a:srgbClr val="5C5C5C"/>
                </a:solidFill>
                <a:latin typeface="Arial"/>
                <a:ea typeface="Arial"/>
                <a:cs typeface="Arial"/>
                <a:sym typeface="Arial"/>
              </a:rPr>
              <a:t>Creating media – </a:t>
            </a:r>
            <a:r>
              <a:rPr lang="en-US" sz="875" b="0" i="0" u="none" strike="noStrike" cap="none">
                <a:solidFill>
                  <a:srgbClr val="5C5C5C"/>
                </a:solidFill>
                <a:latin typeface="Arial"/>
                <a:ea typeface="Arial"/>
                <a:cs typeface="Arial"/>
                <a:sym typeface="Arial"/>
              </a:rPr>
              <a:t>selecting and using digital tools to create, edit and evaluate text, images, audio, video, animation and multimedia.</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75" b="1" i="0" u="none" strike="noStrike" cap="none">
                <a:solidFill>
                  <a:srgbClr val="5C5C5C"/>
                </a:solidFill>
                <a:latin typeface="Arial"/>
                <a:ea typeface="Arial"/>
                <a:cs typeface="Arial"/>
                <a:sym typeface="Arial"/>
              </a:rPr>
              <a:t>Data handling – </a:t>
            </a:r>
            <a:r>
              <a:rPr lang="en-US" sz="875" b="0" i="0" u="none" strike="noStrike" cap="none">
                <a:solidFill>
                  <a:srgbClr val="5C5C5C"/>
                </a:solidFill>
                <a:latin typeface="Arial"/>
                <a:ea typeface="Arial"/>
                <a:cs typeface="Arial"/>
                <a:sym typeface="Arial"/>
              </a:rPr>
              <a:t>collecting, organising, representing and interpreting data using tools including branching databases and spreadsheets.</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75" b="1" i="0" u="none" strike="noStrike" cap="none">
                <a:solidFill>
                  <a:srgbClr val="5C5C5C"/>
                </a:solidFill>
                <a:latin typeface="Arial"/>
                <a:ea typeface="Arial"/>
                <a:cs typeface="Arial"/>
                <a:sym typeface="Arial"/>
              </a:rPr>
              <a:t>Digital literacy and online safety – </a:t>
            </a:r>
            <a:r>
              <a:rPr lang="en-US" sz="875" b="0" i="0" u="none" strike="noStrike" cap="none">
                <a:solidFill>
                  <a:srgbClr val="5C5C5C"/>
                </a:solidFill>
                <a:latin typeface="Arial"/>
                <a:ea typeface="Arial"/>
                <a:cs typeface="Arial"/>
                <a:sym typeface="Arial"/>
              </a:rPr>
              <a:t>using technology safely, respectfully and responsibly; protecting information, evaluating content and knowing how to report concerns.</a:t>
            </a:r>
            <a:endParaRPr/>
          </a:p>
        </p:txBody>
      </p:sp>
      <p:cxnSp>
        <p:nvCxnSpPr>
          <p:cNvPr id="59" name="Google Shape;59;p1"/>
          <p:cNvCxnSpPr/>
          <p:nvPr/>
        </p:nvCxnSpPr>
        <p:spPr>
          <a:xfrm>
            <a:off x="3754375" y="2562938"/>
            <a:ext cx="53400" cy="5361300"/>
          </a:xfrm>
          <a:prstGeom prst="straightConnector1">
            <a:avLst/>
          </a:prstGeom>
          <a:noFill/>
          <a:ln w="9525" cap="flat" cmpd="sng">
            <a:solidFill>
              <a:schemeClr val="dk2"/>
            </a:solidFill>
            <a:prstDash val="solid"/>
            <a:round/>
            <a:headEnd type="none" w="sm" len="sm"/>
            <a:tailEnd type="none" w="sm" len="sm"/>
          </a:ln>
        </p:spPr>
      </p:cxnSp>
      <p:cxnSp>
        <p:nvCxnSpPr>
          <p:cNvPr id="60" name="Google Shape;60;p1"/>
          <p:cNvCxnSpPr/>
          <p:nvPr/>
        </p:nvCxnSpPr>
        <p:spPr>
          <a:xfrm rot="10800000" flipH="1">
            <a:off x="516700" y="8069750"/>
            <a:ext cx="6668700" cy="16200"/>
          </a:xfrm>
          <a:prstGeom prst="straightConnector1">
            <a:avLst/>
          </a:prstGeom>
          <a:noFill/>
          <a:ln w="9525" cap="flat" cmpd="sng">
            <a:solidFill>
              <a:schemeClr val="dk2"/>
            </a:solidFill>
            <a:prstDash val="solid"/>
            <a:round/>
            <a:headEnd type="none" w="sm" len="sm"/>
            <a:tailEnd type="none" w="sm" len="sm"/>
          </a:ln>
        </p:spPr>
      </p:cxnSp>
      <p:sp>
        <p:nvSpPr>
          <p:cNvPr id="61" name="Google Shape;61;p1"/>
          <p:cNvSpPr txBox="1"/>
          <p:nvPr/>
        </p:nvSpPr>
        <p:spPr>
          <a:xfrm>
            <a:off x="3873325" y="5238733"/>
            <a:ext cx="3429000" cy="2595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C48E00"/>
                </a:solidFill>
                <a:latin typeface="Arial"/>
                <a:ea typeface="Arial"/>
                <a:cs typeface="Arial"/>
                <a:sym typeface="Arial"/>
              </a:rPr>
              <a:t>Assessment</a:t>
            </a:r>
            <a:endParaRPr sz="10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0" i="0" u="none" strike="noStrike" cap="none">
                <a:solidFill>
                  <a:srgbClr val="5C5C5C"/>
                </a:solidFill>
                <a:latin typeface="Arial"/>
                <a:ea typeface="Arial"/>
                <a:cs typeface="Arial"/>
                <a:sym typeface="Arial"/>
              </a:rPr>
              <a:t>Computing is assessed through ongoing formative assessment against the knowledge and skills identified within each unit and the Harper Bell progression documents.</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0" i="0" u="none" strike="noStrike" cap="none">
                <a:solidFill>
                  <a:srgbClr val="5C5C5C"/>
                </a:solidFill>
                <a:latin typeface="Arial"/>
                <a:ea typeface="Arial"/>
                <a:cs typeface="Arial"/>
                <a:sym typeface="Arial"/>
              </a:rPr>
              <a:t>Teachers use questioning, observation, practical tasks and pupils’ digital outcomes to check understanding and application.</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0" i="0" u="none" strike="noStrike" cap="none">
                <a:solidFill>
                  <a:srgbClr val="5C5C5C"/>
                </a:solidFill>
                <a:latin typeface="Arial"/>
                <a:ea typeface="Arial"/>
                <a:cs typeface="Arial"/>
                <a:sym typeface="Arial"/>
              </a:rPr>
              <a:t>Assessment considers both technical skills and pupils’ ability to explain, select and apply computing knowledge independently.</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855" b="0" i="0" u="none" strike="noStrike" cap="none">
                <a:solidFill>
                  <a:srgbClr val="5C5C5C"/>
                </a:solidFill>
                <a:latin typeface="Arial"/>
                <a:ea typeface="Arial"/>
                <a:cs typeface="Arial"/>
                <a:sym typeface="Arial"/>
              </a:rPr>
              <a:t>End-of-unit outcomes inform future teaching and ensure key knowledge and skills are revisited.</a:t>
            </a:r>
            <a:endParaRPr/>
          </a:p>
        </p:txBody>
      </p:sp>
      <p:pic>
        <p:nvPicPr>
          <p:cNvPr id="62" name="Google Shape;62;p1"/>
          <p:cNvPicPr preferRelativeResize="0"/>
          <p:nvPr/>
        </p:nvPicPr>
        <p:blipFill rotWithShape="1">
          <a:blip r:embed="rId3">
            <a:alphaModFix/>
          </a:blip>
          <a:srcRect/>
          <a:stretch/>
        </p:blipFill>
        <p:spPr>
          <a:xfrm>
            <a:off x="43200" y="194115"/>
            <a:ext cx="638110" cy="723900"/>
          </a:xfrm>
          <a:prstGeom prst="rect">
            <a:avLst/>
          </a:prstGeom>
          <a:noFill/>
          <a:ln>
            <a:noFill/>
          </a:ln>
        </p:spPr>
      </p:pic>
      <p:pic>
        <p:nvPicPr>
          <p:cNvPr id="63" name="Google Shape;63;p1"/>
          <p:cNvPicPr preferRelativeResize="0"/>
          <p:nvPr/>
        </p:nvPicPr>
        <p:blipFill rotWithShape="1">
          <a:blip r:embed="rId3">
            <a:alphaModFix/>
          </a:blip>
          <a:srcRect/>
          <a:stretch/>
        </p:blipFill>
        <p:spPr>
          <a:xfrm>
            <a:off x="6543932" y="194115"/>
            <a:ext cx="638110" cy="723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2"/>
          <p:cNvSpPr txBox="1"/>
          <p:nvPr/>
        </p:nvSpPr>
        <p:spPr>
          <a:xfrm>
            <a:off x="290634" y="145727"/>
            <a:ext cx="6959700" cy="54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800" b="1" i="0" u="none" strike="noStrike" cap="none">
                <a:solidFill>
                  <a:srgbClr val="C48E00"/>
                </a:solidFill>
                <a:latin typeface="Arial"/>
                <a:ea typeface="Arial"/>
                <a:cs typeface="Arial"/>
                <a:sym typeface="Arial"/>
              </a:rPr>
              <a:t>Harper Bell SDA Primary: Approach To Computing</a:t>
            </a:r>
            <a:endParaRPr sz="1800" b="1" i="0" u="none" strike="noStrike" cap="none">
              <a:solidFill>
                <a:srgbClr val="BF9000"/>
              </a:solidFill>
              <a:latin typeface="Fira Sans"/>
              <a:ea typeface="Fira Sans"/>
              <a:cs typeface="Fira Sans"/>
              <a:sym typeface="Fira Sans"/>
            </a:endParaRPr>
          </a:p>
        </p:txBody>
      </p:sp>
      <p:sp>
        <p:nvSpPr>
          <p:cNvPr id="69" name="Google Shape;69;p2"/>
          <p:cNvSpPr txBox="1"/>
          <p:nvPr/>
        </p:nvSpPr>
        <p:spPr>
          <a:xfrm>
            <a:off x="256853" y="636818"/>
            <a:ext cx="6984900" cy="2031295"/>
          </a:xfrm>
          <a:prstGeom prst="rect">
            <a:avLst/>
          </a:prstGeom>
          <a:noFill/>
          <a:ln w="19050"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C48E00"/>
                </a:solidFill>
                <a:latin typeface="Arial"/>
                <a:ea typeface="Arial"/>
                <a:cs typeface="Arial"/>
                <a:sym typeface="Arial"/>
              </a:rPr>
              <a:t>Inclusion</a:t>
            </a:r>
            <a:endParaRPr sz="1800" b="1" i="0" u="none" strike="noStrike" cap="none">
              <a:solidFill>
                <a:srgbClr val="BF9000"/>
              </a:solidFill>
              <a:latin typeface="Fira Sans"/>
              <a:ea typeface="Fira Sans"/>
              <a:cs typeface="Fira Sans"/>
              <a:sym typeface="Fira Sans"/>
            </a:endParaRPr>
          </a:p>
          <a:p>
            <a:pPr marL="0" marR="0" lvl="0" indent="0" algn="l" rtl="0">
              <a:lnSpc>
                <a:spcPct val="100000"/>
              </a:lnSpc>
              <a:spcBef>
                <a:spcPts val="300"/>
              </a:spcBef>
              <a:spcAft>
                <a:spcPts val="300"/>
              </a:spcAft>
              <a:buNone/>
            </a:pPr>
            <a:r>
              <a:rPr lang="en-US" sz="1250" b="0" i="0" u="none" strike="noStrike" cap="none">
                <a:solidFill>
                  <a:srgbClr val="5C5C5C"/>
                </a:solidFill>
                <a:latin typeface="Arial"/>
                <a:ea typeface="Arial"/>
                <a:cs typeface="Arial"/>
                <a:sym typeface="Arial"/>
              </a:rPr>
              <a:t>In computing, Harper Bell ensures inclusive progression through explicit modelling, visual scaffolds, carefully sequenced instructions and practical rehearsal. Pupils with additional needs or who are new to English are supported through pre-teaching of key vocabulary, reduced-step instructions, paired practice and appropriate adaptations to devices or software. Teachers maintain high expectations while adjusting the route to learning, enabling every pupil to participate meaningfully, build independence and experience success in computing.</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b4b9b00-2fd5-4461-be33-02b01cbd676f" xsi:nil="true"/>
    <lcf76f155ced4ddcb4097134ff3c332f xmlns="e76f2a06-8302-4442-9ead-73fa61166bc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9FEE6935148E5499B54B0DF22254905" ma:contentTypeVersion="14" ma:contentTypeDescription="Create a new document." ma:contentTypeScope="" ma:versionID="c3bb213f005a6a03add31f2547cc9ca5">
  <xsd:schema xmlns:xsd="http://www.w3.org/2001/XMLSchema" xmlns:xs="http://www.w3.org/2001/XMLSchema" xmlns:p="http://schemas.microsoft.com/office/2006/metadata/properties" xmlns:ns2="e76f2a06-8302-4442-9ead-73fa61166bc3" xmlns:ns3="ab4b9b00-2fd5-4461-be33-02b01cbd676f" targetNamespace="http://schemas.microsoft.com/office/2006/metadata/properties" ma:root="true" ma:fieldsID="1518f15197ba6cccad8e4c4f815de305" ns2:_="" ns3:_="">
    <xsd:import namespace="e76f2a06-8302-4442-9ead-73fa61166bc3"/>
    <xsd:import namespace="ab4b9b00-2fd5-4461-be33-02b01cbd67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f2a06-8302-4442-9ead-73fa61166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081ccff-5723-4ba3-b387-dc05610468d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4b9b00-2fd5-4461-be33-02b01cbd676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ddef98e-db3d-4736-a086-e5b0125b0e55}" ma:internalName="TaxCatchAll" ma:showField="CatchAllData" ma:web="ab4b9b00-2fd5-4461-be33-02b01cbd67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4D554E-8763-40F2-BE33-11DA570D363A}">
  <ds:schemaRefs>
    <ds:schemaRef ds:uri="http://schemas.microsoft.com/sharepoint/v3/contenttype/forms"/>
  </ds:schemaRefs>
</ds:datastoreItem>
</file>

<file path=customXml/itemProps2.xml><?xml version="1.0" encoding="utf-8"?>
<ds:datastoreItem xmlns:ds="http://schemas.openxmlformats.org/officeDocument/2006/customXml" ds:itemID="{42AF8410-0E09-41CB-8726-82618E3B9A40}">
  <ds:schemaRefs>
    <ds:schemaRef ds:uri="http://schemas.microsoft.com/office/2006/metadata/properties"/>
    <ds:schemaRef ds:uri="http://schemas.microsoft.com/office/infopath/2007/PartnerControls"/>
    <ds:schemaRef ds:uri="ab4b9b00-2fd5-4461-be33-02b01cbd676f"/>
    <ds:schemaRef ds:uri="e76f2a06-8302-4442-9ead-73fa61166bc3"/>
  </ds:schemaRefs>
</ds:datastoreItem>
</file>

<file path=customXml/itemProps3.xml><?xml version="1.0" encoding="utf-8"?>
<ds:datastoreItem xmlns:ds="http://schemas.openxmlformats.org/officeDocument/2006/customXml" ds:itemID="{1FC10E7D-72B6-4400-BFFB-E97696C561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6f2a06-8302-4442-9ead-73fa61166bc3"/>
    <ds:schemaRef ds:uri="ab4b9b00-2fd5-4461-be33-02b01cbd67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Slides>
  <Notes>2</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cp:revision>
  <dcterms:modified xsi:type="dcterms:W3CDTF">2026-10-04T11:05:07Z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0x01010029FEE6935148E5499B54B0DF22254905</vt:lpwstr>
  </property>
  <property fmtid="{D5CDD505-2E9C-101B-9397-08002B2CF9AE}" pid="3" name="MediaServiceImageTags">
    <vt:lpwstr/>
  </property>
</Properties>
</file>