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Lst>
  <p:sldSz cx="7562850" cy="10688638"/>
  <p:notesSz cx="6858000" cy="9144000"/>
  <p:embeddedFontLst>
    <p:embeddedFont>
      <p:font typeface="Fira Sans" panose="020B0503050000020004" pitchFamily="34"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CD866-760E-85A4-2A39-E2943899302F}" v="253" dt="2026-01-04T18:31:38.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367"/>
        <p:guide pos="2382"/>
      </p:guideLst>
    </p:cSldViewPr>
  </p:slide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font" Target="fonts/font1.fntdata"/><Relationship Id="rId6" Type="http://schemas.openxmlformats.org/officeDocument/2006/relationships/font" Target="fonts/font2.fntdata"/><Relationship Id="rId7" Type="http://schemas.openxmlformats.org/officeDocument/2006/relationships/font" Target="fonts/font3.fntdata"/><Relationship Id="rId8" Type="http://schemas.openxmlformats.org/officeDocument/2006/relationships/font" Target="fonts/font4.fntdata"/><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 Id="rId13" Type="http://schemas.microsoft.com/office/2016/11/relationships/changesInfo" Target="changesInfos/changesInfo1.xml"/><Relationship Id="rId14" Type="http://schemas.microsoft.com/office/2015/10/relationships/revisionInfo" Target="revisionInfo.xml"/><Relationship Id="rId15" Type="http://schemas.openxmlformats.org/officeDocument/2006/relationships/customXml" Target="../customXml/item1.xml"/><Relationship Id="rId16" Type="http://schemas.openxmlformats.org/officeDocument/2006/relationships/customXml" Target="../customXml/item2.xml"/><Relationship Id="rId1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Frowen" userId="S::p.frowen@hbsda.bham.sch.uk::e6444d09-97ea-4511-b6f1-97294a498834" providerId="AD" clId="Web-{E2ECD866-760E-85A4-2A39-E2943899302F}"/>
    <pc:docChg chg="modSld">
      <pc:chgData name="Paul Frowen" userId="S::p.frowen@hbsda.bham.sch.uk::e6444d09-97ea-4511-b6f1-97294a498834" providerId="AD" clId="Web-{E2ECD866-760E-85A4-2A39-E2943899302F}" dt="2026-01-04T18:31:38.405" v="223" actId="1076"/>
      <pc:docMkLst>
        <pc:docMk/>
      </pc:docMkLst>
      <pc:sldChg chg="addSp delSp modSp">
        <pc:chgData name="Paul Frowen" userId="S::p.frowen@hbsda.bham.sch.uk::e6444d09-97ea-4511-b6f1-97294a498834" providerId="AD" clId="Web-{E2ECD866-760E-85A4-2A39-E2943899302F}" dt="2026-01-04T18:31:38.405" v="223" actId="1076"/>
        <pc:sldMkLst>
          <pc:docMk/>
          <pc:sldMk cId="0" sldId="256"/>
        </pc:sldMkLst>
        <pc:spChg chg="mod">
          <ac:chgData name="Paul Frowen" userId="S::p.frowen@hbsda.bham.sch.uk::e6444d09-97ea-4511-b6f1-97294a498834" providerId="AD" clId="Web-{E2ECD866-760E-85A4-2A39-E2943899302F}" dt="2026-01-04T17:52:06.184" v="10" actId="20577"/>
          <ac:spMkLst>
            <pc:docMk/>
            <pc:sldMk cId="0" sldId="256"/>
            <ac:spMk id="55" creationId="{00000000-0000-0000-0000-000000000000}"/>
          </ac:spMkLst>
        </pc:spChg>
        <pc:spChg chg="mod">
          <ac:chgData name="Paul Frowen" userId="S::p.frowen@hbsda.bham.sch.uk::e6444d09-97ea-4511-b6f1-97294a498834" providerId="AD" clId="Web-{E2ECD866-760E-85A4-2A39-E2943899302F}" dt="2026-01-04T17:52:24.575" v="16" actId="20577"/>
          <ac:spMkLst>
            <pc:docMk/>
            <pc:sldMk cId="0" sldId="256"/>
            <ac:spMk id="56" creationId="{00000000-0000-0000-0000-000000000000}"/>
          </ac:spMkLst>
        </pc:spChg>
        <pc:spChg chg="mod">
          <ac:chgData name="Paul Frowen" userId="S::p.frowen@hbsda.bham.sch.uk::e6444d09-97ea-4511-b6f1-97294a498834" providerId="AD" clId="Web-{E2ECD866-760E-85A4-2A39-E2943899302F}" dt="2026-01-04T17:56:27.675" v="145" actId="20577"/>
          <ac:spMkLst>
            <pc:docMk/>
            <pc:sldMk cId="0" sldId="256"/>
            <ac:spMk id="57" creationId="{00000000-0000-0000-0000-000000000000}"/>
          </ac:spMkLst>
        </pc:spChg>
        <pc:spChg chg="mod">
          <ac:chgData name="Paul Frowen" userId="S::p.frowen@hbsda.bham.sch.uk::e6444d09-97ea-4511-b6f1-97294a498834" providerId="AD" clId="Web-{E2ECD866-760E-85A4-2A39-E2943899302F}" dt="2026-01-04T17:52:50.466" v="21" actId="20577"/>
          <ac:spMkLst>
            <pc:docMk/>
            <pc:sldMk cId="0" sldId="256"/>
            <ac:spMk id="58" creationId="{00000000-0000-0000-0000-000000000000}"/>
          </ac:spMkLst>
        </pc:spChg>
        <pc:spChg chg="mod">
          <ac:chgData name="Paul Frowen" userId="S::p.frowen@hbsda.bham.sch.uk::e6444d09-97ea-4511-b6f1-97294a498834" providerId="AD" clId="Web-{E2ECD866-760E-85A4-2A39-E2943899302F}" dt="2026-01-04T18:26:41.897" v="178" actId="20577"/>
          <ac:spMkLst>
            <pc:docMk/>
            <pc:sldMk cId="0" sldId="256"/>
            <ac:spMk id="62" creationId="{00000000-0000-0000-0000-000000000000}"/>
          </ac:spMkLst>
        </pc:spChg>
        <pc:picChg chg="add mod">
          <ac:chgData name="Paul Frowen" userId="S::p.frowen@hbsda.bham.sch.uk::e6444d09-97ea-4511-b6f1-97294a498834" providerId="AD" clId="Web-{E2ECD866-760E-85A4-2A39-E2943899302F}" dt="2026-01-04T18:29:53.244" v="219" actId="14100"/>
          <ac:picMkLst>
            <pc:docMk/>
            <pc:sldMk cId="0" sldId="256"/>
            <ac:picMk id="2" creationId="{E909CFED-EB4E-09D7-C264-59E50A3050F7}"/>
          </ac:picMkLst>
        </pc:picChg>
        <pc:picChg chg="add mod">
          <ac:chgData name="Paul Frowen" userId="S::p.frowen@hbsda.bham.sch.uk::e6444d09-97ea-4511-b6f1-97294a498834" providerId="AD" clId="Web-{E2ECD866-760E-85A4-2A39-E2943899302F}" dt="2026-01-04T18:31:38.405" v="223" actId="1076"/>
          <ac:picMkLst>
            <pc:docMk/>
            <pc:sldMk cId="0" sldId="256"/>
            <ac:picMk id="3" creationId="{5777B660-FA92-E5B3-1CAD-03CCA515639F}"/>
          </ac:picMkLst>
        </pc:picChg>
        <pc:picChg chg="del">
          <ac:chgData name="Paul Frowen" userId="S::p.frowen@hbsda.bham.sch.uk::e6444d09-97ea-4511-b6f1-97294a498834" providerId="AD" clId="Web-{E2ECD866-760E-85A4-2A39-E2943899302F}" dt="2026-01-04T17:51:45.511" v="0"/>
          <ac:picMkLst>
            <pc:docMk/>
            <pc:sldMk cId="0" sldId="256"/>
            <ac:picMk id="54" creationId="{00000000-0000-0000-0000-000000000000}"/>
          </ac:picMkLst>
        </pc:picChg>
        <pc:cxnChg chg="mod">
          <ac:chgData name="Paul Frowen" userId="S::p.frowen@hbsda.bham.sch.uk::e6444d09-97ea-4511-b6f1-97294a498834" providerId="AD" clId="Web-{E2ECD866-760E-85A4-2A39-E2943899302F}" dt="2026-01-04T17:56:31.410" v="146" actId="1076"/>
          <ac:cxnSpMkLst>
            <pc:docMk/>
            <pc:sldMk cId="0" sldId="256"/>
            <ac:cxnSpMk id="63" creationId="{00000000-0000-0000-0000-000000000000}"/>
          </ac:cxnSpMkLst>
        </pc:cxnChg>
      </pc:sldChg>
      <pc:sldChg chg="delSp modSp">
        <pc:chgData name="Paul Frowen" userId="S::p.frowen@hbsda.bham.sch.uk::e6444d09-97ea-4511-b6f1-97294a498834" providerId="AD" clId="Web-{E2ECD866-760E-85A4-2A39-E2943899302F}" dt="2026-01-04T18:29:29.149" v="216" actId="20577"/>
        <pc:sldMkLst>
          <pc:docMk/>
          <pc:sldMk cId="0" sldId="257"/>
        </pc:sldMkLst>
        <pc:spChg chg="mod">
          <ac:chgData name="Paul Frowen" userId="S::p.frowen@hbsda.bham.sch.uk::e6444d09-97ea-4511-b6f1-97294a498834" providerId="AD" clId="Web-{E2ECD866-760E-85A4-2A39-E2943899302F}" dt="2026-01-04T18:27:03.371" v="191" actId="1076"/>
          <ac:spMkLst>
            <pc:docMk/>
            <pc:sldMk cId="0" sldId="257"/>
            <ac:spMk id="69" creationId="{00000000-0000-0000-0000-000000000000}"/>
          </ac:spMkLst>
        </pc:spChg>
        <pc:spChg chg="mod">
          <ac:chgData name="Paul Frowen" userId="S::p.frowen@hbsda.bham.sch.uk::e6444d09-97ea-4511-b6f1-97294a498834" providerId="AD" clId="Web-{E2ECD866-760E-85A4-2A39-E2943899302F}" dt="2026-01-04T18:29:29.149" v="216" actId="20577"/>
          <ac:spMkLst>
            <pc:docMk/>
            <pc:sldMk cId="0" sldId="257"/>
            <ac:spMk id="70" creationId="{00000000-0000-0000-0000-000000000000}"/>
          </ac:spMkLst>
        </pc:spChg>
        <pc:picChg chg="del">
          <ac:chgData name="Paul Frowen" userId="S::p.frowen@hbsda.bham.sch.uk::e6444d09-97ea-4511-b6f1-97294a498834" providerId="AD" clId="Web-{E2ECD866-760E-85A4-2A39-E2943899302F}" dt="2026-01-04T18:26:47.257" v="179"/>
          <ac:picMkLst>
            <pc:docMk/>
            <pc:sldMk cId="0" sldId="257"/>
            <ac:picMk id="6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83" y="1547391"/>
            <a:ext cx="7046400" cy="4266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76" y="5889935"/>
            <a:ext cx="7046400" cy="1647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76" y="4469940"/>
            <a:ext cx="7046400" cy="1749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76" y="2395097"/>
            <a:ext cx="7046400" cy="7099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76"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6401"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76" y="1154659"/>
            <a:ext cx="2322300" cy="15705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76" y="2887895"/>
            <a:ext cx="2322300" cy="660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437" y="935511"/>
            <a:ext cx="5266200" cy="8501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69" y="2562809"/>
            <a:ext cx="3345300" cy="3080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69" y="5825407"/>
            <a:ext cx="3345300" cy="256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4973" y="1504787"/>
            <a:ext cx="3173400" cy="7679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76" y="8792066"/>
            <a:ext cx="4961100" cy="1257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76" y="2298771"/>
            <a:ext cx="7046400" cy="408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76" y="6551017"/>
            <a:ext cx="7046400" cy="2703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2" name="Picture 1">
            <a:extLst>
              <a:ext uri="{FF2B5EF4-FFF2-40B4-BE49-F238E27FC236}">
                <a16:creationId xmlns:a16="http://schemas.microsoft.com/office/drawing/2014/main" id="{E909CFED-EB4E-09D7-C264-59E50A3050F7}"/>
              </a:ext>
            </a:extLst>
          </p:cNvPr>
          <p:cNvPicPr>
            <a:picLocks noChangeAspect="1"/>
          </p:cNvPicPr>
          <p:nvPr/>
        </p:nvPicPr>
        <p:blipFill>
          <a:blip r:embed="rId3"/>
          <a:stretch>
            <a:fillRect/>
          </a:stretch>
        </p:blipFill>
        <p:spPr>
          <a:xfrm>
            <a:off x="383921" y="-2842"/>
            <a:ext cx="490065" cy="551503"/>
          </a:xfrm>
          <a:prstGeom prst="rect">
            <a:avLst/>
          </a:prstGeom>
        </p:spPr>
      </p:pic>
      <p:pic>
        <p:nvPicPr>
          <p:cNvPr id="3" name="Picture 2">
            <a:extLst>
              <a:ext uri="{FF2B5EF4-FFF2-40B4-BE49-F238E27FC236}">
                <a16:creationId xmlns:a16="http://schemas.microsoft.com/office/drawing/2014/main" id="{5777B660-FA92-E5B3-1CAD-03CCA515639F}"/>
              </a:ext>
            </a:extLst>
          </p:cNvPr>
          <p:cNvPicPr>
            <a:picLocks noChangeAspect="1"/>
          </p:cNvPicPr>
          <p:nvPr/>
        </p:nvPicPr>
        <p:blipFill>
          <a:blip r:embed="rId3"/>
          <a:stretch>
            <a:fillRect/>
          </a:stretch>
        </p:blipFill>
        <p:spPr>
          <a:xfrm>
            <a:off x="6766824" y="-2842"/>
            <a:ext cx="518821" cy="551503"/>
          </a:xfrm>
          <a:prstGeom prst="rect">
            <a:avLst/>
          </a:prstGeom>
        </p:spPr>
      </p:pic>
      <p:sp>
        <p:nvSpPr>
          <p:cNvPr id="4" name="TextBox 3"/>
          <p:cNvSpPr txBox="1"/>
          <p:nvPr/>
        </p:nvSpPr>
        <p:spPr>
          <a:xfrm>
            <a:off x="804672" y="52120"/>
            <a:ext cx="5989320" cy="365760"/>
          </a:xfrm>
          <a:prstGeom prst="rect">
            <a:avLst/>
          </a:prstGeom>
          <a:noFill/>
        </p:spPr>
        <p:txBody>
          <a:bodyPr wrap="square" lIns="0" tIns="0" rIns="0" bIns="0" anchor="t">
            <a:spAutoFit/>
          </a:bodyPr>
          <a:lstStyle/>
          <a:p>
            <a:pPr algn="ctr">
              <a:lnSpc>
                <a:spcPct val="116000"/>
              </a:lnSpc>
              <a:spcBef>
                <a:spcPts val="0"/>
              </a:spcBef>
              <a:spcAft>
                <a:spcPts val="0"/>
              </a:spcAft>
            </a:pPr>
            <a:r>
              <a:rPr sz="1490" b="1">
                <a:solidFill>
                  <a:srgbClr val="BF9000"/>
                </a:solidFill>
                <a:latin typeface="Fira Sans"/>
              </a:rPr>
              <a:t>Harper Bell SDA Primary: Grammar &amp; Punctuation Approach</a:t>
            </a:r>
          </a:p>
        </p:txBody>
      </p:sp>
      <p:cxnSp>
        <p:nvCxnSpPr>
          <p:cNvPr id="5" name="Connector 4"/>
          <p:cNvCxnSpPr/>
          <p:nvPr/>
        </p:nvCxnSpPr>
        <p:spPr>
          <a:xfrm>
            <a:off x="896112" y="542239"/>
            <a:ext cx="5788152" cy="0"/>
          </a:xfrm>
          <a:prstGeom prst="line">
            <a:avLst/>
          </a:prstGeom>
          <a:ln w="15875">
            <a:solidFill>
              <a:srgbClr val="3F4447"/>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320040" y="571500"/>
            <a:ext cx="6912864" cy="1024128"/>
          </a:xfrm>
          <a:prstGeom prst="rect">
            <a:avLst/>
          </a:prstGeom>
          <a:noFill/>
          <a:ln w="14604">
            <a:solidFill>
              <a:srgbClr val="262C3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57200" y="649224"/>
            <a:ext cx="6638544" cy="219456"/>
          </a:xfrm>
          <a:prstGeom prst="rect">
            <a:avLst/>
          </a:prstGeom>
          <a:noFill/>
        </p:spPr>
        <p:txBody>
          <a:bodyPr wrap="square" lIns="0" tIns="0" rIns="0" bIns="0" anchor="t">
            <a:spAutoFit/>
          </a:bodyPr>
          <a:lstStyle/>
          <a:p>
            <a:pPr algn="ctr">
              <a:lnSpc>
                <a:spcPct val="116000"/>
              </a:lnSpc>
              <a:spcBef>
                <a:spcPts val="0"/>
              </a:spcBef>
              <a:spcAft>
                <a:spcPts val="0"/>
              </a:spcAft>
            </a:pPr>
            <a:r>
              <a:rPr sz="1230" b="1">
                <a:solidFill>
                  <a:srgbClr val="BF9000"/>
                </a:solidFill>
                <a:latin typeface="Fira Sans"/>
              </a:rPr>
              <a:t>Intent</a:t>
            </a:r>
          </a:p>
        </p:txBody>
      </p:sp>
      <p:sp>
        <p:nvSpPr>
          <p:cNvPr id="8" name="TextBox 7"/>
          <p:cNvSpPr txBox="1"/>
          <p:nvPr/>
        </p:nvSpPr>
        <p:spPr>
          <a:xfrm>
            <a:off x="530352" y="926287"/>
            <a:ext cx="6473952" cy="571500"/>
          </a:xfrm>
          <a:prstGeom prst="rect">
            <a:avLst/>
          </a:prstGeom>
          <a:noFill/>
        </p:spPr>
        <p:txBody>
          <a:bodyPr wrap="square" lIns="0" tIns="0" rIns="0" bIns="0" anchor="t">
            <a:spAutoFit/>
          </a:bodyPr>
          <a:lstStyle/>
          <a:p>
            <a:pPr algn="ctr">
              <a:lnSpc>
                <a:spcPct val="116000"/>
              </a:lnSpc>
              <a:spcBef>
                <a:spcPts val="0"/>
              </a:spcBef>
              <a:spcAft>
                <a:spcPts val="0"/>
              </a:spcAft>
            </a:pPr>
            <a:r>
              <a:rPr sz="944" b="0">
                <a:solidFill>
                  <a:srgbClr val="525356"/>
                </a:solidFill>
                <a:latin typeface="Fira Sans"/>
              </a:rPr>
              <a:t>At Harper Bell, grammar and punctuation are taught to strengthen meaning, not as isolated exercises. Pupils learn to make deliberate choices about sentence structure and punctuation so that they can communicate clearly, accurately and creatively. Explicit teaching secures knowledge; authentic writing is where it is rehearsed, applied and refined.</a:t>
            </a:r>
          </a:p>
        </p:txBody>
      </p:sp>
      <p:sp>
        <p:nvSpPr>
          <p:cNvPr id="9" name="TextBox 8"/>
          <p:cNvSpPr txBox="1"/>
          <p:nvPr/>
        </p:nvSpPr>
        <p:spPr>
          <a:xfrm>
            <a:off x="438912" y="1746504"/>
            <a:ext cx="3291840" cy="256032"/>
          </a:xfrm>
          <a:prstGeom prst="rect">
            <a:avLst/>
          </a:prstGeom>
          <a:noFill/>
        </p:spPr>
        <p:txBody>
          <a:bodyPr wrap="square" lIns="0" tIns="0" rIns="0" bIns="0" anchor="t">
            <a:spAutoFit/>
          </a:bodyPr>
          <a:lstStyle/>
          <a:p>
            <a:pPr algn="ctr">
              <a:lnSpc>
                <a:spcPct val="116000"/>
              </a:lnSpc>
              <a:spcBef>
                <a:spcPts val="0"/>
              </a:spcBef>
              <a:spcAft>
                <a:spcPts val="0"/>
              </a:spcAft>
            </a:pPr>
            <a:r>
              <a:rPr sz="1110" b="1">
                <a:solidFill>
                  <a:srgbClr val="BF9000"/>
                </a:solidFill>
                <a:latin typeface="Fira Sans"/>
              </a:rPr>
              <a:t>Implementation</a:t>
            </a:r>
          </a:p>
        </p:txBody>
      </p:sp>
      <p:sp>
        <p:nvSpPr>
          <p:cNvPr id="10" name="TextBox 9"/>
          <p:cNvSpPr txBox="1"/>
          <p:nvPr/>
        </p:nvSpPr>
        <p:spPr>
          <a:xfrm>
            <a:off x="3986784" y="1746504"/>
            <a:ext cx="3154680" cy="256032"/>
          </a:xfrm>
          <a:prstGeom prst="rect">
            <a:avLst/>
          </a:prstGeom>
          <a:noFill/>
        </p:spPr>
        <p:txBody>
          <a:bodyPr wrap="square" lIns="0" tIns="0" rIns="0" bIns="0" anchor="t">
            <a:spAutoFit/>
          </a:bodyPr>
          <a:lstStyle/>
          <a:p>
            <a:pPr algn="ctr">
              <a:lnSpc>
                <a:spcPct val="116000"/>
              </a:lnSpc>
              <a:spcBef>
                <a:spcPts val="0"/>
              </a:spcBef>
              <a:spcAft>
                <a:spcPts val="0"/>
              </a:spcAft>
            </a:pPr>
            <a:r>
              <a:rPr sz="1110" b="1">
                <a:solidFill>
                  <a:srgbClr val="BF9000"/>
                </a:solidFill>
                <a:latin typeface="Fira Sans"/>
              </a:rPr>
              <a:t>Impact</a:t>
            </a:r>
          </a:p>
        </p:txBody>
      </p:sp>
      <p:cxnSp>
        <p:nvCxnSpPr>
          <p:cNvPr id="11" name="Connector 10"/>
          <p:cNvCxnSpPr/>
          <p:nvPr/>
        </p:nvCxnSpPr>
        <p:spPr>
          <a:xfrm>
            <a:off x="3831336" y="2221992"/>
            <a:ext cx="0" cy="5358384"/>
          </a:xfrm>
          <a:prstGeom prst="line">
            <a:avLst/>
          </a:prstGeom>
          <a:ln w="8255">
            <a:solidFill>
              <a:srgbClr val="959595"/>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484632" y="2148840"/>
            <a:ext cx="3136392" cy="5852160"/>
          </a:xfrm>
          <a:prstGeom prst="rect">
            <a:avLst/>
          </a:prstGeom>
          <a:noFill/>
        </p:spPr>
        <p:txBody>
          <a:bodyPr wrap="square" lIns="0" tIns="0" rIns="0" bIns="0" anchor="t">
            <a:spAutoFit/>
          </a:bodyPr>
          <a:lstStyle/>
          <a:p>
            <a:pPr algn="l">
              <a:lnSpc>
                <a:spcPct val="110000"/>
              </a:lnSpc>
              <a:spcBef>
                <a:spcPts val="0"/>
              </a:spcBef>
              <a:spcAft>
                <a:spcPts val="0"/>
              </a:spcAft>
            </a:pPr>
            <a:r>
              <a:rPr sz="972" b="1">
                <a:solidFill>
                  <a:srgbClr val="262C36"/>
                </a:solidFill>
                <a:latin typeface="Fira Sans"/>
              </a:rPr>
              <a:t>1  Grammar within writing units (daily).  </a:t>
            </a:r>
            <a:r>
              <a:rPr sz="972">
                <a:solidFill>
                  <a:srgbClr val="525356"/>
                </a:solidFill>
                <a:latin typeface="Fira Sans"/>
              </a:rPr>
              <a:t>Unit-specific objectives are explicitly modelled in context through mentor texts, oral rehearsal, I/We/You Do and purposeful sentence construction. Pupils apply the learning in independent writing, editing and across the curriculum.</a:t>
            </a:r>
          </a:p>
          <a:p>
            <a:pPr algn="l">
              <a:lnSpc>
                <a:spcPct val="110000"/>
              </a:lnSpc>
              <a:spcBef>
                <a:spcPts val="800"/>
              </a:spcBef>
              <a:spcAft>
                <a:spcPts val="0"/>
              </a:spcAft>
            </a:pPr>
            <a:r>
              <a:rPr sz="972" b="1">
                <a:solidFill>
                  <a:srgbClr val="262C36"/>
                </a:solidFill>
                <a:latin typeface="Fira Sans"/>
              </a:rPr>
              <a:t>2  Standalone GPS teaching (once a week).  </a:t>
            </a:r>
            <a:r>
              <a:rPr sz="972">
                <a:solidFill>
                  <a:srgbClr val="525356"/>
                </a:solidFill>
                <a:latin typeface="Fira Sans"/>
              </a:rPr>
              <a:t>A dedicated lesson provides direct explanation, guided practice and checks for understanding. Teachers address misconceptions, build fluency and expect the learning to transfer back into pupils' writing.</a:t>
            </a:r>
          </a:p>
          <a:p>
            <a:pPr algn="l">
              <a:lnSpc>
                <a:spcPct val="110000"/>
              </a:lnSpc>
              <a:spcBef>
                <a:spcPts val="800"/>
              </a:spcBef>
              <a:spcAft>
                <a:spcPts val="0"/>
              </a:spcAft>
            </a:pPr>
            <a:r>
              <a:rPr sz="972" b="1">
                <a:solidFill>
                  <a:srgbClr val="262C36"/>
                </a:solidFill>
                <a:latin typeface="Fira Sans"/>
              </a:rPr>
              <a:t>A carefully structured progression.  </a:t>
            </a:r>
            <a:r>
              <a:rPr sz="972">
                <a:solidFill>
                  <a:srgbClr val="525356"/>
                </a:solidFill>
                <a:latin typeface="Fira Sans"/>
              </a:rPr>
              <a:t>Autumn 1 and 2 use Grammarsaurus Place Value of Punctuation and Grammar (PVPG) to retrieve, assess and secure prerequisite knowledge. Spring and Summer standalone units extend further year-group National Curriculum content.</a:t>
            </a:r>
          </a:p>
          <a:p>
            <a:pPr algn="l">
              <a:lnSpc>
                <a:spcPct val="110000"/>
              </a:lnSpc>
              <a:spcBef>
                <a:spcPts val="800"/>
              </a:spcBef>
              <a:spcAft>
                <a:spcPts val="0"/>
              </a:spcAft>
            </a:pPr>
            <a:r>
              <a:rPr sz="972" b="1">
                <a:solidFill>
                  <a:srgbClr val="262C36"/>
                </a:solidFill>
                <a:latin typeface="Fira Sans"/>
              </a:rPr>
              <a:t>New knowledge begins from the outset.  </a:t>
            </a:r>
            <a:r>
              <a:rPr sz="972">
                <a:solidFill>
                  <a:srgbClr val="525356"/>
                </a:solidFill>
                <a:latin typeface="Fira Sans"/>
              </a:rPr>
              <a:t>Age-appropriate grammar is introduced whenever it serves the writing outcome, including in Autumn. It is revisited, deepened and applied throughout the year; the standalone sequence complements rather than delays this learning.</a:t>
            </a:r>
          </a:p>
          <a:p>
            <a:pPr algn="l">
              <a:lnSpc>
                <a:spcPct val="110000"/>
              </a:lnSpc>
              <a:spcBef>
                <a:spcPts val="800"/>
              </a:spcBef>
              <a:spcAft>
                <a:spcPts val="0"/>
              </a:spcAft>
            </a:pPr>
            <a:r>
              <a:rPr sz="972" b="1">
                <a:solidFill>
                  <a:srgbClr val="262C36"/>
                </a:solidFill>
                <a:latin typeface="Fira Sans"/>
              </a:rPr>
              <a:t>Inclusive, responsive practice.  </a:t>
            </a:r>
            <a:r>
              <a:rPr sz="972">
                <a:solidFill>
                  <a:srgbClr val="525356"/>
                </a:solidFill>
                <a:latin typeface="Fira Sans"/>
              </a:rPr>
              <a:t>Visual models, oral rehearsal, sentence scaffolds, short practice and precise reteaching enable every pupil to participate and progress.</a:t>
            </a:r>
          </a:p>
        </p:txBody>
      </p:sp>
      <p:sp>
        <p:nvSpPr>
          <p:cNvPr id="13" name="TextBox 12"/>
          <p:cNvSpPr txBox="1"/>
          <p:nvPr/>
        </p:nvSpPr>
        <p:spPr>
          <a:xfrm>
            <a:off x="4096512" y="2112264"/>
            <a:ext cx="2907792" cy="2112264"/>
          </a:xfrm>
          <a:prstGeom prst="rect">
            <a:avLst/>
          </a:prstGeom>
          <a:noFill/>
        </p:spPr>
        <p:txBody>
          <a:bodyPr wrap="square" lIns="0" tIns="0" rIns="0" bIns="0" anchor="t">
            <a:spAutoFit/>
          </a:bodyPr>
          <a:lstStyle/>
          <a:p>
            <a:pPr algn="l">
              <a:lnSpc>
                <a:spcPct val="110000"/>
              </a:lnSpc>
              <a:spcBef>
                <a:spcPts val="0"/>
              </a:spcBef>
              <a:spcAft>
                <a:spcPts val="0"/>
              </a:spcAft>
            </a:pPr>
            <a:r>
              <a:rPr sz="965" b="1">
                <a:solidFill>
                  <a:srgbClr val="262C36"/>
                </a:solidFill>
                <a:latin typeface="Fira Sans"/>
              </a:rPr>
              <a:t>Precision and purpose.  </a:t>
            </a:r>
            <a:r>
              <a:rPr sz="965">
                <a:solidFill>
                  <a:srgbClr val="525356"/>
                </a:solidFill>
                <a:latin typeface="Fira Sans"/>
              </a:rPr>
              <a:t>Pupils construct increasingly controlled sentences and choose punctuation to make meaning clear.</a:t>
            </a:r>
          </a:p>
          <a:p>
            <a:pPr algn="l">
              <a:lnSpc>
                <a:spcPct val="110000"/>
              </a:lnSpc>
              <a:spcBef>
                <a:spcPts val="800"/>
              </a:spcBef>
              <a:spcAft>
                <a:spcPts val="0"/>
              </a:spcAft>
            </a:pPr>
            <a:r>
              <a:rPr sz="965" b="1">
                <a:solidFill>
                  <a:srgbClr val="262C36"/>
                </a:solidFill>
                <a:latin typeface="Fira Sans"/>
              </a:rPr>
              <a:t>Independent application.  </a:t>
            </a:r>
            <a:r>
              <a:rPr sz="965">
                <a:solidFill>
                  <a:srgbClr val="525356"/>
                </a:solidFill>
                <a:latin typeface="Fira Sans"/>
              </a:rPr>
              <a:t>Grammar is accurate and purposeful in sustained writing, not only in standalone exercises.</a:t>
            </a:r>
          </a:p>
          <a:p>
            <a:pPr algn="l">
              <a:lnSpc>
                <a:spcPct val="110000"/>
              </a:lnSpc>
              <a:spcBef>
                <a:spcPts val="800"/>
              </a:spcBef>
              <a:spcAft>
                <a:spcPts val="0"/>
              </a:spcAft>
            </a:pPr>
            <a:r>
              <a:rPr sz="965" b="1">
                <a:solidFill>
                  <a:srgbClr val="262C36"/>
                </a:solidFill>
                <a:latin typeface="Fira Sans"/>
              </a:rPr>
              <a:t>Confident writers.  </a:t>
            </a:r>
            <a:r>
              <a:rPr sz="965">
                <a:solidFill>
                  <a:srgbClr val="525356"/>
                </a:solidFill>
                <a:latin typeface="Fira Sans"/>
              </a:rPr>
              <a:t>Children explain grammatical choices, edit thoughtfully and transfer learning across subjects.</a:t>
            </a:r>
          </a:p>
        </p:txBody>
      </p:sp>
      <p:cxnSp>
        <p:nvCxnSpPr>
          <p:cNvPr id="14" name="Connector 13"/>
          <p:cNvCxnSpPr/>
          <p:nvPr/>
        </p:nvCxnSpPr>
        <p:spPr>
          <a:xfrm>
            <a:off x="4041648" y="4507992"/>
            <a:ext cx="3145536" cy="0"/>
          </a:xfrm>
          <a:prstGeom prst="line">
            <a:avLst/>
          </a:prstGeom>
          <a:ln w="8890">
            <a:solidFill>
              <a:srgbClr val="8D8D8D"/>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014215" y="4727448"/>
            <a:ext cx="3108960" cy="265176"/>
          </a:xfrm>
          <a:prstGeom prst="rect">
            <a:avLst/>
          </a:prstGeom>
          <a:noFill/>
        </p:spPr>
        <p:txBody>
          <a:bodyPr wrap="square" lIns="0" tIns="0" rIns="0" bIns="0" anchor="t">
            <a:spAutoFit/>
          </a:bodyPr>
          <a:lstStyle/>
          <a:p>
            <a:pPr algn="ctr">
              <a:lnSpc>
                <a:spcPct val="116000"/>
              </a:lnSpc>
              <a:spcBef>
                <a:spcPts val="0"/>
              </a:spcBef>
              <a:spcAft>
                <a:spcPts val="0"/>
              </a:spcAft>
            </a:pPr>
            <a:r>
              <a:rPr sz="1110" b="1">
                <a:solidFill>
                  <a:srgbClr val="BF9000"/>
                </a:solidFill>
                <a:latin typeface="Fira Sans"/>
              </a:rPr>
              <a:t>Assessment</a:t>
            </a:r>
          </a:p>
        </p:txBody>
      </p:sp>
      <p:sp>
        <p:nvSpPr>
          <p:cNvPr id="16" name="TextBox 15"/>
          <p:cNvSpPr txBox="1"/>
          <p:nvPr/>
        </p:nvSpPr>
        <p:spPr>
          <a:xfrm>
            <a:off x="4096512" y="5102352"/>
            <a:ext cx="2898648" cy="2761488"/>
          </a:xfrm>
          <a:prstGeom prst="rect">
            <a:avLst/>
          </a:prstGeom>
          <a:noFill/>
        </p:spPr>
        <p:txBody>
          <a:bodyPr wrap="square" lIns="0" tIns="0" rIns="0" bIns="0" anchor="t">
            <a:spAutoFit/>
          </a:bodyPr>
          <a:lstStyle/>
          <a:p>
            <a:pPr algn="l">
              <a:lnSpc>
                <a:spcPct val="110000"/>
              </a:lnSpc>
              <a:spcBef>
                <a:spcPts val="0"/>
              </a:spcBef>
              <a:spcAft>
                <a:spcPts val="0"/>
              </a:spcAft>
            </a:pPr>
            <a:r>
              <a:rPr sz="968" b="1">
                <a:solidFill>
                  <a:srgbClr val="262C36"/>
                </a:solidFill>
                <a:latin typeface="Fira Sans"/>
              </a:rPr>
              <a:t>Formative assessment, in the moment.  </a:t>
            </a:r>
            <a:r>
              <a:rPr sz="968">
                <a:solidFill>
                  <a:srgbClr val="525356"/>
                </a:solidFill>
                <a:latin typeface="Fira Sans"/>
              </a:rPr>
              <a:t>Smart Starts, targeted questioning, hinge checks, oral rehearsal, live feedback and close reading of pupil writing reveal misconceptions immediately. Teachers adapt models and reteach promptly.</a:t>
            </a:r>
          </a:p>
          <a:p>
            <a:pPr algn="l">
              <a:lnSpc>
                <a:spcPct val="110000"/>
              </a:lnSpc>
              <a:spcBef>
                <a:spcPts val="800"/>
              </a:spcBef>
              <a:spcAft>
                <a:spcPts val="0"/>
              </a:spcAft>
            </a:pPr>
            <a:r>
              <a:rPr sz="968" b="1">
                <a:solidFill>
                  <a:srgbClr val="262C36"/>
                </a:solidFill>
                <a:latin typeface="Fira Sans"/>
              </a:rPr>
              <a:t>Termly assessment.  </a:t>
            </a:r>
            <a:r>
              <a:rPr sz="968">
                <a:solidFill>
                  <a:srgbClr val="525356"/>
                </a:solidFill>
                <a:latin typeface="Fira Sans"/>
              </a:rPr>
              <a:t>Planned grammar and punctuation assessments are reviewed alongside independent writing and book evidence to check retention, application and progress.</a:t>
            </a:r>
          </a:p>
          <a:p>
            <a:pPr algn="l">
              <a:lnSpc>
                <a:spcPct val="110000"/>
              </a:lnSpc>
              <a:spcBef>
                <a:spcPts val="800"/>
              </a:spcBef>
              <a:spcAft>
                <a:spcPts val="0"/>
              </a:spcAft>
            </a:pPr>
            <a:r>
              <a:rPr sz="968" b="1">
                <a:solidFill>
                  <a:srgbClr val="262C36"/>
                </a:solidFill>
                <a:latin typeface="Fira Sans"/>
              </a:rPr>
              <a:t>Assessment informs action.  </a:t>
            </a:r>
            <a:r>
              <a:rPr sz="968">
                <a:solidFill>
                  <a:srgbClr val="525356"/>
                </a:solidFill>
                <a:latin typeface="Fira Sans"/>
              </a:rPr>
              <a:t>Outcomes shape subsequent GPS lessons, retrieval, targeted support and subject-leader evaluation of patterns across classes.</a:t>
            </a:r>
          </a:p>
        </p:txBody>
      </p:sp>
      <p:cxnSp>
        <p:nvCxnSpPr>
          <p:cNvPr id="17" name="Connector 16"/>
          <p:cNvCxnSpPr/>
          <p:nvPr/>
        </p:nvCxnSpPr>
        <p:spPr>
          <a:xfrm>
            <a:off x="493776" y="7580375"/>
            <a:ext cx="6592824" cy="0"/>
          </a:xfrm>
          <a:prstGeom prst="line">
            <a:avLst/>
          </a:prstGeom>
          <a:ln w="8890">
            <a:solidFill>
              <a:srgbClr val="8D8D8D"/>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12648" y="7699248"/>
            <a:ext cx="6400800" cy="256032"/>
          </a:xfrm>
          <a:prstGeom prst="rect">
            <a:avLst/>
          </a:prstGeom>
          <a:noFill/>
        </p:spPr>
        <p:txBody>
          <a:bodyPr wrap="square" lIns="0" tIns="0" rIns="0" bIns="0" anchor="t">
            <a:spAutoFit/>
          </a:bodyPr>
          <a:lstStyle/>
          <a:p>
            <a:pPr algn="ctr">
              <a:lnSpc>
                <a:spcPct val="116000"/>
              </a:lnSpc>
              <a:spcBef>
                <a:spcPts val="0"/>
              </a:spcBef>
              <a:spcAft>
                <a:spcPts val="0"/>
              </a:spcAft>
            </a:pPr>
            <a:r>
              <a:rPr sz="1160" b="1">
                <a:solidFill>
                  <a:srgbClr val="BF9000"/>
                </a:solidFill>
                <a:latin typeface="Fira Sans"/>
              </a:rPr>
              <a:t>Subject Knowledge, Skills and Vocabulary</a:t>
            </a:r>
          </a:p>
        </p:txBody>
      </p:sp>
      <p:sp>
        <p:nvSpPr>
          <p:cNvPr id="19" name="TextBox 18"/>
          <p:cNvSpPr txBox="1"/>
          <p:nvPr/>
        </p:nvSpPr>
        <p:spPr>
          <a:xfrm>
            <a:off x="548640" y="8019288"/>
            <a:ext cx="6483096" cy="265176"/>
          </a:xfrm>
          <a:prstGeom prst="rect">
            <a:avLst/>
          </a:prstGeom>
          <a:noFill/>
        </p:spPr>
        <p:txBody>
          <a:bodyPr wrap="square" lIns="0" tIns="0" rIns="0" bIns="0" anchor="t">
            <a:spAutoFit/>
          </a:bodyPr>
          <a:lstStyle/>
          <a:p>
            <a:pPr algn="l">
              <a:lnSpc>
                <a:spcPct val="116000"/>
              </a:lnSpc>
              <a:spcBef>
                <a:spcPts val="0"/>
              </a:spcBef>
              <a:spcAft>
                <a:spcPts val="0"/>
              </a:spcAft>
            </a:pPr>
            <a:r>
              <a:rPr sz="1025" b="0">
                <a:solidFill>
                  <a:srgbClr val="525356"/>
                </a:solidFill>
                <a:latin typeface="Fira Sans"/>
              </a:rPr>
              <a:t>Children develop and connect precise grammatical knowledge, applying it across genres and subjects:</a:t>
            </a:r>
          </a:p>
        </p:txBody>
      </p:sp>
      <p:sp>
        <p:nvSpPr>
          <p:cNvPr id="20" name="TextBox 19"/>
          <p:cNvSpPr txBox="1"/>
          <p:nvPr/>
        </p:nvSpPr>
        <p:spPr>
          <a:xfrm>
            <a:off x="658368" y="8293608"/>
            <a:ext cx="6227064" cy="841248"/>
          </a:xfrm>
          <a:prstGeom prst="rect">
            <a:avLst/>
          </a:prstGeom>
          <a:noFill/>
        </p:spPr>
        <p:txBody>
          <a:bodyPr wrap="square" lIns="0" tIns="0" rIns="0" bIns="0" anchor="t">
            <a:spAutoFit/>
          </a:bodyPr>
          <a:lstStyle/>
          <a:p>
            <a:pPr algn="l">
              <a:lnSpc>
                <a:spcPct val="103000"/>
              </a:lnSpc>
              <a:spcBef>
                <a:spcPts val="0"/>
              </a:spcBef>
              <a:spcAft>
                <a:spcPts val="0"/>
              </a:spcAft>
            </a:pPr>
            <a:r>
              <a:rPr sz="944" b="1">
                <a:solidFill>
                  <a:srgbClr val="262C36"/>
                </a:solidFill>
                <a:latin typeface="Fira Sans"/>
              </a:rPr>
              <a:t>Sentence knowledge  </a:t>
            </a:r>
            <a:r>
              <a:rPr sz="944">
                <a:solidFill>
                  <a:srgbClr val="525356"/>
                </a:solidFill>
                <a:latin typeface="Fira Sans"/>
              </a:rPr>
              <a:t>demarcation, sentence structures, clauses and conjunctions.</a:t>
            </a:r>
          </a:p>
          <a:p>
            <a:pPr algn="l">
              <a:lnSpc>
                <a:spcPct val="103000"/>
              </a:lnSpc>
              <a:spcBef>
                <a:spcPts val="800"/>
              </a:spcBef>
              <a:spcAft>
                <a:spcPts val="0"/>
              </a:spcAft>
            </a:pPr>
            <a:r>
              <a:rPr sz="944" b="1">
                <a:solidFill>
                  <a:srgbClr val="262C36"/>
                </a:solidFill>
                <a:latin typeface="Fira Sans"/>
              </a:rPr>
              <a:t>Grammar and vocabulary  </a:t>
            </a:r>
            <a:r>
              <a:rPr sz="944">
                <a:solidFill>
                  <a:srgbClr val="525356"/>
                </a:solidFill>
                <a:latin typeface="Fira Sans"/>
              </a:rPr>
              <a:t>word classes, phrases, tense and subject-specific terminology.</a:t>
            </a:r>
          </a:p>
          <a:p>
            <a:pPr algn="l">
              <a:lnSpc>
                <a:spcPct val="103000"/>
              </a:lnSpc>
              <a:spcBef>
                <a:spcPts val="800"/>
              </a:spcBef>
              <a:spcAft>
                <a:spcPts val="0"/>
              </a:spcAft>
            </a:pPr>
            <a:r>
              <a:rPr sz="944" b="1">
                <a:solidFill>
                  <a:srgbClr val="262C36"/>
                </a:solidFill>
                <a:latin typeface="Fira Sans"/>
              </a:rPr>
              <a:t>Punctuation and cohesion  </a:t>
            </a:r>
            <a:r>
              <a:rPr sz="944">
                <a:solidFill>
                  <a:srgbClr val="525356"/>
                </a:solidFill>
                <a:latin typeface="Fira Sans"/>
              </a:rPr>
              <a:t>choices that organise ideas, clarify meaning and shape effect.</a:t>
            </a:r>
          </a:p>
          <a:p>
            <a:pPr algn="l">
              <a:lnSpc>
                <a:spcPct val="103000"/>
              </a:lnSpc>
              <a:spcBef>
                <a:spcPts val="800"/>
              </a:spcBef>
              <a:spcAft>
                <a:spcPts val="0"/>
              </a:spcAft>
            </a:pPr>
            <a:r>
              <a:rPr sz="944" b="1">
                <a:solidFill>
                  <a:srgbClr val="262C36"/>
                </a:solidFill>
                <a:latin typeface="Fira Sans"/>
              </a:rPr>
              <a:t>Writer agency  </a:t>
            </a:r>
            <a:r>
              <a:rPr sz="944">
                <a:solidFill>
                  <a:srgbClr val="525356"/>
                </a:solidFill>
                <a:latin typeface="Fira Sans"/>
              </a:rPr>
              <a:t>oral rehearsal, discussion, editing and deliberate choices for audience and purpose.</a:t>
            </a:r>
          </a:p>
        </p:txBody>
      </p:sp>
      <p:sp>
        <p:nvSpPr>
          <p:cNvPr id="21" name="TextBox 20"/>
          <p:cNvSpPr txBox="1"/>
          <p:nvPr/>
        </p:nvSpPr>
        <p:spPr>
          <a:xfrm>
            <a:off x="694944" y="10451592"/>
            <a:ext cx="6126480" cy="164592"/>
          </a:xfrm>
          <a:prstGeom prst="rect">
            <a:avLst/>
          </a:prstGeom>
          <a:noFill/>
        </p:spPr>
        <p:txBody>
          <a:bodyPr wrap="square" lIns="0" tIns="0" rIns="0" bIns="0" anchor="t">
            <a:spAutoFit/>
          </a:bodyPr>
          <a:lstStyle/>
          <a:p>
            <a:pPr algn="ctr">
              <a:lnSpc>
                <a:spcPct val="116000"/>
              </a:lnSpc>
              <a:spcBef>
                <a:spcPts val="0"/>
              </a:spcBef>
              <a:spcAft>
                <a:spcPts val="0"/>
              </a:spcAft>
            </a:pPr>
            <a:r>
              <a:rPr sz="880" b="1">
                <a:solidFill>
                  <a:srgbClr val="BF9000"/>
                </a:solidFill>
                <a:latin typeface="Fira Sans"/>
              </a:rPr>
              <a:t>Retrieve  •  Model  •  Rehearse  •  Apply in writing  •  Assess  •  Adapt</a:t>
            </a:r>
          </a:p>
        </p:txBody>
      </p:sp>
      <p:cxnSp>
        <p:nvCxnSpPr>
          <p:cNvPr id="22" name="Connector 21"/>
          <p:cNvCxnSpPr/>
          <p:nvPr/>
        </p:nvCxnSpPr>
        <p:spPr>
          <a:xfrm>
            <a:off x="493776" y="9326880"/>
            <a:ext cx="6592824" cy="0"/>
          </a:xfrm>
          <a:prstGeom prst="line">
            <a:avLst/>
          </a:prstGeom>
          <a:ln w="8890">
            <a:solidFill>
              <a:srgbClr val="8B8B8B"/>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57784" y="9418320"/>
            <a:ext cx="6400800" cy="237744"/>
          </a:xfrm>
          <a:prstGeom prst="rect">
            <a:avLst/>
          </a:prstGeom>
          <a:noFill/>
        </p:spPr>
        <p:txBody>
          <a:bodyPr wrap="square" lIns="0" tIns="0" rIns="0" bIns="0">
            <a:spAutoFit/>
          </a:bodyPr>
          <a:lstStyle/>
          <a:p>
            <a:pPr algn="ctr"/>
            <a:r>
              <a:rPr b="1" sz="1160">
                <a:solidFill>
                  <a:srgbClr val="C78F00"/>
                </a:solidFill>
                <a:latin typeface="Fira Sans"/>
              </a:rPr>
              <a:t>Inclusion</a:t>
            </a:r>
          </a:p>
        </p:txBody>
      </p:sp>
      <p:sp>
        <p:nvSpPr>
          <p:cNvPr id="24" name="TextBox 23"/>
          <p:cNvSpPr txBox="1"/>
          <p:nvPr/>
        </p:nvSpPr>
        <p:spPr>
          <a:xfrm>
            <a:off x="576072" y="9720072"/>
            <a:ext cx="6382512" cy="621792"/>
          </a:xfrm>
          <a:prstGeom prst="rect">
            <a:avLst/>
          </a:prstGeom>
          <a:noFill/>
        </p:spPr>
        <p:txBody>
          <a:bodyPr wrap="square" lIns="0" tIns="0" bIns="0" rIns="0">
            <a:spAutoFit/>
          </a:bodyPr>
          <a:lstStyle/>
          <a:p>
            <a:pPr algn="l"/>
            <a:r>
              <a:rPr sz="965">
                <a:solidFill>
                  <a:srgbClr val="3C3E41"/>
                </a:solidFill>
                <a:latin typeface="Fira Sans"/>
              </a:rPr>
              <a:t>Inclusive by design, teaching combines visual models, explicit vocabulary, oral rehearsal and manageable steps. Pupils with SEND and EAL needs access supported sentence construction, including Harper Bell’s Subject → Verb → Complete thought scaffold. In-the-moment checks guide adapted modelling, targeted practice and timely reteaching, while maintaining ambitious expectations and purposeful application in writing.</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FEE6935148E5499B54B0DF22254905" ma:contentTypeVersion="14" ma:contentTypeDescription="Create a new document." ma:contentTypeScope="" ma:versionID="c3bb213f005a6a03add31f2547cc9ca5">
  <xsd:schema xmlns:xsd="http://www.w3.org/2001/XMLSchema" xmlns:xs="http://www.w3.org/2001/XMLSchema" xmlns:p="http://schemas.microsoft.com/office/2006/metadata/properties" xmlns:ns2="e76f2a06-8302-4442-9ead-73fa61166bc3" xmlns:ns3="ab4b9b00-2fd5-4461-be33-02b01cbd676f" targetNamespace="http://schemas.microsoft.com/office/2006/metadata/properties" ma:root="true" ma:fieldsID="1518f15197ba6cccad8e4c4f815de305" ns2:_="" ns3:_="">
    <xsd:import namespace="e76f2a06-8302-4442-9ead-73fa61166bc3"/>
    <xsd:import namespace="ab4b9b00-2fd5-4461-be33-02b01cbd67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f2a06-8302-4442-9ead-73fa61166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081ccff-5723-4ba3-b387-dc05610468d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4b9b00-2fd5-4461-be33-02b01cbd676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ddef98e-db3d-4736-a086-e5b0125b0e55}" ma:internalName="TaxCatchAll" ma:showField="CatchAllData" ma:web="ab4b9b00-2fd5-4461-be33-02b01cbd67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4b9b00-2fd5-4461-be33-02b01cbd676f" xsi:nil="true"/>
    <lcf76f155ced4ddcb4097134ff3c332f xmlns="e76f2a06-8302-4442-9ead-73fa61166b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22B358-6C23-4896-91E0-E6A3C88A0B64}"/>
</file>

<file path=customXml/itemProps2.xml><?xml version="1.0" encoding="utf-8"?>
<ds:datastoreItem xmlns:ds="http://schemas.openxmlformats.org/officeDocument/2006/customXml" ds:itemID="{BF84B272-0948-4639-AAF5-C45F33D740F0}"/>
</file>

<file path=customXml/itemProps3.xml><?xml version="1.0" encoding="utf-8"?>
<ds:datastoreItem xmlns:ds="http://schemas.openxmlformats.org/officeDocument/2006/customXml" ds:itemID="{C06900F4-E872-4612-B790-D1FEF1F9B07D}"/>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Slides>
  <Notes>2</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revision>60</cp:revision>
  <dcterms:modified xsi:type="dcterms:W3CDTF">2026-01-04T18:31:44Z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0x01010029FEE6935148E5499B54B0DF22254905</vt:lpwstr>
  </property>
  <property fmtid="{D5CDD505-2E9C-101B-9397-08002B2CF9AE}" pid="3" name="Order">
    <vt:r8>2100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_activity">
    <vt:lpwstr>{"FileActivityType":"9","FileActivityTimeStamp":"2026-02-03T12:00:46.473Z","FileActivityUsersOnPage":[{"DisplayName":"Paul Frowen","Id":"p.frowen@hbsda.bham.sch.uk"}],"FileActivityNavigationId":null}</vt:lpwstr>
  </property>
  <property fmtid="{D5CDD505-2E9C-101B-9397-08002B2CF9AE}" pid="10" name="MediaServiceImageTags">
    <vt:lpwstr/>
  </property>
</Properties>
</file>