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Masters/slideMaster1.xml" ContentType="application/vnd.openxmlformats-officedocument.presentationml.slideMaster+xml"/>
  <Override PartName="/ppt/slideLayouts/slideLayout7.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4"/>
  </p:notesMasterIdLst>
  <p:sldIdLst>
    <p:sldId id="256" r:id="rId2"/>
    <p:sldId id="257" r:id="rId3"/>
  </p:sldIdLst>
  <p:sldSz cx="7562850" cy="10688638"/>
  <p:notesSz cx="6858000" cy="9144000"/>
  <p:embeddedFontLst>
    <p:embeddedFont>
      <p:font typeface="Fira Sans" panose="020B0503050000020004" pitchFamily="34" charset="0"/>
      <p:regular r:id="rId5"/>
      <p:bold r:id="rId6"/>
      <p:italic r:id="rId7"/>
      <p:boldItalic r:id="rId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3367">
          <p15:clr>
            <a:srgbClr val="747775"/>
          </p15:clr>
        </p15:guide>
        <p15:guide id="2" pos="238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39A5ED-2916-F195-0F2C-316E4AC24900}" v="164" dt="2026-01-04T14:42:12.4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75" d="100"/>
          <a:sy n="75" d="100"/>
        </p:scale>
        <p:origin x="1392" y="36"/>
      </p:cViewPr>
      <p:guideLst>
        <p:guide orient="horz" pos="3367"/>
        <p:guide pos="238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5" Type="http://schemas.openxmlformats.org/officeDocument/2006/relationships/customXml" Target="../customXml/item2.xml"/><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 Id="rId14" Type="http://schemas.openxmlformats.org/officeDocument/2006/relationships/customXml" Target="../customXml/item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16416" y="685800"/>
            <a:ext cx="24258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9dcc92cdf2_0_0:notes"/>
          <p:cNvSpPr>
            <a:spLocks noGrp="1" noRot="1" noChangeAspect="1"/>
          </p:cNvSpPr>
          <p:nvPr>
            <p:ph type="sldImg" idx="2"/>
          </p:nvPr>
        </p:nvSpPr>
        <p:spPr>
          <a:xfrm>
            <a:off x="2216150" y="685800"/>
            <a:ext cx="24257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9dcc92cdf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257783" y="1547391"/>
            <a:ext cx="7046400" cy="42660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257776" y="5889935"/>
            <a:ext cx="7046400" cy="16470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7776" y="4469940"/>
            <a:ext cx="7046400" cy="1749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257776" y="2395097"/>
            <a:ext cx="7046400" cy="7099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257776"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3996401" y="2395097"/>
            <a:ext cx="3308100" cy="7099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257776" y="924860"/>
            <a:ext cx="7046400" cy="11904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257776" y="1154659"/>
            <a:ext cx="2322300" cy="15705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257776" y="2887895"/>
            <a:ext cx="2322300" cy="66075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05437" y="935511"/>
            <a:ext cx="5266200" cy="85014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3781050" y="-260"/>
            <a:ext cx="3781200" cy="1068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19569" y="2562809"/>
            <a:ext cx="3345300" cy="30807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19569" y="5825407"/>
            <a:ext cx="3345300" cy="256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084973" y="1504787"/>
            <a:ext cx="3173400" cy="7679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257776" y="8792066"/>
            <a:ext cx="4961100" cy="12576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257776" y="2298771"/>
            <a:ext cx="7046400" cy="408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257776" y="6551017"/>
            <a:ext cx="7046400" cy="2703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7006734" y="9691191"/>
            <a:ext cx="453900" cy="817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257776" y="924860"/>
            <a:ext cx="7046400" cy="11904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257776" y="2395097"/>
            <a:ext cx="7046400" cy="7099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7006734" y="9691191"/>
            <a:ext cx="453900" cy="8178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5" name="Google Shape;55;p13"/>
          <p:cNvSpPr txBox="1"/>
          <p:nvPr/>
        </p:nvSpPr>
        <p:spPr>
          <a:xfrm>
            <a:off x="491757" y="371871"/>
            <a:ext cx="6959700" cy="546000"/>
          </a:xfrm>
          <a:prstGeom prst="rect">
            <a:avLst/>
          </a:prstGeom>
          <a:noFill/>
          <a:ln>
            <a:noFill/>
          </a:ln>
        </p:spPr>
        <p:txBody>
          <a:bodyPr spcFirstLastPara="1" wrap="square" lIns="91425" tIns="91425" rIns="91425" bIns="91425" anchor="t" anchorCtr="0">
            <a:noAutofit/>
          </a:bodyPr>
          <a:lstStyle/>
          <a:p>
            <a:pPr algn="ctr"/>
            <a:r>
              <a:rPr lang="en-GB" sz="1650" b="1" dirty="0">
                <a:solidFill>
                  <a:srgbClr val="BF9000"/>
                </a:solidFill>
                <a:latin typeface="Fira Sans"/>
                <a:ea typeface="Fira Sans"/>
                <a:cs typeface="Fira Sans"/>
                <a:sym typeface="Fira Sans"/>
              </a:rPr>
              <a:t>Harper Bell SDA Primary: Approach To PSHE</a:t>
            </a:r>
            <a:endParaRPr sz="1800" b="1" dirty="0">
              <a:solidFill>
                <a:srgbClr val="BF9000"/>
              </a:solidFill>
              <a:latin typeface="Fira Sans"/>
              <a:ea typeface="Fira Sans"/>
              <a:cs typeface="Fira Sans"/>
              <a:sym typeface="Fira Sans"/>
            </a:endParaRPr>
          </a:p>
        </p:txBody>
      </p:sp>
      <p:sp>
        <p:nvSpPr>
          <p:cNvPr id="56" name="Google Shape;56;p13"/>
          <p:cNvSpPr txBox="1"/>
          <p:nvPr/>
        </p:nvSpPr>
        <p:spPr>
          <a:xfrm>
            <a:off x="349975" y="1040239"/>
            <a:ext cx="6984900" cy="1169521"/>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sz="1050" b="1">
                <a:solidFill>
                  <a:srgbClr val="BF9000"/>
                </a:solidFill>
                <a:latin typeface="Fira Sans"/>
              </a:rPr>
              <a:t>Intent</a:t>
            </a:r>
            <a:endParaRPr b="1" dirty="0">
              <a:solidFill>
                <a:srgbClr val="BF9000"/>
              </a:solidFill>
              <a:latin typeface="Fira Sans"/>
              <a:ea typeface="Fira Sans"/>
              <a:cs typeface="Fira Sans"/>
              <a:sym typeface="Fira Sans"/>
            </a:endParaRPr>
          </a:p>
          <a:p>
            <a:pPr algn="ctr"/>
            <a:r>
              <a:rPr sz="960">
                <a:latin typeface="Fira Sans"/>
              </a:rPr>
              <a:t>At Harper Bell SDA Primary, myHappymind Plus is our whole-school PSHE programme. It provides a coherent, progressive and age-appropriate curriculum across mental health and wellbeing, health, relationships and living in the wider world. Pupils develop secure knowledge, vocabulary and skills to understand themselves and others, build healthy relationships, stay safe online and offline, make informed choices and grow as confident, resilient, respectful and responsible citizens prepared for life in modern Britain.</a:t>
            </a:r>
          </a:p>
        </p:txBody>
      </p:sp>
      <p:sp>
        <p:nvSpPr>
          <p:cNvPr id="57" name="Google Shape;57;p13"/>
          <p:cNvSpPr txBox="1"/>
          <p:nvPr/>
        </p:nvSpPr>
        <p:spPr>
          <a:xfrm>
            <a:off x="401498" y="2311572"/>
            <a:ext cx="3429000" cy="4155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sz="1000" b="1" dirty="0">
                <a:solidFill>
                  <a:srgbClr val="BF9000"/>
                </a:solidFill>
                <a:latin typeface="Fira Sans"/>
              </a:rPr>
              <a:t>Implementation</a:t>
            </a:r>
            <a:endParaRPr sz="1000" b="1" dirty="0">
              <a:solidFill>
                <a:srgbClr val="BF9000"/>
              </a:solidFill>
              <a:latin typeface="Fira Sans"/>
              <a:ea typeface="Fira Sans"/>
              <a:cs typeface="Fira Sans"/>
              <a:sym typeface="Fira Sans"/>
            </a:endParaRPr>
          </a:p>
          <a:p>
            <a:pPr>
              <a:spcBef>
                <a:spcPts val="120"/>
              </a:spcBef>
              <a:spcAft>
                <a:spcPts val="0"/>
              </a:spcAft>
            </a:pPr>
            <a:r>
              <a:rPr sz="919" b="1" dirty="0">
                <a:latin typeface="Fira Sans"/>
              </a:rPr>
              <a:t>●  Curriculum Design: </a:t>
            </a:r>
            <a:r>
              <a:rPr sz="919" b="0" dirty="0">
                <a:latin typeface="Fira Sans"/>
              </a:rPr>
              <a:t>PSHE is taught weekly from Reception to Year 6 through </a:t>
            </a:r>
            <a:r>
              <a:rPr sz="919" b="0" dirty="0" err="1">
                <a:latin typeface="Fira Sans"/>
              </a:rPr>
              <a:t>myHappymind</a:t>
            </a:r>
            <a:r>
              <a:rPr sz="919" b="0" dirty="0">
                <a:latin typeface="Fira Sans"/>
              </a:rPr>
              <a:t> Plus, our full PSHE </a:t>
            </a:r>
            <a:r>
              <a:rPr sz="919" b="0" dirty="0" err="1">
                <a:latin typeface="Fira Sans"/>
              </a:rPr>
              <a:t>programme</a:t>
            </a:r>
            <a:r>
              <a:rPr sz="919" b="0" dirty="0">
                <a:latin typeface="Fira Sans"/>
              </a:rPr>
              <a:t>. It is a coherent, carefully sequenced spiral curriculum, matched to pupils' age, stage, school context and evolving needs, so knowledge and skills build progressively over time.</a:t>
            </a:r>
          </a:p>
          <a:p>
            <a:pPr>
              <a:spcBef>
                <a:spcPts val="120"/>
              </a:spcBef>
              <a:spcAft>
                <a:spcPts val="0"/>
              </a:spcAft>
            </a:pPr>
            <a:r>
              <a:rPr sz="919" b="1" dirty="0">
                <a:latin typeface="Fira Sans"/>
              </a:rPr>
              <a:t>●  </a:t>
            </a:r>
            <a:r>
              <a:rPr sz="919" b="1" dirty="0" err="1">
                <a:latin typeface="Fira Sans"/>
              </a:rPr>
              <a:t>Programme</a:t>
            </a:r>
            <a:r>
              <a:rPr sz="919" b="1" dirty="0">
                <a:latin typeface="Fira Sans"/>
              </a:rPr>
              <a:t> Strands: </a:t>
            </a:r>
            <a:r>
              <a:rPr sz="919" b="0" dirty="0">
                <a:latin typeface="Fira Sans"/>
              </a:rPr>
              <a:t>Learning is </a:t>
            </a:r>
            <a:r>
              <a:rPr sz="919" b="0" dirty="0" err="1">
                <a:latin typeface="Fira Sans"/>
              </a:rPr>
              <a:t>organised</a:t>
            </a:r>
            <a:r>
              <a:rPr sz="919" b="0" dirty="0">
                <a:latin typeface="Fira Sans"/>
              </a:rPr>
              <a:t> through four connected strands: </a:t>
            </a:r>
            <a:r>
              <a:rPr sz="919" b="0" dirty="0" err="1">
                <a:latin typeface="Fira Sans"/>
              </a:rPr>
              <a:t>myHappymind</a:t>
            </a:r>
            <a:r>
              <a:rPr sz="919" b="0" dirty="0">
                <a:latin typeface="Fira Sans"/>
              </a:rPr>
              <a:t>, </a:t>
            </a:r>
            <a:r>
              <a:rPr sz="919" b="0" dirty="0" err="1">
                <a:latin typeface="Fira Sans"/>
              </a:rPr>
              <a:t>myHappybody</a:t>
            </a:r>
            <a:r>
              <a:rPr sz="919" b="0" dirty="0">
                <a:latin typeface="Fira Sans"/>
              </a:rPr>
              <a:t>, </a:t>
            </a:r>
            <a:r>
              <a:rPr sz="919" b="0" dirty="0" err="1">
                <a:latin typeface="Fira Sans"/>
              </a:rPr>
              <a:t>myHappyrelationships</a:t>
            </a:r>
            <a:r>
              <a:rPr sz="919" b="0" dirty="0">
                <a:latin typeface="Fira Sans"/>
              </a:rPr>
              <a:t> and </a:t>
            </a:r>
            <a:r>
              <a:rPr sz="919" b="0" dirty="0" err="1">
                <a:latin typeface="Fira Sans"/>
              </a:rPr>
              <a:t>myHappyworld</a:t>
            </a:r>
            <a:r>
              <a:rPr sz="919" b="0" dirty="0">
                <a:latin typeface="Fira Sans"/>
              </a:rPr>
              <a:t>. Together they cover mental health and wellbeing, Health &amp; Wellbeing, Relationships and Living in the Wider World, including safety, equality, respect, citizenship and economic understanding.</a:t>
            </a:r>
          </a:p>
          <a:p>
            <a:pPr>
              <a:spcBef>
                <a:spcPts val="120"/>
              </a:spcBef>
              <a:spcAft>
                <a:spcPts val="0"/>
              </a:spcAft>
            </a:pPr>
            <a:r>
              <a:rPr sz="919" b="1" dirty="0">
                <a:latin typeface="Fira Sans"/>
              </a:rPr>
              <a:t>●  EYFS: </a:t>
            </a:r>
            <a:r>
              <a:rPr sz="919" b="0" dirty="0" err="1">
                <a:latin typeface="Fira Sans"/>
              </a:rPr>
              <a:t>myHappymind</a:t>
            </a:r>
            <a:r>
              <a:rPr sz="919" b="0" dirty="0">
                <a:latin typeface="Fira Sans"/>
              </a:rPr>
              <a:t> Plus supports PSED in EYFS alongside Development Matters, with age-appropriate stories, talk, play, routines and practical activities.</a:t>
            </a:r>
          </a:p>
          <a:p>
            <a:pPr>
              <a:spcBef>
                <a:spcPts val="120"/>
              </a:spcBef>
              <a:spcAft>
                <a:spcPts val="0"/>
              </a:spcAft>
            </a:pPr>
            <a:r>
              <a:rPr sz="919" b="1" dirty="0">
                <a:latin typeface="Fira Sans"/>
              </a:rPr>
              <a:t>●  Approach: </a:t>
            </a:r>
            <a:r>
              <a:rPr sz="919" b="0" dirty="0">
                <a:latin typeface="Fira Sans"/>
              </a:rPr>
              <a:t>Ready-to-teach lessons, interactive activities, games, discussion and reflection make PSHE explicit, memorable and relevant. Core knowledge and vocabulary are deliberately revisited, connected to the Harper Bell Way and applied across school life so pupils can use what they learn beyond the lesson.</a:t>
            </a:r>
          </a:p>
          <a:p>
            <a:pPr>
              <a:spcBef>
                <a:spcPts val="120"/>
              </a:spcBef>
              <a:spcAft>
                <a:spcPts val="0"/>
              </a:spcAft>
            </a:pPr>
            <a:r>
              <a:rPr sz="919" b="1" dirty="0">
                <a:latin typeface="Fira Sans"/>
              </a:rPr>
              <a:t>●  Recording: </a:t>
            </a:r>
            <a:r>
              <a:rPr sz="919" b="0" dirty="0">
                <a:latin typeface="Fira Sans"/>
              </a:rPr>
              <a:t>Pupils use </a:t>
            </a:r>
            <a:r>
              <a:rPr sz="919" b="0" dirty="0" err="1">
                <a:latin typeface="Fira Sans"/>
              </a:rPr>
              <a:t>myHappymind</a:t>
            </a:r>
            <a:r>
              <a:rPr sz="919" b="0" dirty="0">
                <a:latin typeface="Fira Sans"/>
              </a:rPr>
              <a:t> journals and wider PSHE evidence to record key learning, reflection and application. Leaders use this alongside pupil voice, staff feedback and monitoring to check coverage, progression, participation and impact.</a:t>
            </a:r>
          </a:p>
          <a:p>
            <a:pPr>
              <a:spcBef>
                <a:spcPts val="0"/>
              </a:spcBef>
              <a:spcAft>
                <a:spcPts val="0"/>
              </a:spcAft>
            </a:pPr>
            <a:r>
              <a:rPr sz="919" b="1" dirty="0">
                <a:latin typeface="Fira Sans"/>
              </a:rPr>
              <a:t>●  Pastoral &amp; Targeted Support: </a:t>
            </a:r>
            <a:r>
              <a:rPr sz="919" b="0" dirty="0">
                <a:latin typeface="Fira Sans"/>
              </a:rPr>
              <a:t>Pupils can self-refer for pastoral support and are taught how to seek help confidently. Staff systematically anticipate and identify emerging needs through observations, pupil voice and contextual knowledge, enabling timely, targeted interventions and follow-up.</a:t>
            </a:r>
          </a:p>
        </p:txBody>
      </p:sp>
      <p:sp>
        <p:nvSpPr>
          <p:cNvPr id="58" name="Google Shape;58;p13"/>
          <p:cNvSpPr txBox="1"/>
          <p:nvPr/>
        </p:nvSpPr>
        <p:spPr>
          <a:xfrm>
            <a:off x="3873321" y="2223409"/>
            <a:ext cx="3457756" cy="2698397"/>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sz="1000" b="1" dirty="0">
                <a:solidFill>
                  <a:srgbClr val="BF9000"/>
                </a:solidFill>
                <a:latin typeface="Fira Sans"/>
              </a:rPr>
              <a:t>Impact</a:t>
            </a:r>
            <a:endParaRPr sz="1000" b="1" dirty="0">
              <a:solidFill>
                <a:srgbClr val="BF9000"/>
              </a:solidFill>
              <a:latin typeface="Fira Sans"/>
              <a:ea typeface="Fira Sans"/>
              <a:cs typeface="Fira Sans"/>
              <a:sym typeface="Fira Sans"/>
            </a:endParaRPr>
          </a:p>
          <a:p>
            <a:pPr>
              <a:spcBef>
                <a:spcPts val="150"/>
              </a:spcBef>
              <a:spcAft>
                <a:spcPts val="0"/>
              </a:spcAft>
            </a:pPr>
            <a:r>
              <a:rPr sz="800" dirty="0">
                <a:latin typeface="Fira Sans"/>
              </a:rPr>
              <a:t>●  Pupils develop secure, increasingly detailed knowledge across health and wellbeing, relationships, personal and online safety, equality, citizenship and life in the wider world.</a:t>
            </a:r>
          </a:p>
          <a:p>
            <a:pPr>
              <a:spcBef>
                <a:spcPts val="150"/>
              </a:spcBef>
              <a:spcAft>
                <a:spcPts val="0"/>
              </a:spcAft>
            </a:pPr>
            <a:r>
              <a:rPr sz="800" dirty="0">
                <a:latin typeface="Fira Sans"/>
              </a:rPr>
              <a:t>●  Pupils use a shared language for emotions, strengths, healthy choices, respectful relationships, boundaries, rights, responsibilities, diversity and goals.</a:t>
            </a:r>
          </a:p>
          <a:p>
            <a:pPr>
              <a:spcBef>
                <a:spcPts val="150"/>
              </a:spcBef>
              <a:spcAft>
                <a:spcPts val="0"/>
              </a:spcAft>
            </a:pPr>
            <a:r>
              <a:rPr sz="800" dirty="0">
                <a:latin typeface="Fira Sans"/>
              </a:rPr>
              <a:t>●  Pupils apply learning in real situations: regulating emotions, keeping safe, seeking help, making informed choices, contributing positively and responding to challenge.</a:t>
            </a:r>
          </a:p>
          <a:p>
            <a:pPr>
              <a:spcBef>
                <a:spcPts val="150"/>
              </a:spcBef>
              <a:spcAft>
                <a:spcPts val="0"/>
              </a:spcAft>
            </a:pPr>
            <a:r>
              <a:rPr sz="800" dirty="0">
                <a:latin typeface="Fira Sans"/>
              </a:rPr>
              <a:t>●  Pupils become more confident, resilient and independent and develop respect for protected characteristics, fundamental British values and cultural diversity.</a:t>
            </a:r>
          </a:p>
          <a:p>
            <a:pPr>
              <a:spcBef>
                <a:spcPts val="150"/>
              </a:spcBef>
              <a:spcAft>
                <a:spcPts val="0"/>
              </a:spcAft>
            </a:pPr>
            <a:r>
              <a:rPr sz="800" b="1" dirty="0">
                <a:latin typeface="Fira Sans"/>
              </a:rPr>
              <a:t>●  Leaders evaluate impact for different groups through pupil voice, work, </a:t>
            </a:r>
            <a:r>
              <a:rPr sz="800" b="1" dirty="0" err="1">
                <a:latin typeface="Fira Sans"/>
              </a:rPr>
              <a:t>behaviour</a:t>
            </a:r>
            <a:r>
              <a:rPr sz="800" b="1" dirty="0">
                <a:latin typeface="Fira Sans"/>
              </a:rPr>
              <a:t>, participation and pastoral information and adapt provision where needed.</a:t>
            </a:r>
            <a:endParaRPr sz="919" dirty="0">
              <a:solidFill>
                <a:srgbClr val="595959"/>
              </a:solidFill>
              <a:latin typeface="Fira Sans"/>
            </a:endParaRPr>
          </a:p>
        </p:txBody>
      </p:sp>
      <p:sp>
        <p:nvSpPr>
          <p:cNvPr id="59" name="Google Shape;59;p13"/>
          <p:cNvSpPr txBox="1"/>
          <p:nvPr/>
        </p:nvSpPr>
        <p:spPr>
          <a:xfrm>
            <a:off x="332275" y="7952968"/>
            <a:ext cx="6984900" cy="2709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sz="1200" b="1" dirty="0">
                <a:solidFill>
                  <a:srgbClr val="BF9000"/>
                </a:solidFill>
                <a:latin typeface="Fira Sans"/>
              </a:rPr>
              <a:t>Subject Knowledge, Skills and Vocabulary</a:t>
            </a:r>
            <a:endParaRPr sz="1200" b="1" dirty="0">
              <a:solidFill>
                <a:srgbClr val="BF9000"/>
              </a:solidFill>
              <a:latin typeface="Fira Sans"/>
              <a:ea typeface="Fira Sans"/>
              <a:cs typeface="Fira Sans"/>
              <a:sym typeface="Fira Sans"/>
            </a:endParaRPr>
          </a:p>
          <a:p>
            <a:pPr>
              <a:spcBef>
                <a:spcPts val="200"/>
              </a:spcBef>
              <a:spcAft>
                <a:spcPts val="0"/>
              </a:spcAft>
              <a:defRPr sz="919">
                <a:latin typeface="Fira Sans"/>
              </a:defRPr>
            </a:pPr>
            <a:r>
              <a:rPr sz="835" dirty="0"/>
              <a:t>Through </a:t>
            </a:r>
            <a:r>
              <a:rPr sz="835" dirty="0" err="1"/>
              <a:t>myHappymind</a:t>
            </a:r>
            <a:r>
              <a:rPr sz="835" dirty="0"/>
              <a:t> Plus, our PSHE curriculum develops progressive knowledge, vocabulary and skills across four connected strands and prepares pupils for life now and in the future:</a:t>
            </a:r>
          </a:p>
          <a:p>
            <a:pPr>
              <a:spcBef>
                <a:spcPts val="120"/>
              </a:spcBef>
              <a:spcAft>
                <a:spcPts val="0"/>
              </a:spcAft>
            </a:pPr>
            <a:r>
              <a:rPr sz="835" b="1" dirty="0">
                <a:latin typeface="Fira Sans"/>
              </a:rPr>
              <a:t>●  </a:t>
            </a:r>
            <a:r>
              <a:rPr sz="835" b="1" dirty="0" err="1">
                <a:latin typeface="Fira Sans"/>
              </a:rPr>
              <a:t>myHappymind</a:t>
            </a:r>
            <a:r>
              <a:rPr sz="835" b="1" dirty="0">
                <a:latin typeface="Fira Sans"/>
              </a:rPr>
              <a:t> – </a:t>
            </a:r>
            <a:r>
              <a:rPr sz="835" b="0" dirty="0">
                <a:latin typeface="Fira Sans"/>
              </a:rPr>
              <a:t>understand the brain and emotions, </a:t>
            </a:r>
            <a:r>
              <a:rPr sz="835" b="0" dirty="0" err="1">
                <a:latin typeface="Fira Sans"/>
              </a:rPr>
              <a:t>recognise</a:t>
            </a:r>
            <a:r>
              <a:rPr sz="835" b="0" dirty="0">
                <a:latin typeface="Fira Sans"/>
              </a:rPr>
              <a:t> character strengths, </a:t>
            </a:r>
            <a:r>
              <a:rPr sz="835" b="0" dirty="0" err="1">
                <a:latin typeface="Fira Sans"/>
              </a:rPr>
              <a:t>practise</a:t>
            </a:r>
            <a:r>
              <a:rPr sz="835" b="0" dirty="0">
                <a:latin typeface="Fira Sans"/>
              </a:rPr>
              <a:t> gratitude, build positive relationships, set goals and develop resilience.</a:t>
            </a:r>
          </a:p>
          <a:p>
            <a:pPr>
              <a:spcBef>
                <a:spcPts val="120"/>
              </a:spcBef>
              <a:spcAft>
                <a:spcPts val="0"/>
              </a:spcAft>
            </a:pPr>
            <a:r>
              <a:rPr sz="835" b="1" dirty="0">
                <a:latin typeface="Fira Sans"/>
              </a:rPr>
              <a:t>●  </a:t>
            </a:r>
            <a:r>
              <a:rPr sz="835" b="1" dirty="0" err="1">
                <a:latin typeface="Fira Sans"/>
              </a:rPr>
              <a:t>myHappybody</a:t>
            </a:r>
            <a:r>
              <a:rPr sz="835" b="1" dirty="0">
                <a:latin typeface="Fira Sans"/>
              </a:rPr>
              <a:t> – </a:t>
            </a:r>
            <a:r>
              <a:rPr sz="835" b="0" dirty="0">
                <a:latin typeface="Fira Sans"/>
              </a:rPr>
              <a:t>develop knowledge and habits for physical health, healthy lifestyles, self-care, safety and making informed choices.</a:t>
            </a:r>
          </a:p>
          <a:p>
            <a:pPr>
              <a:spcBef>
                <a:spcPts val="120"/>
              </a:spcBef>
              <a:spcAft>
                <a:spcPts val="0"/>
              </a:spcAft>
            </a:pPr>
            <a:r>
              <a:rPr sz="835" b="1" dirty="0">
                <a:latin typeface="Fira Sans"/>
              </a:rPr>
              <a:t>●  </a:t>
            </a:r>
            <a:r>
              <a:rPr sz="835" b="1" dirty="0" err="1">
                <a:latin typeface="Fira Sans"/>
              </a:rPr>
              <a:t>myHappyrelationships</a:t>
            </a:r>
            <a:r>
              <a:rPr sz="835" b="1" dirty="0">
                <a:latin typeface="Fira Sans"/>
              </a:rPr>
              <a:t> – </a:t>
            </a:r>
            <a:r>
              <a:rPr sz="835" b="0" dirty="0">
                <a:latin typeface="Fira Sans"/>
              </a:rPr>
              <a:t>build respectful relationships through empathy, communication, friendship skills, boundaries, equality, respect for difference, personal safety and knowing how and where to seek help.</a:t>
            </a:r>
          </a:p>
          <a:p>
            <a:pPr>
              <a:spcBef>
                <a:spcPts val="120"/>
              </a:spcBef>
              <a:spcAft>
                <a:spcPts val="0"/>
              </a:spcAft>
            </a:pPr>
            <a:r>
              <a:rPr sz="835" b="1" dirty="0">
                <a:latin typeface="Fira Sans"/>
              </a:rPr>
              <a:t>●  </a:t>
            </a:r>
            <a:r>
              <a:rPr sz="835" b="1" dirty="0" err="1">
                <a:latin typeface="Fira Sans"/>
              </a:rPr>
              <a:t>myHappyworld</a:t>
            </a:r>
            <a:r>
              <a:rPr sz="835" b="1" dirty="0">
                <a:latin typeface="Fira Sans"/>
              </a:rPr>
              <a:t> – </a:t>
            </a:r>
            <a:r>
              <a:rPr sz="835" b="0" dirty="0">
                <a:latin typeface="Fira Sans"/>
              </a:rPr>
              <a:t>learn about rights and responsibilities, communities, diversity, fundamental British values, money, careers, digital life and being an active, responsible citizen.</a:t>
            </a:r>
          </a:p>
          <a:p>
            <a:pPr>
              <a:spcBef>
                <a:spcPts val="120"/>
              </a:spcBef>
              <a:spcAft>
                <a:spcPts val="0"/>
              </a:spcAft>
            </a:pPr>
            <a:r>
              <a:rPr sz="835" b="1" dirty="0">
                <a:latin typeface="Fira Sans"/>
              </a:rPr>
              <a:t>●  Progression – </a:t>
            </a:r>
            <a:r>
              <a:rPr sz="835" b="0" dirty="0">
                <a:latin typeface="Fira Sans"/>
              </a:rPr>
              <a:t>learning is deliberately revisited and deepened through a spiral curriculum so pupils remember more, connect learning across themes and apply it with increasing independence.</a:t>
            </a:r>
          </a:p>
          <a:p>
            <a:pPr>
              <a:spcBef>
                <a:spcPts val="300"/>
              </a:spcBef>
            </a:pPr>
            <a:r>
              <a:rPr sz="835" dirty="0" err="1">
                <a:latin typeface="Fira Sans"/>
              </a:rPr>
              <a:t>myHappymind</a:t>
            </a:r>
            <a:r>
              <a:rPr sz="835" dirty="0">
                <a:latin typeface="Fira Sans"/>
              </a:rPr>
              <a:t> Plus is Harper Bell's full planned PSHE curriculum from Reception to Year 6. It is adapted to pupils' age, stage and needs and is complemented by responsive pastoral support and wider personal development opportunities.</a:t>
            </a:r>
          </a:p>
        </p:txBody>
      </p:sp>
      <p:cxnSp>
        <p:nvCxnSpPr>
          <p:cNvPr id="60" name="Google Shape;60;p13"/>
          <p:cNvCxnSpPr/>
          <p:nvPr/>
        </p:nvCxnSpPr>
        <p:spPr>
          <a:xfrm flipH="1">
            <a:off x="3774475" y="2596938"/>
            <a:ext cx="13200" cy="4343400"/>
          </a:xfrm>
          <a:prstGeom prst="straightConnector1">
            <a:avLst/>
          </a:prstGeom>
          <a:noFill/>
          <a:ln w="9525" cap="flat" cmpd="sng">
            <a:solidFill>
              <a:schemeClr val="dk2"/>
            </a:solidFill>
            <a:prstDash val="solid"/>
            <a:round/>
            <a:headEnd type="none" w="med" len="med"/>
            <a:tailEnd type="none" w="med" len="med"/>
          </a:ln>
        </p:spPr>
      </p:cxnSp>
      <p:cxnSp>
        <p:nvCxnSpPr>
          <p:cNvPr id="61" name="Google Shape;61;p13"/>
          <p:cNvCxnSpPr/>
          <p:nvPr/>
        </p:nvCxnSpPr>
        <p:spPr>
          <a:xfrm rot="10800000" flipH="1">
            <a:off x="543451" y="7834955"/>
            <a:ext cx="6668700" cy="16200"/>
          </a:xfrm>
          <a:prstGeom prst="straightConnector1">
            <a:avLst/>
          </a:prstGeom>
          <a:noFill/>
          <a:ln w="9525" cap="flat" cmpd="sng">
            <a:solidFill>
              <a:schemeClr val="dk2"/>
            </a:solidFill>
            <a:prstDash val="solid"/>
            <a:round/>
            <a:headEnd type="none" w="med" len="med"/>
            <a:tailEnd type="none" w="med" len="med"/>
          </a:ln>
        </p:spPr>
      </p:cxnSp>
      <p:sp>
        <p:nvSpPr>
          <p:cNvPr id="62" name="Google Shape;62;p13"/>
          <p:cNvSpPr txBox="1"/>
          <p:nvPr/>
        </p:nvSpPr>
        <p:spPr>
          <a:xfrm>
            <a:off x="3873321" y="4918432"/>
            <a:ext cx="3429000" cy="2695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sz="1000" b="1" dirty="0">
                <a:solidFill>
                  <a:srgbClr val="BF9000"/>
                </a:solidFill>
                <a:latin typeface="Fira Sans"/>
              </a:rPr>
              <a:t>Assessment</a:t>
            </a:r>
            <a:endParaRPr sz="1000" b="1" dirty="0">
              <a:solidFill>
                <a:srgbClr val="BF9000"/>
              </a:solidFill>
              <a:latin typeface="Fira Sans"/>
              <a:ea typeface="Fira Sans"/>
              <a:cs typeface="Fira Sans"/>
              <a:sym typeface="Fira Sans"/>
            </a:endParaRPr>
          </a:p>
          <a:p>
            <a:pPr>
              <a:spcBef>
                <a:spcPts val="150"/>
              </a:spcBef>
              <a:spcAft>
                <a:spcPts val="0"/>
              </a:spcAft>
            </a:pPr>
            <a:r>
              <a:rPr sz="760">
                <a:latin typeface="Fira Sans"/>
              </a:rPr>
              <a:t>●  Teachers assess what pupils know, remember, explain and apply through observation, discussion, reflection, journals and wider evidence.</a:t>
            </a:r>
          </a:p>
          <a:p>
            <a:pPr>
              <a:spcBef>
                <a:spcPts val="150"/>
              </a:spcBef>
              <a:spcAft>
                <a:spcPts val="0"/>
              </a:spcAft>
            </a:pPr>
            <a:r>
              <a:rPr sz="760">
                <a:latin typeface="Fira Sans"/>
              </a:rPr>
              <a:t>●  Leaders triangulate pupil voice, work scrutiny, staff feedback, behaviour and pastoral information to evaluate progression and impact.</a:t>
            </a:r>
          </a:p>
          <a:p>
            <a:pPr>
              <a:spcBef>
                <a:spcPts val="150"/>
              </a:spcBef>
              <a:spcAft>
                <a:spcPts val="0"/>
              </a:spcAft>
            </a:pPr>
            <a:r>
              <a:rPr sz="760">
                <a:latin typeface="Fira Sans"/>
              </a:rPr>
              <a:t>●  Participation and benefit are checked for all groups, including disadvantaged pupils, pupils with SEND and those facing barriers; adaptations are made where needed.</a:t>
            </a:r>
            <a:endParaRPr lang="en-GB" sz="919" dirty="0">
              <a:solidFill>
                <a:srgbClr val="595959"/>
              </a:solidFill>
              <a:latin typeface="Fira Sans"/>
            </a:endParaRPr>
          </a:p>
          <a:p>
            <a:pPr>
              <a:spcBef>
                <a:spcPts val="150"/>
              </a:spcBef>
            </a:pPr>
            <a:r>
              <a:rPr sz="760">
                <a:latin typeface="Fira Sans"/>
              </a:rPr>
              <a:t>●  Self-referral and staff identification trigger targeted pastoral support; intervention trackers show impact and inform next steps.</a:t>
            </a:r>
            <a:endParaRPr sz="919" dirty="0">
              <a:solidFill>
                <a:srgbClr val="595959"/>
              </a:solidFill>
              <a:latin typeface="Fira Sans"/>
            </a:endParaRPr>
          </a:p>
          <a:p>
            <a:pPr>
              <a:spcBef>
                <a:spcPts val="150"/>
              </a:spcBef>
              <a:spcAft>
                <a:spcPts val="0"/>
              </a:spcAft>
            </a:pPr>
            <a:r>
              <a:rPr sz="760">
                <a:latin typeface="Fira Sans"/>
              </a:rPr>
              <a:t>●  Gaps or emerging needs feed back into retrieval, revisiting, curriculum adaptation and targeted support.</a:t>
            </a:r>
            <a:endParaRPr lang="en-GB" sz="919" dirty="0">
              <a:solidFill>
                <a:srgbClr val="595959"/>
              </a:solidFill>
              <a:latin typeface="Fira Sans"/>
            </a:endParaRPr>
          </a:p>
          <a:p>
            <a:pPr>
              <a:spcBef>
                <a:spcPts val="150"/>
              </a:spcBef>
              <a:spcAft>
                <a:spcPts val="0"/>
              </a:spcAft>
            </a:pPr>
            <a:endParaRPr lang="en-GB" sz="919" dirty="0">
              <a:solidFill>
                <a:srgbClr val="595959"/>
              </a:solidFill>
              <a:latin typeface="Fira Sans"/>
            </a:endParaRPr>
          </a:p>
        </p:txBody>
      </p:sp>
      <p:cxnSp>
        <p:nvCxnSpPr>
          <p:cNvPr id="63" name="Google Shape;63;p13"/>
          <p:cNvCxnSpPr/>
          <p:nvPr/>
        </p:nvCxnSpPr>
        <p:spPr>
          <a:xfrm>
            <a:off x="3992251" y="4918432"/>
            <a:ext cx="3219900" cy="16200"/>
          </a:xfrm>
          <a:prstGeom prst="straightConnector1">
            <a:avLst/>
          </a:prstGeom>
          <a:noFill/>
          <a:ln w="9525" cap="flat" cmpd="sng">
            <a:solidFill>
              <a:srgbClr val="4472C4"/>
            </a:solidFill>
            <a:prstDash val="solid"/>
            <a:round/>
            <a:headEnd type="none" w="med" len="med"/>
            <a:tailEnd type="none" w="med" len="med"/>
          </a:ln>
        </p:spPr>
      </p:cxnSp>
      <p:pic>
        <p:nvPicPr>
          <p:cNvPr id="2" name="Picture 1">
            <a:extLst>
              <a:ext uri="{FF2B5EF4-FFF2-40B4-BE49-F238E27FC236}">
                <a16:creationId xmlns:a16="http://schemas.microsoft.com/office/drawing/2014/main" id="{6153138F-3FE5-976F-EE12-E417FBD4AFDD}"/>
              </a:ext>
            </a:extLst>
          </p:cNvPr>
          <p:cNvPicPr>
            <a:picLocks noChangeAspect="1"/>
          </p:cNvPicPr>
          <p:nvPr/>
        </p:nvPicPr>
        <p:blipFill>
          <a:blip r:embed="rId3"/>
          <a:stretch>
            <a:fillRect/>
          </a:stretch>
        </p:blipFill>
        <p:spPr>
          <a:xfrm>
            <a:off x="355631" y="-2058"/>
            <a:ext cx="719165" cy="894719"/>
          </a:xfrm>
          <a:prstGeom prst="rect">
            <a:avLst/>
          </a:prstGeom>
        </p:spPr>
      </p:pic>
      <p:pic>
        <p:nvPicPr>
          <p:cNvPr id="3" name="Picture 2">
            <a:extLst>
              <a:ext uri="{FF2B5EF4-FFF2-40B4-BE49-F238E27FC236}">
                <a16:creationId xmlns:a16="http://schemas.microsoft.com/office/drawing/2014/main" id="{E40F5D45-3C9F-8ED8-CDCE-FA824BA03044}"/>
              </a:ext>
            </a:extLst>
          </p:cNvPr>
          <p:cNvPicPr>
            <a:picLocks noChangeAspect="1"/>
          </p:cNvPicPr>
          <p:nvPr/>
        </p:nvPicPr>
        <p:blipFill>
          <a:blip r:embed="rId3"/>
          <a:stretch>
            <a:fillRect/>
          </a:stretch>
        </p:blipFill>
        <p:spPr>
          <a:xfrm>
            <a:off x="6723755" y="26670"/>
            <a:ext cx="719165" cy="89471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4"/>
          <p:cNvSpPr txBox="1"/>
          <p:nvPr/>
        </p:nvSpPr>
        <p:spPr>
          <a:xfrm>
            <a:off x="313133" y="351056"/>
            <a:ext cx="6959700" cy="546000"/>
          </a:xfrm>
          <a:prstGeom prst="rect">
            <a:avLst/>
          </a:prstGeom>
          <a:noFill/>
          <a:ln>
            <a:noFill/>
          </a:ln>
        </p:spPr>
        <p:txBody>
          <a:bodyPr spcFirstLastPara="1" wrap="square" lIns="91425" tIns="91425" rIns="91425" bIns="91425" anchor="t" anchorCtr="0">
            <a:noAutofit/>
          </a:bodyPr>
          <a:lstStyle/>
          <a:p>
            <a:pPr algn="ctr"/>
            <a:r>
              <a:rPr lang="en-GB" sz="1800" b="1" dirty="0">
                <a:solidFill>
                  <a:srgbClr val="BF9000"/>
                </a:solidFill>
                <a:latin typeface="Fira Sans"/>
                <a:ea typeface="Fira Sans"/>
                <a:cs typeface="Fira Sans"/>
                <a:sym typeface="Fira Sans"/>
              </a:rPr>
              <a:t>Harper Bell SDA Primary School: Approach To PSHE</a:t>
            </a:r>
            <a:endParaRPr sz="1800" b="1" dirty="0">
              <a:solidFill>
                <a:srgbClr val="BF9000"/>
              </a:solidFill>
              <a:latin typeface="Fira Sans"/>
              <a:ea typeface="Fira Sans"/>
              <a:cs typeface="Fira Sans"/>
              <a:sym typeface="Fira Sans"/>
            </a:endParaRPr>
          </a:p>
        </p:txBody>
      </p:sp>
      <p:sp>
        <p:nvSpPr>
          <p:cNvPr id="70" name="Google Shape;70;p14"/>
          <p:cNvSpPr txBox="1"/>
          <p:nvPr/>
        </p:nvSpPr>
        <p:spPr>
          <a:xfrm>
            <a:off x="441026" y="897056"/>
            <a:ext cx="6984900" cy="3454762"/>
          </a:xfrm>
          <a:prstGeom prst="rect">
            <a:avLst/>
          </a:prstGeom>
          <a:noFill/>
          <a:ln w="19050" cap="flat" cmpd="sng">
            <a:solidFill>
              <a:srgbClr val="BF9000"/>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None/>
            </a:pPr>
            <a:r>
              <a:rPr sz="1800" b="1" dirty="0">
                <a:solidFill>
                  <a:srgbClr val="BF9000"/>
                </a:solidFill>
                <a:latin typeface="Fira Sans"/>
              </a:rPr>
              <a:t>Inclusion</a:t>
            </a:r>
            <a:r>
              <a:rPr lang="en-GB" sz="1800" b="1" dirty="0">
                <a:solidFill>
                  <a:srgbClr val="BF9000"/>
                </a:solidFill>
                <a:latin typeface="Fira Sans"/>
              </a:rPr>
              <a:t> &amp; </a:t>
            </a:r>
            <a:r>
              <a:rPr sz="1800" b="1" dirty="0">
                <a:solidFill>
                  <a:srgbClr val="BF9000"/>
                </a:solidFill>
                <a:latin typeface="Fira Sans"/>
              </a:rPr>
              <a:t>Pastoral Support </a:t>
            </a:r>
            <a:endParaRPr lang="en-GB" sz="1800" b="1" dirty="0">
              <a:solidFill>
                <a:srgbClr val="BF9000"/>
              </a:solidFill>
              <a:latin typeface="Fira Sans"/>
            </a:endParaRPr>
          </a:p>
          <a:p>
            <a:pPr marL="0" lvl="0" indent="0" algn="ctr" rtl="0">
              <a:spcBef>
                <a:spcPts val="0"/>
              </a:spcBef>
              <a:spcAft>
                <a:spcPts val="0"/>
              </a:spcAft>
              <a:buNone/>
            </a:pPr>
            <a:endParaRPr lang="en-GB" sz="1800" b="1" dirty="0">
              <a:solidFill>
                <a:srgbClr val="BF9000"/>
              </a:solidFill>
              <a:latin typeface="Fira Sans"/>
            </a:endParaRPr>
          </a:p>
          <a:p>
            <a:pPr marL="0" lvl="0" indent="0" algn="ctr" rtl="0">
              <a:spcBef>
                <a:spcPts val="0"/>
              </a:spcBef>
              <a:spcAft>
                <a:spcPts val="0"/>
              </a:spcAft>
              <a:buNone/>
            </a:pPr>
            <a:r>
              <a:rPr sz="1060" dirty="0">
                <a:latin typeface="Fira Sans"/>
              </a:rPr>
              <a:t>PSHE at Harper Bell is an entitlement for every pupil. </a:t>
            </a:r>
            <a:r>
              <a:rPr sz="1060" dirty="0" err="1">
                <a:latin typeface="Fira Sans"/>
              </a:rPr>
              <a:t>myHappymind</a:t>
            </a:r>
            <a:r>
              <a:rPr sz="1060" dirty="0">
                <a:latin typeface="Fira Sans"/>
              </a:rPr>
              <a:t> Plus provides a shared, progressive curriculum across mental health and wellbeing, health, relationships and living in the wider world. Leaders consider pupils' needs and the school context so the </a:t>
            </a:r>
            <a:r>
              <a:rPr sz="1060" dirty="0" err="1">
                <a:latin typeface="Fira Sans"/>
              </a:rPr>
              <a:t>programme</a:t>
            </a:r>
            <a:r>
              <a:rPr sz="1060" dirty="0">
                <a:latin typeface="Fira Sans"/>
              </a:rPr>
              <a:t> remains relevant, ambitious and responsive.</a:t>
            </a:r>
          </a:p>
          <a:p>
            <a:pPr algn="l">
              <a:spcBef>
                <a:spcPts val="700"/>
              </a:spcBef>
              <a:spcAft>
                <a:spcPts val="0"/>
              </a:spcAft>
            </a:pPr>
            <a:r>
              <a:rPr sz="1060" dirty="0">
                <a:latin typeface="Fira Sans"/>
              </a:rPr>
              <a:t>Access and participation are actively considered for all pupils, including disadvantaged pupils, pupils with SEND, pupils known or previously known to children's social care and those who may face other barriers to learning or wellbeing. Clear modelling, visuals, repetition, discussion, practical activities, pre-teaching and alternative ways to respond or record are used as reasonable adjustments where appropriate.</a:t>
            </a:r>
          </a:p>
          <a:p>
            <a:pPr algn="l">
              <a:spcBef>
                <a:spcPts val="700"/>
              </a:spcBef>
              <a:spcAft>
                <a:spcPts val="0"/>
              </a:spcAft>
            </a:pPr>
            <a:r>
              <a:rPr sz="1060" dirty="0">
                <a:latin typeface="Fira Sans"/>
              </a:rPr>
              <a:t>Pastoral support is proactive as well as responsive. Pupils may self-refer and know how to access help; staff use observations, pupil voice and contextual knowledge to anticipate and identify individuals or groups who may need additional support. Targeted interventions are matched to need, reviewed through trackers and adapted where impact is not yet secure.</a:t>
            </a:r>
          </a:p>
          <a:p>
            <a:pPr algn="l">
              <a:spcBef>
                <a:spcPts val="700"/>
              </a:spcBef>
              <a:spcAft>
                <a:spcPts val="0"/>
              </a:spcAft>
            </a:pPr>
            <a:r>
              <a:rPr sz="1060" dirty="0">
                <a:latin typeface="Fira Sans"/>
              </a:rPr>
              <a:t>Leaders evaluate impact through pupil voice, journals, work scrutiny, </a:t>
            </a:r>
            <a:r>
              <a:rPr sz="1060" dirty="0" err="1">
                <a:latin typeface="Fira Sans"/>
              </a:rPr>
              <a:t>behaviour</a:t>
            </a:r>
            <a:r>
              <a:rPr sz="1060" dirty="0">
                <a:latin typeface="Fira Sans"/>
              </a:rPr>
              <a:t>, participation and pastoral information. This helps them identify how well different groups are benefiting, make timely adaptations and evidence improved outcomes and experiences. Families are supported through </a:t>
            </a:r>
            <a:r>
              <a:rPr sz="1060" dirty="0" err="1">
                <a:latin typeface="Fira Sans"/>
              </a:rPr>
              <a:t>myHappymind</a:t>
            </a:r>
            <a:r>
              <a:rPr sz="1060" dirty="0">
                <a:latin typeface="Fira Sans"/>
              </a:rPr>
              <a:t> resources and clear communication so learning and help-seeking language can be reinforced at home.</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9FEE6935148E5499B54B0DF22254905" ma:contentTypeVersion="14" ma:contentTypeDescription="Create a new document." ma:contentTypeScope="" ma:versionID="c3bb213f005a6a03add31f2547cc9ca5">
  <xsd:schema xmlns:xsd="http://www.w3.org/2001/XMLSchema" xmlns:xs="http://www.w3.org/2001/XMLSchema" xmlns:p="http://schemas.microsoft.com/office/2006/metadata/properties" xmlns:ns2="e76f2a06-8302-4442-9ead-73fa61166bc3" xmlns:ns3="ab4b9b00-2fd5-4461-be33-02b01cbd676f" targetNamespace="http://schemas.microsoft.com/office/2006/metadata/properties" ma:root="true" ma:fieldsID="1518f15197ba6cccad8e4c4f815de305" ns2:_="" ns3:_="">
    <xsd:import namespace="e76f2a06-8302-4442-9ead-73fa61166bc3"/>
    <xsd:import namespace="ab4b9b00-2fd5-4461-be33-02b01cbd676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6f2a06-8302-4442-9ead-73fa61166bc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descrip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081ccff-5723-4ba3-b387-dc05610468dc"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b4b9b00-2fd5-4461-be33-02b01cbd676f"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0ddef98e-db3d-4736-a086-e5b0125b0e55}" ma:internalName="TaxCatchAll" ma:showField="CatchAllData" ma:web="ab4b9b00-2fd5-4461-be33-02b01cbd676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b4b9b00-2fd5-4461-be33-02b01cbd676f" xsi:nil="true"/>
    <lcf76f155ced4ddcb4097134ff3c332f xmlns="e76f2a06-8302-4442-9ead-73fa61166bc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4C3A70C-C463-4F5B-A7D6-BCA72A2817F3}"/>
</file>

<file path=customXml/itemProps2.xml><?xml version="1.0" encoding="utf-8"?>
<ds:datastoreItem xmlns:ds="http://schemas.openxmlformats.org/officeDocument/2006/customXml" ds:itemID="{83CCE61C-0082-4767-9A9C-CCE6BB7509C4}"/>
</file>

<file path=customXml/itemProps3.xml><?xml version="1.0" encoding="utf-8"?>
<ds:datastoreItem xmlns:ds="http://schemas.openxmlformats.org/officeDocument/2006/customXml" ds:itemID="{B5C30795-5A70-4F05-AF23-6A41C63C0C9A}"/>
</file>

<file path=docProps/app.xml><?xml version="1.0" encoding="utf-8"?>
<Properties xmlns="http://schemas.openxmlformats.org/officeDocument/2006/extended-properties" xmlns:vt="http://schemas.openxmlformats.org/officeDocument/2006/docPropsVTypes">
  <TotalTime>3</TotalTime>
  <Words>1080</Words>
  <Application>Microsoft Office PowerPoint</Application>
  <PresentationFormat>Custom</PresentationFormat>
  <Paragraphs>37</Paragraphs>
  <Slides>2</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Fira Sans</vt:lpstr>
      <vt:lpstr>Simple Light</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Claire Ndaji</cp:lastModifiedBy>
  <cp:revision>43</cp:revision>
  <dcterms:modified xsi:type="dcterms:W3CDTF">2026-10-01T12:57:24Z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0x01010029FEE6935148E5499B54B0DF22254905</vt:lpwstr>
  </property>
</Properties>
</file>