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7562850" cy="10688638"/>
  <p:notesSz cx="6858000" cy="9144000"/>
  <p:embeddedFontLst>
    <p:embeddedFont>
      <p:font typeface="Fira Sans" panose="020B0503050000020004" pitchFamily="34" charset="0"/>
      <p:regular r:id="rId5"/>
      <p:bold r:id="rId6"/>
      <p:italic r:id="rId7"/>
      <p:boldItalic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7">
          <p15:clr>
            <a:srgbClr val="747775"/>
          </p15:clr>
        </p15:guide>
        <p15:guide id="2" pos="238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8DBBD6-C3D7-E8DA-64E6-D843202069E4}" v="46" dt="2026-09-28T18:45:44.5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3367"/>
        <p:guide pos="2382"/>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6416" y="685800"/>
            <a:ext cx="24258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9c1a21e74b_0_0: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9c1a21e74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83" y="1547391"/>
            <a:ext cx="7046400" cy="4266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76" y="5889935"/>
            <a:ext cx="7046400" cy="1647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76" y="4469940"/>
            <a:ext cx="7046400" cy="1749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76" y="2395097"/>
            <a:ext cx="7046400" cy="7099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76"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6401"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76" y="1154659"/>
            <a:ext cx="2322300" cy="15705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76" y="2887895"/>
            <a:ext cx="2322300" cy="660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437" y="935511"/>
            <a:ext cx="5266200" cy="8501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1050" y="-260"/>
            <a:ext cx="3781200" cy="1068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69" y="2562809"/>
            <a:ext cx="3345300" cy="30807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69" y="5825407"/>
            <a:ext cx="3345300" cy="256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4973" y="1504787"/>
            <a:ext cx="3173400" cy="7679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76" y="8792066"/>
            <a:ext cx="4961100" cy="12576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76" y="2298771"/>
            <a:ext cx="7046400" cy="408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76" y="6551017"/>
            <a:ext cx="7046400" cy="2703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76" y="2395097"/>
            <a:ext cx="7046400" cy="7099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Google Shape;55;p13"/>
          <p:cNvSpPr txBox="1"/>
          <p:nvPr/>
        </p:nvSpPr>
        <p:spPr>
          <a:xfrm>
            <a:off x="343867" y="208967"/>
            <a:ext cx="6959700" cy="546000"/>
          </a:xfrm>
          <a:prstGeom prst="rect">
            <a:avLst/>
          </a:prstGeom>
          <a:noFill/>
          <a:ln>
            <a:noFill/>
          </a:ln>
        </p:spPr>
        <p:txBody>
          <a:bodyPr spcFirstLastPara="1" wrap="square" lIns="91425" tIns="91425" rIns="91425" bIns="91425" anchor="t" anchorCtr="0">
            <a:noAutofit/>
          </a:bodyPr>
          <a:lstStyle/>
          <a:p>
            <a:pPr algn="ctr"/>
            <a:r>
              <a:rPr lang="en-GB" sz="1800" b="1" dirty="0">
                <a:solidFill>
                  <a:srgbClr val="BF9000"/>
                </a:solidFill>
                <a:latin typeface="Fira Sans"/>
                <a:ea typeface="Fira Sans"/>
                <a:cs typeface="Fira Sans"/>
                <a:sym typeface="Fira Sans"/>
              </a:rPr>
              <a:t>Harper Bell Seventh Day </a:t>
            </a:r>
            <a:r>
              <a:rPr lang="en-GB" sz="1800" b="1">
                <a:solidFill>
                  <a:srgbClr val="BF9000"/>
                </a:solidFill>
                <a:latin typeface="Fira Sans"/>
                <a:ea typeface="Fira Sans"/>
                <a:cs typeface="Fira Sans"/>
                <a:sym typeface="Fira Sans"/>
              </a:rPr>
              <a:t>Adventist</a:t>
            </a:r>
            <a:r>
              <a:rPr lang="en-GB" sz="1800" b="1" dirty="0">
                <a:solidFill>
                  <a:srgbClr val="BF9000"/>
                </a:solidFill>
                <a:latin typeface="Fira Sans"/>
                <a:ea typeface="Fira Sans"/>
                <a:cs typeface="Fira Sans"/>
                <a:sym typeface="Fira Sans"/>
              </a:rPr>
              <a:t>: Approach To Reading</a:t>
            </a:r>
            <a:endParaRPr sz="1800" b="1" dirty="0">
              <a:solidFill>
                <a:srgbClr val="BF9000"/>
              </a:solidFill>
              <a:latin typeface="Fira Sans"/>
              <a:ea typeface="Fira Sans"/>
              <a:cs typeface="Fira Sans"/>
              <a:sym typeface="Fira Sans"/>
            </a:endParaRPr>
          </a:p>
        </p:txBody>
      </p:sp>
      <p:sp>
        <p:nvSpPr>
          <p:cNvPr id="56" name="Google Shape;56;p13"/>
          <p:cNvSpPr txBox="1"/>
          <p:nvPr/>
        </p:nvSpPr>
        <p:spPr>
          <a:xfrm>
            <a:off x="392616" y="978132"/>
            <a:ext cx="6984900" cy="1169521"/>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b="1" dirty="0">
                <a:solidFill>
                  <a:srgbClr val="BF9000"/>
                </a:solidFill>
                <a:latin typeface="Fira Sans"/>
                <a:ea typeface="Fira Sans"/>
                <a:cs typeface="Fira Sans"/>
                <a:sym typeface="Fira Sans"/>
              </a:rPr>
              <a:t>Intent </a:t>
            </a:r>
            <a:endParaRPr b="1" dirty="0">
              <a:solidFill>
                <a:srgbClr val="BF9000"/>
              </a:solidFill>
              <a:latin typeface="Fira Sans"/>
              <a:ea typeface="Fira Sans"/>
              <a:cs typeface="Fira Sans"/>
              <a:sym typeface="Fira Sans"/>
            </a:endParaRPr>
          </a:p>
          <a:p>
            <a:pPr algn="ctr"/>
            <a:r>
              <a:rPr lang="en-GB" sz="1000" dirty="0">
                <a:latin typeface="Fira Sans"/>
                <a:ea typeface="Fira Sans"/>
                <a:cs typeface="Fira Sans"/>
                <a:sym typeface="Fira Sans"/>
              </a:rPr>
              <a:t>At Harper Bell, we inspire a lifelong love of reading through a progressive, ambitious and responsive curriculum. High-quality texts act as both windows and mirrors: reflecting pupils’ identities and experiences while opening up new cultures, ideas and perspectives. Reading builds fluency, vocabulary, comprehension and knowledge, enabling pupils to access the full curriculum and become curious, confident readers.</a:t>
            </a:r>
            <a:endParaRPr lang="en-GB" dirty="0">
              <a:sym typeface="Fira Sans"/>
            </a:endParaRPr>
          </a:p>
          <a:p>
            <a:pPr algn="ctr"/>
            <a:endParaRPr lang="en-GB" sz="1000" dirty="0">
              <a:solidFill>
                <a:schemeClr val="dk2"/>
              </a:solidFill>
              <a:latin typeface="Fira Sans"/>
              <a:ea typeface="Fira Sans"/>
              <a:cs typeface="Fira Sans"/>
            </a:endParaRPr>
          </a:p>
        </p:txBody>
      </p:sp>
      <p:sp>
        <p:nvSpPr>
          <p:cNvPr id="57" name="Google Shape;57;p13"/>
          <p:cNvSpPr txBox="1"/>
          <p:nvPr/>
        </p:nvSpPr>
        <p:spPr>
          <a:xfrm>
            <a:off x="395725" y="2448700"/>
            <a:ext cx="3429000" cy="415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dirty="0">
                <a:solidFill>
                  <a:srgbClr val="BF9000"/>
                </a:solidFill>
                <a:latin typeface="Fira Sans"/>
                <a:ea typeface="Fira Sans"/>
                <a:cs typeface="Fira Sans"/>
                <a:sym typeface="Fira Sans"/>
              </a:rPr>
              <a:t>Implementation</a:t>
            </a:r>
            <a:endParaRPr sz="1000" b="1" dirty="0">
              <a:solidFill>
                <a:srgbClr val="BF9000"/>
              </a:solidFill>
              <a:latin typeface="Fira Sans"/>
              <a:ea typeface="Fira Sans"/>
              <a:cs typeface="Fira Sans"/>
              <a:sym typeface="Fira Sans"/>
            </a:endParaRPr>
          </a:p>
          <a:p>
            <a:pPr marL="457200"/>
            <a:endParaRPr sz="1050">
              <a:solidFill>
                <a:schemeClr val="dk2"/>
              </a:solidFill>
              <a:latin typeface="Fira Sans"/>
              <a:ea typeface="Fira Sans"/>
              <a:cs typeface="Fira Sans"/>
              <a:sym typeface="Fira Sans"/>
            </a:endParaRPr>
          </a:p>
          <a:p>
            <a:r>
              <a:rPr lang="en-US" sz="1000" b="1" dirty="0"/>
              <a:t>●  Phonics &amp; Early Reading: </a:t>
            </a:r>
            <a:r>
              <a:rPr lang="en-US" sz="1000" dirty="0">
                <a:latin typeface="Fira Sans"/>
              </a:rPr>
              <a:t>Little Wandle provides a systematic, cumulative route to secure decoding and fluency. Rapid Keep-up and targeted support address gaps promptly.</a:t>
            </a:r>
            <a:endParaRPr lang="en-US" dirty="0"/>
          </a:p>
          <a:p>
            <a:endParaRPr lang="en-US" sz="1000" dirty="0">
              <a:latin typeface="Fira Sans"/>
            </a:endParaRPr>
          </a:p>
          <a:p>
            <a:r>
              <a:rPr lang="en-US" sz="1000" b="1" dirty="0"/>
              <a:t>●  Independent Reading: </a:t>
            </a:r>
            <a:r>
              <a:rPr lang="en-US" sz="1000" dirty="0">
                <a:latin typeface="Fira Sans"/>
              </a:rPr>
              <a:t>Accelerated Reader and STAR Reading support appropriate challenge, monitor progress and guide book choice. Pupils read regularly with adults, with additional practice for those who need it most.</a:t>
            </a:r>
            <a:endParaRPr lang="en-US" dirty="0"/>
          </a:p>
          <a:p>
            <a:endParaRPr lang="en-US" sz="1000" dirty="0">
              <a:latin typeface="Fira Sans"/>
            </a:endParaRPr>
          </a:p>
          <a:p>
            <a:r>
              <a:rPr lang="en-US" sz="1000" b="1" dirty="0"/>
              <a:t>●  Reading Culture: </a:t>
            </a:r>
            <a:r>
              <a:rPr lang="en-US" sz="1000" dirty="0">
                <a:latin typeface="Fira Sans"/>
              </a:rPr>
              <a:t>ERIC, story time and Reading for Pleasure are protected parts of the school day. Pupils read widely, discuss books and develop independence, stamina and positive reading identities.</a:t>
            </a:r>
            <a:endParaRPr lang="en-GB" dirty="0"/>
          </a:p>
          <a:p>
            <a:pPr lvl="0" algn="l">
              <a:spcBef>
                <a:spcPts val="0"/>
              </a:spcBef>
              <a:spcAft>
                <a:spcPts val="0"/>
              </a:spcAft>
            </a:pPr>
            <a:endParaRPr sz="900" b="1" dirty="0">
              <a:solidFill>
                <a:schemeClr val="dk2"/>
              </a:solidFill>
            </a:endParaRPr>
          </a:p>
          <a:p>
            <a:pPr marL="0" lvl="0" indent="0" algn="l" rtl="0">
              <a:spcBef>
                <a:spcPts val="0"/>
              </a:spcBef>
              <a:spcAft>
                <a:spcPts val="0"/>
              </a:spcAft>
              <a:buNone/>
            </a:pPr>
            <a:endParaRPr sz="900">
              <a:solidFill>
                <a:schemeClr val="dk2"/>
              </a:solidFill>
            </a:endParaRPr>
          </a:p>
        </p:txBody>
      </p:sp>
      <p:sp>
        <p:nvSpPr>
          <p:cNvPr id="58" name="Google Shape;58;p13"/>
          <p:cNvSpPr txBox="1"/>
          <p:nvPr/>
        </p:nvSpPr>
        <p:spPr>
          <a:xfrm>
            <a:off x="3873325" y="2453238"/>
            <a:ext cx="3429000" cy="2526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1000" b="1" dirty="0">
                <a:solidFill>
                  <a:srgbClr val="BF9000"/>
                </a:solidFill>
                <a:latin typeface="Fira Sans"/>
                <a:ea typeface="Fira Sans"/>
                <a:cs typeface="Fira Sans"/>
                <a:sym typeface="Fira Sans"/>
              </a:rPr>
              <a:t>Impact</a:t>
            </a:r>
            <a:endParaRPr sz="1000" b="1" dirty="0">
              <a:solidFill>
                <a:srgbClr val="BF9000"/>
              </a:solidFill>
              <a:latin typeface="Fira Sans"/>
              <a:ea typeface="Fira Sans"/>
              <a:cs typeface="Fira Sans"/>
              <a:sym typeface="Fira Sans"/>
            </a:endParaRPr>
          </a:p>
          <a:p>
            <a:pPr algn="ctr">
              <a:buClr>
                <a:schemeClr val="dk2"/>
              </a:buClr>
              <a:buSzPts val="1000"/>
            </a:pPr>
            <a:endParaRPr lang="en-GB" sz="1100" b="1" dirty="0">
              <a:solidFill>
                <a:srgbClr val="BF9000"/>
              </a:solidFill>
              <a:latin typeface="Fira Sans"/>
              <a:ea typeface="Fira Sans"/>
            </a:endParaRPr>
          </a:p>
          <a:p>
            <a:pPr>
              <a:buClr>
                <a:schemeClr val="dk2"/>
              </a:buClr>
              <a:buSzPts val="1000"/>
            </a:pPr>
            <a:r>
              <a:rPr lang="en-GB" sz="1000" b="1" dirty="0">
                <a:ea typeface="Fira Sans"/>
                <a:sym typeface="Fira Sans"/>
              </a:rPr>
              <a:t>●  Progress: </a:t>
            </a:r>
            <a:r>
              <a:rPr lang="en-GB" sz="1000" dirty="0">
                <a:latin typeface="Fira Sans"/>
                <a:ea typeface="Fira Sans"/>
                <a:cs typeface="Fira Sans"/>
                <a:sym typeface="Fira Sans"/>
              </a:rPr>
              <a:t>Ongoing checks for understanding, STAR Reading and termly assessments identify what pupils know and what needs teaching next.</a:t>
            </a:r>
            <a:endParaRPr dirty="0"/>
          </a:p>
          <a:p>
            <a:pPr>
              <a:buSzPts val="1000"/>
            </a:pPr>
            <a:endParaRPr lang="en-GB" sz="1000" dirty="0">
              <a:latin typeface="Fira Sans"/>
              <a:ea typeface="Fira Sans"/>
            </a:endParaRPr>
          </a:p>
          <a:p>
            <a:pPr>
              <a:buClr>
                <a:srgbClr val="595959"/>
              </a:buClr>
              <a:buSzPts val="1000"/>
            </a:pPr>
            <a:r>
              <a:rPr lang="en-GB" sz="1000" b="1" dirty="0">
                <a:ea typeface="Fira Sans"/>
              </a:rPr>
              <a:t>●  </a:t>
            </a:r>
            <a:r>
              <a:rPr lang="en-GB" sz="1000" b="1" dirty="0">
                <a:ea typeface="Fira Sans"/>
                <a:sym typeface="Fira Sans"/>
              </a:rPr>
              <a:t>Outcomes: </a:t>
            </a:r>
            <a:r>
              <a:rPr lang="en-GB" sz="1000" dirty="0">
                <a:latin typeface="Fira Sans"/>
                <a:ea typeface="Fira Sans"/>
                <a:cs typeface="Fira Sans"/>
                <a:sym typeface="Fira Sans"/>
              </a:rPr>
              <a:t>Pupils become increasingly accurate, fluent and thoughtful readers who use rich vocabulary, discuss texts confidently and read successfully across the curriculum.</a:t>
            </a:r>
            <a:endParaRPr dirty="0"/>
          </a:p>
          <a:p>
            <a:pPr>
              <a:buSzPts val="1000"/>
            </a:pPr>
            <a:endParaRPr lang="en-GB" sz="1000" dirty="0">
              <a:latin typeface="Fira Sans"/>
              <a:ea typeface="Fira Sans"/>
            </a:endParaRPr>
          </a:p>
          <a:p>
            <a:pPr>
              <a:buClr>
                <a:srgbClr val="595959"/>
              </a:buClr>
              <a:buSzPts val="1000"/>
            </a:pPr>
            <a:r>
              <a:rPr lang="en-GB" sz="1000" b="1" dirty="0">
                <a:ea typeface="Fira Sans"/>
              </a:rPr>
              <a:t>●  Responsive Support</a:t>
            </a:r>
            <a:r>
              <a:rPr lang="en-GB" sz="1000" b="1" dirty="0">
                <a:ea typeface="Fira Sans"/>
                <a:sym typeface="Fira Sans"/>
              </a:rPr>
              <a:t>: </a:t>
            </a:r>
            <a:r>
              <a:rPr lang="en-GB" sz="1000" dirty="0">
                <a:latin typeface="Fira Sans"/>
                <a:ea typeface="Fira Sans"/>
                <a:cs typeface="Fira Sans"/>
                <a:sym typeface="Fira Sans"/>
              </a:rPr>
              <a:t>Assessment identifies pupils and groups requiring additional teaching. Rapid Keep-up, targeted intervention and 1:1 reading close gaps while maintaining high expectations.</a:t>
            </a:r>
            <a:endParaRPr lang="en-GB" dirty="0"/>
          </a:p>
          <a:p>
            <a:pPr marL="457200" lvl="0" indent="-292100" algn="l">
              <a:spcBef>
                <a:spcPts val="0"/>
              </a:spcBef>
              <a:spcAft>
                <a:spcPts val="0"/>
              </a:spcAft>
              <a:buClr>
                <a:srgbClr val="595959"/>
              </a:buClr>
              <a:buSzPts val="1000"/>
              <a:buFont typeface="Fira Sans"/>
              <a:buChar char="●"/>
            </a:pPr>
            <a:endParaRPr lang="en-GB" sz="1000" dirty="0">
              <a:solidFill>
                <a:schemeClr val="dk2"/>
              </a:solidFill>
              <a:latin typeface="Fira Sans"/>
              <a:ea typeface="Fira Sans"/>
              <a:cs typeface="Fira Sans"/>
            </a:endParaRPr>
          </a:p>
          <a:p>
            <a:pPr marL="0" lvl="0" indent="0" algn="ctr" rtl="0">
              <a:spcBef>
                <a:spcPts val="0"/>
              </a:spcBef>
              <a:spcAft>
                <a:spcPts val="0"/>
              </a:spcAft>
              <a:buNone/>
            </a:pPr>
            <a:endParaRPr b="1">
              <a:solidFill>
                <a:schemeClr val="dk2"/>
              </a:solidFill>
            </a:endParaRPr>
          </a:p>
          <a:p>
            <a:pPr marL="0" lvl="0" indent="0" algn="ctr" rtl="0">
              <a:spcBef>
                <a:spcPts val="0"/>
              </a:spcBef>
              <a:spcAft>
                <a:spcPts val="0"/>
              </a:spcAft>
              <a:buNone/>
            </a:pPr>
            <a:endParaRPr>
              <a:solidFill>
                <a:schemeClr val="dk2"/>
              </a:solidFill>
            </a:endParaRPr>
          </a:p>
        </p:txBody>
      </p:sp>
      <p:sp>
        <p:nvSpPr>
          <p:cNvPr id="59" name="Google Shape;59;p13"/>
          <p:cNvSpPr txBox="1"/>
          <p:nvPr/>
        </p:nvSpPr>
        <p:spPr>
          <a:xfrm>
            <a:off x="442643" y="7158510"/>
            <a:ext cx="6984900" cy="2400627"/>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200" b="1" dirty="0">
                <a:solidFill>
                  <a:srgbClr val="BF9000"/>
                </a:solidFill>
                <a:latin typeface="Fira Sans"/>
                <a:ea typeface="Fira Sans"/>
                <a:cs typeface="Fira Sans"/>
                <a:sym typeface="Fira Sans"/>
              </a:rPr>
              <a:t>Subject Knowledge, Skills and Vocabulary</a:t>
            </a:r>
            <a:endParaRPr sz="1200" b="1" dirty="0">
              <a:solidFill>
                <a:srgbClr val="BF9000"/>
              </a:solidFill>
              <a:latin typeface="Fira Sans"/>
              <a:ea typeface="Fira Sans"/>
              <a:cs typeface="Fira Sans"/>
              <a:sym typeface="Fira Sans"/>
            </a:endParaRPr>
          </a:p>
          <a:p>
            <a:pPr algn="ctr"/>
            <a:r>
              <a:rPr lang="en-US" sz="1000" dirty="0">
                <a:latin typeface="Fira Sans"/>
              </a:rPr>
              <a:t>Our reading curriculum builds knowledge and skill cumulatively from EYFS to Year 6. Pupils develop:</a:t>
            </a:r>
            <a:endParaRPr lang="en-US" dirty="0"/>
          </a:p>
          <a:p>
            <a:pPr algn="ctr"/>
            <a:r>
              <a:rPr lang="en-US" sz="900" b="1" dirty="0"/>
              <a:t>●  Decoding and fluency – </a:t>
            </a:r>
            <a:r>
              <a:rPr lang="en-US" sz="900" dirty="0">
                <a:latin typeface="Fira Sans"/>
              </a:rPr>
              <a:t>secure early reading through Little Wandle, progressing to accuracy, automaticity, pace, phrasing and expression.</a:t>
            </a:r>
            <a:endParaRPr lang="en-US" dirty="0"/>
          </a:p>
          <a:p>
            <a:pPr algn="ctr"/>
            <a:r>
              <a:rPr lang="en-US" sz="900" b="1" dirty="0"/>
              <a:t>●  Comprehension and analysis – </a:t>
            </a:r>
            <a:r>
              <a:rPr lang="en-US" sz="900" dirty="0">
                <a:latin typeface="Fira Sans"/>
              </a:rPr>
              <a:t>retrieval, inference, prediction, explanation and </a:t>
            </a:r>
            <a:r>
              <a:rPr lang="en-US" sz="900" dirty="0" err="1">
                <a:latin typeface="Fira Sans"/>
              </a:rPr>
              <a:t>summarising</a:t>
            </a:r>
            <a:r>
              <a:rPr lang="en-US" sz="900" dirty="0">
                <a:latin typeface="Fira Sans"/>
              </a:rPr>
              <a:t> are developed through rich, increasingly complex texts.</a:t>
            </a:r>
            <a:endParaRPr lang="en-US" dirty="0"/>
          </a:p>
          <a:p>
            <a:pPr algn="ctr"/>
            <a:r>
              <a:rPr lang="en-US" sz="900" b="1" dirty="0"/>
              <a:t>●  Vocabulary and language knowledge – </a:t>
            </a:r>
            <a:r>
              <a:rPr lang="en-US" sz="900" dirty="0">
                <a:latin typeface="Fira Sans"/>
              </a:rPr>
              <a:t>explicit vocabulary teaching and wide reading deepen language and background knowledge.</a:t>
            </a:r>
            <a:endParaRPr lang="en-US" dirty="0"/>
          </a:p>
          <a:p>
            <a:pPr algn="ctr"/>
            <a:r>
              <a:rPr lang="en-US" sz="900" b="1" dirty="0"/>
              <a:t>●  Literary understanding – </a:t>
            </a:r>
            <a:r>
              <a:rPr lang="en-US" sz="900" dirty="0">
                <a:latin typeface="Fira Sans"/>
              </a:rPr>
              <a:t>diverse authors, genres and themes provide windows into others’ lives and mirrors of pupils’ own identities and heritage.</a:t>
            </a:r>
            <a:endParaRPr lang="en-US" dirty="0"/>
          </a:p>
          <a:p>
            <a:pPr algn="ctr"/>
            <a:r>
              <a:rPr lang="en-US" sz="900" b="1" dirty="0"/>
              <a:t>●  Oracy and reasoning – </a:t>
            </a:r>
            <a:r>
              <a:rPr lang="en-US" sz="900" dirty="0">
                <a:latin typeface="Fira Sans"/>
              </a:rPr>
              <a:t>structured discussion, book talk and performance reading develop expression, reasoning and confidence.</a:t>
            </a:r>
            <a:endParaRPr lang="en-US" dirty="0"/>
          </a:p>
          <a:p>
            <a:pPr algn="ctr"/>
            <a:r>
              <a:rPr lang="en-US" sz="900" b="1" dirty="0"/>
              <a:t>●  Progression and independence – </a:t>
            </a:r>
            <a:r>
              <a:rPr lang="en-US" sz="900" dirty="0">
                <a:latin typeface="Fira Sans"/>
              </a:rPr>
              <a:t>knowledge is revisited and deepened; responsive teaching and purposeful practice support every pupil to read with increasing independence and enjoyment.</a:t>
            </a:r>
            <a:endParaRPr lang="en-GB" dirty="0"/>
          </a:p>
          <a:p>
            <a:pPr marL="0" lvl="0" indent="0" algn="ctr">
              <a:spcBef>
                <a:spcPts val="0"/>
              </a:spcBef>
              <a:spcAft>
                <a:spcPts val="0"/>
              </a:spcAft>
              <a:buNone/>
            </a:pPr>
            <a:endParaRPr dirty="0">
              <a:solidFill>
                <a:schemeClr val="dk2"/>
              </a:solidFill>
              <a:latin typeface="Fira Sans"/>
              <a:ea typeface="Fira Sans"/>
              <a:cs typeface="Fira Sans"/>
            </a:endParaRPr>
          </a:p>
        </p:txBody>
      </p:sp>
      <p:pic>
        <p:nvPicPr>
          <p:cNvPr id="60" name="Google Shape;60;p13"/>
          <p:cNvPicPr preferRelativeResize="0"/>
          <p:nvPr/>
        </p:nvPicPr>
        <p:blipFill>
          <a:blip r:embed="rId3">
            <a:alphaModFix/>
          </a:blip>
          <a:stretch>
            <a:fillRect/>
          </a:stretch>
        </p:blipFill>
        <p:spPr>
          <a:xfrm>
            <a:off x="4330500" y="5132925"/>
            <a:ext cx="2465600" cy="1753450"/>
          </a:xfrm>
          <a:prstGeom prst="rect">
            <a:avLst/>
          </a:prstGeom>
          <a:noFill/>
          <a:ln>
            <a:noFill/>
          </a:ln>
        </p:spPr>
      </p:pic>
      <p:cxnSp>
        <p:nvCxnSpPr>
          <p:cNvPr id="61" name="Google Shape;61;p13"/>
          <p:cNvCxnSpPr/>
          <p:nvPr/>
        </p:nvCxnSpPr>
        <p:spPr>
          <a:xfrm flipH="1">
            <a:off x="3842425" y="2580763"/>
            <a:ext cx="13200" cy="4343400"/>
          </a:xfrm>
          <a:prstGeom prst="straightConnector1">
            <a:avLst/>
          </a:prstGeom>
          <a:noFill/>
          <a:ln w="9525" cap="flat" cmpd="sng">
            <a:solidFill>
              <a:schemeClr val="dk2"/>
            </a:solidFill>
            <a:prstDash val="solid"/>
            <a:round/>
            <a:headEnd type="none" w="med" len="med"/>
            <a:tailEnd type="none" w="med" len="med"/>
          </a:ln>
        </p:spPr>
      </p:cxnSp>
      <p:cxnSp>
        <p:nvCxnSpPr>
          <p:cNvPr id="62" name="Google Shape;62;p13"/>
          <p:cNvCxnSpPr/>
          <p:nvPr/>
        </p:nvCxnSpPr>
        <p:spPr>
          <a:xfrm rot="10800000" flipH="1">
            <a:off x="516700" y="7040050"/>
            <a:ext cx="6668700" cy="16200"/>
          </a:xfrm>
          <a:prstGeom prst="straightConnector1">
            <a:avLst/>
          </a:prstGeom>
          <a:noFill/>
          <a:ln w="9525" cap="flat" cmpd="sng">
            <a:solidFill>
              <a:schemeClr val="dk2"/>
            </a:solidFill>
            <a:prstDash val="solid"/>
            <a:round/>
            <a:headEnd type="none" w="med" len="med"/>
            <a:tailEnd type="none" w="med" len="med"/>
          </a:ln>
        </p:spPr>
      </p:cxnSp>
      <p:cxnSp>
        <p:nvCxnSpPr>
          <p:cNvPr id="63" name="Google Shape;63;p13"/>
          <p:cNvCxnSpPr/>
          <p:nvPr/>
        </p:nvCxnSpPr>
        <p:spPr>
          <a:xfrm rot="10800000" flipH="1">
            <a:off x="446700" y="2448700"/>
            <a:ext cx="6668700" cy="16200"/>
          </a:xfrm>
          <a:prstGeom prst="straightConnector1">
            <a:avLst/>
          </a:prstGeom>
          <a:noFill/>
          <a:ln w="9525" cap="flat" cmpd="sng">
            <a:solidFill>
              <a:schemeClr val="dk2"/>
            </a:solidFill>
            <a:prstDash val="solid"/>
            <a:round/>
            <a:headEnd type="none" w="med" len="med"/>
            <a:tailEnd type="none" w="med" len="med"/>
          </a:ln>
        </p:spPr>
      </p:cxnSp>
      <p:pic>
        <p:nvPicPr>
          <p:cNvPr id="2" name="Picture 1">
            <a:extLst>
              <a:ext uri="{FF2B5EF4-FFF2-40B4-BE49-F238E27FC236}">
                <a16:creationId xmlns:a16="http://schemas.microsoft.com/office/drawing/2014/main" id="{5E11BB6B-41C4-8ED5-5B54-381DD56F62C9}"/>
              </a:ext>
            </a:extLst>
          </p:cNvPr>
          <p:cNvPicPr>
            <a:picLocks noChangeAspect="1"/>
          </p:cNvPicPr>
          <p:nvPr/>
        </p:nvPicPr>
        <p:blipFill>
          <a:blip r:embed="rId4"/>
          <a:stretch>
            <a:fillRect/>
          </a:stretch>
        </p:blipFill>
        <p:spPr>
          <a:xfrm>
            <a:off x="6851799" y="43394"/>
            <a:ext cx="657330" cy="714375"/>
          </a:xfrm>
          <a:prstGeom prst="rect">
            <a:avLst/>
          </a:prstGeom>
        </p:spPr>
      </p:pic>
      <p:pic>
        <p:nvPicPr>
          <p:cNvPr id="3" name="Picture 2">
            <a:extLst>
              <a:ext uri="{FF2B5EF4-FFF2-40B4-BE49-F238E27FC236}">
                <a16:creationId xmlns:a16="http://schemas.microsoft.com/office/drawing/2014/main" id="{84A5C655-C71B-F8F1-BD7E-581276C60DBD}"/>
              </a:ext>
            </a:extLst>
          </p:cNvPr>
          <p:cNvPicPr>
            <a:picLocks noChangeAspect="1"/>
          </p:cNvPicPr>
          <p:nvPr/>
        </p:nvPicPr>
        <p:blipFill>
          <a:blip r:embed="rId5"/>
          <a:stretch>
            <a:fillRect/>
          </a:stretch>
        </p:blipFill>
        <p:spPr>
          <a:xfrm>
            <a:off x="29948" y="44155"/>
            <a:ext cx="638277" cy="7143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68" name="Google Shape;68;p14"/>
          <p:cNvPicPr preferRelativeResize="0"/>
          <p:nvPr/>
        </p:nvPicPr>
        <p:blipFill rotWithShape="1">
          <a:blip r:embed="rId3">
            <a:alphaModFix/>
          </a:blip>
          <a:srcRect r="999" b="6305"/>
          <a:stretch/>
        </p:blipFill>
        <p:spPr>
          <a:xfrm>
            <a:off x="-14662" y="0"/>
            <a:ext cx="7591425" cy="990600"/>
          </a:xfrm>
          <a:prstGeom prst="rect">
            <a:avLst/>
          </a:prstGeom>
          <a:noFill/>
          <a:ln>
            <a:noFill/>
          </a:ln>
        </p:spPr>
      </p:pic>
      <p:sp>
        <p:nvSpPr>
          <p:cNvPr id="69" name="Google Shape;69;p14"/>
          <p:cNvSpPr txBox="1"/>
          <p:nvPr/>
        </p:nvSpPr>
        <p:spPr>
          <a:xfrm>
            <a:off x="301225" y="1268450"/>
            <a:ext cx="6959700" cy="546000"/>
          </a:xfrm>
          <a:prstGeom prst="rect">
            <a:avLst/>
          </a:prstGeom>
          <a:noFill/>
          <a:ln>
            <a:noFill/>
          </a:ln>
        </p:spPr>
        <p:txBody>
          <a:bodyPr spcFirstLastPara="1" wrap="square" lIns="91425" tIns="91425" rIns="91425" bIns="91425" anchor="t" anchorCtr="0">
            <a:noAutofit/>
          </a:bodyPr>
          <a:lstStyle/>
          <a:p>
            <a:pPr algn="ctr"/>
            <a:r>
              <a:rPr lang="en-GB" sz="1800" b="1">
                <a:solidFill>
                  <a:srgbClr val="BF9000"/>
                </a:solidFill>
                <a:latin typeface="Fira Sans"/>
                <a:ea typeface="Fira Sans"/>
                <a:cs typeface="Fira Sans"/>
                <a:sym typeface="Fira Sans"/>
              </a:rPr>
              <a:t>Harper Bell Seventh Day Adventist: Approach To Reading</a:t>
            </a:r>
            <a:endParaRPr lang="en-GB" sz="1800">
              <a:latin typeface="Fira Sans"/>
              <a:ea typeface="Fira Sans"/>
              <a:cs typeface="Fira Sans"/>
              <a:sym typeface="Fira Sans"/>
            </a:endParaRPr>
          </a:p>
          <a:p>
            <a:pPr marL="0" lvl="0" indent="0" algn="ctr">
              <a:spcBef>
                <a:spcPts val="0"/>
              </a:spcBef>
              <a:spcAft>
                <a:spcPts val="0"/>
              </a:spcAft>
              <a:buNone/>
            </a:pPr>
            <a:endParaRPr lang="en-GB" sz="1800" b="1" dirty="0">
              <a:solidFill>
                <a:srgbClr val="BF9000"/>
              </a:solidFill>
              <a:latin typeface="Fira Sans"/>
              <a:ea typeface="Fira Sans"/>
              <a:cs typeface="Fira Sans"/>
            </a:endParaRPr>
          </a:p>
        </p:txBody>
      </p:sp>
      <p:sp>
        <p:nvSpPr>
          <p:cNvPr id="70" name="Google Shape;70;p14"/>
          <p:cNvSpPr txBox="1"/>
          <p:nvPr/>
        </p:nvSpPr>
        <p:spPr>
          <a:xfrm>
            <a:off x="288625" y="1939600"/>
            <a:ext cx="6984900" cy="2893069"/>
          </a:xfrm>
          <a:prstGeom prst="rect">
            <a:avLst/>
          </a:prstGeom>
          <a:noFill/>
          <a:ln w="19050" cap="flat" cmpd="sng">
            <a:solidFill>
              <a:srgbClr val="BF9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dirty="0">
                <a:solidFill>
                  <a:srgbClr val="BF9000"/>
                </a:solidFill>
                <a:latin typeface="Fira Sans"/>
                <a:ea typeface="Fira Sans"/>
                <a:cs typeface="Fira Sans"/>
                <a:sym typeface="Fira Sans"/>
              </a:rPr>
              <a:t>Inclusion</a:t>
            </a:r>
            <a:endParaRPr sz="1800" b="1" dirty="0">
              <a:solidFill>
                <a:srgbClr val="BF9000"/>
              </a:solidFill>
              <a:latin typeface="Fira Sans"/>
              <a:ea typeface="Fira Sans"/>
              <a:cs typeface="Fira Sans"/>
              <a:sym typeface="Fira Sans"/>
            </a:endParaRPr>
          </a:p>
          <a:p>
            <a:pPr marL="0" lvl="0" indent="0" algn="ctr" rtl="0">
              <a:spcBef>
                <a:spcPts val="0"/>
              </a:spcBef>
              <a:spcAft>
                <a:spcPts val="0"/>
              </a:spcAft>
              <a:buNone/>
            </a:pPr>
            <a:endParaRPr sz="1800" b="1">
              <a:solidFill>
                <a:srgbClr val="BF9000"/>
              </a:solidFill>
              <a:latin typeface="Fira Sans"/>
              <a:ea typeface="Fira Sans"/>
              <a:cs typeface="Fira Sans"/>
              <a:sym typeface="Fira Sans"/>
            </a:endParaRPr>
          </a:p>
          <a:p>
            <a:pPr algn="ctr"/>
            <a:r>
              <a:rPr lang="en-GB" dirty="0">
                <a:solidFill>
                  <a:schemeClr val="dk2"/>
                </a:solidFill>
                <a:latin typeface="Fira Sans"/>
                <a:ea typeface="Fira Sans"/>
                <a:cs typeface="Fira Sans"/>
                <a:sym typeface="Fira Sans"/>
              </a:rPr>
              <a:t>At Harper Bell, reading underpins equitable access to the full curriculum for every pupil. E</a:t>
            </a:r>
            <a:r>
              <a:rPr lang="en-GB" dirty="0">
                <a:latin typeface="Fira Sans"/>
                <a:ea typeface="Fira Sans"/>
                <a:cs typeface="Fira Sans"/>
                <a:sym typeface="Fira Sans"/>
              </a:rPr>
              <a:t>very pupil is entitled to become a confident, fluent reader and to experience the pleasure of books. Teachers use frequent checks for understanding to identify barriers early and adapt teaching without lowering ambition. Pupils with SEND, EAL or disadvantage receive precise scaffolding, repeated modelling, accessible texts and targeted practice. Where decoding gaps remain, Little Wandle Rapid Keep-up and additional 1:1 reading provide timely support. Assessment identifies next steps and ensures pupils increasingly access ambitious texts and the wider curriculum independently.</a:t>
            </a:r>
            <a:endParaRPr lang="en-GB" dirty="0">
              <a:solidFill>
                <a:schemeClr val="dk2"/>
              </a:solidFill>
              <a:latin typeface="Fira Sans"/>
              <a:ea typeface="Fira Sans"/>
              <a:cs typeface="Fira Sans"/>
              <a:sym typeface="Fira Sans"/>
            </a:endParaRPr>
          </a:p>
          <a:p>
            <a:pPr algn="ctr"/>
            <a:endParaRPr lang="en-GB" dirty="0">
              <a:solidFill>
                <a:schemeClr val="dk2"/>
              </a:solidFill>
              <a:latin typeface="Fira Sans"/>
              <a:ea typeface="Fira Sans"/>
              <a:cs typeface="Fira San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Slides>
  <Notes>2</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43</cp:revision>
  <dcterms:modified xsi:type="dcterms:W3CDTF">2026-09-28T18:45:51Z</dcterms:modified>
</cp:coreProperties>
</file>