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4"/>
  </p:notesMasterIdLst>
  <p:sldIdLst>
    <p:sldId id="256" r:id="rId2"/>
    <p:sldId id="257" r:id="rId3"/>
  </p:sldIdLst>
  <p:sldSz cx="7562850" cy="10688638"/>
  <p:notesSz cx="6858000" cy="9144000"/>
  <p:embeddedFontLst>
    <p:embeddedFont>
      <p:font typeface="Fira Sans" panose="020B0503050000020004" pitchFamily="34" charset="0"/>
      <p:regular r:id="rId5"/>
      <p:bold r:id="rId6"/>
      <p:italic r:id="rId7"/>
      <p:boldItalic r:id="rId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367">
          <p15:clr>
            <a:srgbClr val="747775"/>
          </p15:clr>
        </p15:guide>
        <p15:guide id="2" pos="2382">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ECD866-760E-85A4-2A39-E2943899302F}" v="253" dt="2026-01-04T18:31:38.4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3367"/>
        <p:guide pos="2382"/>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17"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5" Type="http://schemas.openxmlformats.org/officeDocument/2006/relationships/customXml" Target="../customXml/item1.xml"/><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Frowen" userId="S::p.frowen@hbsda.bham.sch.uk::e6444d09-97ea-4511-b6f1-97294a498834" providerId="AD" clId="Web-{E2ECD866-760E-85A4-2A39-E2943899302F}"/>
    <pc:docChg chg="modSld">
      <pc:chgData name="Paul Frowen" userId="S::p.frowen@hbsda.bham.sch.uk::e6444d09-97ea-4511-b6f1-97294a498834" providerId="AD" clId="Web-{E2ECD866-760E-85A4-2A39-E2943899302F}" dt="2026-01-04T18:31:38.405" v="223" actId="1076"/>
      <pc:docMkLst>
        <pc:docMk/>
      </pc:docMkLst>
      <pc:sldChg chg="addSp delSp modSp">
        <pc:chgData name="Paul Frowen" userId="S::p.frowen@hbsda.bham.sch.uk::e6444d09-97ea-4511-b6f1-97294a498834" providerId="AD" clId="Web-{E2ECD866-760E-85A4-2A39-E2943899302F}" dt="2026-01-04T18:31:38.405" v="223" actId="1076"/>
        <pc:sldMkLst>
          <pc:docMk/>
          <pc:sldMk cId="0" sldId="256"/>
        </pc:sldMkLst>
        <pc:spChg chg="mod">
          <ac:chgData name="Paul Frowen" userId="S::p.frowen@hbsda.bham.sch.uk::e6444d09-97ea-4511-b6f1-97294a498834" providerId="AD" clId="Web-{E2ECD866-760E-85A4-2A39-E2943899302F}" dt="2026-01-04T17:52:06.184" v="10" actId="20577"/>
          <ac:spMkLst>
            <pc:docMk/>
            <pc:sldMk cId="0" sldId="256"/>
            <ac:spMk id="55" creationId="{00000000-0000-0000-0000-000000000000}"/>
          </ac:spMkLst>
        </pc:spChg>
        <pc:spChg chg="mod">
          <ac:chgData name="Paul Frowen" userId="S::p.frowen@hbsda.bham.sch.uk::e6444d09-97ea-4511-b6f1-97294a498834" providerId="AD" clId="Web-{E2ECD866-760E-85A4-2A39-E2943899302F}" dt="2026-01-04T17:52:24.575" v="16" actId="20577"/>
          <ac:spMkLst>
            <pc:docMk/>
            <pc:sldMk cId="0" sldId="256"/>
            <ac:spMk id="56" creationId="{00000000-0000-0000-0000-000000000000}"/>
          </ac:spMkLst>
        </pc:spChg>
        <pc:spChg chg="mod">
          <ac:chgData name="Paul Frowen" userId="S::p.frowen@hbsda.bham.sch.uk::e6444d09-97ea-4511-b6f1-97294a498834" providerId="AD" clId="Web-{E2ECD866-760E-85A4-2A39-E2943899302F}" dt="2026-01-04T17:56:27.675" v="145" actId="20577"/>
          <ac:spMkLst>
            <pc:docMk/>
            <pc:sldMk cId="0" sldId="256"/>
            <ac:spMk id="57" creationId="{00000000-0000-0000-0000-000000000000}"/>
          </ac:spMkLst>
        </pc:spChg>
        <pc:spChg chg="mod">
          <ac:chgData name="Paul Frowen" userId="S::p.frowen@hbsda.bham.sch.uk::e6444d09-97ea-4511-b6f1-97294a498834" providerId="AD" clId="Web-{E2ECD866-760E-85A4-2A39-E2943899302F}" dt="2026-01-04T17:52:50.466" v="21" actId="20577"/>
          <ac:spMkLst>
            <pc:docMk/>
            <pc:sldMk cId="0" sldId="256"/>
            <ac:spMk id="58" creationId="{00000000-0000-0000-0000-000000000000}"/>
          </ac:spMkLst>
        </pc:spChg>
        <pc:spChg chg="mod">
          <ac:chgData name="Paul Frowen" userId="S::p.frowen@hbsda.bham.sch.uk::e6444d09-97ea-4511-b6f1-97294a498834" providerId="AD" clId="Web-{E2ECD866-760E-85A4-2A39-E2943899302F}" dt="2026-01-04T18:26:41.897" v="178" actId="20577"/>
          <ac:spMkLst>
            <pc:docMk/>
            <pc:sldMk cId="0" sldId="256"/>
            <ac:spMk id="62" creationId="{00000000-0000-0000-0000-000000000000}"/>
          </ac:spMkLst>
        </pc:spChg>
        <pc:picChg chg="add mod">
          <ac:chgData name="Paul Frowen" userId="S::p.frowen@hbsda.bham.sch.uk::e6444d09-97ea-4511-b6f1-97294a498834" providerId="AD" clId="Web-{E2ECD866-760E-85A4-2A39-E2943899302F}" dt="2026-01-04T18:29:53.244" v="219" actId="14100"/>
          <ac:picMkLst>
            <pc:docMk/>
            <pc:sldMk cId="0" sldId="256"/>
            <ac:picMk id="2" creationId="{E909CFED-EB4E-09D7-C264-59E50A3050F7}"/>
          </ac:picMkLst>
        </pc:picChg>
        <pc:picChg chg="add mod">
          <ac:chgData name="Paul Frowen" userId="S::p.frowen@hbsda.bham.sch.uk::e6444d09-97ea-4511-b6f1-97294a498834" providerId="AD" clId="Web-{E2ECD866-760E-85A4-2A39-E2943899302F}" dt="2026-01-04T18:31:38.405" v="223" actId="1076"/>
          <ac:picMkLst>
            <pc:docMk/>
            <pc:sldMk cId="0" sldId="256"/>
            <ac:picMk id="3" creationId="{5777B660-FA92-E5B3-1CAD-03CCA515639F}"/>
          </ac:picMkLst>
        </pc:picChg>
        <pc:picChg chg="del">
          <ac:chgData name="Paul Frowen" userId="S::p.frowen@hbsda.bham.sch.uk::e6444d09-97ea-4511-b6f1-97294a498834" providerId="AD" clId="Web-{E2ECD866-760E-85A4-2A39-E2943899302F}" dt="2026-01-04T17:51:45.511" v="0"/>
          <ac:picMkLst>
            <pc:docMk/>
            <pc:sldMk cId="0" sldId="256"/>
            <ac:picMk id="54" creationId="{00000000-0000-0000-0000-000000000000}"/>
          </ac:picMkLst>
        </pc:picChg>
        <pc:cxnChg chg="mod">
          <ac:chgData name="Paul Frowen" userId="S::p.frowen@hbsda.bham.sch.uk::e6444d09-97ea-4511-b6f1-97294a498834" providerId="AD" clId="Web-{E2ECD866-760E-85A4-2A39-E2943899302F}" dt="2026-01-04T17:56:31.410" v="146" actId="1076"/>
          <ac:cxnSpMkLst>
            <pc:docMk/>
            <pc:sldMk cId="0" sldId="256"/>
            <ac:cxnSpMk id="63" creationId="{00000000-0000-0000-0000-000000000000}"/>
          </ac:cxnSpMkLst>
        </pc:cxnChg>
      </pc:sldChg>
      <pc:sldChg chg="delSp modSp">
        <pc:chgData name="Paul Frowen" userId="S::p.frowen@hbsda.bham.sch.uk::e6444d09-97ea-4511-b6f1-97294a498834" providerId="AD" clId="Web-{E2ECD866-760E-85A4-2A39-E2943899302F}" dt="2026-01-04T18:29:29.149" v="216" actId="20577"/>
        <pc:sldMkLst>
          <pc:docMk/>
          <pc:sldMk cId="0" sldId="257"/>
        </pc:sldMkLst>
        <pc:spChg chg="mod">
          <ac:chgData name="Paul Frowen" userId="S::p.frowen@hbsda.bham.sch.uk::e6444d09-97ea-4511-b6f1-97294a498834" providerId="AD" clId="Web-{E2ECD866-760E-85A4-2A39-E2943899302F}" dt="2026-01-04T18:27:03.371" v="191" actId="1076"/>
          <ac:spMkLst>
            <pc:docMk/>
            <pc:sldMk cId="0" sldId="257"/>
            <ac:spMk id="69" creationId="{00000000-0000-0000-0000-000000000000}"/>
          </ac:spMkLst>
        </pc:spChg>
        <pc:spChg chg="mod">
          <ac:chgData name="Paul Frowen" userId="S::p.frowen@hbsda.bham.sch.uk::e6444d09-97ea-4511-b6f1-97294a498834" providerId="AD" clId="Web-{E2ECD866-760E-85A4-2A39-E2943899302F}" dt="2026-01-04T18:29:29.149" v="216" actId="20577"/>
          <ac:spMkLst>
            <pc:docMk/>
            <pc:sldMk cId="0" sldId="257"/>
            <ac:spMk id="70" creationId="{00000000-0000-0000-0000-000000000000}"/>
          </ac:spMkLst>
        </pc:spChg>
        <pc:picChg chg="del">
          <ac:chgData name="Paul Frowen" userId="S::p.frowen@hbsda.bham.sch.uk::e6444d09-97ea-4511-b6f1-97294a498834" providerId="AD" clId="Web-{E2ECD866-760E-85A4-2A39-E2943899302F}" dt="2026-01-04T18:26:47.257" v="179"/>
          <ac:picMkLst>
            <pc:docMk/>
            <pc:sldMk cId="0" sldId="257"/>
            <ac:picMk id="68"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216416" y="685800"/>
            <a:ext cx="24258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2216150" y="685800"/>
            <a:ext cx="24257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39cbf01d543_0_0:notes"/>
          <p:cNvSpPr>
            <a:spLocks noGrp="1" noRot="1" noChangeAspect="1"/>
          </p:cNvSpPr>
          <p:nvPr>
            <p:ph type="sldImg" idx="2"/>
          </p:nvPr>
        </p:nvSpPr>
        <p:spPr>
          <a:xfrm>
            <a:off x="2216150" y="685800"/>
            <a:ext cx="24257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39cbf01d54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57783" y="1547391"/>
            <a:ext cx="7046400" cy="42660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257776" y="5889935"/>
            <a:ext cx="7046400" cy="16470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57776" y="4469940"/>
            <a:ext cx="7046400" cy="17493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57776" y="924860"/>
            <a:ext cx="70464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257776" y="2395097"/>
            <a:ext cx="7046400" cy="70998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57776" y="924860"/>
            <a:ext cx="70464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257776" y="2395097"/>
            <a:ext cx="3308100" cy="70998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3996401" y="2395097"/>
            <a:ext cx="3308100" cy="70998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57776" y="924860"/>
            <a:ext cx="70464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57776" y="1154659"/>
            <a:ext cx="2322300" cy="15705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257776" y="2887895"/>
            <a:ext cx="2322300" cy="66075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05437" y="935511"/>
            <a:ext cx="5266200" cy="8501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3781050" y="-260"/>
            <a:ext cx="3781200" cy="106893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19569" y="2562809"/>
            <a:ext cx="3345300" cy="30807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19569" y="5825407"/>
            <a:ext cx="3345300" cy="256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084973" y="1504787"/>
            <a:ext cx="3173400" cy="7679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57776" y="8792066"/>
            <a:ext cx="4961100" cy="12576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57776" y="2298771"/>
            <a:ext cx="7046400" cy="40806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257776" y="6551017"/>
            <a:ext cx="7046400" cy="27033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57776" y="924860"/>
            <a:ext cx="7046400" cy="1190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257776" y="2395097"/>
            <a:ext cx="7046400" cy="70998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7006734" y="9691191"/>
            <a:ext cx="453900" cy="8178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5" name="Google Shape;55;p13"/>
          <p:cNvSpPr txBox="1"/>
          <p:nvPr/>
        </p:nvSpPr>
        <p:spPr>
          <a:xfrm>
            <a:off x="329977" y="-538"/>
            <a:ext cx="6959700" cy="546000"/>
          </a:xfrm>
          <a:prstGeom prst="rect">
            <a:avLst/>
          </a:prstGeom>
          <a:noFill/>
          <a:ln>
            <a:noFill/>
          </a:ln>
        </p:spPr>
        <p:txBody>
          <a:bodyPr spcFirstLastPara="1" wrap="square" lIns="91425" tIns="91425" rIns="91425" bIns="91425" anchor="t" anchorCtr="0">
            <a:noAutofit/>
          </a:bodyPr>
          <a:lstStyle/>
          <a:p>
            <a:pPr algn="ctr"/>
            <a:r>
              <a:rPr lang="en-GB" sz="1800" b="1" dirty="0">
                <a:solidFill>
                  <a:srgbClr val="BF9000"/>
                </a:solidFill>
                <a:latin typeface="Fira Sans"/>
                <a:ea typeface="Fira Sans"/>
                <a:cs typeface="Fira Sans"/>
                <a:sym typeface="Fira Sans"/>
              </a:rPr>
              <a:t>Harper Bell SDA Primary: Approach To Spelling</a:t>
            </a:r>
            <a:endParaRPr sz="1800" b="1" dirty="0">
              <a:solidFill>
                <a:srgbClr val="BF9000"/>
              </a:solidFill>
              <a:latin typeface="Fira Sans"/>
              <a:ea typeface="Fira Sans"/>
              <a:cs typeface="Fira Sans"/>
              <a:sym typeface="Fira Sans"/>
            </a:endParaRPr>
          </a:p>
        </p:txBody>
      </p:sp>
      <p:sp>
        <p:nvSpPr>
          <p:cNvPr id="56" name="Google Shape;56;p13"/>
          <p:cNvSpPr txBox="1"/>
          <p:nvPr/>
        </p:nvSpPr>
        <p:spPr>
          <a:xfrm>
            <a:off x="348525" y="546863"/>
            <a:ext cx="6984900" cy="1015632"/>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b="1" dirty="0">
                <a:solidFill>
                  <a:srgbClr val="BF9000"/>
                </a:solidFill>
                <a:latin typeface="Fira Sans"/>
                <a:ea typeface="Fira Sans"/>
                <a:cs typeface="Fira Sans"/>
                <a:sym typeface="Fira Sans"/>
              </a:rPr>
              <a:t>Intent </a:t>
            </a:r>
            <a:endParaRPr b="1" dirty="0">
              <a:solidFill>
                <a:srgbClr val="BF9000"/>
              </a:solidFill>
              <a:latin typeface="Fira Sans"/>
              <a:ea typeface="Fira Sans"/>
              <a:cs typeface="Fira Sans"/>
              <a:sym typeface="Fira Sans"/>
            </a:endParaRPr>
          </a:p>
          <a:p>
            <a:pPr algn="ctr"/>
            <a:r>
              <a:rPr lang="en-GB" sz="1000" dirty="0">
                <a:solidFill>
                  <a:schemeClr val="dk2"/>
                </a:solidFill>
                <a:latin typeface="Fira Sans"/>
                <a:ea typeface="Fira Sans"/>
                <a:cs typeface="Fira Sans"/>
                <a:sym typeface="Fira Sans"/>
              </a:rPr>
              <a:t>At Harper Bell, we ensure all pupils can articulate themselves with confidence and accuracy. Secure spelling underpins fluent writing and reading, enabling pupils to communicate effectively, understand word meaning and differentiate between homophones. Accurate spelling supports confidence, fluency and independence across the curriculum.</a:t>
            </a:r>
            <a:endParaRPr sz="1000" dirty="0">
              <a:solidFill>
                <a:schemeClr val="dk2"/>
              </a:solidFill>
              <a:latin typeface="Fira Sans"/>
              <a:ea typeface="Fira Sans"/>
              <a:cs typeface="Fira Sans"/>
              <a:sym typeface="Fira Sans"/>
            </a:endParaRPr>
          </a:p>
        </p:txBody>
      </p:sp>
      <p:sp>
        <p:nvSpPr>
          <p:cNvPr id="57" name="Google Shape;57;p13"/>
          <p:cNvSpPr txBox="1"/>
          <p:nvPr/>
        </p:nvSpPr>
        <p:spPr>
          <a:xfrm>
            <a:off x="377277" y="1743363"/>
            <a:ext cx="3429000" cy="4109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000" b="1" dirty="0">
                <a:solidFill>
                  <a:srgbClr val="BF9000"/>
                </a:solidFill>
                <a:latin typeface="Fira Sans"/>
                <a:ea typeface="Fira Sans"/>
                <a:cs typeface="Fira Sans"/>
                <a:sym typeface="Fira Sans"/>
              </a:rPr>
              <a:t>Implementation</a:t>
            </a:r>
            <a:endParaRPr sz="1000" b="1" dirty="0">
              <a:solidFill>
                <a:srgbClr val="BF9000"/>
              </a:solidFill>
              <a:latin typeface="Fira Sans"/>
              <a:ea typeface="Fira Sans"/>
              <a:cs typeface="Fira Sans"/>
              <a:sym typeface="Fira Sans"/>
            </a:endParaRPr>
          </a:p>
          <a:p>
            <a:pPr marL="457200" indent="-295275">
              <a:buClr>
                <a:schemeClr val="dk2"/>
              </a:buClr>
              <a:buSzPts val="1050"/>
              <a:buFont typeface="Fira Sans"/>
              <a:buChar char="●"/>
            </a:pPr>
            <a:r>
              <a:rPr lang="en-GB" sz="1050" b="1" dirty="0">
                <a:solidFill>
                  <a:schemeClr val="dk2"/>
                </a:solidFill>
                <a:latin typeface="Fira Sans"/>
                <a:ea typeface="Fira Sans"/>
                <a:cs typeface="Fira Sans"/>
                <a:sym typeface="Fira Sans"/>
              </a:rPr>
              <a:t>EYFS &amp; KS1: </a:t>
            </a:r>
            <a:r>
              <a:rPr lang="en-GB" sz="1050" dirty="0">
                <a:solidFill>
                  <a:schemeClr val="dk2"/>
                </a:solidFill>
                <a:latin typeface="Fira Sans"/>
                <a:ea typeface="Fira Sans"/>
                <a:cs typeface="Fira Sans"/>
                <a:sym typeface="Fira Sans"/>
              </a:rPr>
              <a:t>Spelling is taught through Little Wandle Phonics, with early grammar and punctuation embedded within daily teaching. Classrooms model standard English, and adults support children to self-correct through talk and writing. Parents receive regular guidance via Class Dojo and within pupil homework.</a:t>
            </a:r>
            <a:endParaRPr sz="1050" dirty="0">
              <a:solidFill>
                <a:schemeClr val="dk2"/>
              </a:solidFill>
              <a:latin typeface="Fira Sans"/>
              <a:ea typeface="Fira Sans"/>
              <a:cs typeface="Fira Sans"/>
              <a:sym typeface="Fira Sans"/>
            </a:endParaRPr>
          </a:p>
          <a:p>
            <a:pPr marL="457200" lvl="0" indent="0" algn="l" rtl="0">
              <a:spcBef>
                <a:spcPts val="0"/>
              </a:spcBef>
              <a:spcAft>
                <a:spcPts val="0"/>
              </a:spcAft>
              <a:buNone/>
            </a:pPr>
            <a:endParaRPr sz="1050" b="1">
              <a:solidFill>
                <a:schemeClr val="dk2"/>
              </a:solidFill>
              <a:latin typeface="Fira Sans"/>
              <a:ea typeface="Fira Sans"/>
              <a:cs typeface="Fira Sans"/>
              <a:sym typeface="Fira Sans"/>
            </a:endParaRPr>
          </a:p>
          <a:p>
            <a:pPr marL="457200" indent="-295275">
              <a:buClr>
                <a:schemeClr val="dk2"/>
              </a:buClr>
              <a:buSzPts val="1050"/>
              <a:buFont typeface="Fira Sans"/>
              <a:buChar char="●"/>
            </a:pPr>
            <a:r>
              <a:rPr lang="en-GB" sz="1050" b="1" dirty="0">
                <a:solidFill>
                  <a:schemeClr val="dk2"/>
                </a:solidFill>
                <a:latin typeface="Fira Sans"/>
                <a:ea typeface="Fira Sans"/>
                <a:cs typeface="Fira Sans"/>
                <a:sym typeface="Fira Sans"/>
              </a:rPr>
              <a:t>KS1 Transition: </a:t>
            </a:r>
            <a:r>
              <a:rPr lang="en-GB" sz="1050" dirty="0">
                <a:solidFill>
                  <a:schemeClr val="dk2"/>
                </a:solidFill>
                <a:latin typeface="Fira Sans"/>
                <a:ea typeface="Fira Sans"/>
                <a:cs typeface="Fira Sans"/>
                <a:sym typeface="Fira Sans"/>
              </a:rPr>
              <a:t>In Year 2, pupils begin the learning spellings through revisiting phonics while developing awareness of spelling patterns, rules and common exception words.</a:t>
            </a:r>
            <a:endParaRPr sz="1050" dirty="0">
              <a:solidFill>
                <a:schemeClr val="dk2"/>
              </a:solidFill>
              <a:latin typeface="Fira Sans"/>
              <a:ea typeface="Fira Sans"/>
              <a:cs typeface="Fira Sans"/>
              <a:sym typeface="Fira Sans"/>
            </a:endParaRPr>
          </a:p>
          <a:p>
            <a:pPr marL="457200" lvl="0" indent="0" algn="l" rtl="0">
              <a:spcBef>
                <a:spcPts val="0"/>
              </a:spcBef>
              <a:spcAft>
                <a:spcPts val="0"/>
              </a:spcAft>
              <a:buNone/>
            </a:pPr>
            <a:endParaRPr sz="1050" b="1">
              <a:solidFill>
                <a:schemeClr val="dk2"/>
              </a:solidFill>
              <a:latin typeface="Fira Sans"/>
              <a:ea typeface="Fira Sans"/>
              <a:cs typeface="Fira Sans"/>
              <a:sym typeface="Fira Sans"/>
            </a:endParaRPr>
          </a:p>
          <a:p>
            <a:pPr marL="457200" indent="-295275">
              <a:buClr>
                <a:schemeClr val="dk2"/>
              </a:buClr>
              <a:buSzPts val="1050"/>
              <a:buFont typeface="Fira Sans"/>
              <a:buChar char="●"/>
            </a:pPr>
            <a:r>
              <a:rPr lang="en-GB" sz="1050" b="1" dirty="0">
                <a:solidFill>
                  <a:schemeClr val="dk2"/>
                </a:solidFill>
                <a:latin typeface="Fira Sans"/>
                <a:ea typeface="Fira Sans"/>
                <a:cs typeface="Fira Sans"/>
                <a:sym typeface="Fira Sans"/>
              </a:rPr>
              <a:t>KS2: </a:t>
            </a:r>
            <a:r>
              <a:rPr lang="en-GB" sz="1050" dirty="0">
                <a:solidFill>
                  <a:schemeClr val="dk2"/>
                </a:solidFill>
                <a:latin typeface="Fira Sans"/>
                <a:ea typeface="Fira Sans"/>
                <a:cs typeface="Fira Sans"/>
                <a:sym typeface="Fira Sans"/>
              </a:rPr>
              <a:t>Pupils follow a one-week cycle where statutory spellings and key spelling rules are focused on. Pupils  explore rules, patterns and etymology, supported by short-burst practice and weekly word sets. Homework is set weekly to practice. Vocabulary ius taught intrinsically across the curriculum and vocabulary walls are used to support spellings. </a:t>
            </a:r>
            <a:endParaRPr sz="1050" dirty="0">
              <a:solidFill>
                <a:schemeClr val="dk2"/>
              </a:solidFill>
              <a:latin typeface="Fira Sans"/>
              <a:ea typeface="Fira Sans"/>
              <a:cs typeface="Fira Sans"/>
              <a:sym typeface="Fira Sans"/>
            </a:endParaRPr>
          </a:p>
          <a:p>
            <a:pPr marL="0" lvl="0" indent="0" algn="l" rtl="0">
              <a:spcBef>
                <a:spcPts val="0"/>
              </a:spcBef>
              <a:spcAft>
                <a:spcPts val="0"/>
              </a:spcAft>
              <a:buNone/>
            </a:pPr>
            <a:endParaRPr sz="900" b="1">
              <a:solidFill>
                <a:schemeClr val="dk2"/>
              </a:solidFill>
            </a:endParaRPr>
          </a:p>
          <a:p>
            <a:pPr marL="0" lvl="0" indent="0" algn="l" rtl="0">
              <a:spcBef>
                <a:spcPts val="0"/>
              </a:spcBef>
              <a:spcAft>
                <a:spcPts val="0"/>
              </a:spcAft>
              <a:buNone/>
            </a:pPr>
            <a:endParaRPr sz="900">
              <a:solidFill>
                <a:schemeClr val="dk2"/>
              </a:solidFill>
            </a:endParaRPr>
          </a:p>
        </p:txBody>
      </p:sp>
      <p:sp>
        <p:nvSpPr>
          <p:cNvPr id="58" name="Google Shape;58;p13"/>
          <p:cNvSpPr txBox="1"/>
          <p:nvPr/>
        </p:nvSpPr>
        <p:spPr>
          <a:xfrm>
            <a:off x="4056036" y="1738153"/>
            <a:ext cx="3429000" cy="2695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000" b="1" dirty="0">
                <a:solidFill>
                  <a:srgbClr val="BF9000"/>
                </a:solidFill>
                <a:latin typeface="Fira Sans"/>
                <a:ea typeface="Fira Sans"/>
                <a:cs typeface="Fira Sans"/>
                <a:sym typeface="Fira Sans"/>
              </a:rPr>
              <a:t>Impact</a:t>
            </a:r>
            <a:endParaRPr sz="1000" b="1" dirty="0">
              <a:solidFill>
                <a:srgbClr val="BF9000"/>
              </a:solidFill>
              <a:latin typeface="Fira Sans"/>
              <a:ea typeface="Fira Sans"/>
              <a:cs typeface="Fira Sans"/>
              <a:sym typeface="Fira Sans"/>
            </a:endParaRPr>
          </a:p>
          <a:p>
            <a:pPr marL="457200" lvl="0" indent="-292100" algn="l" rtl="0">
              <a:spcBef>
                <a:spcPts val="0"/>
              </a:spcBef>
              <a:spcAft>
                <a:spcPts val="0"/>
              </a:spcAft>
              <a:buClr>
                <a:schemeClr val="dk2"/>
              </a:buClr>
              <a:buSzPts val="1000"/>
              <a:buFont typeface="Fira Sans"/>
              <a:buChar char="●"/>
            </a:pPr>
            <a:r>
              <a:rPr lang="en-GB" sz="1000" b="1" dirty="0">
                <a:solidFill>
                  <a:schemeClr val="dk2"/>
                </a:solidFill>
                <a:latin typeface="Fira Sans"/>
                <a:ea typeface="Fira Sans"/>
                <a:cs typeface="Fira Sans"/>
                <a:sym typeface="Fira Sans"/>
              </a:rPr>
              <a:t>Progress: </a:t>
            </a:r>
            <a:r>
              <a:rPr lang="en-GB" sz="1000" dirty="0">
                <a:solidFill>
                  <a:schemeClr val="dk2"/>
                </a:solidFill>
                <a:latin typeface="Fira Sans"/>
                <a:ea typeface="Fira Sans"/>
                <a:cs typeface="Fira Sans"/>
                <a:sym typeface="Fira Sans"/>
              </a:rPr>
              <a:t>Spelling outcomes improve year on year, with pupils showing greater accuracy and independence.</a:t>
            </a:r>
            <a:endParaRPr sz="1000" dirty="0">
              <a:solidFill>
                <a:schemeClr val="dk2"/>
              </a:solidFill>
              <a:latin typeface="Fira Sans"/>
              <a:ea typeface="Fira Sans"/>
              <a:cs typeface="Fira Sans"/>
              <a:sym typeface="Fira Sans"/>
            </a:endParaRPr>
          </a:p>
          <a:p>
            <a:pPr marL="457200" lvl="0" indent="0" algn="l" rtl="0">
              <a:spcBef>
                <a:spcPts val="0"/>
              </a:spcBef>
              <a:spcAft>
                <a:spcPts val="0"/>
              </a:spcAft>
              <a:buNone/>
            </a:pPr>
            <a:endParaRPr sz="1000" b="1">
              <a:solidFill>
                <a:schemeClr val="dk2"/>
              </a:solidFill>
              <a:latin typeface="Fira Sans"/>
              <a:ea typeface="Fira Sans"/>
              <a:cs typeface="Fira Sans"/>
              <a:sym typeface="Fira Sans"/>
            </a:endParaRPr>
          </a:p>
          <a:p>
            <a:pPr marL="457200" lvl="0" indent="-292100" algn="l" rtl="0">
              <a:spcBef>
                <a:spcPts val="0"/>
              </a:spcBef>
              <a:spcAft>
                <a:spcPts val="0"/>
              </a:spcAft>
              <a:buClr>
                <a:schemeClr val="dk2"/>
              </a:buClr>
              <a:buSzPts val="1000"/>
              <a:buFont typeface="Fira Sans"/>
              <a:buChar char="●"/>
            </a:pPr>
            <a:r>
              <a:rPr lang="en-GB" sz="1000" b="1" dirty="0">
                <a:solidFill>
                  <a:schemeClr val="dk2"/>
                </a:solidFill>
                <a:latin typeface="Fira Sans"/>
                <a:ea typeface="Fira Sans"/>
                <a:cs typeface="Fira Sans"/>
                <a:sym typeface="Fira Sans"/>
              </a:rPr>
              <a:t>Application: </a:t>
            </a:r>
            <a:r>
              <a:rPr lang="en-GB" sz="1000" dirty="0">
                <a:solidFill>
                  <a:schemeClr val="dk2"/>
                </a:solidFill>
                <a:latin typeface="Fira Sans"/>
                <a:ea typeface="Fira Sans"/>
                <a:cs typeface="Fira Sans"/>
                <a:sym typeface="Fira Sans"/>
              </a:rPr>
              <a:t>Children use dictionaries, displays and peer support to self-correct. Accurate spelling is evident across subjects, with year group patterns applied consistently.</a:t>
            </a:r>
            <a:endParaRPr sz="1000" dirty="0">
              <a:solidFill>
                <a:schemeClr val="dk2"/>
              </a:solidFill>
              <a:latin typeface="Fira Sans"/>
              <a:ea typeface="Fira Sans"/>
              <a:cs typeface="Fira Sans"/>
              <a:sym typeface="Fira Sans"/>
            </a:endParaRPr>
          </a:p>
          <a:p>
            <a:pPr marL="457200" lvl="0" indent="0" algn="l" rtl="0">
              <a:spcBef>
                <a:spcPts val="0"/>
              </a:spcBef>
              <a:spcAft>
                <a:spcPts val="0"/>
              </a:spcAft>
              <a:buNone/>
            </a:pPr>
            <a:endParaRPr sz="1000" b="1">
              <a:solidFill>
                <a:schemeClr val="dk2"/>
              </a:solidFill>
              <a:latin typeface="Fira Sans"/>
              <a:ea typeface="Fira Sans"/>
              <a:cs typeface="Fira Sans"/>
              <a:sym typeface="Fira Sans"/>
            </a:endParaRPr>
          </a:p>
          <a:p>
            <a:pPr marL="457200" lvl="0" indent="-292100" algn="l" rtl="0">
              <a:spcBef>
                <a:spcPts val="0"/>
              </a:spcBef>
              <a:spcAft>
                <a:spcPts val="0"/>
              </a:spcAft>
              <a:buClr>
                <a:schemeClr val="dk2"/>
              </a:buClr>
              <a:buSzPts val="1000"/>
              <a:buFont typeface="Fira Sans"/>
              <a:buChar char="●"/>
            </a:pPr>
            <a:r>
              <a:rPr lang="en-GB" sz="1000" b="1" dirty="0">
                <a:solidFill>
                  <a:schemeClr val="dk2"/>
                </a:solidFill>
                <a:latin typeface="Fira Sans"/>
                <a:ea typeface="Fira Sans"/>
                <a:cs typeface="Fira Sans"/>
                <a:sym typeface="Fira Sans"/>
              </a:rPr>
              <a:t>Pupil Voice:</a:t>
            </a:r>
            <a:endParaRPr sz="1000" b="1" dirty="0">
              <a:solidFill>
                <a:schemeClr val="dk2"/>
              </a:solidFill>
              <a:latin typeface="Fira Sans"/>
              <a:ea typeface="Fira Sans"/>
              <a:cs typeface="Fira Sans"/>
              <a:sym typeface="Fira Sans"/>
            </a:endParaRPr>
          </a:p>
          <a:p>
            <a:pPr marL="457200" lvl="0" indent="0" algn="l" rtl="0">
              <a:spcBef>
                <a:spcPts val="0"/>
              </a:spcBef>
              <a:spcAft>
                <a:spcPts val="0"/>
              </a:spcAft>
              <a:buNone/>
            </a:pPr>
            <a:endParaRPr lang="en-GB" sz="1000" dirty="0">
              <a:solidFill>
                <a:schemeClr val="dk2"/>
              </a:solidFill>
              <a:latin typeface="Fira Sans"/>
              <a:ea typeface="Fira Sans"/>
              <a:cs typeface="Fira Sans"/>
            </a:endParaRPr>
          </a:p>
          <a:p>
            <a:pPr marL="457200" lvl="0" indent="0" algn="l" rtl="0">
              <a:spcBef>
                <a:spcPts val="0"/>
              </a:spcBef>
              <a:spcAft>
                <a:spcPts val="0"/>
              </a:spcAft>
              <a:buNone/>
            </a:pPr>
            <a:r>
              <a:rPr lang="en-GB" sz="1000" dirty="0">
                <a:solidFill>
                  <a:schemeClr val="dk2"/>
                </a:solidFill>
                <a:latin typeface="Fira Sans"/>
                <a:ea typeface="Fira Sans"/>
                <a:cs typeface="Fira Sans"/>
                <a:sym typeface="Fira Sans"/>
              </a:rPr>
              <a:t>“I’m more confident now — I know how to check my spellings.”</a:t>
            </a:r>
            <a:endParaRPr sz="1000" dirty="0">
              <a:solidFill>
                <a:schemeClr val="dk2"/>
              </a:solidFill>
              <a:latin typeface="Fira Sans"/>
              <a:ea typeface="Fira Sans"/>
              <a:cs typeface="Fira Sans"/>
              <a:sym typeface="Fira Sans"/>
            </a:endParaRPr>
          </a:p>
          <a:p>
            <a:pPr marL="0" lvl="0" indent="0" algn="ctr" rtl="0">
              <a:spcBef>
                <a:spcPts val="0"/>
              </a:spcBef>
              <a:spcAft>
                <a:spcPts val="0"/>
              </a:spcAft>
              <a:buNone/>
            </a:pPr>
            <a:endParaRPr b="1">
              <a:solidFill>
                <a:schemeClr val="dk2"/>
              </a:solidFill>
            </a:endParaRPr>
          </a:p>
          <a:p>
            <a:pPr marL="0" lvl="0" indent="0" algn="ctr" rtl="0">
              <a:spcBef>
                <a:spcPts val="0"/>
              </a:spcBef>
              <a:spcAft>
                <a:spcPts val="0"/>
              </a:spcAft>
              <a:buNone/>
            </a:pPr>
            <a:endParaRPr>
              <a:solidFill>
                <a:schemeClr val="dk2"/>
              </a:solidFill>
            </a:endParaRPr>
          </a:p>
        </p:txBody>
      </p:sp>
      <p:sp>
        <p:nvSpPr>
          <p:cNvPr id="59" name="Google Shape;59;p13"/>
          <p:cNvSpPr txBox="1"/>
          <p:nvPr/>
        </p:nvSpPr>
        <p:spPr>
          <a:xfrm>
            <a:off x="196125" y="8085950"/>
            <a:ext cx="7289700" cy="2401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200" b="1">
                <a:solidFill>
                  <a:srgbClr val="BF9000"/>
                </a:solidFill>
                <a:latin typeface="Fira Sans"/>
                <a:ea typeface="Fira Sans"/>
                <a:cs typeface="Fira Sans"/>
                <a:sym typeface="Fira Sans"/>
              </a:rPr>
              <a:t>Subject Knowledge, Skills and Vocabulary</a:t>
            </a:r>
            <a:endParaRPr sz="1200" b="1">
              <a:solidFill>
                <a:srgbClr val="BF9000"/>
              </a:solidFill>
              <a:latin typeface="Fira Sans"/>
              <a:ea typeface="Fira Sans"/>
              <a:cs typeface="Fira Sans"/>
              <a:sym typeface="Fira Sans"/>
            </a:endParaRPr>
          </a:p>
          <a:p>
            <a:pPr marL="0" lvl="0" indent="0" algn="l" rtl="0">
              <a:spcBef>
                <a:spcPts val="0"/>
              </a:spcBef>
              <a:spcAft>
                <a:spcPts val="0"/>
              </a:spcAft>
              <a:buNone/>
            </a:pPr>
            <a:r>
              <a:rPr lang="en-GB" sz="1200">
                <a:solidFill>
                  <a:schemeClr val="dk2"/>
                </a:solidFill>
                <a:latin typeface="Fira Sans"/>
                <a:ea typeface="Fira Sans"/>
                <a:cs typeface="Fira Sans"/>
                <a:sym typeface="Fira Sans"/>
              </a:rPr>
              <a:t>Our spelling curriculum builds secure understanding of phonics, patterns and morphology. Pupils develop:</a:t>
            </a:r>
            <a:endParaRPr sz="1200">
              <a:solidFill>
                <a:schemeClr val="dk2"/>
              </a:solidFill>
              <a:latin typeface="Fira Sans"/>
              <a:ea typeface="Fira Sans"/>
              <a:cs typeface="Fira Sans"/>
              <a:sym typeface="Fira Sans"/>
            </a:endParaRPr>
          </a:p>
          <a:p>
            <a:pPr marL="0" lvl="0" indent="0" algn="l" rtl="0">
              <a:spcBef>
                <a:spcPts val="0"/>
              </a:spcBef>
              <a:spcAft>
                <a:spcPts val="0"/>
              </a:spcAft>
              <a:buNone/>
            </a:pPr>
            <a:endParaRPr sz="1200">
              <a:solidFill>
                <a:schemeClr val="dk2"/>
              </a:solidFill>
              <a:latin typeface="Fira Sans"/>
              <a:ea typeface="Fira Sans"/>
              <a:cs typeface="Fira Sans"/>
              <a:sym typeface="Fira Sans"/>
            </a:endParaRPr>
          </a:p>
          <a:p>
            <a:pPr marL="457200" lvl="0" indent="-304800" algn="l" rtl="0">
              <a:spcBef>
                <a:spcPts val="0"/>
              </a:spcBef>
              <a:spcAft>
                <a:spcPts val="0"/>
              </a:spcAft>
              <a:buClr>
                <a:schemeClr val="dk2"/>
              </a:buClr>
              <a:buSzPts val="1200"/>
              <a:buFont typeface="Fira Sans"/>
              <a:buChar char="●"/>
            </a:pPr>
            <a:r>
              <a:rPr lang="en-GB" sz="1200">
                <a:solidFill>
                  <a:schemeClr val="dk2"/>
                </a:solidFill>
                <a:latin typeface="Fira Sans"/>
                <a:ea typeface="Fira Sans"/>
                <a:cs typeface="Fira Sans"/>
                <a:sym typeface="Fira Sans"/>
              </a:rPr>
              <a:t>Phonological awareness – recognising and applying sound-letter correspondences.</a:t>
            </a:r>
            <a:endParaRPr sz="1200">
              <a:solidFill>
                <a:schemeClr val="dk2"/>
              </a:solidFill>
              <a:latin typeface="Fira Sans"/>
              <a:ea typeface="Fira Sans"/>
              <a:cs typeface="Fira Sans"/>
              <a:sym typeface="Fira Sans"/>
            </a:endParaRPr>
          </a:p>
          <a:p>
            <a:pPr marL="457200" lvl="0" indent="-304800" algn="l" rtl="0">
              <a:spcBef>
                <a:spcPts val="0"/>
              </a:spcBef>
              <a:spcAft>
                <a:spcPts val="0"/>
              </a:spcAft>
              <a:buClr>
                <a:schemeClr val="dk2"/>
              </a:buClr>
              <a:buSzPts val="1200"/>
              <a:buFont typeface="Fira Sans"/>
              <a:buChar char="●"/>
            </a:pPr>
            <a:r>
              <a:rPr lang="en-GB" sz="1200">
                <a:solidFill>
                  <a:schemeClr val="dk2"/>
                </a:solidFill>
                <a:latin typeface="Fira Sans"/>
                <a:ea typeface="Fira Sans"/>
                <a:cs typeface="Fira Sans"/>
                <a:sym typeface="Fira Sans"/>
              </a:rPr>
              <a:t>Spelling patterns and rules – identifying and applying conventions accurately.</a:t>
            </a:r>
            <a:endParaRPr sz="1200">
              <a:solidFill>
                <a:schemeClr val="dk2"/>
              </a:solidFill>
              <a:latin typeface="Fira Sans"/>
              <a:ea typeface="Fira Sans"/>
              <a:cs typeface="Fira Sans"/>
              <a:sym typeface="Fira Sans"/>
            </a:endParaRPr>
          </a:p>
          <a:p>
            <a:pPr marL="457200" lvl="0" indent="-304800" algn="l" rtl="0">
              <a:spcBef>
                <a:spcPts val="0"/>
              </a:spcBef>
              <a:spcAft>
                <a:spcPts val="0"/>
              </a:spcAft>
              <a:buClr>
                <a:schemeClr val="dk2"/>
              </a:buClr>
              <a:buSzPts val="1200"/>
              <a:buFont typeface="Fira Sans"/>
              <a:buChar char="●"/>
            </a:pPr>
            <a:r>
              <a:rPr lang="en-GB" sz="1200">
                <a:solidFill>
                  <a:schemeClr val="dk2"/>
                </a:solidFill>
                <a:latin typeface="Fira Sans"/>
                <a:ea typeface="Fira Sans"/>
                <a:cs typeface="Fira Sans"/>
                <a:sym typeface="Fira Sans"/>
              </a:rPr>
              <a:t>Morphology and etymology – understanding roots, prefixes and suffixes to derive meaning.</a:t>
            </a:r>
            <a:endParaRPr sz="1200">
              <a:solidFill>
                <a:schemeClr val="dk2"/>
              </a:solidFill>
              <a:latin typeface="Fira Sans"/>
              <a:ea typeface="Fira Sans"/>
              <a:cs typeface="Fira Sans"/>
              <a:sym typeface="Fira Sans"/>
            </a:endParaRPr>
          </a:p>
          <a:p>
            <a:pPr marL="457200" lvl="0" indent="-304800" algn="l" rtl="0">
              <a:spcBef>
                <a:spcPts val="0"/>
              </a:spcBef>
              <a:spcAft>
                <a:spcPts val="0"/>
              </a:spcAft>
              <a:buClr>
                <a:schemeClr val="dk2"/>
              </a:buClr>
              <a:buSzPts val="1200"/>
              <a:buFont typeface="Fira Sans"/>
              <a:buChar char="●"/>
            </a:pPr>
            <a:r>
              <a:rPr lang="en-GB" sz="1200">
                <a:solidFill>
                  <a:schemeClr val="dk2"/>
                </a:solidFill>
                <a:latin typeface="Fira Sans"/>
                <a:ea typeface="Fira Sans"/>
                <a:cs typeface="Fira Sans"/>
                <a:sym typeface="Fira Sans"/>
              </a:rPr>
              <a:t>Vocabulary development – exploring word origins and meanings to strengthen comprehension.</a:t>
            </a:r>
            <a:endParaRPr sz="1200">
              <a:solidFill>
                <a:schemeClr val="dk2"/>
              </a:solidFill>
              <a:latin typeface="Fira Sans"/>
              <a:ea typeface="Fira Sans"/>
              <a:cs typeface="Fira Sans"/>
              <a:sym typeface="Fira Sans"/>
            </a:endParaRPr>
          </a:p>
          <a:p>
            <a:pPr marL="457200" lvl="0" indent="-304800" algn="l" rtl="0">
              <a:spcBef>
                <a:spcPts val="0"/>
              </a:spcBef>
              <a:spcAft>
                <a:spcPts val="0"/>
              </a:spcAft>
              <a:buClr>
                <a:schemeClr val="dk2"/>
              </a:buClr>
              <a:buSzPts val="1200"/>
              <a:buFont typeface="Fira Sans"/>
              <a:buChar char="●"/>
            </a:pPr>
            <a:r>
              <a:rPr lang="en-GB" sz="1200">
                <a:solidFill>
                  <a:schemeClr val="dk2"/>
                </a:solidFill>
                <a:latin typeface="Fira Sans"/>
                <a:ea typeface="Fira Sans"/>
                <a:cs typeface="Fira Sans"/>
                <a:sym typeface="Fira Sans"/>
              </a:rPr>
              <a:t>Accuracy and independence – editing and self-correcting to maintain fluency and confidence.</a:t>
            </a:r>
            <a:endParaRPr sz="1200">
              <a:solidFill>
                <a:schemeClr val="dk2"/>
              </a:solidFill>
              <a:latin typeface="Fira Sans"/>
              <a:ea typeface="Fira Sans"/>
              <a:cs typeface="Fira Sans"/>
              <a:sym typeface="Fira Sans"/>
            </a:endParaRPr>
          </a:p>
          <a:p>
            <a:pPr marL="0" lvl="0" indent="0" algn="l" rtl="0">
              <a:spcBef>
                <a:spcPts val="0"/>
              </a:spcBef>
              <a:spcAft>
                <a:spcPts val="0"/>
              </a:spcAft>
              <a:buNone/>
            </a:pPr>
            <a:endParaRPr sz="1200">
              <a:solidFill>
                <a:schemeClr val="dk2"/>
              </a:solidFill>
              <a:latin typeface="Fira Sans"/>
              <a:ea typeface="Fira Sans"/>
              <a:cs typeface="Fira Sans"/>
              <a:sym typeface="Fira Sans"/>
            </a:endParaRPr>
          </a:p>
          <a:p>
            <a:pPr marL="0" lvl="0" indent="0" algn="l" rtl="0">
              <a:spcBef>
                <a:spcPts val="0"/>
              </a:spcBef>
              <a:spcAft>
                <a:spcPts val="0"/>
              </a:spcAft>
              <a:buNone/>
            </a:pPr>
            <a:r>
              <a:rPr lang="en-GB" sz="1200">
                <a:solidFill>
                  <a:schemeClr val="dk2"/>
                </a:solidFill>
                <a:latin typeface="Fira Sans"/>
                <a:ea typeface="Fira Sans"/>
                <a:cs typeface="Fira Sans"/>
                <a:sym typeface="Fira Sans"/>
              </a:rPr>
              <a:t>Progression from phonics to advanced word study ensures pupils spell accurately, apply patterns confidently and use ambitious vocabulary in their writing.</a:t>
            </a:r>
            <a:endParaRPr sz="1200">
              <a:solidFill>
                <a:schemeClr val="dk2"/>
              </a:solidFill>
              <a:latin typeface="Fira Sans"/>
              <a:ea typeface="Fira Sans"/>
              <a:cs typeface="Fira Sans"/>
              <a:sym typeface="Fira Sans"/>
            </a:endParaRPr>
          </a:p>
        </p:txBody>
      </p:sp>
      <p:cxnSp>
        <p:nvCxnSpPr>
          <p:cNvPr id="60" name="Google Shape;60;p13"/>
          <p:cNvCxnSpPr/>
          <p:nvPr/>
        </p:nvCxnSpPr>
        <p:spPr>
          <a:xfrm flipH="1">
            <a:off x="3807525" y="2533400"/>
            <a:ext cx="17100" cy="5391000"/>
          </a:xfrm>
          <a:prstGeom prst="straightConnector1">
            <a:avLst/>
          </a:prstGeom>
          <a:noFill/>
          <a:ln w="9525" cap="flat" cmpd="sng">
            <a:solidFill>
              <a:schemeClr val="dk2"/>
            </a:solidFill>
            <a:prstDash val="solid"/>
            <a:round/>
            <a:headEnd type="none" w="med" len="med"/>
            <a:tailEnd type="none" w="med" len="med"/>
          </a:ln>
        </p:spPr>
      </p:cxnSp>
      <p:cxnSp>
        <p:nvCxnSpPr>
          <p:cNvPr id="61" name="Google Shape;61;p13"/>
          <p:cNvCxnSpPr/>
          <p:nvPr/>
        </p:nvCxnSpPr>
        <p:spPr>
          <a:xfrm rot="10800000" flipH="1">
            <a:off x="516700" y="8069750"/>
            <a:ext cx="6668700" cy="16200"/>
          </a:xfrm>
          <a:prstGeom prst="straightConnector1">
            <a:avLst/>
          </a:prstGeom>
          <a:noFill/>
          <a:ln w="9525" cap="flat" cmpd="sng">
            <a:solidFill>
              <a:schemeClr val="dk2"/>
            </a:solidFill>
            <a:prstDash val="solid"/>
            <a:round/>
            <a:headEnd type="none" w="med" len="med"/>
            <a:tailEnd type="none" w="med" len="med"/>
          </a:ln>
        </p:spPr>
      </p:cxnSp>
      <p:sp>
        <p:nvSpPr>
          <p:cNvPr id="62" name="Google Shape;62;p13"/>
          <p:cNvSpPr txBox="1"/>
          <p:nvPr/>
        </p:nvSpPr>
        <p:spPr>
          <a:xfrm>
            <a:off x="3902066" y="4723757"/>
            <a:ext cx="3429000" cy="2149275"/>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000" b="1" dirty="0">
                <a:solidFill>
                  <a:srgbClr val="BF9000"/>
                </a:solidFill>
                <a:latin typeface="Fira Sans"/>
                <a:ea typeface="Fira Sans"/>
                <a:cs typeface="Fira Sans"/>
                <a:sym typeface="Fira Sans"/>
              </a:rPr>
              <a:t>Assessment</a:t>
            </a:r>
            <a:endParaRPr sz="1000" b="1" dirty="0">
              <a:solidFill>
                <a:srgbClr val="BF9000"/>
              </a:solidFill>
              <a:latin typeface="Fira Sans"/>
              <a:ea typeface="Fira Sans"/>
              <a:cs typeface="Fira Sans"/>
              <a:sym typeface="Fira Sans"/>
            </a:endParaRPr>
          </a:p>
          <a:p>
            <a:pPr marL="457200" indent="-292100">
              <a:buClr>
                <a:schemeClr val="dk2"/>
              </a:buClr>
              <a:buSzPts val="1000"/>
              <a:buFont typeface="Fira Sans"/>
              <a:buChar char="●"/>
            </a:pPr>
            <a:r>
              <a:rPr lang="en-GB" sz="1000" dirty="0">
                <a:solidFill>
                  <a:schemeClr val="dk2"/>
                </a:solidFill>
                <a:latin typeface="Fira Sans"/>
                <a:ea typeface="Fira Sans"/>
                <a:cs typeface="Fira Sans"/>
                <a:sym typeface="Fira Sans"/>
              </a:rPr>
              <a:t>Weekly Spelling Books used  (Years 2–6).</a:t>
            </a:r>
            <a:endParaRPr sz="1000" dirty="0">
              <a:solidFill>
                <a:schemeClr val="dk2"/>
              </a:solidFill>
              <a:latin typeface="Fira Sans"/>
              <a:ea typeface="Fira Sans"/>
              <a:cs typeface="Fira Sans"/>
              <a:sym typeface="Fira Sans"/>
            </a:endParaRPr>
          </a:p>
          <a:p>
            <a:pPr marL="914400" lvl="0" indent="0" algn="l" rtl="0">
              <a:spcBef>
                <a:spcPts val="0"/>
              </a:spcBef>
              <a:spcAft>
                <a:spcPts val="0"/>
              </a:spcAft>
              <a:buNone/>
            </a:pPr>
            <a:endParaRPr sz="1000">
              <a:solidFill>
                <a:schemeClr val="dk2"/>
              </a:solidFill>
              <a:latin typeface="Fira Sans"/>
              <a:ea typeface="Fira Sans"/>
              <a:cs typeface="Fira Sans"/>
              <a:sym typeface="Fira Sans"/>
            </a:endParaRPr>
          </a:p>
          <a:p>
            <a:pPr marL="457200" indent="-292100">
              <a:buClr>
                <a:schemeClr val="dk2"/>
              </a:buClr>
              <a:buSzPts val="1000"/>
              <a:buFont typeface="Fira Sans"/>
              <a:buChar char="●"/>
            </a:pPr>
            <a:r>
              <a:rPr lang="en-GB" sz="1000" dirty="0">
                <a:solidFill>
                  <a:schemeClr val="dk2"/>
                </a:solidFill>
                <a:latin typeface="Fira Sans"/>
                <a:ea typeface="Fira Sans"/>
                <a:cs typeface="Fira Sans"/>
                <a:sym typeface="Fira Sans"/>
              </a:rPr>
              <a:t>EYFS and KS1 phonics-based baselines and ongoing teacher reviews through LW.</a:t>
            </a:r>
            <a:endParaRPr sz="1000" dirty="0">
              <a:solidFill>
                <a:schemeClr val="dk2"/>
              </a:solidFill>
              <a:latin typeface="Fira Sans"/>
              <a:ea typeface="Fira Sans"/>
              <a:cs typeface="Fira Sans"/>
              <a:sym typeface="Fira Sans"/>
            </a:endParaRPr>
          </a:p>
          <a:p>
            <a:pPr marL="914400" lvl="0" indent="0" algn="l" rtl="0">
              <a:spcBef>
                <a:spcPts val="0"/>
              </a:spcBef>
              <a:spcAft>
                <a:spcPts val="0"/>
              </a:spcAft>
              <a:buNone/>
            </a:pPr>
            <a:endParaRPr sz="1000">
              <a:solidFill>
                <a:schemeClr val="dk2"/>
              </a:solidFill>
              <a:latin typeface="Fira Sans"/>
              <a:ea typeface="Fira Sans"/>
              <a:cs typeface="Fira Sans"/>
              <a:sym typeface="Fira Sans"/>
            </a:endParaRPr>
          </a:p>
          <a:p>
            <a:pPr marL="457200" lvl="0" indent="-292100" algn="l" rtl="0">
              <a:spcBef>
                <a:spcPts val="0"/>
              </a:spcBef>
              <a:spcAft>
                <a:spcPts val="0"/>
              </a:spcAft>
              <a:buClr>
                <a:schemeClr val="dk2"/>
              </a:buClr>
              <a:buSzPts val="1000"/>
              <a:buFont typeface="Fira Sans"/>
              <a:buChar char="●"/>
            </a:pPr>
            <a:r>
              <a:rPr lang="en-GB" sz="1000" dirty="0">
                <a:solidFill>
                  <a:schemeClr val="dk2"/>
                </a:solidFill>
                <a:latin typeface="Fira Sans"/>
                <a:ea typeface="Fira Sans"/>
                <a:cs typeface="Fira Sans"/>
                <a:sym typeface="Fira Sans"/>
              </a:rPr>
              <a:t>Weekly low-stakes spelling tests </a:t>
            </a:r>
            <a:endParaRPr lang="en-GB" sz="1000" dirty="0">
              <a:solidFill>
                <a:schemeClr val="dk2"/>
              </a:solidFill>
              <a:latin typeface="Fira Sans"/>
              <a:ea typeface="Fira Sans"/>
              <a:cs typeface="Fira Sans"/>
            </a:endParaRPr>
          </a:p>
          <a:p>
            <a:pPr marL="165100">
              <a:buClr>
                <a:schemeClr val="dk2"/>
              </a:buClr>
              <a:buSzPts val="1000"/>
            </a:pPr>
            <a:endParaRPr lang="en-GB" sz="1000" dirty="0">
              <a:solidFill>
                <a:schemeClr val="dk2"/>
              </a:solidFill>
              <a:latin typeface="Fira Sans"/>
              <a:ea typeface="Fira Sans"/>
              <a:cs typeface="Fira Sans"/>
            </a:endParaRPr>
          </a:p>
          <a:p>
            <a:pPr marL="457200" lvl="0" indent="-292100" algn="l" rtl="0">
              <a:spcBef>
                <a:spcPts val="0"/>
              </a:spcBef>
              <a:spcAft>
                <a:spcPts val="0"/>
              </a:spcAft>
              <a:buClr>
                <a:schemeClr val="dk2"/>
              </a:buClr>
              <a:buSzPts val="1000"/>
              <a:buFont typeface="Fira Sans"/>
              <a:buChar char="●"/>
            </a:pPr>
            <a:r>
              <a:rPr lang="en-GB" sz="1000" dirty="0">
                <a:solidFill>
                  <a:schemeClr val="dk2"/>
                </a:solidFill>
                <a:latin typeface="Fira Sans"/>
                <a:ea typeface="Fira Sans"/>
                <a:cs typeface="Fira Sans"/>
                <a:sym typeface="Fira Sans"/>
              </a:rPr>
              <a:t>Mock SATs (Years 2 and 6) and intervention assessments to track targeted progress.</a:t>
            </a:r>
            <a:endParaRPr sz="1000" dirty="0">
              <a:solidFill>
                <a:schemeClr val="dk2"/>
              </a:solidFill>
              <a:latin typeface="Fira Sans"/>
              <a:ea typeface="Fira Sans"/>
              <a:cs typeface="Fira Sans"/>
              <a:sym typeface="Fira Sans"/>
            </a:endParaRPr>
          </a:p>
          <a:p>
            <a:pPr marL="0" lvl="0" indent="0" algn="ctr" rtl="0">
              <a:spcBef>
                <a:spcPts val="0"/>
              </a:spcBef>
              <a:spcAft>
                <a:spcPts val="0"/>
              </a:spcAft>
              <a:buNone/>
            </a:pPr>
            <a:endParaRPr b="1">
              <a:solidFill>
                <a:schemeClr val="dk2"/>
              </a:solidFill>
            </a:endParaRPr>
          </a:p>
          <a:p>
            <a:pPr marL="0" lvl="0" indent="0" algn="ctr" rtl="0">
              <a:spcBef>
                <a:spcPts val="0"/>
              </a:spcBef>
              <a:spcAft>
                <a:spcPts val="0"/>
              </a:spcAft>
              <a:buNone/>
            </a:pPr>
            <a:endParaRPr>
              <a:solidFill>
                <a:schemeClr val="dk2"/>
              </a:solidFill>
            </a:endParaRPr>
          </a:p>
        </p:txBody>
      </p:sp>
      <p:cxnSp>
        <p:nvCxnSpPr>
          <p:cNvPr id="63" name="Google Shape;63;p13"/>
          <p:cNvCxnSpPr/>
          <p:nvPr/>
        </p:nvCxnSpPr>
        <p:spPr>
          <a:xfrm>
            <a:off x="3973699" y="4512549"/>
            <a:ext cx="3219900" cy="16200"/>
          </a:xfrm>
          <a:prstGeom prst="straightConnector1">
            <a:avLst/>
          </a:prstGeom>
          <a:noFill/>
          <a:ln w="9525" cap="flat" cmpd="sng">
            <a:solidFill>
              <a:schemeClr val="dk2"/>
            </a:solidFill>
            <a:prstDash val="solid"/>
            <a:round/>
            <a:headEnd type="none" w="med" len="med"/>
            <a:tailEnd type="none" w="med" len="med"/>
          </a:ln>
        </p:spPr>
      </p:cxnSp>
      <p:pic>
        <p:nvPicPr>
          <p:cNvPr id="2" name="Picture 1">
            <a:extLst>
              <a:ext uri="{FF2B5EF4-FFF2-40B4-BE49-F238E27FC236}">
                <a16:creationId xmlns:a16="http://schemas.microsoft.com/office/drawing/2014/main" id="{E909CFED-EB4E-09D7-C264-59E50A3050F7}"/>
              </a:ext>
            </a:extLst>
          </p:cNvPr>
          <p:cNvPicPr>
            <a:picLocks noChangeAspect="1"/>
          </p:cNvPicPr>
          <p:nvPr/>
        </p:nvPicPr>
        <p:blipFill>
          <a:blip r:embed="rId3"/>
          <a:stretch>
            <a:fillRect/>
          </a:stretch>
        </p:blipFill>
        <p:spPr>
          <a:xfrm>
            <a:off x="383921" y="-2842"/>
            <a:ext cx="490065" cy="551503"/>
          </a:xfrm>
          <a:prstGeom prst="rect">
            <a:avLst/>
          </a:prstGeom>
        </p:spPr>
      </p:pic>
      <p:pic>
        <p:nvPicPr>
          <p:cNvPr id="3" name="Picture 2">
            <a:extLst>
              <a:ext uri="{FF2B5EF4-FFF2-40B4-BE49-F238E27FC236}">
                <a16:creationId xmlns:a16="http://schemas.microsoft.com/office/drawing/2014/main" id="{5777B660-FA92-E5B3-1CAD-03CCA515639F}"/>
              </a:ext>
            </a:extLst>
          </p:cNvPr>
          <p:cNvPicPr>
            <a:picLocks noChangeAspect="1"/>
          </p:cNvPicPr>
          <p:nvPr/>
        </p:nvPicPr>
        <p:blipFill>
          <a:blip r:embed="rId3"/>
          <a:stretch>
            <a:fillRect/>
          </a:stretch>
        </p:blipFill>
        <p:spPr>
          <a:xfrm>
            <a:off x="6766824" y="-2842"/>
            <a:ext cx="518821" cy="55150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9" name="Google Shape;69;p14"/>
          <p:cNvSpPr txBox="1"/>
          <p:nvPr/>
        </p:nvSpPr>
        <p:spPr>
          <a:xfrm>
            <a:off x="291701" y="182600"/>
            <a:ext cx="6959700" cy="546000"/>
          </a:xfrm>
          <a:prstGeom prst="rect">
            <a:avLst/>
          </a:prstGeom>
          <a:noFill/>
          <a:ln>
            <a:noFill/>
          </a:ln>
        </p:spPr>
        <p:txBody>
          <a:bodyPr spcFirstLastPara="1" wrap="square" lIns="91425" tIns="91425" rIns="91425" bIns="91425" anchor="t" anchorCtr="0">
            <a:noAutofit/>
          </a:bodyPr>
          <a:lstStyle/>
          <a:p>
            <a:pPr algn="ctr"/>
            <a:r>
              <a:rPr lang="en-GB" sz="1800" b="1" dirty="0">
                <a:solidFill>
                  <a:srgbClr val="BF9000"/>
                </a:solidFill>
                <a:latin typeface="Fira Sans"/>
                <a:ea typeface="Fira Sans"/>
                <a:cs typeface="Fira Sans"/>
                <a:sym typeface="Fira Sans"/>
              </a:rPr>
              <a:t>Harper Bell SDA Primary: Approach To Spelling</a:t>
            </a:r>
            <a:endParaRPr sz="1800" b="1" dirty="0">
              <a:solidFill>
                <a:srgbClr val="BF9000"/>
              </a:solidFill>
              <a:latin typeface="Fira Sans"/>
              <a:ea typeface="Fira Sans"/>
              <a:cs typeface="Fira Sans"/>
              <a:sym typeface="Fira Sans"/>
            </a:endParaRPr>
          </a:p>
        </p:txBody>
      </p:sp>
      <p:sp>
        <p:nvSpPr>
          <p:cNvPr id="70" name="Google Shape;70;p14"/>
          <p:cNvSpPr txBox="1"/>
          <p:nvPr/>
        </p:nvSpPr>
        <p:spPr>
          <a:xfrm>
            <a:off x="288625" y="644200"/>
            <a:ext cx="6984900" cy="1815851"/>
          </a:xfrm>
          <a:prstGeom prst="rect">
            <a:avLst/>
          </a:prstGeom>
          <a:noFill/>
          <a:ln w="19050" cap="flat" cmpd="sng">
            <a:solidFill>
              <a:srgbClr val="BF9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sz="1800" b="1" dirty="0">
                <a:solidFill>
                  <a:srgbClr val="BF9000"/>
                </a:solidFill>
                <a:latin typeface="Fira Sans"/>
                <a:ea typeface="Fira Sans"/>
                <a:cs typeface="Fira Sans"/>
                <a:sym typeface="Fira Sans"/>
              </a:rPr>
              <a:t>Inclusion</a:t>
            </a:r>
            <a:endParaRPr sz="1800" b="1" dirty="0">
              <a:solidFill>
                <a:srgbClr val="BF9000"/>
              </a:solidFill>
              <a:latin typeface="Fira Sans"/>
              <a:ea typeface="Fira Sans"/>
              <a:cs typeface="Fira Sans"/>
              <a:sym typeface="Fira Sans"/>
            </a:endParaRPr>
          </a:p>
          <a:p>
            <a:pPr marL="0" lvl="0" indent="0" algn="ctr" rtl="0">
              <a:spcBef>
                <a:spcPts val="0"/>
              </a:spcBef>
              <a:spcAft>
                <a:spcPts val="0"/>
              </a:spcAft>
              <a:buNone/>
            </a:pPr>
            <a:endParaRPr sz="1800" b="1">
              <a:solidFill>
                <a:srgbClr val="BF9000"/>
              </a:solidFill>
              <a:latin typeface="Fira Sans"/>
              <a:ea typeface="Fira Sans"/>
              <a:cs typeface="Fira Sans"/>
              <a:sym typeface="Fira Sans"/>
            </a:endParaRPr>
          </a:p>
          <a:p>
            <a:pPr algn="ctr"/>
            <a:r>
              <a:rPr lang="en-GB" dirty="0">
                <a:solidFill>
                  <a:schemeClr val="dk2"/>
                </a:solidFill>
                <a:latin typeface="Fira Sans"/>
                <a:ea typeface="Fira Sans"/>
                <a:cs typeface="Fira Sans"/>
                <a:sym typeface="Fira Sans"/>
              </a:rPr>
              <a:t>At Harper Bell, the spelling curriculum is inclusive by design. From phonics-based beginnings through to investigative spelling in KS2, every child receives scaffolded support, explicit rule-teaching and varied rehearsal approaches. Weekly low-stakes tests and practise in lessons and interventions ensure  that pupils who find spelling challenging remain fully engaged and develop accuracy, fluency and independence.</a:t>
            </a:r>
            <a:endParaRPr sz="1600" dirty="0">
              <a:solidFill>
                <a:schemeClr val="dk2"/>
              </a:solidFill>
              <a:latin typeface="Fira Sans"/>
              <a:ea typeface="Fira Sans"/>
              <a:cs typeface="Fira Sans"/>
              <a:sym typeface="Fira Sans"/>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9FEE6935148E5499B54B0DF22254905" ma:contentTypeVersion="14" ma:contentTypeDescription="Create a new document." ma:contentTypeScope="" ma:versionID="c3bb213f005a6a03add31f2547cc9ca5">
  <xsd:schema xmlns:xsd="http://www.w3.org/2001/XMLSchema" xmlns:xs="http://www.w3.org/2001/XMLSchema" xmlns:p="http://schemas.microsoft.com/office/2006/metadata/properties" xmlns:ns2="e76f2a06-8302-4442-9ead-73fa61166bc3" xmlns:ns3="ab4b9b00-2fd5-4461-be33-02b01cbd676f" targetNamespace="http://schemas.microsoft.com/office/2006/metadata/properties" ma:root="true" ma:fieldsID="1518f15197ba6cccad8e4c4f815de305" ns2:_="" ns3:_="">
    <xsd:import namespace="e76f2a06-8302-4442-9ead-73fa61166bc3"/>
    <xsd:import namespace="ab4b9b00-2fd5-4461-be33-02b01cbd676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MediaServiceBillingMetadata"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6f2a06-8302-4442-9ead-73fa61166b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description="" ma:indexed="true" ma:internalName="MediaServiceLocation" ma:readOnly="true">
      <xsd:simpleType>
        <xsd:restriction base="dms:Text"/>
      </xsd:simpleType>
    </xsd:element>
    <xsd:element name="MediaServiceBillingMetadata" ma:index="17" nillable="true" ma:displayName="MediaServiceBillingMetadata" ma:hidden="true" ma:internalName="MediaServiceBillingMetadata" ma:readOnly="true">
      <xsd:simpleType>
        <xsd:restriction base="dms:Note"/>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081ccff-5723-4ba3-b387-dc05610468dc"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b4b9b00-2fd5-4461-be33-02b01cbd676f"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0ddef98e-db3d-4736-a086-e5b0125b0e55}" ma:internalName="TaxCatchAll" ma:showField="CatchAllData" ma:web="ab4b9b00-2fd5-4461-be33-02b01cbd676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b4b9b00-2fd5-4461-be33-02b01cbd676f" xsi:nil="true"/>
    <lcf76f155ced4ddcb4097134ff3c332f xmlns="e76f2a06-8302-4442-9ead-73fa61166bc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D22B358-6C23-4896-91E0-E6A3C88A0B64}"/>
</file>

<file path=customXml/itemProps2.xml><?xml version="1.0" encoding="utf-8"?>
<ds:datastoreItem xmlns:ds="http://schemas.openxmlformats.org/officeDocument/2006/customXml" ds:itemID="{BF84B272-0948-4639-AAF5-C45F33D740F0}"/>
</file>

<file path=customXml/itemProps3.xml><?xml version="1.0" encoding="utf-8"?>
<ds:datastoreItem xmlns:ds="http://schemas.openxmlformats.org/officeDocument/2006/customXml" ds:itemID="{C06900F4-E872-4612-B790-D1FEF1F9B07D}"/>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2</Slides>
  <Notes>2</Notes>
  <HiddenSlides>0</HiddenSlide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Simple Light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revision>60</cp:revision>
  <dcterms:modified xsi:type="dcterms:W3CDTF">2026-01-04T18:31:44Z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0x01010029FEE6935148E5499B54B0DF22254905</vt:lpwstr>
  </property>
  <property fmtid="{D5CDD505-2E9C-101B-9397-08002B2CF9AE}" pid="3" name="Order">
    <vt:r8>2100</vt:r8>
  </property>
  <property fmtid="{D5CDD505-2E9C-101B-9397-08002B2CF9AE}" pid="4" name="TriggerFlowInfo">
    <vt:lpwstr/>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_ExtendedDescription">
    <vt:lpwstr/>
  </property>
  <property fmtid="{D5CDD505-2E9C-101B-9397-08002B2CF9AE}" pid="9" name="_activity">
    <vt:lpwstr>{"FileActivityType":"9","FileActivityTimeStamp":"2026-02-03T12:00:46.473Z","FileActivityUsersOnPage":[{"DisplayName":"Paul Frowen","Id":"p.frowen@hbsda.bham.sch.uk"}],"FileActivityNavigationId":null}</vt:lpwstr>
  </property>
</Properties>
</file>