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7"/>
  </p:notesMasterIdLst>
  <p:sldIdLst>
    <p:sldId id="256" r:id="rId5"/>
    <p:sldId id="257" r:id="rId6"/>
  </p:sldIdLst>
  <p:sldSz cx="7562850" cy="10688638"/>
  <p:notesSz cx="6858000" cy="9144000"/>
  <p:embeddedFontLst>
    <p:embeddedFont>
      <p:font typeface="Fira Sans" panose="020B05030500000200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 Ndaj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467E71-A844-E530-8028-FE11FA7247EF}" v="405" dt="2026-01-04T17:41:52.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367"/>
        <p:guide pos="238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10-23T08:47:33.897" idx="1">
    <p:pos x="6000" y="0"/>
    <p:text>@skhan@goldsmith.windsoracademytrust.org.uk @ssidhu@goldsmith.windsoracademytrust.org.uk 
I've made some very slight tweaks- nothing major. Let me know if any issues please.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9c19ec9ed0_0_3: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9c19ec9ed0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83" y="1547391"/>
            <a:ext cx="7046400" cy="4266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76" y="5889935"/>
            <a:ext cx="7046400" cy="1647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76" y="4469940"/>
            <a:ext cx="7046400" cy="1749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76" y="2395097"/>
            <a:ext cx="7046400" cy="7099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76"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6401"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76" y="1154659"/>
            <a:ext cx="2322300" cy="15705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76" y="2887895"/>
            <a:ext cx="2322300" cy="660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437" y="935511"/>
            <a:ext cx="5266200" cy="8501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69" y="2562809"/>
            <a:ext cx="3345300" cy="3080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69" y="5825407"/>
            <a:ext cx="3345300" cy="256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4973" y="1504787"/>
            <a:ext cx="3173400" cy="7679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76" y="8792066"/>
            <a:ext cx="4961100" cy="1257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76" y="2298771"/>
            <a:ext cx="7046400" cy="408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76" y="6551017"/>
            <a:ext cx="7046400" cy="2703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p:nvPr/>
        </p:nvSpPr>
        <p:spPr>
          <a:xfrm>
            <a:off x="301225" y="386873"/>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SDA Primary: Approach To Writing</a:t>
            </a:r>
            <a:endParaRPr sz="1800" b="1" dirty="0">
              <a:solidFill>
                <a:srgbClr val="BF9000"/>
              </a:solidFill>
              <a:latin typeface="Fira Sans"/>
              <a:ea typeface="Fira Sans"/>
              <a:cs typeface="Fira Sans"/>
              <a:sym typeface="Fira Sans"/>
            </a:endParaRPr>
          </a:p>
        </p:txBody>
      </p:sp>
      <p:sp>
        <p:nvSpPr>
          <p:cNvPr id="56" name="Google Shape;56;p13"/>
          <p:cNvSpPr txBox="1"/>
          <p:nvPr/>
        </p:nvSpPr>
        <p:spPr>
          <a:xfrm>
            <a:off x="348009" y="981923"/>
            <a:ext cx="6984900" cy="1092577"/>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rgbClr val="BF9000"/>
                </a:solidFill>
                <a:latin typeface="Fira Sans"/>
                <a:ea typeface="Fira Sans"/>
                <a:cs typeface="Fira Sans"/>
                <a:sym typeface="Fira Sans"/>
              </a:rPr>
              <a:t>Intent </a:t>
            </a:r>
            <a:endParaRPr b="1" dirty="0">
              <a:solidFill>
                <a:srgbClr val="BF9000"/>
              </a:solidFill>
              <a:latin typeface="Fira Sans"/>
              <a:ea typeface="Fira Sans"/>
              <a:cs typeface="Fira Sans"/>
              <a:sym typeface="Fira Sans"/>
            </a:endParaRPr>
          </a:p>
          <a:p>
            <a:pPr algn="ctr"/>
            <a:r>
              <a:rPr lang="en-GB" sz="900" dirty="0">
                <a:solidFill>
                  <a:schemeClr val="dk2"/>
                </a:solidFill>
                <a:latin typeface="Fira Sans"/>
                <a:ea typeface="Fira Sans"/>
                <a:cs typeface="Fira Sans"/>
                <a:sym typeface="Fira Sans"/>
              </a:rPr>
              <a:t>At Harper Bell, we aim for every child to become an articulate, confident and independent writer. We follow our bespoke Harper Bell writing curriculum which focuses on applying grammar and punctuation for different effects and purposes . Long-term plans map writing units to core texts ensuring purposeful and cohesive writing opportunities. In EYFS and KS1, Little Wandle supports early writing and spelling. Through modelling, vocabulary collection and discussion of exemplification materials, pupils build the skills and confidence to write with accuracy, creativity and control.</a:t>
            </a:r>
            <a:endParaRPr sz="900" dirty="0">
              <a:solidFill>
                <a:schemeClr val="dk2"/>
              </a:solidFill>
              <a:latin typeface="Fira Sans"/>
              <a:ea typeface="Fira Sans"/>
              <a:cs typeface="Fira Sans"/>
              <a:sym typeface="Fira Sans"/>
            </a:endParaRPr>
          </a:p>
        </p:txBody>
      </p:sp>
      <p:sp>
        <p:nvSpPr>
          <p:cNvPr id="57" name="Google Shape;57;p13"/>
          <p:cNvSpPr txBox="1"/>
          <p:nvPr/>
        </p:nvSpPr>
        <p:spPr>
          <a:xfrm>
            <a:off x="353362" y="2067398"/>
            <a:ext cx="3429000" cy="585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Implementation</a:t>
            </a:r>
            <a:endParaRPr sz="1000" b="1" dirty="0">
              <a:solidFill>
                <a:srgbClr val="BF9000"/>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Curriculum Design: </a:t>
            </a:r>
            <a:r>
              <a:rPr lang="en-GB" sz="1050" dirty="0">
                <a:solidFill>
                  <a:schemeClr val="dk2"/>
                </a:solidFill>
                <a:latin typeface="Fira Sans"/>
                <a:ea typeface="Fira Sans"/>
                <a:cs typeface="Fira Sans"/>
                <a:sym typeface="Fira Sans"/>
              </a:rPr>
              <a:t>Writing is taught using key focused text as the foundation. Teachers  model high-quality writing to deepen understanding of grammar and structure.</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Planning and Scaffolding: </a:t>
            </a:r>
            <a:r>
              <a:rPr lang="en-GB" sz="1050" dirty="0">
                <a:solidFill>
                  <a:schemeClr val="dk2"/>
                </a:solidFill>
                <a:latin typeface="Fira Sans"/>
                <a:ea typeface="Fira Sans"/>
                <a:cs typeface="Fira Sans"/>
                <a:sym typeface="Fira Sans"/>
              </a:rPr>
              <a:t>Teachers pre-plan model paragraphs, plot points and vocabulary. Pupils plan independently for structure.</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EYFS: </a:t>
            </a:r>
            <a:r>
              <a:rPr lang="en-GB" sz="1050" dirty="0">
                <a:solidFill>
                  <a:schemeClr val="dk2"/>
                </a:solidFill>
                <a:latin typeface="Fira Sans"/>
                <a:ea typeface="Fira Sans"/>
                <a:cs typeface="Fira Sans"/>
                <a:sym typeface="Fira Sans"/>
              </a:rPr>
              <a:t>Children progress from mark-making to full sentences through  supported by Little Wandle phonics. Writing opportunities are embedded across the environment.</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lvl="0" indent="-295275" algn="l" rtl="0">
              <a:spcBef>
                <a:spcPts val="0"/>
              </a:spcBef>
              <a:spcAft>
                <a:spcPts val="0"/>
              </a:spcAft>
              <a:buClr>
                <a:schemeClr val="dk2"/>
              </a:buClr>
              <a:buSzPts val="1050"/>
              <a:buFont typeface="Fira Sans"/>
              <a:buChar char="●"/>
            </a:pPr>
            <a:r>
              <a:rPr lang="en-GB" sz="1050" b="1" dirty="0">
                <a:solidFill>
                  <a:schemeClr val="dk2"/>
                </a:solidFill>
                <a:latin typeface="Fira Sans"/>
                <a:ea typeface="Fira Sans"/>
                <a:cs typeface="Fira Sans"/>
                <a:sym typeface="Fira Sans"/>
              </a:rPr>
              <a:t>KS1 &amp; KS2: </a:t>
            </a:r>
            <a:r>
              <a:rPr lang="en-GB" sz="1050" dirty="0">
                <a:solidFill>
                  <a:schemeClr val="dk2"/>
                </a:solidFill>
                <a:latin typeface="Fira Sans"/>
                <a:ea typeface="Fira Sans"/>
                <a:cs typeface="Fira Sans"/>
                <a:sym typeface="Fira Sans"/>
              </a:rPr>
              <a:t>Each lesson contains two to three learning chunks focused on vocabulary, grammar and sentence construction. Pupils apply these skills in independent writing at the end of each unit.</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lvl="0" indent="-295275" algn="l" rtl="0">
              <a:spcBef>
                <a:spcPts val="0"/>
              </a:spcBef>
              <a:spcAft>
                <a:spcPts val="0"/>
              </a:spcAft>
              <a:buClr>
                <a:schemeClr val="dk2"/>
              </a:buClr>
              <a:buSzPts val="1050"/>
              <a:buFont typeface="Fira Sans"/>
              <a:buChar char="●"/>
            </a:pPr>
            <a:r>
              <a:rPr lang="en-GB" sz="1050" b="1" dirty="0">
                <a:solidFill>
                  <a:schemeClr val="dk2"/>
                </a:solidFill>
                <a:latin typeface="Fira Sans"/>
                <a:ea typeface="Fira Sans"/>
                <a:cs typeface="Fira Sans"/>
                <a:sym typeface="Fira Sans"/>
              </a:rPr>
              <a:t>Grammar, Punctuation and Spelling (GPS): </a:t>
            </a:r>
            <a:r>
              <a:rPr lang="en-GB" sz="1050" dirty="0">
                <a:solidFill>
                  <a:schemeClr val="dk2"/>
                </a:solidFill>
                <a:latin typeface="Fira Sans"/>
                <a:ea typeface="Fira Sans"/>
                <a:cs typeface="Fira Sans"/>
                <a:sym typeface="Fira Sans"/>
              </a:rPr>
              <a:t>Taught both implicitly within sentence stacking and explicitly through Smart Starts and the spelling cycle. Skills are revisited, consolidated and applied across subjects.</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Inclusion: </a:t>
            </a:r>
            <a:r>
              <a:rPr lang="en-GB" sz="1050" dirty="0">
                <a:solidFill>
                  <a:schemeClr val="dk2"/>
                </a:solidFill>
                <a:latin typeface="Fira Sans"/>
                <a:ea typeface="Fira Sans"/>
                <a:cs typeface="Fira Sans"/>
                <a:sym typeface="Fira Sans"/>
              </a:rPr>
              <a:t>Scaffolds such as modelled writing, jottings , and a structured approach to writing ensure all access and achieve success.</a:t>
            </a:r>
            <a:endParaRPr sz="1050" dirty="0">
              <a:solidFill>
                <a:schemeClr val="dk2"/>
              </a:solidFill>
              <a:latin typeface="Fira Sans"/>
              <a:ea typeface="Fira Sans"/>
              <a:cs typeface="Fira Sans"/>
              <a:sym typeface="Fira Sans"/>
            </a:endParaRPr>
          </a:p>
          <a:p>
            <a:pPr marL="0" lvl="0" indent="0" algn="l" rtl="0">
              <a:spcBef>
                <a:spcPts val="0"/>
              </a:spcBef>
              <a:spcAft>
                <a:spcPts val="0"/>
              </a:spcAft>
              <a:buNone/>
            </a:pPr>
            <a:endParaRPr sz="900" b="1">
              <a:solidFill>
                <a:schemeClr val="dk2"/>
              </a:solidFill>
            </a:endParaRPr>
          </a:p>
          <a:p>
            <a:pPr marL="0" lvl="0" indent="0" algn="l" rtl="0">
              <a:spcBef>
                <a:spcPts val="0"/>
              </a:spcBef>
              <a:spcAft>
                <a:spcPts val="0"/>
              </a:spcAft>
              <a:buNone/>
            </a:pPr>
            <a:endParaRPr sz="900">
              <a:solidFill>
                <a:schemeClr val="dk2"/>
              </a:solidFill>
            </a:endParaRPr>
          </a:p>
        </p:txBody>
      </p:sp>
      <p:sp>
        <p:nvSpPr>
          <p:cNvPr id="58" name="Google Shape;58;p13"/>
          <p:cNvSpPr txBox="1"/>
          <p:nvPr/>
        </p:nvSpPr>
        <p:spPr>
          <a:xfrm>
            <a:off x="3873325" y="2071949"/>
            <a:ext cx="3429000" cy="289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Impact</a:t>
            </a:r>
            <a:endParaRPr sz="1000" b="1" dirty="0">
              <a:solidFill>
                <a:srgbClr val="BF9000"/>
              </a:solidFill>
              <a:latin typeface="Fira Sans"/>
              <a:ea typeface="Fira Sans"/>
              <a:cs typeface="Fira Sans"/>
              <a:sym typeface="Fira Sans"/>
            </a:endParaRPr>
          </a:p>
          <a:p>
            <a:pPr marL="0" lvl="0" indent="0" algn="l" rtl="0">
              <a:spcBef>
                <a:spcPts val="0"/>
              </a:spcBef>
              <a:spcAft>
                <a:spcPts val="0"/>
              </a:spcAft>
              <a:buNone/>
            </a:pPr>
            <a:endParaRPr sz="1000" b="1">
              <a:solidFill>
                <a:schemeClr val="dk2"/>
              </a:solidFill>
              <a:latin typeface="Fira Sans"/>
              <a:ea typeface="Fira Sans"/>
              <a:cs typeface="Fira Sans"/>
              <a:sym typeface="Fira Sans"/>
            </a:endParaRPr>
          </a:p>
          <a:p>
            <a:pPr marL="457200" indent="-292100">
              <a:buClr>
                <a:schemeClr val="dk2"/>
              </a:buClr>
              <a:buSzPts val="1000"/>
              <a:buFont typeface="Fira Sans"/>
              <a:buChar char="●"/>
            </a:pPr>
            <a:r>
              <a:rPr lang="en-GB" sz="1000" b="1" dirty="0">
                <a:solidFill>
                  <a:schemeClr val="dk2"/>
                </a:solidFill>
                <a:latin typeface="Fira Sans"/>
                <a:ea typeface="Fira Sans"/>
                <a:cs typeface="Fira Sans"/>
                <a:sym typeface="Fira Sans"/>
              </a:rPr>
              <a:t>Progress and Moderation:</a:t>
            </a:r>
            <a:r>
              <a:rPr lang="en-GB" sz="1000" dirty="0">
                <a:solidFill>
                  <a:schemeClr val="dk2"/>
                </a:solidFill>
                <a:latin typeface="Fira Sans"/>
                <a:ea typeface="Fira Sans"/>
                <a:cs typeface="Fira Sans"/>
                <a:sym typeface="Fira Sans"/>
              </a:rPr>
              <a:t> Regular moderation across year groups, within school and local consortiums and Local Authority ensures accurate, consistent judgements.</a:t>
            </a:r>
            <a:endParaRPr sz="1000" dirty="0">
              <a:solidFill>
                <a:schemeClr val="dk2"/>
              </a:solidFill>
              <a:latin typeface="Fira Sans"/>
              <a:ea typeface="Fira Sans"/>
              <a:cs typeface="Fira Sans"/>
              <a:sym typeface="Fira Sans"/>
            </a:endParaRPr>
          </a:p>
          <a:p>
            <a:pPr marL="0" lvl="0" indent="0" algn="l" rtl="0">
              <a:spcBef>
                <a:spcPts val="0"/>
              </a:spcBef>
              <a:spcAft>
                <a:spcPts val="0"/>
              </a:spcAft>
              <a:buNone/>
            </a:pPr>
            <a:endParaRPr sz="1000" b="1">
              <a:solidFill>
                <a:schemeClr val="dk2"/>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b="1" dirty="0">
                <a:solidFill>
                  <a:schemeClr val="dk2"/>
                </a:solidFill>
                <a:latin typeface="Fira Sans"/>
                <a:ea typeface="Fira Sans"/>
                <a:cs typeface="Fira Sans"/>
                <a:sym typeface="Fira Sans"/>
              </a:rPr>
              <a:t>Outcomes: </a:t>
            </a:r>
            <a:r>
              <a:rPr lang="en-GB" sz="1000" dirty="0">
                <a:solidFill>
                  <a:schemeClr val="dk2"/>
                </a:solidFill>
                <a:latin typeface="Fira Sans"/>
                <a:ea typeface="Fira Sans"/>
                <a:cs typeface="Fira Sans"/>
                <a:sym typeface="Fira Sans"/>
              </a:rPr>
              <a:t>Pupils write confidently and independently, applying grammar and vocabulary effectively across genres and the wider curriculum..</a:t>
            </a:r>
            <a:endParaRPr sz="1000" dirty="0">
              <a:solidFill>
                <a:schemeClr val="dk2"/>
              </a:solidFill>
              <a:latin typeface="Fira Sans"/>
              <a:ea typeface="Fira Sans"/>
              <a:cs typeface="Fira Sans"/>
              <a:sym typeface="Fira Sans"/>
            </a:endParaRPr>
          </a:p>
          <a:p>
            <a:pPr marL="0" lvl="0" indent="0" algn="l" rtl="0">
              <a:spcBef>
                <a:spcPts val="0"/>
              </a:spcBef>
              <a:spcAft>
                <a:spcPts val="0"/>
              </a:spcAft>
              <a:buNone/>
            </a:pPr>
            <a:endParaRPr sz="1000" b="1">
              <a:solidFill>
                <a:schemeClr val="dk2"/>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b="1" dirty="0">
                <a:solidFill>
                  <a:schemeClr val="dk2"/>
                </a:solidFill>
                <a:latin typeface="Fira Sans"/>
                <a:ea typeface="Fira Sans"/>
                <a:cs typeface="Fira Sans"/>
                <a:sym typeface="Fira Sans"/>
              </a:rPr>
              <a:t>Pupil Voice:</a:t>
            </a:r>
            <a:endParaRPr sz="1000" b="1"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lang="en-GB" sz="1000" dirty="0">
              <a:solidFill>
                <a:schemeClr val="dk2"/>
              </a:solidFill>
              <a:latin typeface="Fira Sans"/>
              <a:ea typeface="Fira Sans"/>
              <a:cs typeface="Fira Sans"/>
            </a:endParaRPr>
          </a:p>
          <a:p>
            <a:pPr marL="457200"/>
            <a:r>
              <a:rPr lang="en-GB" sz="1000" dirty="0">
                <a:solidFill>
                  <a:schemeClr val="dk2"/>
                </a:solidFill>
                <a:latin typeface="Fira Sans"/>
              </a:rPr>
              <a:t>'I love to write about the books we are reading' Y5</a:t>
            </a:r>
          </a:p>
          <a:p>
            <a:pPr marL="0" lvl="0" indent="0" algn="ctr" rtl="0">
              <a:spcBef>
                <a:spcPts val="0"/>
              </a:spcBef>
              <a:spcAft>
                <a:spcPts val="0"/>
              </a:spcAft>
              <a:buNone/>
            </a:pPr>
            <a:endParaRPr b="1">
              <a:solidFill>
                <a:schemeClr val="dk2"/>
              </a:solidFill>
            </a:endParaRPr>
          </a:p>
          <a:p>
            <a:pPr marL="0" lvl="0" indent="0" algn="ctr" rtl="0">
              <a:spcBef>
                <a:spcPts val="0"/>
              </a:spcBef>
              <a:spcAft>
                <a:spcPts val="0"/>
              </a:spcAft>
              <a:buNone/>
            </a:pPr>
            <a:endParaRPr>
              <a:solidFill>
                <a:schemeClr val="dk2"/>
              </a:solidFill>
            </a:endParaRPr>
          </a:p>
        </p:txBody>
      </p:sp>
      <p:sp>
        <p:nvSpPr>
          <p:cNvPr id="59" name="Google Shape;59;p13"/>
          <p:cNvSpPr txBox="1"/>
          <p:nvPr/>
        </p:nvSpPr>
        <p:spPr>
          <a:xfrm>
            <a:off x="196125" y="8085950"/>
            <a:ext cx="7289700" cy="240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a:solidFill>
                  <a:srgbClr val="BF9000"/>
                </a:solidFill>
                <a:latin typeface="Fira Sans"/>
                <a:ea typeface="Fira Sans"/>
                <a:cs typeface="Fira Sans"/>
                <a:sym typeface="Fira Sans"/>
              </a:rPr>
              <a:t>Subject Knowledge, Skills and Vocabulary</a:t>
            </a:r>
            <a:endParaRPr sz="1200" b="1">
              <a:solidFill>
                <a:srgbClr val="BF9000"/>
              </a:solidFill>
              <a:latin typeface="Fira Sans"/>
              <a:ea typeface="Fira Sans"/>
              <a:cs typeface="Fira Sans"/>
              <a:sym typeface="Fira Sans"/>
            </a:endParaRPr>
          </a:p>
          <a:p>
            <a:pPr marL="0" lvl="0" indent="0" algn="l" rtl="0">
              <a:spcBef>
                <a:spcPts val="0"/>
              </a:spcBef>
              <a:spcAft>
                <a:spcPts val="0"/>
              </a:spcAft>
              <a:buNone/>
            </a:pPr>
            <a:r>
              <a:rPr lang="en-GB" sz="1200">
                <a:solidFill>
                  <a:schemeClr val="dk2"/>
                </a:solidFill>
                <a:latin typeface="Fira Sans"/>
                <a:ea typeface="Fira Sans"/>
                <a:cs typeface="Fira Sans"/>
                <a:sym typeface="Fira Sans"/>
              </a:rPr>
              <a:t>Our writing curriculum builds secure knowledge of grammar, structure and vocabulary to enable pupils to write with purpose and precision. Pupils develop:</a:t>
            </a:r>
            <a:endParaRPr sz="1200">
              <a:solidFill>
                <a:schemeClr val="dk2"/>
              </a:solidFill>
              <a:latin typeface="Fira Sans"/>
              <a:ea typeface="Fira Sans"/>
              <a:cs typeface="Fira Sans"/>
              <a:sym typeface="Fira Sans"/>
            </a:endParaRPr>
          </a:p>
          <a:p>
            <a:pPr marL="457200" lvl="0" indent="0" algn="ctr" rtl="0">
              <a:spcBef>
                <a:spcPts val="0"/>
              </a:spcBef>
              <a:spcAft>
                <a:spcPts val="0"/>
              </a:spcAft>
              <a:buNone/>
            </a:pP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b="1">
                <a:solidFill>
                  <a:schemeClr val="dk2"/>
                </a:solidFill>
                <a:latin typeface="Fira Sans"/>
                <a:ea typeface="Fira Sans"/>
                <a:cs typeface="Fira Sans"/>
                <a:sym typeface="Fira Sans"/>
              </a:rPr>
              <a:t>Composition and structure</a:t>
            </a:r>
            <a:r>
              <a:rPr lang="en-GB" sz="1200">
                <a:solidFill>
                  <a:schemeClr val="dk2"/>
                </a:solidFill>
                <a:latin typeface="Fira Sans"/>
                <a:ea typeface="Fira Sans"/>
                <a:cs typeface="Fira Sans"/>
                <a:sym typeface="Fira Sans"/>
              </a:rPr>
              <a:t> – planning, organising and sequencing ideas effectively for the APE.</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b="1">
                <a:solidFill>
                  <a:schemeClr val="dk2"/>
                </a:solidFill>
                <a:latin typeface="Fira Sans"/>
                <a:ea typeface="Fira Sans"/>
                <a:cs typeface="Fira Sans"/>
                <a:sym typeface="Fira Sans"/>
              </a:rPr>
              <a:t>Grammar and punctuation</a:t>
            </a:r>
            <a:r>
              <a:rPr lang="en-GB" sz="1200">
                <a:solidFill>
                  <a:schemeClr val="dk2"/>
                </a:solidFill>
                <a:latin typeface="Fira Sans"/>
                <a:ea typeface="Fira Sans"/>
                <a:cs typeface="Fira Sans"/>
                <a:sym typeface="Fira Sans"/>
              </a:rPr>
              <a:t> – applying knowledge accurately in context.</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b="1">
                <a:solidFill>
                  <a:schemeClr val="dk2"/>
                </a:solidFill>
                <a:latin typeface="Fira Sans"/>
                <a:ea typeface="Fira Sans"/>
                <a:cs typeface="Fira Sans"/>
                <a:sym typeface="Fira Sans"/>
              </a:rPr>
              <a:t>Spelling and handwriting</a:t>
            </a:r>
            <a:r>
              <a:rPr lang="en-GB" sz="1200">
                <a:solidFill>
                  <a:schemeClr val="dk2"/>
                </a:solidFill>
                <a:latin typeface="Fira Sans"/>
                <a:ea typeface="Fira Sans"/>
                <a:cs typeface="Fira Sans"/>
                <a:sym typeface="Fira Sans"/>
              </a:rPr>
              <a:t> – using phonic and spelling patterns to transcribe fluently and legibly. </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b="1">
                <a:solidFill>
                  <a:schemeClr val="dk2"/>
                </a:solidFill>
                <a:latin typeface="Fira Sans"/>
                <a:ea typeface="Fira Sans"/>
                <a:cs typeface="Fira Sans"/>
                <a:sym typeface="Fira Sans"/>
              </a:rPr>
              <a:t>Vocabulary and style</a:t>
            </a:r>
            <a:r>
              <a:rPr lang="en-GB" sz="1200">
                <a:solidFill>
                  <a:schemeClr val="dk2"/>
                </a:solidFill>
                <a:latin typeface="Fira Sans"/>
                <a:ea typeface="Fira Sans"/>
                <a:cs typeface="Fira Sans"/>
                <a:sym typeface="Fira Sans"/>
              </a:rPr>
              <a:t> – selecting ambitious, precise language to engage and inform the reader.</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b="1">
                <a:solidFill>
                  <a:schemeClr val="dk2"/>
                </a:solidFill>
                <a:latin typeface="Fira Sans"/>
                <a:ea typeface="Fira Sans"/>
                <a:cs typeface="Fira Sans"/>
                <a:sym typeface="Fira Sans"/>
              </a:rPr>
              <a:t>Editing and reflection</a:t>
            </a:r>
            <a:r>
              <a:rPr lang="en-GB" sz="1200">
                <a:solidFill>
                  <a:schemeClr val="dk2"/>
                </a:solidFill>
                <a:latin typeface="Fira Sans"/>
                <a:ea typeface="Fira Sans"/>
                <a:cs typeface="Fira Sans"/>
                <a:sym typeface="Fira Sans"/>
              </a:rPr>
              <a:t> – revising work independently to improve clarity, accuracy and impact.</a:t>
            </a:r>
            <a:endParaRPr sz="1200">
              <a:solidFill>
                <a:schemeClr val="dk2"/>
              </a:solidFill>
              <a:latin typeface="Fira Sans"/>
              <a:ea typeface="Fira Sans"/>
              <a:cs typeface="Fira Sans"/>
              <a:sym typeface="Fira Sans"/>
            </a:endParaRPr>
          </a:p>
          <a:p>
            <a:pPr marL="457200" lvl="0" indent="0" algn="ctr" rtl="0">
              <a:spcBef>
                <a:spcPts val="0"/>
              </a:spcBef>
              <a:spcAft>
                <a:spcPts val="0"/>
              </a:spcAft>
              <a:buNone/>
            </a:pPr>
            <a:endParaRPr sz="1200">
              <a:solidFill>
                <a:schemeClr val="dk2"/>
              </a:solidFill>
              <a:latin typeface="Fira Sans"/>
              <a:ea typeface="Fira Sans"/>
              <a:cs typeface="Fira Sans"/>
              <a:sym typeface="Fira Sans"/>
            </a:endParaRPr>
          </a:p>
          <a:p>
            <a:pPr marL="0" lvl="0" indent="0" algn="l" rtl="0">
              <a:spcBef>
                <a:spcPts val="0"/>
              </a:spcBef>
              <a:spcAft>
                <a:spcPts val="0"/>
              </a:spcAft>
              <a:buNone/>
            </a:pPr>
            <a:r>
              <a:rPr lang="en-GB" sz="1200">
                <a:solidFill>
                  <a:schemeClr val="dk2"/>
                </a:solidFill>
                <a:latin typeface="Fira Sans"/>
                <a:ea typeface="Fira Sans"/>
                <a:cs typeface="Fira Sans"/>
                <a:sym typeface="Fira Sans"/>
              </a:rPr>
              <a:t>Progression from mark-making to fluent composition ensures pupils become confident, creative and purposeful writers.</a:t>
            </a:r>
            <a:endParaRPr sz="1200">
              <a:solidFill>
                <a:schemeClr val="dk2"/>
              </a:solidFill>
              <a:latin typeface="Fira Sans"/>
              <a:ea typeface="Fira Sans"/>
              <a:cs typeface="Fira Sans"/>
              <a:sym typeface="Fira Sans"/>
            </a:endParaRPr>
          </a:p>
        </p:txBody>
      </p:sp>
      <p:cxnSp>
        <p:nvCxnSpPr>
          <p:cNvPr id="60" name="Google Shape;60;p13"/>
          <p:cNvCxnSpPr/>
          <p:nvPr/>
        </p:nvCxnSpPr>
        <p:spPr>
          <a:xfrm>
            <a:off x="3754375" y="2562938"/>
            <a:ext cx="53400" cy="536130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13"/>
          <p:cNvCxnSpPr/>
          <p:nvPr/>
        </p:nvCxnSpPr>
        <p:spPr>
          <a:xfrm rot="10800000" flipH="1">
            <a:off x="516700" y="8069750"/>
            <a:ext cx="6668700" cy="16200"/>
          </a:xfrm>
          <a:prstGeom prst="straightConnector1">
            <a:avLst/>
          </a:prstGeom>
          <a:noFill/>
          <a:ln w="9525" cap="flat" cmpd="sng">
            <a:solidFill>
              <a:schemeClr val="dk2"/>
            </a:solidFill>
            <a:prstDash val="solid"/>
            <a:round/>
            <a:headEnd type="none" w="med" len="med"/>
            <a:tailEnd type="none" w="med" len="med"/>
          </a:ln>
        </p:spPr>
      </p:cxnSp>
      <p:sp>
        <p:nvSpPr>
          <p:cNvPr id="62" name="Google Shape;62;p13"/>
          <p:cNvSpPr txBox="1"/>
          <p:nvPr/>
        </p:nvSpPr>
        <p:spPr>
          <a:xfrm>
            <a:off x="3873325" y="5238733"/>
            <a:ext cx="3429000" cy="25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Assessment</a:t>
            </a:r>
            <a:endParaRPr sz="1000" b="1" dirty="0">
              <a:solidFill>
                <a:srgbClr val="BF9000"/>
              </a:solidFill>
              <a:latin typeface="Fira Sans"/>
              <a:ea typeface="Fira Sans"/>
              <a:cs typeface="Fira Sans"/>
              <a:sym typeface="Fira Sans"/>
            </a:endParaRPr>
          </a:p>
          <a:p>
            <a:pPr marL="457200" lvl="0" indent="-292100" algn="l" rtl="0">
              <a:spcBef>
                <a:spcPts val="0"/>
              </a:spcBef>
              <a:spcAft>
                <a:spcPts val="0"/>
              </a:spcAft>
              <a:buClr>
                <a:srgbClr val="595959"/>
              </a:buClr>
              <a:buSzPts val="1000"/>
              <a:buFont typeface="Fira Sans"/>
              <a:buChar char="●"/>
            </a:pPr>
            <a:r>
              <a:rPr lang="en-GB" sz="1000" dirty="0">
                <a:solidFill>
                  <a:srgbClr val="595959"/>
                </a:solidFill>
                <a:latin typeface="Fira Sans"/>
                <a:ea typeface="Fira Sans"/>
                <a:cs typeface="Fira Sans"/>
                <a:sym typeface="Fira Sans"/>
              </a:rPr>
              <a:t>Writing is assessed termly against Teacher Assessment Frameworks (TAFs) from Reception to Year 6.</a:t>
            </a:r>
            <a:endParaRPr sz="1000" dirty="0">
              <a:solidFill>
                <a:srgbClr val="595959"/>
              </a:solidFill>
              <a:latin typeface="Fira Sans"/>
              <a:ea typeface="Fira Sans"/>
              <a:cs typeface="Fira Sans"/>
              <a:sym typeface="Fira Sans"/>
            </a:endParaRPr>
          </a:p>
          <a:p>
            <a:pPr marL="914400" lvl="0" indent="0" algn="l" rtl="0">
              <a:spcBef>
                <a:spcPts val="0"/>
              </a:spcBef>
              <a:spcAft>
                <a:spcPts val="0"/>
              </a:spcAft>
              <a:buNone/>
            </a:pPr>
            <a:endParaRPr sz="1000">
              <a:solidFill>
                <a:srgbClr val="595959"/>
              </a:solidFill>
              <a:latin typeface="Fira Sans"/>
              <a:ea typeface="Fira Sans"/>
              <a:cs typeface="Fira Sans"/>
              <a:sym typeface="Fira Sans"/>
            </a:endParaRPr>
          </a:p>
          <a:p>
            <a:pPr marL="457200" lvl="0" indent="-292100" algn="l" rtl="0">
              <a:spcBef>
                <a:spcPts val="0"/>
              </a:spcBef>
              <a:spcAft>
                <a:spcPts val="0"/>
              </a:spcAft>
              <a:buClr>
                <a:srgbClr val="595959"/>
              </a:buClr>
              <a:buSzPts val="1000"/>
              <a:buFont typeface="Fira Sans"/>
              <a:buChar char="●"/>
            </a:pPr>
            <a:r>
              <a:rPr lang="en-GB" sz="1000" dirty="0">
                <a:solidFill>
                  <a:srgbClr val="595959"/>
                </a:solidFill>
                <a:latin typeface="Fira Sans"/>
                <a:ea typeface="Fira Sans"/>
                <a:cs typeface="Fira Sans"/>
                <a:sym typeface="Fira Sans"/>
              </a:rPr>
              <a:t>Two independent write is assessed using the TAF each half-term.  </a:t>
            </a:r>
            <a:endParaRPr sz="1000" dirty="0">
              <a:solidFill>
                <a:srgbClr val="595959"/>
              </a:solidFill>
              <a:latin typeface="Fira Sans"/>
              <a:ea typeface="Fira Sans"/>
              <a:cs typeface="Fira Sans"/>
              <a:sym typeface="Fira Sans"/>
            </a:endParaRPr>
          </a:p>
          <a:p>
            <a:pPr marL="914400" lvl="0" indent="0" algn="l" rtl="0">
              <a:spcBef>
                <a:spcPts val="0"/>
              </a:spcBef>
              <a:spcAft>
                <a:spcPts val="0"/>
              </a:spcAft>
              <a:buNone/>
            </a:pPr>
            <a:endParaRPr sz="1000">
              <a:solidFill>
                <a:srgbClr val="595959"/>
              </a:solidFill>
              <a:latin typeface="Fira Sans"/>
              <a:ea typeface="Fira Sans"/>
              <a:cs typeface="Fira Sans"/>
              <a:sym typeface="Fira Sans"/>
            </a:endParaRPr>
          </a:p>
          <a:p>
            <a:pPr marL="457200" lvl="0" indent="-292100" algn="l" rtl="0">
              <a:spcBef>
                <a:spcPts val="0"/>
              </a:spcBef>
              <a:spcAft>
                <a:spcPts val="0"/>
              </a:spcAft>
              <a:buClr>
                <a:srgbClr val="595959"/>
              </a:buClr>
              <a:buSzPts val="1000"/>
              <a:buFont typeface="Fira Sans"/>
              <a:buChar char="●"/>
            </a:pPr>
            <a:r>
              <a:rPr lang="en-GB" sz="1000" dirty="0">
                <a:solidFill>
                  <a:srgbClr val="595959"/>
                </a:solidFill>
                <a:latin typeface="Fira Sans"/>
                <a:ea typeface="Fira Sans"/>
                <a:cs typeface="Fira Sans"/>
                <a:sym typeface="Fira Sans"/>
              </a:rPr>
              <a:t>Pupils must meet “should” statements across three pieces to be at expected level, with “could” statements showing greater depth.</a:t>
            </a:r>
            <a:endParaRPr sz="1000" dirty="0">
              <a:solidFill>
                <a:srgbClr val="595959"/>
              </a:solidFill>
              <a:latin typeface="Fira Sans"/>
              <a:ea typeface="Fira Sans"/>
              <a:cs typeface="Fira Sans"/>
              <a:sym typeface="Fira Sans"/>
            </a:endParaRPr>
          </a:p>
          <a:p>
            <a:pPr marL="914400" lvl="0" indent="0" algn="l" rtl="0">
              <a:spcBef>
                <a:spcPts val="0"/>
              </a:spcBef>
              <a:spcAft>
                <a:spcPts val="0"/>
              </a:spcAft>
              <a:buNone/>
            </a:pPr>
            <a:endParaRPr sz="1000">
              <a:solidFill>
                <a:srgbClr val="595959"/>
              </a:solidFill>
              <a:latin typeface="Fira Sans"/>
              <a:ea typeface="Fira Sans"/>
              <a:cs typeface="Fira Sans"/>
              <a:sym typeface="Fira Sans"/>
            </a:endParaRPr>
          </a:p>
          <a:p>
            <a:pPr marL="457200" lvl="0" indent="-292100" algn="l" rtl="0">
              <a:spcBef>
                <a:spcPts val="0"/>
              </a:spcBef>
              <a:spcAft>
                <a:spcPts val="0"/>
              </a:spcAft>
              <a:buClr>
                <a:srgbClr val="595959"/>
              </a:buClr>
              <a:buSzPts val="1000"/>
              <a:buFont typeface="Fira Sans"/>
              <a:buChar char="●"/>
            </a:pPr>
            <a:r>
              <a:rPr lang="en-GB" sz="1000" dirty="0">
                <a:solidFill>
                  <a:srgbClr val="595959"/>
                </a:solidFill>
                <a:latin typeface="Fira Sans"/>
                <a:ea typeface="Fira Sans"/>
                <a:cs typeface="Fira Sans"/>
                <a:sym typeface="Fira Sans"/>
              </a:rPr>
              <a:t>Progress is tracked on one sheet to identify gaps and ensure no skills are lost.</a:t>
            </a:r>
            <a:endParaRPr sz="1000" dirty="0">
              <a:solidFill>
                <a:srgbClr val="595959"/>
              </a:solidFill>
              <a:latin typeface="Fira Sans"/>
              <a:ea typeface="Fira Sans"/>
              <a:cs typeface="Fira Sans"/>
              <a:sym typeface="Fira Sans"/>
            </a:endParaRPr>
          </a:p>
          <a:p>
            <a:pPr marL="914400" lvl="0" indent="0" algn="l" rtl="0">
              <a:spcBef>
                <a:spcPts val="0"/>
              </a:spcBef>
              <a:spcAft>
                <a:spcPts val="0"/>
              </a:spcAft>
              <a:buNone/>
            </a:pPr>
            <a:endParaRPr sz="1000">
              <a:solidFill>
                <a:srgbClr val="595959"/>
              </a:solidFill>
              <a:latin typeface="Fira Sans"/>
              <a:ea typeface="Fira Sans"/>
              <a:cs typeface="Fira Sans"/>
              <a:sym typeface="Fira Sans"/>
            </a:endParaRPr>
          </a:p>
          <a:p>
            <a:pPr marL="0" lvl="0" indent="0" algn="l" rtl="0">
              <a:spcBef>
                <a:spcPts val="0"/>
              </a:spcBef>
              <a:spcAft>
                <a:spcPts val="0"/>
              </a:spcAft>
              <a:buNone/>
            </a:pPr>
            <a:endParaRPr sz="1000">
              <a:solidFill>
                <a:srgbClr val="595959"/>
              </a:solidFill>
              <a:latin typeface="Fira Sans"/>
              <a:ea typeface="Fira Sans"/>
              <a:cs typeface="Fira Sans"/>
              <a:sym typeface="Fira Sans"/>
            </a:endParaRPr>
          </a:p>
          <a:p>
            <a:pPr marL="914400" lvl="0" indent="0" algn="l" rtl="0">
              <a:spcBef>
                <a:spcPts val="0"/>
              </a:spcBef>
              <a:spcAft>
                <a:spcPts val="0"/>
              </a:spcAft>
              <a:buNone/>
            </a:pPr>
            <a:endParaRPr sz="1000">
              <a:solidFill>
                <a:srgbClr val="595959"/>
              </a:solidFill>
              <a:latin typeface="Fira Sans"/>
              <a:ea typeface="Fira Sans"/>
              <a:cs typeface="Fira Sans"/>
              <a:sym typeface="Fira Sans"/>
            </a:endParaRPr>
          </a:p>
          <a:p>
            <a:pPr marL="0" lvl="0" indent="0" algn="ctr" rtl="0">
              <a:spcBef>
                <a:spcPts val="0"/>
              </a:spcBef>
              <a:spcAft>
                <a:spcPts val="0"/>
              </a:spcAft>
              <a:buNone/>
            </a:pPr>
            <a:endParaRPr b="1">
              <a:solidFill>
                <a:srgbClr val="595959"/>
              </a:solidFill>
            </a:endParaRPr>
          </a:p>
          <a:p>
            <a:pPr marL="0" lvl="0" indent="0" algn="ctr" rtl="0">
              <a:spcBef>
                <a:spcPts val="0"/>
              </a:spcBef>
              <a:spcAft>
                <a:spcPts val="0"/>
              </a:spcAft>
              <a:buNone/>
            </a:pPr>
            <a:endParaRPr>
              <a:solidFill>
                <a:srgbClr val="595959"/>
              </a:solidFill>
            </a:endParaRPr>
          </a:p>
        </p:txBody>
      </p:sp>
      <p:pic>
        <p:nvPicPr>
          <p:cNvPr id="3" name="Picture 2">
            <a:extLst>
              <a:ext uri="{FF2B5EF4-FFF2-40B4-BE49-F238E27FC236}">
                <a16:creationId xmlns:a16="http://schemas.microsoft.com/office/drawing/2014/main" id="{C5595732-74D3-615C-4D12-F98629184C26}"/>
              </a:ext>
            </a:extLst>
          </p:cNvPr>
          <p:cNvPicPr>
            <a:picLocks noChangeAspect="1"/>
          </p:cNvPicPr>
          <p:nvPr/>
        </p:nvPicPr>
        <p:blipFill>
          <a:blip r:embed="rId3"/>
          <a:stretch>
            <a:fillRect/>
          </a:stretch>
        </p:blipFill>
        <p:spPr>
          <a:xfrm>
            <a:off x="517785" y="194115"/>
            <a:ext cx="638110" cy="723900"/>
          </a:xfrm>
          <a:prstGeom prst="rect">
            <a:avLst/>
          </a:prstGeom>
        </p:spPr>
      </p:pic>
      <p:pic>
        <p:nvPicPr>
          <p:cNvPr id="4" name="Picture 3">
            <a:extLst>
              <a:ext uri="{FF2B5EF4-FFF2-40B4-BE49-F238E27FC236}">
                <a16:creationId xmlns:a16="http://schemas.microsoft.com/office/drawing/2014/main" id="{82F4D358-686E-1C93-4327-9DAEC443898D}"/>
              </a:ext>
            </a:extLst>
          </p:cNvPr>
          <p:cNvPicPr>
            <a:picLocks noChangeAspect="1"/>
          </p:cNvPicPr>
          <p:nvPr/>
        </p:nvPicPr>
        <p:blipFill>
          <a:blip r:embed="rId3"/>
          <a:stretch>
            <a:fillRect/>
          </a:stretch>
        </p:blipFill>
        <p:spPr>
          <a:xfrm>
            <a:off x="6543932" y="194115"/>
            <a:ext cx="638110" cy="723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4"/>
          <p:cNvSpPr txBox="1"/>
          <p:nvPr/>
        </p:nvSpPr>
        <p:spPr>
          <a:xfrm>
            <a:off x="290634" y="145727"/>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SDA Primary: Approach To Writing</a:t>
            </a:r>
            <a:endParaRPr sz="1800" b="1" dirty="0">
              <a:solidFill>
                <a:srgbClr val="BF9000"/>
              </a:solidFill>
              <a:latin typeface="Fira Sans"/>
              <a:ea typeface="Fira Sans"/>
              <a:cs typeface="Fira Sans"/>
              <a:sym typeface="Fira Sans"/>
            </a:endParaRPr>
          </a:p>
        </p:txBody>
      </p:sp>
      <p:sp>
        <p:nvSpPr>
          <p:cNvPr id="69" name="Google Shape;69;p14"/>
          <p:cNvSpPr txBox="1"/>
          <p:nvPr/>
        </p:nvSpPr>
        <p:spPr>
          <a:xfrm>
            <a:off x="256853" y="636818"/>
            <a:ext cx="6984900" cy="2031900"/>
          </a:xfrm>
          <a:prstGeom prst="rect">
            <a:avLst/>
          </a:prstGeom>
          <a:noFill/>
          <a:ln w="19050"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dirty="0">
                <a:solidFill>
                  <a:srgbClr val="BF9000"/>
                </a:solidFill>
                <a:latin typeface="Fira Sans"/>
                <a:ea typeface="Fira Sans"/>
                <a:cs typeface="Fira Sans"/>
                <a:sym typeface="Fira Sans"/>
              </a:rPr>
              <a:t>Inclusion</a:t>
            </a:r>
            <a:endParaRPr sz="1800" b="1" dirty="0">
              <a:solidFill>
                <a:srgbClr val="BF9000"/>
              </a:solidFill>
              <a:latin typeface="Fira Sans"/>
              <a:ea typeface="Fira Sans"/>
              <a:cs typeface="Fira Sans"/>
              <a:sym typeface="Fira Sans"/>
            </a:endParaRPr>
          </a:p>
          <a:p>
            <a:pPr marL="0" lvl="0" indent="0" algn="ctr" rtl="0">
              <a:spcBef>
                <a:spcPts val="0"/>
              </a:spcBef>
              <a:spcAft>
                <a:spcPts val="0"/>
              </a:spcAft>
              <a:buNone/>
            </a:pPr>
            <a:endParaRPr sz="1800" b="1">
              <a:solidFill>
                <a:srgbClr val="BF9000"/>
              </a:solidFill>
              <a:latin typeface="Fira Sans"/>
              <a:ea typeface="Fira Sans"/>
              <a:cs typeface="Fira Sans"/>
              <a:sym typeface="Fira Sans"/>
            </a:endParaRPr>
          </a:p>
          <a:p>
            <a:pPr algn="ctr"/>
            <a:r>
              <a:rPr lang="en-GB" dirty="0">
                <a:solidFill>
                  <a:schemeClr val="dk2"/>
                </a:solidFill>
                <a:latin typeface="Fira Sans"/>
                <a:ea typeface="Fira Sans"/>
                <a:cs typeface="Fira Sans"/>
                <a:sym typeface="Fira Sans"/>
              </a:rPr>
              <a:t>In writing, Harper Bell ensures inclusive progression by providing scaffolded sentence construction, vocabulary collection and  planning for all pupils. Learners with additional needs or who are new to English access multi-modal support and targeted feedback to ensure they engage meaningfully with high-quality texts and genres. Consistent routines and inclusive writing strategies promote confidence, independence and participation for every child.</a:t>
            </a:r>
            <a:endParaRPr sz="1600" dirty="0">
              <a:solidFill>
                <a:schemeClr val="dk2"/>
              </a:solidFill>
              <a:latin typeface="Fira Sans"/>
              <a:ea typeface="Fira Sans"/>
              <a:cs typeface="Fira Sans"/>
              <a:sym typeface="Fira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FEE6935148E5499B54B0DF22254905" ma:contentTypeVersion="8" ma:contentTypeDescription="Create a new document." ma:contentTypeScope="" ma:versionID="bd63a95f11719f002b9480d6277f3f0f">
  <xsd:schema xmlns:xsd="http://www.w3.org/2001/XMLSchema" xmlns:xs="http://www.w3.org/2001/XMLSchema" xmlns:p="http://schemas.microsoft.com/office/2006/metadata/properties" xmlns:ns2="e76f2a06-8302-4442-9ead-73fa61166bc3" targetNamespace="http://schemas.microsoft.com/office/2006/metadata/properties" ma:root="true" ma:fieldsID="e81ffaa9b9691dff665e130f03340058" ns2:_="">
    <xsd:import namespace="e76f2a06-8302-4442-9ead-73fa61166b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f2a06-8302-4442-9ead-73fa61166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1F853E-46FB-4440-949D-ABB62BD2527E}">
  <ds:schemaRefs>
    <ds:schemaRef ds:uri="http://schemas.microsoft.com/sharepoint/v3/contenttype/forms"/>
  </ds:schemaRefs>
</ds:datastoreItem>
</file>

<file path=customXml/itemProps2.xml><?xml version="1.0" encoding="utf-8"?>
<ds:datastoreItem xmlns:ds="http://schemas.openxmlformats.org/officeDocument/2006/customXml" ds:itemID="{58B4D617-9B2A-454A-9B4D-D8EB342702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6f2a06-8302-4442-9ead-73fa61166b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4254D8-B1C9-4A87-B703-288CF68A3C0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Slides>
  <Notes>2</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73</cp:revision>
  <dcterms:modified xsi:type="dcterms:W3CDTF">2026-10-10T12:18:01Z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0x01010029FEE6935148E5499B54B0DF22254905</vt:lpwstr>
  </property>
  <property fmtid="{D5CDD505-2E9C-101B-9397-08002B2CF9AE}" pid="3" name="Order">
    <vt:r8>2300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_activity">
    <vt:lpwstr>{"FileActivityType":"9","FileActivityTimeStamp":"2026-02-03T12:01:22.997Z","FileActivityUsersOnPage":[{"DisplayName":"Paul Frowen","Id":"p.frowen@hbsda.bham.sch.uk"}],"FileActivityNavigationId":null}</vt:lpwstr>
  </property>
</Properties>
</file>