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1"/>
  </p:sldMasterIdLst>
  <p:notesMasterIdLst>
    <p:notesMasterId r:id="rId26"/>
  </p:notesMasterIdLst>
  <p:handoutMasterIdLst>
    <p:handoutMasterId r:id="rId27"/>
  </p:handoutMasterIdLst>
  <p:sldIdLst>
    <p:sldId id="287" r:id="rId2"/>
    <p:sldId id="272" r:id="rId3"/>
    <p:sldId id="289" r:id="rId4"/>
    <p:sldId id="273" r:id="rId5"/>
    <p:sldId id="290" r:id="rId6"/>
    <p:sldId id="270" r:id="rId7"/>
    <p:sldId id="258" r:id="rId8"/>
    <p:sldId id="297" r:id="rId9"/>
    <p:sldId id="298" r:id="rId10"/>
    <p:sldId id="299" r:id="rId11"/>
    <p:sldId id="300" r:id="rId12"/>
    <p:sldId id="271" r:id="rId13"/>
    <p:sldId id="302" r:id="rId14"/>
    <p:sldId id="268" r:id="rId15"/>
    <p:sldId id="274" r:id="rId16"/>
    <p:sldId id="277" r:id="rId17"/>
    <p:sldId id="301" r:id="rId18"/>
    <p:sldId id="278" r:id="rId19"/>
    <p:sldId id="279" r:id="rId20"/>
    <p:sldId id="280" r:id="rId21"/>
    <p:sldId id="285" r:id="rId22"/>
    <p:sldId id="296" r:id="rId23"/>
    <p:sldId id="284" r:id="rId24"/>
    <p:sldId id="286" r:id="rId25"/>
  </p:sldIdLst>
  <p:sldSz cx="9144000" cy="6858000" type="screen4x3"/>
  <p:notesSz cx="7053263" cy="10180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990033"/>
    <a:srgbClr val="FFFFFF"/>
    <a:srgbClr val="00FF99"/>
    <a:srgbClr val="E30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>
      <p:cViewPr varScale="1">
        <p:scale>
          <a:sx n="115" d="100"/>
          <a:sy n="115" d="100"/>
        </p:scale>
        <p:origin x="153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509032"/>
          </a:xfrm>
          <a:prstGeom prst="rect">
            <a:avLst/>
          </a:prstGeom>
        </p:spPr>
        <p:txBody>
          <a:bodyPr vert="horz" lIns="98472" tIns="49236" rIns="98472" bIns="49236" rtlCol="0"/>
          <a:lstStyle>
            <a:lvl1pPr algn="l">
              <a:defRPr sz="1300"/>
            </a:lvl1pPr>
          </a:lstStyle>
          <a:p>
            <a:r>
              <a:rPr lang="en-GB"/>
              <a:t>Starting School in 2019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509032"/>
          </a:xfrm>
          <a:prstGeom prst="rect">
            <a:avLst/>
          </a:prstGeom>
        </p:spPr>
        <p:txBody>
          <a:bodyPr vert="horz" lIns="98472" tIns="49236" rIns="98472" bIns="49236" rtlCol="0"/>
          <a:lstStyle>
            <a:lvl1pPr algn="r">
              <a:defRPr sz="1300"/>
            </a:lvl1pPr>
          </a:lstStyle>
          <a:p>
            <a:fld id="{FCFA9F50-BB51-4BFF-A77E-E2E1E3094234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669839"/>
            <a:ext cx="3056414" cy="509032"/>
          </a:xfrm>
          <a:prstGeom prst="rect">
            <a:avLst/>
          </a:prstGeom>
        </p:spPr>
        <p:txBody>
          <a:bodyPr vert="horz" lIns="98472" tIns="49236" rIns="98472" bIns="49236" rtlCol="0" anchor="b"/>
          <a:lstStyle>
            <a:lvl1pPr algn="l">
              <a:defRPr sz="1300"/>
            </a:lvl1pPr>
          </a:lstStyle>
          <a:p>
            <a:r>
              <a:rPr lang="en-GB"/>
              <a:t>Autumn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9669839"/>
            <a:ext cx="3056414" cy="509032"/>
          </a:xfrm>
          <a:prstGeom prst="rect">
            <a:avLst/>
          </a:prstGeom>
        </p:spPr>
        <p:txBody>
          <a:bodyPr vert="horz" lIns="98472" tIns="49236" rIns="98472" bIns="49236" rtlCol="0" anchor="b"/>
          <a:lstStyle>
            <a:lvl1pPr algn="r">
              <a:defRPr sz="1300"/>
            </a:lvl1pPr>
          </a:lstStyle>
          <a:p>
            <a:fld id="{ADBD3FA0-9FD7-4DDD-8B29-88816EA5C8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871400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510800"/>
          </a:xfrm>
          <a:prstGeom prst="rect">
            <a:avLst/>
          </a:prstGeom>
        </p:spPr>
        <p:txBody>
          <a:bodyPr vert="horz" lIns="98472" tIns="49236" rIns="98472" bIns="49236" rtlCol="0"/>
          <a:lstStyle>
            <a:lvl1pPr algn="l">
              <a:defRPr sz="1300"/>
            </a:lvl1pPr>
          </a:lstStyle>
          <a:p>
            <a:r>
              <a:rPr lang="en-GB"/>
              <a:t>Starting School in 2019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510800"/>
          </a:xfrm>
          <a:prstGeom prst="rect">
            <a:avLst/>
          </a:prstGeom>
        </p:spPr>
        <p:txBody>
          <a:bodyPr vert="horz" lIns="98472" tIns="49236" rIns="98472" bIns="49236" rtlCol="0"/>
          <a:lstStyle>
            <a:lvl1pPr algn="r">
              <a:defRPr sz="1300"/>
            </a:lvl1pPr>
          </a:lstStyle>
          <a:p>
            <a:fld id="{5FFAA181-1D2A-4E9E-83B6-89E05E8F7976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36663" y="1273175"/>
            <a:ext cx="4579937" cy="3435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472" tIns="49236" rIns="98472" bIns="4923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899432"/>
            <a:ext cx="5642610" cy="4008626"/>
          </a:xfrm>
          <a:prstGeom prst="rect">
            <a:avLst/>
          </a:prstGeom>
        </p:spPr>
        <p:txBody>
          <a:bodyPr vert="horz" lIns="98472" tIns="49236" rIns="98472" bIns="4923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669840"/>
            <a:ext cx="3056414" cy="510799"/>
          </a:xfrm>
          <a:prstGeom prst="rect">
            <a:avLst/>
          </a:prstGeom>
        </p:spPr>
        <p:txBody>
          <a:bodyPr vert="horz" lIns="98472" tIns="49236" rIns="98472" bIns="49236" rtlCol="0" anchor="b"/>
          <a:lstStyle>
            <a:lvl1pPr algn="l">
              <a:defRPr sz="1300"/>
            </a:lvl1pPr>
          </a:lstStyle>
          <a:p>
            <a:r>
              <a:rPr lang="en-GB"/>
              <a:t>Autumn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9669840"/>
            <a:ext cx="3056414" cy="510799"/>
          </a:xfrm>
          <a:prstGeom prst="rect">
            <a:avLst/>
          </a:prstGeom>
        </p:spPr>
        <p:txBody>
          <a:bodyPr vert="horz" lIns="98472" tIns="49236" rIns="98472" bIns="49236" rtlCol="0" anchor="b"/>
          <a:lstStyle>
            <a:lvl1pPr algn="r">
              <a:defRPr sz="1300"/>
            </a:lvl1pPr>
          </a:lstStyle>
          <a:p>
            <a:fld id="{3AA51104-98F3-462D-8445-73724337E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27421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Starting School in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Autumn 2018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51104-98F3-462D-8445-73724337E58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306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0592-25C3-4895-BD4B-77709916C272}" type="datetime1">
              <a:rPr lang="en-US" smtClean="0"/>
              <a:t>4/18/2023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Harrow Lodge Primary School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189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5C08-76A6-423E-B8D3-60DBE2521414}" type="datetime1">
              <a:rPr lang="en-US" smtClean="0"/>
              <a:t>4/18/2023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Harrow Lodge Primary School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871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AAF6F-C6BC-476B-83F3-70BDA3A03C6E}" type="datetime1">
              <a:rPr lang="en-US" smtClean="0"/>
              <a:t>4/18/2023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Harrow Lodge Primary School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028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96361-D5C9-4AB7-A084-6143E78C5E65}" type="datetime1">
              <a:rPr lang="en-US" smtClean="0"/>
              <a:t>4/18/2023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Harrow Lodge Primary School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603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0566C-8F6E-4736-A213-0E087E6DE0B4}" type="datetime1">
              <a:rPr lang="en-US" smtClean="0"/>
              <a:t>4/18/2023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Harrow Lodge Primary School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910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04638-F591-4578-944E-5941F16E7D32}" type="datetime1">
              <a:rPr lang="en-US" smtClean="0"/>
              <a:t>4/18/2023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Harrow Lodge Primary School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41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1499-D950-416A-99BA-1337761D384F}" type="datetime1">
              <a:rPr lang="en-US" smtClean="0"/>
              <a:t>4/18/2023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Harrow Lodge Primary School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495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0803-36FD-4769-A412-83C23250E316}" type="datetime1">
              <a:rPr lang="en-US" smtClean="0"/>
              <a:t>4/18/2023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Harrow Lodge Primary School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399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CE58-B438-4144-B9B9-77FED8270AC3}" type="datetime1">
              <a:rPr lang="en-US" smtClean="0"/>
              <a:t>4/18/2023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Harrow Lodge Primary School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696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6EE1-3226-4791-8DC8-27400FD9F095}" type="datetime1">
              <a:rPr lang="en-US" smtClean="0"/>
              <a:t>4/18/2023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Harrow Lodge Primary School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436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BD886-D0E1-4F8D-8256-95618C248EBB}" type="datetime1">
              <a:rPr lang="en-US" smtClean="0"/>
              <a:t>4/18/2023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Harrow Lodge Primary School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794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9A73C-2339-4055-BDFA-06D070FE4EF6}" type="datetime1">
              <a:rPr lang="en-US" smtClean="0"/>
              <a:t>4/18/2023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Harrow Lodge Primary School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D9010-D49A-4ACF-AA9D-ED7F898C8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862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5B52BAA-9EBC-48A6-93AD-FA5499E4A385}"/>
              </a:ext>
            </a:extLst>
          </p:cNvPr>
          <p:cNvSpPr txBox="1">
            <a:spLocks/>
          </p:cNvSpPr>
          <p:nvPr/>
        </p:nvSpPr>
        <p:spPr>
          <a:xfrm>
            <a:off x="287524" y="114496"/>
            <a:ext cx="8568952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3700" b="1" dirty="0">
                <a:solidFill>
                  <a:srgbClr val="FFFF00"/>
                </a:solidFill>
                <a:latin typeface="Arial Narrow" panose="020B0606020202030204" pitchFamily="34" charset="0"/>
              </a:rPr>
              <a:t>Welcome to Harrow Lodge Primary School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8" b="8174"/>
          <a:stretch/>
        </p:blipFill>
        <p:spPr bwMode="auto">
          <a:xfrm>
            <a:off x="457200" y="2072712"/>
            <a:ext cx="8229600" cy="45259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kern="1200">
                <a:latin typeface="+mn-lt"/>
                <a:ea typeface="+mn-ea"/>
                <a:cs typeface="+mn-cs"/>
              </a:rPr>
              <a:t>Harrow Lodge Primary School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85D9010-D49A-4ACF-AA9D-ED7F898C81D4}" type="slidenum">
              <a:rPr lang="en-GB" smtClean="0"/>
              <a:pPr>
                <a:spcAft>
                  <a:spcPts val="600"/>
                </a:spcAft>
              </a:pPr>
              <a:t>1</a:t>
            </a:fld>
            <a:endParaRPr lang="en-GB"/>
          </a:p>
        </p:txBody>
      </p:sp>
      <p:pic>
        <p:nvPicPr>
          <p:cNvPr id="10" name="Picture 2" descr="C:\Users\user15\Downloads\PL Logo.jpg">
            <a:extLst>
              <a:ext uri="{FF2B5EF4-FFF2-40B4-BE49-F238E27FC236}">
                <a16:creationId xmlns:a16="http://schemas.microsoft.com/office/drawing/2014/main" id="{70DA58A6-4222-4DEA-9F89-B739F2E41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9182"/>
            <a:ext cx="2376264" cy="114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5F51A38-DA96-4DAC-B20E-127B94FB1058}"/>
              </a:ext>
            </a:extLst>
          </p:cNvPr>
          <p:cNvGrpSpPr/>
          <p:nvPr/>
        </p:nvGrpSpPr>
        <p:grpSpPr>
          <a:xfrm>
            <a:off x="8028384" y="5661247"/>
            <a:ext cx="981835" cy="1114557"/>
            <a:chOff x="0" y="0"/>
            <a:chExt cx="2827979" cy="289459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F0F9AB6-508F-4274-9F9A-CCDA46890B58}"/>
                </a:ext>
              </a:extLst>
            </p:cNvPr>
            <p:cNvGrpSpPr/>
            <p:nvPr/>
          </p:nvGrpSpPr>
          <p:grpSpPr>
            <a:xfrm>
              <a:off x="0" y="0"/>
              <a:ext cx="2827979" cy="2894591"/>
              <a:chOff x="0" y="0"/>
              <a:chExt cx="2827979" cy="289459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4537AE0-E157-4A85-ACE0-2A391EA5A00C}"/>
                  </a:ext>
                </a:extLst>
              </p:cNvPr>
              <p:cNvPicPr/>
              <p:nvPr/>
            </p:nvPicPr>
            <p:blipFill>
              <a:blip r:embed="rId4" cstate="print">
                <a:clrChange>
                  <a:clrFrom>
                    <a:srgbClr val="B7B7B7"/>
                  </a:clrFrom>
                  <a:clrTo>
                    <a:srgbClr val="B7B7B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365" t="24359" r="42468" b="15128"/>
              <a:stretch>
                <a:fillRect/>
              </a:stretch>
            </p:blipFill>
            <p:spPr bwMode="auto">
              <a:xfrm>
                <a:off x="0" y="0"/>
                <a:ext cx="2827979" cy="2894591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341C252-A258-456B-852E-05F5A7B6AF96}"/>
                  </a:ext>
                </a:extLst>
              </p:cNvPr>
              <p:cNvGrpSpPr/>
              <p:nvPr/>
            </p:nvGrpSpPr>
            <p:grpSpPr>
              <a:xfrm>
                <a:off x="1150569" y="611618"/>
                <a:ext cx="587396" cy="508619"/>
                <a:chOff x="0" y="0"/>
                <a:chExt cx="587396" cy="508619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19AB1C69-5C75-44E5-A9BD-E0330E38EEF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587396" cy="508619"/>
                </a:xfrm>
                <a:prstGeom prst="ellipse">
                  <a:avLst/>
                </a:prstGeom>
                <a:solidFill>
                  <a:srgbClr val="2C1C8C"/>
                </a:solidFill>
                <a:ln w="25400" cap="flat" cmpd="sng" algn="ctr">
                  <a:solidFill>
                    <a:srgbClr val="2C1C8C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D31896ED-F5F5-4C95-8697-2C504EECD659}"/>
                    </a:ext>
                  </a:extLst>
                </p:cNvPr>
                <p:cNvSpPr/>
                <p:nvPr/>
              </p:nvSpPr>
              <p:spPr>
                <a:xfrm>
                  <a:off x="284615" y="169558"/>
                  <a:ext cx="102870" cy="144780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pic>
          <p:nvPicPr>
            <p:cNvPr id="13" name="Picture 12" descr="C:\Users\user15\Downloads\Logo1 (1).jpg">
              <a:extLst>
                <a:ext uri="{FF2B5EF4-FFF2-40B4-BE49-F238E27FC236}">
                  <a16:creationId xmlns:a16="http://schemas.microsoft.com/office/drawing/2014/main" id="{AFAB62C6-3F3B-464F-AE33-B5962BBC8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849" y="744842"/>
              <a:ext cx="333059" cy="30883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3917" y="807423"/>
            <a:ext cx="2776166" cy="11424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11055" y="1015394"/>
            <a:ext cx="216024" cy="194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C:\Users\user15\Downloads\Main Logo (1).jpg">
            <a:extLst>
              <a:ext uri="{FF2B5EF4-FFF2-40B4-BE49-F238E27FC236}">
                <a16:creationId xmlns:a16="http://schemas.microsoft.com/office/drawing/2014/main" id="{AF85FF18-395F-4696-AB55-BC11708D91CE}"/>
              </a:ext>
            </a:extLst>
          </p:cNvPr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515" y1="13343" x2="53837" y2="15889"/>
                        <a14:foregroundMark x1="55356" y1="11363" x2="56835" y2="7072"/>
                        <a14:foregroundMark x1="56675" y1="7261" x2="59512" y2="7449"/>
                        <a14:foregroundMark x1="59672" y1="7638" x2="61831" y2="11787"/>
                        <a14:foregroundMark x1="61831" y1="11787" x2="61351" y2="15512"/>
                        <a14:foregroundMark x1="61351" y1="15512" x2="57834" y2="22537"/>
                        <a14:foregroundMark x1="58513" y1="12353" x2="58513" y2="12353"/>
                        <a14:foregroundMark x1="58513" y1="12353" x2="58673" y2="15087"/>
                        <a14:foregroundMark x1="58513" y1="15512" x2="54037" y2="21782"/>
                        <a14:foregroundMark x1="54037" y1="21971" x2="52518" y2="26261"/>
                        <a14:foregroundMark x1="52518" y1="26450" x2="52518" y2="29986"/>
                        <a14:foregroundMark x1="52678" y1="29231" x2="53357" y2="32768"/>
                        <a14:foregroundMark x1="53517" y1="33522" x2="55995" y2="36068"/>
                        <a14:foregroundMark x1="55356" y1="35691" x2="57674" y2="37247"/>
                        <a14:foregroundMark x1="58193" y1="37624" x2="72302" y2="37624"/>
                        <a14:foregroundMark x1="72462" y1="37860" x2="71143" y2="34323"/>
                        <a14:foregroundMark x1="71463" y1="34135" x2="73781" y2="29986"/>
                        <a14:foregroundMark x1="73461" y1="30599" x2="74460" y2="27440"/>
                        <a14:foregroundMark x1="73981" y1="28430" x2="71303" y2="29420"/>
                        <a14:foregroundMark x1="71463" y1="29797" x2="69464" y2="29797"/>
                        <a14:foregroundMark x1="70304" y1="30599" x2="68665" y2="29609"/>
                        <a14:foregroundMark x1="68665" y1="29420" x2="69145" y2="28053"/>
                        <a14:foregroundMark x1="69464" y1="28241" x2="71823" y2="27440"/>
                        <a14:foregroundMark x1="71823" y1="27440" x2="74460" y2="27251"/>
                        <a14:foregroundMark x1="74620" y1="28053" x2="73981" y2="25083"/>
                        <a14:foregroundMark x1="73981" y1="25083" x2="75460" y2="25083"/>
                        <a14:foregroundMark x1="75140" y1="25271" x2="74620" y2="22537"/>
                        <a14:foregroundMark x1="74620" y1="23527" x2="74141" y2="22348"/>
                        <a14:foregroundMark x1="74301" y1="22537" x2="71982" y2="21782"/>
                        <a14:foregroundMark x1="72302" y1="22159" x2="74980" y2="21169"/>
                        <a14:foregroundMark x1="75460" y1="21358" x2="74780" y2="19000"/>
                        <a14:foregroundMark x1="74620" y1="19425" x2="71982" y2="18435"/>
                        <a14:foregroundMark x1="71982" y1="18435" x2="75620" y2="17445"/>
                        <a14:foregroundMark x1="75620" y1="17445" x2="74301" y2="15087"/>
                        <a14:foregroundMark x1="74301" y1="15087" x2="75300" y2="14710"/>
                        <a14:foregroundMark x1="75300" y1="14710" x2="73461" y2="11551"/>
                        <a14:foregroundMark x1="73781" y1="12541" x2="72302" y2="11787"/>
                        <a14:foregroundMark x1="72302" y1="12164" x2="71143" y2="11787"/>
                        <a14:foregroundMark x1="71623" y1="12164" x2="65148" y2="15087"/>
                        <a14:foregroundMark x1="65148" y1="15889" x2="64668" y2="15512"/>
                        <a14:foregroundMark x1="65148" y1="15512" x2="57994" y2="22537"/>
                        <a14:foregroundMark x1="480" y1="87270" x2="6315" y2="85903"/>
                        <a14:foregroundMark x1="6635" y1="86280" x2="10631" y2="86657"/>
                        <a14:foregroundMark x1="11151" y1="87082" x2="12790" y2="87270"/>
                        <a14:foregroundMark x1="12950" y1="87270" x2="13309" y2="83923"/>
                        <a14:foregroundMark x1="13629" y1="83734" x2="16627" y2="82933"/>
                        <a14:foregroundMark x1="17106" y1="83357" x2="25580" y2="83734"/>
                        <a14:foregroundMark x1="25779" y1="84111" x2="32094" y2="85101"/>
                        <a14:foregroundMark x1="679" y1="88637" x2="3837" y2="89392"/>
                        <a14:foregroundMark x1="3637" y1="90005" x2="5316" y2="91183"/>
                        <a14:foregroundMark x1="4996" y1="91749" x2="1479" y2="95474"/>
                        <a14:foregroundMark x1="2318" y1="95285" x2="1839" y2="96464"/>
                        <a14:foregroundMark x1="2678" y1="96275" x2="5316" y2="95898"/>
                        <a14:foregroundMark x1="5476" y1="96464" x2="9153" y2="96841"/>
                        <a14:foregroundMark x1="9472" y1="97265" x2="9472" y2="97265"/>
                        <a14:foregroundMark x1="10472" y1="97077" x2="17946" y2="99623"/>
                        <a14:foregroundMark x1="22102" y1="99198" x2="22942" y2="96653"/>
                        <a14:foregroundMark x1="23102" y1="96464" x2="22422" y2="94908"/>
                        <a14:foregroundMark x1="23421" y1="95285" x2="45883" y2="99811"/>
                        <a14:foregroundMark x1="53197" y1="99198" x2="61990" y2="98633"/>
                        <a14:foregroundMark x1="62350" y1="99010" x2="70624" y2="96653"/>
                        <a14:foregroundMark x1="71463" y1="96464" x2="77138" y2="95474"/>
                        <a14:foregroundMark x1="77298" y1="95474" x2="77298" y2="98020"/>
                        <a14:foregroundMark x1="77298" y1="97831" x2="78617" y2="99434"/>
                        <a14:foregroundMark x1="83773" y1="99010" x2="93565" y2="96464"/>
                        <a14:foregroundMark x1="93925" y1="96464" x2="98721" y2="96841"/>
                        <a14:foregroundMark x1="98561" y1="96275" x2="94924" y2="90995"/>
                        <a14:foregroundMark x1="95244" y1="91938" x2="95084" y2="91183"/>
                        <a14:foregroundMark x1="94924" y1="91183" x2="96563" y2="89392"/>
                        <a14:foregroundMark x1="96723" y1="89816" x2="99081" y2="88637"/>
                        <a14:foregroundMark x1="99400" y1="87836" x2="97562" y2="86469"/>
                        <a14:foregroundMark x1="97562" y1="86469" x2="94924" y2="86091"/>
                        <a14:foregroundMark x1="95084" y1="86091" x2="87410" y2="86846"/>
                        <a14:foregroundMark x1="87930" y1="87270" x2="87090" y2="83734"/>
                        <a14:foregroundMark x1="87090" y1="84300" x2="85252" y2="83121"/>
                        <a14:foregroundMark x1="85092" y1="82933" x2="75979" y2="83734"/>
                        <a14:foregroundMark x1="75779" y1="83734" x2="66147" y2="8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97" y="892594"/>
            <a:ext cx="1044116" cy="897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422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/>
              <a:t>YEAR 2 PHONICS SCREENING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2CBC4-9E4E-4625-B0C5-0EA74E312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HARROW LODGE PRIMARY   =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NATIONAL LAST  YEAR            =  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                                     Harrow Lodge achieved higher</a:t>
            </a:r>
          </a:p>
          <a:p>
            <a:pPr marL="0" indent="0">
              <a:buNone/>
            </a:pPr>
            <a:r>
              <a:rPr lang="en-GB" dirty="0"/>
              <a:t>                                      than most schools by  </a:t>
            </a:r>
            <a:r>
              <a:rPr lang="en-GB" dirty="0" smtClean="0"/>
              <a:t>6% 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9058AB-D2B3-4A39-808B-E14BCD14977C}"/>
              </a:ext>
            </a:extLst>
          </p:cNvPr>
          <p:cNvSpPr/>
          <p:nvPr/>
        </p:nvSpPr>
        <p:spPr>
          <a:xfrm>
            <a:off x="5796136" y="1726454"/>
            <a:ext cx="3079259" cy="1323439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 w="38100"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97 %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47E21C-61B1-46AD-BEFA-278151FBDD04}"/>
              </a:ext>
            </a:extLst>
          </p:cNvPr>
          <p:cNvSpPr/>
          <p:nvPr/>
        </p:nvSpPr>
        <p:spPr>
          <a:xfrm>
            <a:off x="5796135" y="3429000"/>
            <a:ext cx="3079259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smtClean="0">
                <a:ln/>
                <a:solidFill>
                  <a:srgbClr val="002060"/>
                </a:solidFill>
              </a:rPr>
              <a:t>91 </a:t>
            </a:r>
            <a:r>
              <a:rPr lang="en-US" sz="8000" b="1" dirty="0">
                <a:ln/>
                <a:solidFill>
                  <a:srgbClr val="002060"/>
                </a:solidFill>
              </a:rPr>
              <a:t>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F67A97-3B53-4EA8-88DC-BEDAA7DF14AE}"/>
              </a:ext>
            </a:extLst>
          </p:cNvPr>
          <p:cNvSpPr/>
          <p:nvPr/>
        </p:nvSpPr>
        <p:spPr>
          <a:xfrm>
            <a:off x="457200" y="4918888"/>
            <a:ext cx="3079259" cy="1446550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38100"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6</a:t>
            </a:r>
            <a:r>
              <a:rPr lang="en-US" sz="8800" b="1" dirty="0" smtClean="0">
                <a:ln w="38100"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 </a:t>
            </a:r>
            <a:r>
              <a:rPr lang="en-US" sz="8800" b="1" dirty="0">
                <a:ln w="38100"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%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Harrow Lodge Primary School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10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820" y="5939885"/>
            <a:ext cx="73768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9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GB" u="sng" dirty="0" smtClean="0"/>
              <a:t>KS1 </a:t>
            </a:r>
            <a:r>
              <a:rPr lang="en-GB" u="sng" dirty="0"/>
              <a:t>RESULTS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Harrow Lodge Primary School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11</a:t>
            </a:fld>
            <a:endParaRPr lang="en-GB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807643"/>
              </p:ext>
            </p:extLst>
          </p:nvPr>
        </p:nvGraphicFramePr>
        <p:xfrm>
          <a:off x="395536" y="1412776"/>
          <a:ext cx="8229600" cy="4444732"/>
        </p:xfrm>
        <a:graphic>
          <a:graphicData uri="http://schemas.openxmlformats.org/drawingml/2006/table">
            <a:tbl>
              <a:tblPr firstRow="1" bandRow="1"/>
              <a:tblGrid>
                <a:gridCol w="2972733">
                  <a:extLst>
                    <a:ext uri="{9D8B030D-6E8A-4147-A177-3AD203B41FA5}">
                      <a16:colId xmlns:a16="http://schemas.microsoft.com/office/drawing/2014/main" val="3381395918"/>
                    </a:ext>
                  </a:extLst>
                </a:gridCol>
                <a:gridCol w="3087300">
                  <a:extLst>
                    <a:ext uri="{9D8B030D-6E8A-4147-A177-3AD203B41FA5}">
                      <a16:colId xmlns:a16="http://schemas.microsoft.com/office/drawing/2014/main" val="3276588198"/>
                    </a:ext>
                  </a:extLst>
                </a:gridCol>
                <a:gridCol w="2169567">
                  <a:extLst>
                    <a:ext uri="{9D8B030D-6E8A-4147-A177-3AD203B41FA5}">
                      <a16:colId xmlns:a16="http://schemas.microsoft.com/office/drawing/2014/main" val="2330289875"/>
                    </a:ext>
                  </a:extLst>
                </a:gridCol>
              </a:tblGrid>
              <a:tr h="13186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800" kern="12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SUBJECT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5" marR="86375" marT="43187" marB="4318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800" kern="12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Harrow Lodge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5" marR="86375" marT="43187" marB="4318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3800" kern="12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National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5" marR="86375" marT="43187" marB="4318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601654"/>
                  </a:ext>
                </a:extLst>
              </a:tr>
              <a:tr h="779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4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READING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5" marR="86375" marT="43187" marB="4318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42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78 %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5" marR="86375" marT="43187" marB="4318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4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75 %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5" marR="86375" marT="43187" marB="4318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637677"/>
                  </a:ext>
                </a:extLst>
              </a:tr>
              <a:tr h="779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4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WRITING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5" marR="86375" marT="43187" marB="4318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4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77 %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5" marR="86375" marT="43187" marB="4318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4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69 %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5" marR="86375" marT="43187" marB="4318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897470"/>
                  </a:ext>
                </a:extLst>
              </a:tr>
              <a:tr h="779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4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MATHS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5" marR="86375" marT="43187" marB="4318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4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83 %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5" marR="86375" marT="43187" marB="4318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4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76 %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5" marR="86375" marT="43187" marB="4318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300134"/>
                  </a:ext>
                </a:extLst>
              </a:tr>
              <a:tr h="779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4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COMBINED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5" marR="86375" marT="43187" marB="4318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42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73 %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5" marR="86375" marT="43187" marB="4318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42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65 %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375" marR="86375" marT="43187" marB="4318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96727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296" y="5987510"/>
            <a:ext cx="73768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9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A4372A8-E4D8-4F20-87C8-785F92E149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914748"/>
              </p:ext>
            </p:extLst>
          </p:nvPr>
        </p:nvGraphicFramePr>
        <p:xfrm>
          <a:off x="451727" y="109970"/>
          <a:ext cx="8240546" cy="658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40546">
                  <a:extLst>
                    <a:ext uri="{9D8B030D-6E8A-4147-A177-3AD203B41FA5}">
                      <a16:colId xmlns:a16="http://schemas.microsoft.com/office/drawing/2014/main" val="2773634578"/>
                    </a:ext>
                  </a:extLst>
                </a:gridCol>
              </a:tblGrid>
              <a:tr h="727907">
                <a:tc>
                  <a:txBody>
                    <a:bodyPr/>
                    <a:lstStyle/>
                    <a:p>
                      <a:pPr algn="ctr"/>
                      <a:r>
                        <a:rPr lang="en-GB" sz="4800" b="1" u="sng" dirty="0">
                          <a:solidFill>
                            <a:srgbClr val="FF0000"/>
                          </a:solidFill>
                        </a:rPr>
                        <a:t>CLUBS - </a:t>
                      </a:r>
                      <a:r>
                        <a:rPr lang="en-GB" sz="4800" b="1" u="sng" dirty="0" smtClean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</a:rPr>
                        <a:t>£3.50</a:t>
                      </a:r>
                      <a:endParaRPr lang="en-GB" sz="4800" dirty="0">
                        <a:highlight>
                          <a:srgbClr val="FFFF00"/>
                        </a:highligh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5019676"/>
                  </a:ext>
                </a:extLst>
              </a:tr>
              <a:tr h="56615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Football – Club &amp; School Teams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370388"/>
                  </a:ext>
                </a:extLst>
              </a:tr>
              <a:tr h="56615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Dodge-ball, </a:t>
                      </a:r>
                      <a:r>
                        <a:rPr lang="en-GB" sz="3600" dirty="0" smtClean="0"/>
                        <a:t>Multi-sports, Gymnastics</a:t>
                      </a:r>
                      <a:endParaRPr lang="en-GB" sz="3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1566267"/>
                  </a:ext>
                </a:extLst>
              </a:tr>
              <a:tr h="5661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dirty="0" smtClean="0"/>
                        <a:t>Karate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8171280"/>
                  </a:ext>
                </a:extLst>
              </a:tr>
              <a:tr h="5661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dirty="0"/>
                        <a:t>Performing Arts &amp; </a:t>
                      </a:r>
                      <a:r>
                        <a:rPr lang="en-GB" sz="3600" dirty="0" smtClean="0"/>
                        <a:t>Choir, Recorder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7194771"/>
                  </a:ext>
                </a:extLst>
              </a:tr>
              <a:tr h="56615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 smtClean="0"/>
                        <a:t>Mindfulness</a:t>
                      </a:r>
                      <a:endParaRPr lang="en-GB" sz="3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7592018"/>
                  </a:ext>
                </a:extLst>
              </a:tr>
              <a:tr h="56615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 smtClean="0"/>
                        <a:t>Arts &amp; Crafts </a:t>
                      </a:r>
                      <a:endParaRPr lang="en-GB" sz="3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720486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dirty="0" smtClean="0"/>
                        <a:t>Cookery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96787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 smtClean="0"/>
                        <a:t>Quiz</a:t>
                      </a:r>
                      <a:r>
                        <a:rPr lang="en-GB" sz="3600" baseline="0" dirty="0" smtClean="0"/>
                        <a:t> Club</a:t>
                      </a:r>
                      <a:endParaRPr lang="en-GB" sz="3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822951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endParaRPr lang="en-GB" sz="3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8827093"/>
                  </a:ext>
                </a:extLst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12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118" y="5987510"/>
            <a:ext cx="73768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Harrow Lodge Primary School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13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75774">
            <a:off x="411374" y="551593"/>
            <a:ext cx="4968588" cy="24842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2504982" y="3140968"/>
            <a:ext cx="64595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dirty="0" smtClean="0"/>
              <a:t>Start Time: 7:30 am</a:t>
            </a:r>
          </a:p>
          <a:p>
            <a:pPr>
              <a:lnSpc>
                <a:spcPct val="150000"/>
              </a:lnSpc>
            </a:pPr>
            <a:r>
              <a:rPr lang="en-GB" sz="3200" dirty="0" smtClean="0"/>
              <a:t>Cereal Bars &amp; Fruit only after 8:15 am</a:t>
            </a:r>
          </a:p>
          <a:p>
            <a:pPr>
              <a:lnSpc>
                <a:spcPct val="150000"/>
              </a:lnSpc>
            </a:pPr>
            <a:r>
              <a:rPr lang="en-GB" sz="3200" dirty="0" smtClean="0"/>
              <a:t>Cost: £3.00 per session</a:t>
            </a:r>
          </a:p>
          <a:p>
            <a:pPr>
              <a:lnSpc>
                <a:spcPct val="150000"/>
              </a:lnSpc>
            </a:pPr>
            <a:r>
              <a:rPr lang="en-GB" sz="3200" dirty="0" smtClean="0"/>
              <a:t>Booking Required</a:t>
            </a:r>
            <a:endParaRPr lang="en-GB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315" b="79815" l="5500" r="94900"/>
                    </a14:imgEffect>
                  </a14:imgLayer>
                </a14:imgProps>
              </a:ext>
            </a:extLst>
          </a:blip>
          <a:srcRect l="5292" t="13094" r="5502" b="20052"/>
          <a:stretch/>
        </p:blipFill>
        <p:spPr>
          <a:xfrm>
            <a:off x="6084168" y="470563"/>
            <a:ext cx="2757947" cy="22322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41" b="99015" l="402" r="9477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388" y="4432976"/>
            <a:ext cx="2371725" cy="19335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0" b="84792" l="6462" r="99077"/>
                    </a14:imgEffect>
                  </a14:imgLayer>
                </a14:imgProps>
              </a:ext>
            </a:extLst>
          </a:blip>
          <a:srcRect l="6321" t="2636" b="12344"/>
          <a:stretch/>
        </p:blipFill>
        <p:spPr>
          <a:xfrm>
            <a:off x="6300192" y="4765725"/>
            <a:ext cx="2736304" cy="183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01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GB" u="sng" dirty="0"/>
              <a:t>Wider-Curriculum Opportunities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E69F52-DADE-451C-A1AC-E6F49B21B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21835"/>
            <a:ext cx="8229600" cy="5231501"/>
          </a:xfrm>
        </p:spPr>
        <p:txBody>
          <a:bodyPr>
            <a:normAutofit/>
          </a:bodyPr>
          <a:lstStyle/>
          <a:p>
            <a:r>
              <a:rPr lang="en-GB" dirty="0"/>
              <a:t>Chicks</a:t>
            </a:r>
          </a:p>
          <a:p>
            <a:r>
              <a:rPr lang="en-GB" dirty="0"/>
              <a:t>Marsh Farm Visit</a:t>
            </a:r>
          </a:p>
          <a:p>
            <a:r>
              <a:rPr lang="en-GB" dirty="0"/>
              <a:t>Reptile Experience</a:t>
            </a:r>
          </a:p>
          <a:p>
            <a:r>
              <a:rPr lang="en-GB" dirty="0" smtClean="0"/>
              <a:t>Guinea-pig </a:t>
            </a:r>
            <a:r>
              <a:rPr lang="en-GB" dirty="0"/>
              <a:t>pets</a:t>
            </a:r>
          </a:p>
          <a:p>
            <a:r>
              <a:rPr lang="en-GB" dirty="0"/>
              <a:t>Fire-fighters, ambulance, police</a:t>
            </a:r>
          </a:p>
          <a:p>
            <a:r>
              <a:rPr lang="en-GB" dirty="0"/>
              <a:t>British values week</a:t>
            </a:r>
          </a:p>
          <a:p>
            <a:r>
              <a:rPr lang="en-GB" dirty="0"/>
              <a:t>Culture Week</a:t>
            </a:r>
          </a:p>
          <a:p>
            <a:r>
              <a:rPr lang="en-GB" dirty="0"/>
              <a:t>World Festivals eg Chinese New Year etc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120">
            <a:off x="6200073" y="1417740"/>
            <a:ext cx="2425452" cy="2425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Harrow Lodge Primary School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14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820" y="5987510"/>
            <a:ext cx="73768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2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harrow lodge primary school">
            <a:extLst>
              <a:ext uri="{FF2B5EF4-FFF2-40B4-BE49-F238E27FC236}">
                <a16:creationId xmlns:a16="http://schemas.microsoft.com/office/drawing/2014/main" id="{DC84F81D-5A12-4F8D-9E5E-02728FE83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301A43-75EB-447F-B308-41D70961E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British Values Week 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Harrow Lodge Primary School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15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180" y="6047003"/>
            <a:ext cx="73768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3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harrow lodge primary school">
            <a:extLst>
              <a:ext uri="{FF2B5EF4-FFF2-40B4-BE49-F238E27FC236}">
                <a16:creationId xmlns:a16="http://schemas.microsoft.com/office/drawing/2014/main" id="{75B2D33C-BD63-4CA3-8E7A-31376C4DEA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6C93C1-D92E-4316-B29C-E8B479CF0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Prince &amp; Princess Day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Harrow Lodge Primary School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16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080" y="5987510"/>
            <a:ext cx="73768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436" y="-9437"/>
            <a:ext cx="5730564" cy="42740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42"/>
            <a:ext cx="3460977" cy="3373738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Harrow Lodge Primary School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17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960" y="6064978"/>
            <a:ext cx="737680" cy="737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59016"/>
            <a:ext cx="4655326" cy="34909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/>
          <a:stretch/>
        </p:blipFill>
        <p:spPr>
          <a:xfrm>
            <a:off x="4658027" y="3933056"/>
            <a:ext cx="4483273" cy="2891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6C93C1-D92E-4316-B29C-E8B479CF0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97" y="6064978"/>
            <a:ext cx="9061327" cy="616758"/>
          </a:xfrm>
          <a:solidFill>
            <a:schemeClr val="bg1"/>
          </a:solidFill>
          <a:ln w="107950" cmpd="thickThin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Platinum Jubilee Celebrations</a:t>
            </a:r>
            <a:endParaRPr 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4159" y="6018958"/>
            <a:ext cx="73768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9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2AC7D7-97B5-4524-8B8D-220E953AC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 dirty="0">
                <a:solidFill>
                  <a:srgbClr val="FFFF00"/>
                </a:solidFill>
              </a:rPr>
              <a:t>Life at Harrow Lodge</a:t>
            </a:r>
          </a:p>
        </p:txBody>
      </p:sp>
      <p:pic>
        <p:nvPicPr>
          <p:cNvPr id="6148" name="Picture 4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33533126-B794-43BA-8CAC-2C0460843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" y="772073"/>
            <a:ext cx="4091937" cy="306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A group of people standing on the floor&#10;&#10;Description generated with very high confidence">
            <a:extLst>
              <a:ext uri="{FF2B5EF4-FFF2-40B4-BE49-F238E27FC236}">
                <a16:creationId xmlns:a16="http://schemas.microsoft.com/office/drawing/2014/main" id="{09AB755C-22DC-4476-9278-64A43E435E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032" y="772073"/>
            <a:ext cx="4091938" cy="306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Harrow Lodge Primary School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18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960" y="5987510"/>
            <a:ext cx="73768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7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DC1B8-0729-4CF2-800E-B44BD1D37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86" y="260648"/>
            <a:ext cx="3367009" cy="1944216"/>
          </a:xfrm>
        </p:spPr>
        <p:txBody>
          <a:bodyPr>
            <a:normAutofit/>
          </a:bodyPr>
          <a:lstStyle/>
          <a:p>
            <a:r>
              <a:rPr lang="en-GB" sz="9600" dirty="0">
                <a:solidFill>
                  <a:srgbClr val="FFFF00"/>
                </a:solidFill>
              </a:rPr>
              <a:t>EYFS</a:t>
            </a:r>
            <a:r>
              <a:rPr lang="en-GB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9525139-D1F3-4026-AC6E-DA7A70D0F3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56" y="2564904"/>
            <a:ext cx="4834880" cy="36261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69A010D9-3625-4ABB-AD36-DE42B5D6EC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5" t="15107" r="16609"/>
          <a:stretch/>
        </p:blipFill>
        <p:spPr bwMode="auto">
          <a:xfrm>
            <a:off x="5652120" y="3541960"/>
            <a:ext cx="3114008" cy="29969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Harrow Lodge Primary School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19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960" y="6037828"/>
            <a:ext cx="737680" cy="737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1686" y="292442"/>
            <a:ext cx="4365114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4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30367-4A5F-4BBA-A61D-C7D8CAEFDAB7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610669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ABFD809-D29E-4FF9-9B38-2379BC8AE6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142691"/>
              </p:ext>
            </p:extLst>
          </p:nvPr>
        </p:nvGraphicFramePr>
        <p:xfrm>
          <a:off x="611560" y="166206"/>
          <a:ext cx="7920880" cy="534486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148489717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2062871446"/>
                    </a:ext>
                  </a:extLst>
                </a:gridCol>
              </a:tblGrid>
              <a:tr h="505669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30583"/>
                  </a:ext>
                </a:extLst>
              </a:tr>
              <a:tr h="557492">
                <a:tc>
                  <a:txBody>
                    <a:bodyPr/>
                    <a:lstStyle/>
                    <a:p>
                      <a:r>
                        <a:rPr lang="en-GB" sz="2400" dirty="0"/>
                        <a:t>HEAD TEACHER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Mrs Lynette Searle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0295678"/>
                  </a:ext>
                </a:extLst>
              </a:tr>
              <a:tr h="637134">
                <a:tc>
                  <a:txBody>
                    <a:bodyPr/>
                    <a:lstStyle/>
                    <a:p>
                      <a:r>
                        <a:rPr lang="en-GB" sz="2400" dirty="0"/>
                        <a:t>DEPUTY HEAD TEACHER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Ms Michelle </a:t>
                      </a:r>
                      <a:r>
                        <a:rPr lang="en-GB" sz="2400" dirty="0" smtClean="0"/>
                        <a:t>Clarke</a:t>
                      </a:r>
                      <a:endParaRPr lang="en-GB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1359198"/>
                  </a:ext>
                </a:extLst>
              </a:tr>
              <a:tr h="637134">
                <a:tc>
                  <a:txBody>
                    <a:bodyPr/>
                    <a:lstStyle/>
                    <a:p>
                      <a:r>
                        <a:rPr lang="en-GB" sz="2400" dirty="0"/>
                        <a:t>ASSISTANT HEAD </a:t>
                      </a:r>
                      <a:r>
                        <a:rPr lang="en-GB" sz="2400" dirty="0" smtClean="0"/>
                        <a:t>TEACHER</a:t>
                      </a:r>
                    </a:p>
                    <a:p>
                      <a:r>
                        <a:rPr lang="en-GB" sz="2400" dirty="0" smtClean="0"/>
                        <a:t>&amp; SAFEGUARDING</a:t>
                      </a:r>
                      <a:r>
                        <a:rPr lang="en-GB" sz="2400" baseline="0" dirty="0" smtClean="0"/>
                        <a:t> LEAD</a:t>
                      </a:r>
                      <a:endParaRPr lang="en-GB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Mrs Lorraine Waddington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5642785"/>
                  </a:ext>
                </a:extLst>
              </a:tr>
              <a:tr h="637134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SENDCo</a:t>
                      </a:r>
                      <a:endParaRPr lang="en-GB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Mrs Sarah Boyes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2844455"/>
                  </a:ext>
                </a:extLst>
              </a:tr>
              <a:tr h="637134">
                <a:tc>
                  <a:txBody>
                    <a:bodyPr/>
                    <a:lstStyle/>
                    <a:p>
                      <a:r>
                        <a:rPr lang="en-GB" sz="2400" dirty="0"/>
                        <a:t>PASTORAL &amp; BEHAVIOUR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Mrs Andrea Petrie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5634439"/>
                  </a:ext>
                </a:extLst>
              </a:tr>
              <a:tr h="637134">
                <a:tc>
                  <a:txBody>
                    <a:bodyPr/>
                    <a:lstStyle/>
                    <a:p>
                      <a:r>
                        <a:rPr lang="en-GB" sz="2400" dirty="0"/>
                        <a:t>CLASS TEACHERS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Miss Goodwin &amp; Mrs Harding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0102264"/>
                  </a:ext>
                </a:extLst>
              </a:tr>
              <a:tr h="9102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ASSISTANT PRACTITIONERS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Mrs </a:t>
                      </a:r>
                      <a:r>
                        <a:rPr lang="en-GB" sz="2400" dirty="0" smtClean="0"/>
                        <a:t>Jayne Swain</a:t>
                      </a:r>
                      <a:endParaRPr lang="en-GB" sz="2400" dirty="0"/>
                    </a:p>
                    <a:p>
                      <a:r>
                        <a:rPr lang="en-GB" sz="2400" dirty="0"/>
                        <a:t>Mrs Claire Welch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183288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DB5AACC-661F-4B62-B40E-B476F770D3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408028"/>
              </p:ext>
            </p:extLst>
          </p:nvPr>
        </p:nvGraphicFramePr>
        <p:xfrm>
          <a:off x="1524000" y="5718855"/>
          <a:ext cx="6096000" cy="74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02170215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2676346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PARTNERSHIP LEARNING MULTI-ACADEMY TRUST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845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CEO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MR ROGER LEIGHTON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5026672"/>
                  </a:ext>
                </a:extLst>
              </a:tr>
            </a:tbl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Harrow Lodge Primary School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2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281" y="5725165"/>
            <a:ext cx="734219" cy="73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8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O:\Photos for facebook and website\2018-19\Reception\P10506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672408" cy="27543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O:\Photos for facebook and website\2018-19\Reception\P10506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285524"/>
            <a:ext cx="2376264" cy="31683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Harrow Lodge Primary School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20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888" y="6009252"/>
            <a:ext cx="737680" cy="737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265034"/>
            <a:ext cx="3981033" cy="2719052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434" y="3619009"/>
            <a:ext cx="3456732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9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30340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We have a School Dog!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Harrow Lodge Primary School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21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316">
            <a:off x="4410456" y="775055"/>
            <a:ext cx="3930177" cy="5474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Image previe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8" b="16564"/>
          <a:stretch/>
        </p:blipFill>
        <p:spPr bwMode="auto">
          <a:xfrm rot="20738343">
            <a:off x="649020" y="1425200"/>
            <a:ext cx="3708043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381361" y="5548687"/>
            <a:ext cx="3463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Meet…   </a:t>
            </a:r>
            <a:r>
              <a:rPr lang="en-GB" sz="4800" dirty="0" smtClean="0">
                <a:solidFill>
                  <a:srgbClr val="FF0000"/>
                </a:solidFill>
              </a:rPr>
              <a:t>Nala</a:t>
            </a:r>
            <a:endParaRPr lang="en-GB" sz="48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853" y="6010844"/>
            <a:ext cx="73768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6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688">
            <a:off x="3707904" y="764704"/>
            <a:ext cx="4791050" cy="2708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Harrow Lodge Primary School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22</a:t>
            </a:fld>
            <a:endParaRPr lang="en-GB"/>
          </a:p>
        </p:txBody>
      </p:sp>
      <p:sp>
        <p:nvSpPr>
          <p:cNvPr id="2" name="TextBox 1"/>
          <p:cNvSpPr txBox="1"/>
          <p:nvPr/>
        </p:nvSpPr>
        <p:spPr>
          <a:xfrm rot="20306648">
            <a:off x="344524" y="478541"/>
            <a:ext cx="2880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Learning an instrument</a:t>
            </a:r>
            <a:endParaRPr lang="en-GB" sz="4400" dirty="0"/>
          </a:p>
        </p:txBody>
      </p:sp>
      <p:pic>
        <p:nvPicPr>
          <p:cNvPr id="2050" name="Picture 2" descr="Colorful Watercolor Musical Notes and Piano Keyboard Set Clip image 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1549">
            <a:off x="903094" y="3398606"/>
            <a:ext cx="2304257" cy="24417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86507" y="3615411"/>
            <a:ext cx="21602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Piano</a:t>
            </a:r>
          </a:p>
          <a:p>
            <a:r>
              <a:rPr lang="en-GB" sz="4000" dirty="0" smtClean="0"/>
              <a:t>Guitar</a:t>
            </a:r>
          </a:p>
          <a:p>
            <a:r>
              <a:rPr lang="en-GB" sz="4000" dirty="0" smtClean="0"/>
              <a:t>Violin</a:t>
            </a:r>
          </a:p>
          <a:p>
            <a:r>
              <a:rPr lang="en-GB" sz="4000" dirty="0" smtClean="0"/>
              <a:t>Drums</a:t>
            </a:r>
            <a:endParaRPr lang="en-GB" sz="4000" dirty="0"/>
          </a:p>
        </p:txBody>
      </p:sp>
      <p:pic>
        <p:nvPicPr>
          <p:cNvPr id="2052" name="Picture 4" descr="1,855 Jazz Drummer Cliparts, Stock Vector and Royalty Free Jazz Drummer  Illustr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0817">
            <a:off x="6066808" y="4264622"/>
            <a:ext cx="1924955" cy="19249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1285" y="5987510"/>
            <a:ext cx="73768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7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189" y="116632"/>
            <a:ext cx="8229600" cy="936104"/>
          </a:xfrm>
        </p:spPr>
        <p:txBody>
          <a:bodyPr/>
          <a:lstStyle/>
          <a:p>
            <a:r>
              <a:rPr lang="en-GB" u="sng" dirty="0"/>
              <a:t>Future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460" y="103513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Playground Improvements</a:t>
            </a:r>
          </a:p>
          <a:p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00692"/>
            <a:ext cx="2880320" cy="19182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7"/>
          <a:stretch/>
        </p:blipFill>
        <p:spPr bwMode="auto">
          <a:xfrm>
            <a:off x="356567" y="4077072"/>
            <a:ext cx="3456806" cy="23370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Harrow Lodge Primary School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23</a:t>
            </a:fld>
            <a:endParaRPr lang="en-GB"/>
          </a:p>
        </p:txBody>
      </p:sp>
      <p:pic>
        <p:nvPicPr>
          <p:cNvPr id="1026" name="Picture 2" descr="Bike Shelters - Duo-Gard | Bike shelter, Bike storage roof, Bike parki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2" t="13103" r="3779" b="10186"/>
          <a:stretch/>
        </p:blipFill>
        <p:spPr bwMode="auto">
          <a:xfrm>
            <a:off x="346072" y="1697640"/>
            <a:ext cx="3504058" cy="19818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eehouse playground - Picture of Ellingham Hall, Alnwick - Tripadvis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575" y="3298111"/>
            <a:ext cx="3895796" cy="29183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7960" y="6034916"/>
            <a:ext cx="73768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7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Harrow Lodge Primary School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24</a:t>
            </a:fld>
            <a:endParaRPr lang="en-GB"/>
          </a:p>
        </p:txBody>
      </p:sp>
      <p:pic>
        <p:nvPicPr>
          <p:cNvPr id="15" name="Picture 14" descr="10 Things You Need to Know Your First Year Teaching Middle School Art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21"/>
          <a:stretch/>
        </p:blipFill>
        <p:spPr bwMode="auto">
          <a:xfrm>
            <a:off x="467544" y="2708920"/>
            <a:ext cx="4176464" cy="31683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http://bookishkids.co.uk/wp-content/uploads/2014/09/librarynelson_s-whitefield-infant-school-and-nurse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48680"/>
            <a:ext cx="4466029" cy="28596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960" y="6060219"/>
            <a:ext cx="737680" cy="73768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51992" y="1958555"/>
            <a:ext cx="1872208" cy="6070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Art Room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3511590"/>
            <a:ext cx="2712955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6A539A-E17F-4B47-BFF8-6FC7698F38C1}"/>
              </a:ext>
            </a:extLst>
          </p:cNvPr>
          <p:cNvSpPr txBox="1"/>
          <p:nvPr/>
        </p:nvSpPr>
        <p:spPr>
          <a:xfrm>
            <a:off x="129208" y="325156"/>
            <a:ext cx="8885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Our school runs on </a:t>
            </a:r>
            <a:r>
              <a:rPr lang="en-GB" sz="5400" b="1" dirty="0">
                <a:solidFill>
                  <a:srgbClr val="FF0000"/>
                </a:solidFill>
              </a:rPr>
              <a:t>2</a:t>
            </a:r>
            <a:r>
              <a:rPr lang="en-GB" sz="5400" dirty="0"/>
              <a:t> principles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0D887E-11E6-4C64-8EC3-7E3A74EB0DC8}"/>
              </a:ext>
            </a:extLst>
          </p:cNvPr>
          <p:cNvSpPr txBox="1"/>
          <p:nvPr/>
        </p:nvSpPr>
        <p:spPr>
          <a:xfrm>
            <a:off x="611560" y="1735298"/>
            <a:ext cx="3250096" cy="854080"/>
          </a:xfrm>
          <a:prstGeom prst="rect">
            <a:avLst/>
          </a:prstGeom>
          <a:solidFill>
            <a:srgbClr val="C00000"/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4950" b="1" dirty="0">
                <a:solidFill>
                  <a:srgbClr val="FFFF00"/>
                </a:solidFill>
              </a:rPr>
              <a:t>Core Values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434392-3D3F-4457-AC50-54E7436198BE}"/>
              </a:ext>
            </a:extLst>
          </p:cNvPr>
          <p:cNvSpPr txBox="1"/>
          <p:nvPr/>
        </p:nvSpPr>
        <p:spPr>
          <a:xfrm>
            <a:off x="5150954" y="1735298"/>
            <a:ext cx="3250096" cy="854080"/>
          </a:xfrm>
          <a:prstGeom prst="rect">
            <a:avLst/>
          </a:prstGeom>
          <a:solidFill>
            <a:srgbClr val="C00000"/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950" b="1" dirty="0">
                <a:solidFill>
                  <a:srgbClr val="FFFF00"/>
                </a:solidFill>
              </a:rPr>
              <a:t>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F7B0F7-2396-45A7-8714-B6A896CDB278}"/>
              </a:ext>
            </a:extLst>
          </p:cNvPr>
          <p:cNvSpPr txBox="1"/>
          <p:nvPr/>
        </p:nvSpPr>
        <p:spPr>
          <a:xfrm>
            <a:off x="1118912" y="2814880"/>
            <a:ext cx="2682044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50" b="1" dirty="0"/>
              <a:t>R</a:t>
            </a:r>
            <a:r>
              <a:rPr lang="en-GB" sz="4050" b="1" dirty="0">
                <a:solidFill>
                  <a:srgbClr val="00B050"/>
                </a:solidFill>
              </a:rPr>
              <a:t>espect</a:t>
            </a:r>
          </a:p>
          <a:p>
            <a:r>
              <a:rPr lang="en-GB" sz="4050" b="1" dirty="0"/>
              <a:t>E</a:t>
            </a:r>
            <a:r>
              <a:rPr lang="en-GB" sz="4050" b="1" dirty="0">
                <a:solidFill>
                  <a:srgbClr val="FF0000"/>
                </a:solidFill>
              </a:rPr>
              <a:t>mpathy</a:t>
            </a:r>
          </a:p>
          <a:p>
            <a:r>
              <a:rPr lang="en-GB" sz="4050" b="1" dirty="0"/>
              <a:t>A</a:t>
            </a:r>
            <a:r>
              <a:rPr lang="en-GB" sz="4050" b="1" dirty="0">
                <a:solidFill>
                  <a:schemeClr val="accent5"/>
                </a:solidFill>
              </a:rPr>
              <a:t>spiration</a:t>
            </a:r>
          </a:p>
          <a:p>
            <a:r>
              <a:rPr lang="en-GB" sz="4050" b="1" dirty="0"/>
              <a:t>C</a:t>
            </a:r>
            <a:r>
              <a:rPr lang="en-GB" sz="4050" b="1" dirty="0">
                <a:solidFill>
                  <a:srgbClr val="7030A0"/>
                </a:solidFill>
              </a:rPr>
              <a:t>onfidence</a:t>
            </a:r>
          </a:p>
          <a:p>
            <a:r>
              <a:rPr lang="en-GB" sz="4050" b="1" dirty="0"/>
              <a:t>H</a:t>
            </a:r>
            <a:r>
              <a:rPr lang="en-GB" sz="4050" b="1" dirty="0">
                <a:solidFill>
                  <a:srgbClr val="FF0066"/>
                </a:solidFill>
              </a:rPr>
              <a:t>onesty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2BA89D-64DB-4CF5-AD05-72554B30FFFD}"/>
              </a:ext>
            </a:extLst>
          </p:cNvPr>
          <p:cNvSpPr txBox="1"/>
          <p:nvPr/>
        </p:nvSpPr>
        <p:spPr>
          <a:xfrm>
            <a:off x="4929808" y="3025669"/>
            <a:ext cx="36923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50" b="1" dirty="0"/>
              <a:t>Be Kind</a:t>
            </a:r>
          </a:p>
          <a:p>
            <a:pPr algn="ctr"/>
            <a:r>
              <a:rPr lang="en-GB" sz="4050" b="1" dirty="0"/>
              <a:t>Be Respectful</a:t>
            </a:r>
          </a:p>
          <a:p>
            <a:pPr algn="ctr"/>
            <a:r>
              <a:rPr lang="en-GB" sz="4050" b="1" dirty="0"/>
              <a:t>Be Hardworking</a:t>
            </a:r>
          </a:p>
          <a:p>
            <a:pPr algn="ctr"/>
            <a:r>
              <a:rPr lang="en-GB" sz="4050" b="1" dirty="0"/>
              <a:t>Be Safe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5877272"/>
            <a:ext cx="73768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73F10-A1F4-4F89-9C71-A27AEF4BD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199819"/>
            <a:ext cx="4968552" cy="4387302"/>
          </a:xfrm>
        </p:spPr>
        <p:txBody>
          <a:bodyPr>
            <a:noAutofit/>
          </a:bodyPr>
          <a:lstStyle/>
          <a:p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Verbal Praise</a:t>
            </a:r>
          </a:p>
          <a:p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House Points</a:t>
            </a:r>
          </a:p>
          <a:p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Stickers</a:t>
            </a:r>
          </a:p>
          <a:p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 of the Week</a:t>
            </a:r>
          </a:p>
          <a:p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Activity Equipment</a:t>
            </a:r>
          </a:p>
          <a:p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Attendance Rewards</a:t>
            </a:r>
          </a:p>
          <a:p>
            <a:endParaRPr lang="en-GB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 result for kindness clipart">
            <a:extLst>
              <a:ext uri="{FF2B5EF4-FFF2-40B4-BE49-F238E27FC236}">
                <a16:creationId xmlns:a16="http://schemas.microsoft.com/office/drawing/2014/main" id="{CF7D6B19-DC46-47A3-BB3E-2ED293FF7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45"/>
          <a:stretch/>
        </p:blipFill>
        <p:spPr bwMode="auto">
          <a:xfrm>
            <a:off x="521804" y="261177"/>
            <a:ext cx="8100392" cy="172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Harrow Lodge Primary School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4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ADEBDA7-3272-4010-AD84-2E0A33ED3638}"/>
              </a:ext>
            </a:extLst>
          </p:cNvPr>
          <p:cNvSpPr txBox="1">
            <a:spLocks/>
          </p:cNvSpPr>
          <p:nvPr/>
        </p:nvSpPr>
        <p:spPr>
          <a:xfrm>
            <a:off x="4716016" y="2098819"/>
            <a:ext cx="4104456" cy="2885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Cup</a:t>
            </a:r>
          </a:p>
          <a:p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Handwriting Cup</a:t>
            </a:r>
          </a:p>
          <a:p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Postcards </a:t>
            </a: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  <a:p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Achievement Badges</a:t>
            </a:r>
            <a:endParaRPr lang="en-GB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Image result for REWARD">
            <a:extLst>
              <a:ext uri="{FF2B5EF4-FFF2-40B4-BE49-F238E27FC236}">
                <a16:creationId xmlns:a16="http://schemas.microsoft.com/office/drawing/2014/main" id="{65669C03-BFBB-4A56-AD99-CED540FA1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5549931"/>
            <a:ext cx="1539280" cy="117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281" y="5725165"/>
            <a:ext cx="734219" cy="73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7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B07D0-89C6-4FBE-83B7-EC822C6AD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39" y="46255"/>
            <a:ext cx="8229600" cy="1143000"/>
          </a:xfrm>
        </p:spPr>
        <p:txBody>
          <a:bodyPr>
            <a:normAutofit/>
          </a:bodyPr>
          <a:lstStyle/>
          <a:p>
            <a:r>
              <a:rPr lang="en-GB" sz="5400" dirty="0"/>
              <a:t>We are a </a:t>
            </a:r>
            <a:r>
              <a:rPr lang="en-GB" sz="5400" b="1" dirty="0">
                <a:solidFill>
                  <a:srgbClr val="00FF00"/>
                </a:solidFill>
              </a:rPr>
              <a:t>Restorative</a:t>
            </a:r>
            <a:r>
              <a:rPr lang="en-GB" sz="5400" dirty="0"/>
              <a:t> School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4BEF3C-7F84-4CD6-8780-96CF360A9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Harrow Lodge Primary School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AF9AF-97BB-4904-926B-260FEBDC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5</a:t>
            </a:fld>
            <a:endParaRPr lang="en-GB"/>
          </a:p>
        </p:txBody>
      </p:sp>
      <p:pic>
        <p:nvPicPr>
          <p:cNvPr id="2050" name="Picture 2" descr="Image result for restorative approach">
            <a:extLst>
              <a:ext uri="{FF2B5EF4-FFF2-40B4-BE49-F238E27FC236}">
                <a16:creationId xmlns:a16="http://schemas.microsoft.com/office/drawing/2014/main" id="{DC88ED95-39DE-488C-A23D-9177019BA9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06" y="1627400"/>
            <a:ext cx="4352925" cy="3000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4" descr="Image result for Behaviour clipart">
            <a:extLst>
              <a:ext uri="{FF2B5EF4-FFF2-40B4-BE49-F238E27FC236}">
                <a16:creationId xmlns:a16="http://schemas.microsoft.com/office/drawing/2014/main" id="{4A434F87-13F5-4349-A5C6-3CBA99F98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0255">
            <a:off x="5866197" y="1726880"/>
            <a:ext cx="2687003" cy="3000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Image result for Relationships clipart">
            <a:extLst>
              <a:ext uri="{FF2B5EF4-FFF2-40B4-BE49-F238E27FC236}">
                <a16:creationId xmlns:a16="http://schemas.microsoft.com/office/drawing/2014/main" id="{552FF969-3854-4FF7-87D6-4B5F5DA96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7" t="4797" r="4126" b="46825"/>
          <a:stretch/>
        </p:blipFill>
        <p:spPr bwMode="auto">
          <a:xfrm>
            <a:off x="2447764" y="5203967"/>
            <a:ext cx="4248472" cy="1296144"/>
          </a:xfrm>
          <a:prstGeom prst="rect">
            <a:avLst/>
          </a:prstGeom>
          <a:ln w="127000" cap="rnd">
            <a:solidFill>
              <a:srgbClr val="00B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408" y="5618670"/>
            <a:ext cx="73768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2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Harrow Lodge Primary School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6</a:t>
            </a:fld>
            <a:endParaRPr lang="en-GB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5EB9C32C-0371-41D2-B7E6-CF7912521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36525"/>
            <a:ext cx="8828533" cy="658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7960" y="5987510"/>
            <a:ext cx="73768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3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sz="800" dirty="0" smtClean="0"/>
          </a:p>
          <a:p>
            <a:pPr marL="0" indent="0" algn="ctr">
              <a:buNone/>
            </a:pPr>
            <a:r>
              <a:rPr lang="en-GB" dirty="0" smtClean="0"/>
              <a:t>Stay &amp; Learn – Remembrance – Nativities</a:t>
            </a:r>
          </a:p>
          <a:p>
            <a:pPr marL="0" indent="0" algn="ctr">
              <a:buNone/>
            </a:pPr>
            <a:r>
              <a:rPr lang="en-GB" dirty="0" smtClean="0"/>
              <a:t>Special event picnics – Fetes </a:t>
            </a:r>
          </a:p>
          <a:p>
            <a:pPr marL="0" indent="0" algn="ctr">
              <a:buNone/>
            </a:pPr>
            <a:r>
              <a:rPr lang="en-GB" dirty="0" smtClean="0"/>
              <a:t>Assemblies – Sports Days</a:t>
            </a:r>
            <a:endParaRPr lang="en-GB" dirty="0"/>
          </a:p>
          <a:p>
            <a:pPr marL="0" indent="0" algn="ctr">
              <a:buNone/>
            </a:pPr>
            <a:r>
              <a:rPr lang="en-GB"/>
              <a:t>Parent </a:t>
            </a:r>
            <a:r>
              <a:rPr lang="en-GB" smtClean="0"/>
              <a:t>Council – PTA 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417" y="1647825"/>
            <a:ext cx="5409165" cy="226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683CA99-2D38-4267-AF9B-7401264F7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u="sng" dirty="0"/>
              <a:t>Home School Partnership 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Harrow Lodge Primary School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7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5872417"/>
            <a:ext cx="73768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4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en-GB" sz="5400" u="sng" dirty="0"/>
              <a:t>EYFS 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BF615D-9F58-47F0-9337-EE4A07F40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008" y="1166018"/>
            <a:ext cx="8928992" cy="55753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800" b="1" u="sng" dirty="0">
                <a:solidFill>
                  <a:srgbClr val="00B050"/>
                </a:solidFill>
              </a:rPr>
              <a:t>GOOD LEVEL OF DEVELOPMENT</a:t>
            </a:r>
          </a:p>
          <a:p>
            <a:pPr marL="0" indent="0" algn="ctr">
              <a:buNone/>
            </a:pPr>
            <a:endParaRPr lang="en-GB" u="sng" dirty="0"/>
          </a:p>
          <a:p>
            <a:pPr marL="0" indent="0">
              <a:buNone/>
            </a:pPr>
            <a:r>
              <a:rPr lang="en-GB" dirty="0"/>
              <a:t>HARROW LODGE PRIMARY   =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NATIONAL LAST  YEAR            =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                                       </a:t>
            </a:r>
            <a:r>
              <a:rPr lang="en-GB" dirty="0" smtClean="0"/>
              <a:t>2% either side of National is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                       considered to be in line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endParaRPr lang="en-GB" sz="3600" u="sng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6AB00D-F6BA-4B36-89E2-0DD79591278B}"/>
              </a:ext>
            </a:extLst>
          </p:cNvPr>
          <p:cNvSpPr/>
          <p:nvPr/>
        </p:nvSpPr>
        <p:spPr>
          <a:xfrm>
            <a:off x="5607541" y="2276872"/>
            <a:ext cx="3079259" cy="1323439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smtClean="0">
                <a:ln w="38100"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71%</a:t>
            </a:r>
            <a:endParaRPr lang="en-US" sz="8000" b="1" dirty="0">
              <a:ln w="38100">
                <a:solidFill>
                  <a:schemeClr val="tx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BE356A-368A-4B74-962E-A991A7F61A95}"/>
              </a:ext>
            </a:extLst>
          </p:cNvPr>
          <p:cNvSpPr/>
          <p:nvPr/>
        </p:nvSpPr>
        <p:spPr>
          <a:xfrm>
            <a:off x="5607541" y="3984426"/>
            <a:ext cx="3079259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smtClean="0">
                <a:ln/>
                <a:solidFill>
                  <a:srgbClr val="002060"/>
                </a:solidFill>
              </a:rPr>
              <a:t>72%</a:t>
            </a:r>
            <a:endParaRPr lang="en-US" sz="8000" b="1" dirty="0">
              <a:ln/>
              <a:solidFill>
                <a:srgbClr val="00206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8B03E6-652F-421A-BE6D-6F904538A539}"/>
              </a:ext>
            </a:extLst>
          </p:cNvPr>
          <p:cNvSpPr/>
          <p:nvPr/>
        </p:nvSpPr>
        <p:spPr>
          <a:xfrm>
            <a:off x="486085" y="5136812"/>
            <a:ext cx="3079259" cy="1446550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38100"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1</a:t>
            </a:r>
            <a:r>
              <a:rPr lang="en-US" sz="1400" b="1" dirty="0" smtClean="0">
                <a:ln w="38100"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  </a:t>
            </a:r>
            <a:r>
              <a:rPr lang="en-US" sz="8800" b="1" dirty="0" smtClean="0">
                <a:ln w="38100"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%</a:t>
            </a:r>
            <a:endParaRPr lang="en-US" sz="8800" b="1" dirty="0">
              <a:ln w="38100">
                <a:solidFill>
                  <a:schemeClr val="tx1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Harrow Lodge Primary School</a:t>
            </a:r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388424" y="6356350"/>
            <a:ext cx="298376" cy="365125"/>
          </a:xfrm>
        </p:spPr>
        <p:txBody>
          <a:bodyPr/>
          <a:lstStyle/>
          <a:p>
            <a:fld id="{485D9010-D49A-4ACF-AA9D-ED7F898C81D4}" type="slidenum">
              <a:rPr lang="en-GB" smtClean="0"/>
              <a:t>8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 rot="979750">
            <a:off x="7234942" y="302326"/>
            <a:ext cx="1440160" cy="83099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2019</a:t>
            </a:r>
            <a:endParaRPr lang="en-GB" sz="4800" dirty="0"/>
          </a:p>
        </p:txBody>
      </p:sp>
      <p:sp>
        <p:nvSpPr>
          <p:cNvPr id="12" name="TextBox 11"/>
          <p:cNvSpPr txBox="1"/>
          <p:nvPr/>
        </p:nvSpPr>
        <p:spPr>
          <a:xfrm rot="20568487">
            <a:off x="311762" y="310903"/>
            <a:ext cx="1440160" cy="83099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2019</a:t>
            </a:r>
            <a:endParaRPr lang="en-GB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9075" y="5987510"/>
            <a:ext cx="73768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/>
              <a:t>YEAR 1 PHONICS SCREENING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A25EB-F13F-43A7-8B6C-09268949C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605" y="1600200"/>
            <a:ext cx="8767891" cy="5141168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HARROW LODGE PRIMARY   =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NATIONAL LAST  YEAR            =  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                                     Harrow Lodge achieved higher</a:t>
            </a:r>
          </a:p>
          <a:p>
            <a:pPr marL="0" indent="0">
              <a:buNone/>
            </a:pPr>
            <a:r>
              <a:rPr lang="en-GB" dirty="0"/>
              <a:t>                                      than most schools by  </a:t>
            </a:r>
            <a:r>
              <a:rPr lang="en-GB" dirty="0" smtClean="0"/>
              <a:t>13% 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BCFF32-323C-4C3D-8AFE-E20F4DEFCAB8}"/>
              </a:ext>
            </a:extLst>
          </p:cNvPr>
          <p:cNvSpPr/>
          <p:nvPr/>
        </p:nvSpPr>
        <p:spPr>
          <a:xfrm>
            <a:off x="5796136" y="1844824"/>
            <a:ext cx="3079259" cy="1323439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smtClean="0">
                <a:ln w="38100"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95 </a:t>
            </a:r>
            <a:r>
              <a:rPr lang="en-US" sz="8000" b="1" dirty="0">
                <a:ln w="38100"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7D287B-E9CB-4D01-9377-643CCD2C4804}"/>
              </a:ext>
            </a:extLst>
          </p:cNvPr>
          <p:cNvSpPr/>
          <p:nvPr/>
        </p:nvSpPr>
        <p:spPr>
          <a:xfrm>
            <a:off x="5796136" y="3595449"/>
            <a:ext cx="3079259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/>
                <a:solidFill>
                  <a:srgbClr val="002060"/>
                </a:solidFill>
              </a:rPr>
              <a:t>8</a:t>
            </a:r>
            <a:r>
              <a:rPr lang="en-US" sz="8000" b="1" dirty="0" smtClean="0">
                <a:ln/>
                <a:solidFill>
                  <a:srgbClr val="002060"/>
                </a:solidFill>
              </a:rPr>
              <a:t>2 </a:t>
            </a:r>
            <a:r>
              <a:rPr lang="en-US" sz="8000" b="1" dirty="0">
                <a:ln/>
                <a:solidFill>
                  <a:srgbClr val="002060"/>
                </a:solidFill>
              </a:rPr>
              <a:t>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BD2E46-3533-458B-B186-A7E780AD27FC}"/>
              </a:ext>
            </a:extLst>
          </p:cNvPr>
          <p:cNvSpPr/>
          <p:nvPr/>
        </p:nvSpPr>
        <p:spPr>
          <a:xfrm>
            <a:off x="457200" y="4918888"/>
            <a:ext cx="3079259" cy="1446550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800" b="1" dirty="0" smtClean="0">
                <a:ln w="38100"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13 </a:t>
            </a:r>
            <a:r>
              <a:rPr lang="en-US" sz="8800" b="1" dirty="0">
                <a:ln w="38100"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%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Harrow Lodge Primary School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9010-D49A-4ACF-AA9D-ED7F898C81D4}" type="slidenum">
              <a:rPr lang="en-GB" smtClean="0"/>
              <a:t>9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191" y="6003688"/>
            <a:ext cx="73768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18462</TotalTime>
  <Words>487</Words>
  <Application>Microsoft Office PowerPoint</Application>
  <PresentationFormat>On-screen Show (4:3)</PresentationFormat>
  <Paragraphs>197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 Narrow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We are a Restorative School</vt:lpstr>
      <vt:lpstr>PowerPoint Presentation</vt:lpstr>
      <vt:lpstr>Home School Partnership </vt:lpstr>
      <vt:lpstr>EYFS Results</vt:lpstr>
      <vt:lpstr>YEAR 1 PHONICS SCREENING</vt:lpstr>
      <vt:lpstr>YEAR 2 PHONICS SCREENING</vt:lpstr>
      <vt:lpstr>KS1 RESULTS</vt:lpstr>
      <vt:lpstr>PowerPoint Presentation</vt:lpstr>
      <vt:lpstr>PowerPoint Presentation</vt:lpstr>
      <vt:lpstr>Wider-Curriculum Opportunities</vt:lpstr>
      <vt:lpstr>British Values Week </vt:lpstr>
      <vt:lpstr>Prince &amp; Princess Day</vt:lpstr>
      <vt:lpstr>Platinum Jubilee Celebrations</vt:lpstr>
      <vt:lpstr>Life at Harrow Lodge</vt:lpstr>
      <vt:lpstr>EYFS </vt:lpstr>
      <vt:lpstr>PowerPoint Presentation</vt:lpstr>
      <vt:lpstr>PowerPoint Presentation</vt:lpstr>
      <vt:lpstr>PowerPoint Presentation</vt:lpstr>
      <vt:lpstr>Future Projects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Lynette Searle</dc:creator>
  <cp:lastModifiedBy>SearleL</cp:lastModifiedBy>
  <cp:revision>46</cp:revision>
  <dcterms:created xsi:type="dcterms:W3CDTF">2019-10-13T12:15:57Z</dcterms:created>
  <dcterms:modified xsi:type="dcterms:W3CDTF">2023-04-18T11:52:48Z</dcterms:modified>
</cp:coreProperties>
</file>