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83" r:id="rId4"/>
  </p:sldMasterIdLst>
  <p:notesMasterIdLst>
    <p:notesMasterId r:id="rId18"/>
  </p:notesMasterIdLst>
  <p:handoutMasterIdLst>
    <p:handoutMasterId r:id="rId19"/>
  </p:handoutMasterIdLst>
  <p:sldIdLst>
    <p:sldId id="275" r:id="rId5"/>
    <p:sldId id="272" r:id="rId6"/>
    <p:sldId id="273" r:id="rId7"/>
    <p:sldId id="264" r:id="rId8"/>
    <p:sldId id="276" r:id="rId9"/>
    <p:sldId id="277" r:id="rId10"/>
    <p:sldId id="260" r:id="rId11"/>
    <p:sldId id="271" r:id="rId12"/>
    <p:sldId id="262" r:id="rId13"/>
    <p:sldId id="261" r:id="rId14"/>
    <p:sldId id="270" r:id="rId15"/>
    <p:sldId id="263" r:id="rId16"/>
    <p:sldId id="274" r:id="rId17"/>
  </p:sldIdLst>
  <p:sldSz cx="9144000" cy="6858000" type="screen4x3"/>
  <p:notesSz cx="6858000" cy="9658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1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96543-B9EA-7CB3-7EA8-21004FF087F4}" v="98" dt="2026-09-08T11:38:05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314" y="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15398ED-D5E1-9A5F-DAE9-0BDB28D77E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2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DF3C588-8F3A-2701-38B0-5E43F0E220F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2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635C6E71-4D6F-20FE-E095-BD1C200D667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74163"/>
            <a:ext cx="2971800" cy="482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9ED1E1B4-CED1-FE4D-4F52-EA387CDD1CB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174163"/>
            <a:ext cx="2971800" cy="482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CC0D0FA-E62D-4C3B-870A-E34EB0C6DF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FDC960B-6A82-7087-977E-43FA5813AC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ECC10C-9F7C-9C53-CCCF-BCB02A8CED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fld id="{CCE72C7A-774F-4995-8D8A-28D676E876BB}" type="datetimeFigureOut">
              <a:rPr lang="en-GB"/>
              <a:pPr>
                <a:defRPr/>
              </a:pPr>
              <a:t>08/09/2026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A736AB1-4535-7A82-CBBB-4C16E60EF8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723900"/>
            <a:ext cx="4829175" cy="3622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A0730A-9FFA-CC93-7658-C57E614AD0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587875"/>
            <a:ext cx="5486400" cy="4346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EE6B7D-118F-DCE1-ED33-7A397F5FA8D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74163"/>
            <a:ext cx="2971800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0C8D91-03A2-4935-C0E9-B9AC93D7BD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174163"/>
            <a:ext cx="2971800" cy="4826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B8F188B0-AC70-4744-84F6-9B48F2C8058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A12FA9FD-BEE4-4E9C-8139-11B95A1004AA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398616"/>
      </p:ext>
    </p:extLst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1A4EF-9879-48E6-9419-D7540A6C1F55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858253"/>
      </p:ext>
    </p:extLst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445BA-E374-4BC3-97FA-AED36B3F5B39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030336"/>
      </p:ext>
    </p:extLst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CCA7-2E93-4419-BA24-F00A0BC03B5D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992195"/>
      </p:ext>
    </p:extLst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091B5-3C9C-4DFB-AC7A-DB6EFB9E926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9633172"/>
      </p:ext>
    </p:extLst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99B97-7A02-4352-AE80-B4236E5ED44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4207676"/>
      </p:ext>
    </p:extLst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A0F29-AA28-4955-AA99-E10A5964403F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888920"/>
      </p:ext>
    </p:extLst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2064-0CBA-4E6B-83D3-064BBA39526C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6948885"/>
      </p:ext>
    </p:extLst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7250D-99F6-4E3B-9B06-D58DBC5181AD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005340"/>
      </p:ext>
    </p:extLst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32A0F-7844-45D8-9D2F-9C672C3BF2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04155175"/>
      </p:ext>
    </p:extLst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92022-A0CE-435B-94B1-BD76494FEB15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686053"/>
      </p:ext>
    </p:extLst>
  </p:cSld>
  <p:clrMapOvr>
    <a:masterClrMapping/>
  </p:clrMapOvr>
  <p:transition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FBC22AD-FC1F-A9C6-0221-DA0B502DC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57A845-6D32-CE0C-DEBB-C7E64A314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F1F45D-9BA8-CE39-67F7-4BAA07EF8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891DB-F978-4C14-B0BE-0585FD39AA5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2468357"/>
      </p:ext>
    </p:extLst>
  </p:cSld>
  <p:clrMapOvr>
    <a:masterClrMapping/>
  </p:clrMapOvr>
  <p:transition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7D0E176-45CB-434C-BDCD-C0DCAF6C6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CAAF99B-B45F-E172-AE29-CC4B82216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5B5EC48-FBD5-D2D8-EE9F-5B565338D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646B04-D301-4912-9209-0BEC28CDA5A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72312571"/>
      </p:ext>
    </p:extLst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A2397B5-298C-418C-9B50-4C97B3532BE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7307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  <p:sldLayoutId id="2147484395" r:id="rId12"/>
    <p:sldLayoutId id="2147484396" r:id="rId13"/>
  </p:sldLayoutIdLst>
  <p:transition>
    <p:newsflash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year2@harrowlodgeprimary.com" TargetMode="External"/><Relationship Id="rId2" Type="http://schemas.openxmlformats.org/officeDocument/2006/relationships/hyperlink" Target="mailto:year1@harrowlodgeprimary.com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C0B65-7025-4F9D-9333-3A784AB3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altLang="en-US" sz="4800" b="1" dirty="0"/>
              <a:t>Welcome to KS1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BE0FE-8D2C-4BC6-859C-108992B0F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altLang="en-US" sz="2800" dirty="0">
                <a:latin typeface="Calibri" panose="020F0502020204030204" pitchFamily="34" charset="0"/>
              </a:rPr>
              <a:t>We hope you have had a lovely summer and we are looking forward to lots of exciting times ahead with your children! </a:t>
            </a:r>
          </a:p>
          <a:p>
            <a:endParaRPr lang="en-GB" dirty="0"/>
          </a:p>
        </p:txBody>
      </p:sp>
      <p:pic>
        <p:nvPicPr>
          <p:cNvPr id="4" name="Picture 2" descr="Image of New Intake Tours for September 2027">
            <a:extLst>
              <a:ext uri="{FF2B5EF4-FFF2-40B4-BE49-F238E27FC236}">
                <a16:creationId xmlns:a16="http://schemas.microsoft.com/office/drawing/2014/main" id="{61C2D19B-154A-4289-B04F-B0881FA83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13208"/>
            <a:ext cx="3024336" cy="225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arrow Lodge Primary School">
            <a:extLst>
              <a:ext uri="{FF2B5EF4-FFF2-40B4-BE49-F238E27FC236}">
                <a16:creationId xmlns:a16="http://schemas.microsoft.com/office/drawing/2014/main" id="{37E9BE3B-5CF1-40B3-8C5D-0D6FA84AB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509" y="361123"/>
            <a:ext cx="1229884" cy="1049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169768-B881-C276-6D88-4846A691D478}"/>
              </a:ext>
            </a:extLst>
          </p:cNvPr>
          <p:cNvSpPr txBox="1"/>
          <p:nvPr/>
        </p:nvSpPr>
        <p:spPr>
          <a:xfrm>
            <a:off x="359228" y="304799"/>
            <a:ext cx="5334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SG</a:t>
            </a:r>
          </a:p>
        </p:txBody>
      </p:sp>
    </p:spTree>
    <p:extLst>
      <p:ext uri="{BB962C8B-B14F-4D97-AF65-F5344CB8AC3E}">
        <p14:creationId xmlns:p14="http://schemas.microsoft.com/office/powerpoint/2010/main" val="4227178732"/>
      </p:ext>
    </p:extLst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DDC07A1-90C1-5604-CD24-A790A3232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472" y="689875"/>
            <a:ext cx="4824413" cy="1325563"/>
          </a:xfrm>
        </p:spPr>
        <p:txBody>
          <a:bodyPr/>
          <a:lstStyle/>
          <a:p>
            <a:pPr eaLnBrk="1" hangingPunct="1"/>
            <a:r>
              <a:rPr lang="en-GB" altLang="en-US" sz="4400" b="1" dirty="0">
                <a:solidFill>
                  <a:schemeClr val="tx1"/>
                </a:solidFill>
              </a:rPr>
              <a:t>The KS1 Team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D2C139-2662-4047-9822-D5D30DA67E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91"/>
          <a:stretch/>
        </p:blipFill>
        <p:spPr>
          <a:xfrm>
            <a:off x="5466560" y="4076794"/>
            <a:ext cx="1244793" cy="16989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753835-C23E-42D2-BE2A-747E6885C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666" y="4075936"/>
            <a:ext cx="1298009" cy="16989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1712E2-17A7-4046-9F90-D6A47B390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4103112"/>
            <a:ext cx="1324376" cy="17334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FB22838-EB45-4A23-A779-B0A5EBDE4A3F}"/>
              </a:ext>
            </a:extLst>
          </p:cNvPr>
          <p:cNvSpPr txBox="1"/>
          <p:nvPr/>
        </p:nvSpPr>
        <p:spPr>
          <a:xfrm>
            <a:off x="2003209" y="1843735"/>
            <a:ext cx="773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Year 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5FD620-8E9A-46AF-9E1A-D6AF5D7DAD3E}"/>
              </a:ext>
            </a:extLst>
          </p:cNvPr>
          <p:cNvSpPr txBox="1"/>
          <p:nvPr/>
        </p:nvSpPr>
        <p:spPr>
          <a:xfrm>
            <a:off x="6369870" y="1851942"/>
            <a:ext cx="837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Year 2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62872C-1021-4EB0-87E3-92C6121E46F8}"/>
              </a:ext>
            </a:extLst>
          </p:cNvPr>
          <p:cNvSpPr txBox="1"/>
          <p:nvPr/>
        </p:nvSpPr>
        <p:spPr>
          <a:xfrm>
            <a:off x="409840" y="4221088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Mrs Galvin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88751B-19C0-4593-AE12-C77F58D95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97" y="2166106"/>
            <a:ext cx="4194440" cy="17863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C7819A-E44A-4D34-9ED4-57634D2068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2812" y="2151382"/>
            <a:ext cx="2751652" cy="18157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DA766F-C11A-9008-8122-C8679E753080}"/>
              </a:ext>
            </a:extLst>
          </p:cNvPr>
          <p:cNvSpPr txBox="1"/>
          <p:nvPr/>
        </p:nvSpPr>
        <p:spPr>
          <a:xfrm>
            <a:off x="293914" y="315685"/>
            <a:ext cx="609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SG</a:t>
            </a:r>
          </a:p>
        </p:txBody>
      </p:sp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0B938A3B-A32D-2F43-F92F-BA5CF8F93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04664"/>
            <a:ext cx="7886700" cy="1325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4400" b="1" dirty="0">
                <a:solidFill>
                  <a:schemeClr val="tx1"/>
                </a:solidFill>
              </a:rPr>
              <a:t>Attendance and </a:t>
            </a:r>
            <a:br>
              <a:rPr lang="en-GB" altLang="en-US" sz="4400" b="1" dirty="0">
                <a:solidFill>
                  <a:schemeClr val="tx1"/>
                </a:solidFill>
              </a:rPr>
            </a:br>
            <a:r>
              <a:rPr lang="en-GB" altLang="en-US" sz="4400" b="1" dirty="0">
                <a:solidFill>
                  <a:schemeClr val="tx1"/>
                </a:solidFill>
              </a:rPr>
              <a:t>Punctuality 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DCA7D69C-4F2F-B9A4-32E9-1D9CC851E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098203"/>
            <a:ext cx="7886700" cy="4351338"/>
          </a:xfrm>
        </p:spPr>
        <p:txBody>
          <a:bodyPr/>
          <a:lstStyle/>
          <a:p>
            <a:pPr eaLnBrk="1" hangingPunct="1"/>
            <a:r>
              <a:rPr lang="en-GB" altLang="en-US" sz="2400" dirty="0"/>
              <a:t>Attendance and achievement go hand in hand.</a:t>
            </a:r>
          </a:p>
          <a:p>
            <a:pPr eaLnBrk="1" hangingPunct="1"/>
            <a:r>
              <a:rPr lang="en-GB" altLang="en-US" sz="2400" dirty="0"/>
              <a:t>Poor attendance can result in under achievement, difficulty in making or keeping friends, and loss of a child's confidence. </a:t>
            </a:r>
          </a:p>
          <a:p>
            <a:pPr eaLnBrk="1" hangingPunct="1"/>
            <a:r>
              <a:rPr lang="en-GB" altLang="en-US" sz="2400" dirty="0"/>
              <a:t>Please make every effort to ensure that your child arrives at school on time each day at 8.40am. </a:t>
            </a:r>
            <a:r>
              <a:rPr lang="en-GB" altLang="en-US" sz="2400" dirty="0">
                <a:sym typeface="Wingdings" panose="05000000000000000000" pitchFamily="2" charset="2"/>
              </a:rPr>
              <a:t> </a:t>
            </a:r>
            <a:endParaRPr lang="en-GB" altLang="en-US" sz="2400" dirty="0"/>
          </a:p>
          <a:p>
            <a:pPr eaLnBrk="1" hangingPunct="1"/>
            <a:endParaRPr lang="en-GB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67BC57-7214-0778-8BE4-F970CD232D26}"/>
              </a:ext>
            </a:extLst>
          </p:cNvPr>
          <p:cNvSpPr txBox="1"/>
          <p:nvPr/>
        </p:nvSpPr>
        <p:spPr>
          <a:xfrm>
            <a:off x="359229" y="391885"/>
            <a:ext cx="6531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SG</a:t>
            </a:r>
          </a:p>
        </p:txBody>
      </p:sp>
    </p:spTree>
  </p:cSld>
  <p:clrMapOvr>
    <a:masterClrMapping/>
  </p:clrMapOvr>
  <p:transition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FE081E6-73ED-4D12-77D7-EC7C39861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11883" y="599903"/>
            <a:ext cx="6120234" cy="1143000"/>
          </a:xfrm>
          <a:noFill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4800" b="1" dirty="0">
                <a:solidFill>
                  <a:schemeClr val="tx1"/>
                </a:solidFill>
                <a:latin typeface="+mn-lt"/>
              </a:rPr>
              <a:t>Reading</a:t>
            </a:r>
            <a:r>
              <a:rPr lang="en-GB" altLang="en-US" sz="5400" b="1" dirty="0">
                <a:solidFill>
                  <a:schemeClr val="tx1"/>
                </a:solidFill>
                <a:latin typeface="+mn-lt"/>
              </a:rPr>
              <a:t> Books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E7A98D0-3249-BADE-A724-AE71EFAF49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8744" y="1916832"/>
            <a:ext cx="6819900" cy="4530725"/>
          </a:xfrm>
          <a:noFill/>
        </p:spPr>
        <p:txBody>
          <a:bodyPr rtlCol="0">
            <a:noAutofit/>
          </a:bodyPr>
          <a:lstStyle/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Daily reading with your child is essential and will benefit their development in all areas. Each time you read with your child, </a:t>
            </a:r>
            <a:r>
              <a:rPr lang="en-GB" altLang="en-US" sz="2400" dirty="0">
                <a:solidFill>
                  <a:srgbClr val="FF0000"/>
                </a:solidFill>
              </a:rPr>
              <a:t>please</a:t>
            </a: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enter your initials or make a small comment in their reading diary. 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Books will be changed when they are finished. Children are expected to place their finished books, with their diary, in a tray for changing.  Books will only be changed if the diary </a:t>
            </a:r>
            <a:r>
              <a:rPr lang="en-GB" altLang="en-US" sz="2400" dirty="0">
                <a:solidFill>
                  <a:srgbClr val="FF0000"/>
                </a:solidFill>
              </a:rPr>
              <a:t>has been signed </a:t>
            </a: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an adult. </a:t>
            </a:r>
          </a:p>
        </p:txBody>
      </p:sp>
      <p:pic>
        <p:nvPicPr>
          <p:cNvPr id="4104" name="Picture 8" descr="Image preview">
            <a:extLst>
              <a:ext uri="{FF2B5EF4-FFF2-40B4-BE49-F238E27FC236}">
                <a16:creationId xmlns:a16="http://schemas.microsoft.com/office/drawing/2014/main" id="{A2AA8A10-1265-9439-D3C1-F9FE983C0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5" y="2189968"/>
            <a:ext cx="1653753" cy="1545161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1">
            <a:extLst>
              <a:ext uri="{FF2B5EF4-FFF2-40B4-BE49-F238E27FC236}">
                <a16:creationId xmlns:a16="http://schemas.microsoft.com/office/drawing/2014/main" id="{8B111446-A20E-797D-330D-8B45B6275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1277" y="4005064"/>
            <a:ext cx="1899767" cy="154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1EC5FF-D2C2-4BE5-9390-E95994D10A5B}"/>
              </a:ext>
            </a:extLst>
          </p:cNvPr>
          <p:cNvSpPr txBox="1"/>
          <p:nvPr/>
        </p:nvSpPr>
        <p:spPr>
          <a:xfrm>
            <a:off x="446314" y="446314"/>
            <a:ext cx="5334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JS</a:t>
            </a:r>
          </a:p>
        </p:txBody>
      </p:sp>
    </p:spTree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DD1C3-A4D9-4708-A3F4-C4505C232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0811" y="956734"/>
            <a:ext cx="4856701" cy="1058999"/>
          </a:xfrm>
        </p:spPr>
        <p:txBody>
          <a:bodyPr>
            <a:normAutofit/>
          </a:bodyPr>
          <a:lstStyle/>
          <a:p>
            <a:pPr algn="ctr"/>
            <a:r>
              <a:rPr lang="en-GB" altLang="en-US" sz="4800" b="1" dirty="0">
                <a:latin typeface="Gill Sans MT" panose="020B0502020104020203" pitchFamily="34" charset="0"/>
              </a:rPr>
              <a:t>Spellings</a:t>
            </a:r>
            <a:endParaRPr lang="en-GB" sz="4800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AC5C7-0F6B-42B7-AF52-56F553304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85" y="2015733"/>
            <a:ext cx="8568952" cy="403244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Spellings are given to children weekly on Friday.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Spellings are practised throughout the week and tested on Friday.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 are some strategies for learning spellings:</a:t>
            </a:r>
          </a:p>
          <a:p>
            <a:pPr marL="1371600" lvl="3" indent="0">
              <a:buNone/>
              <a:defRPr/>
            </a:pPr>
            <a:r>
              <a:rPr lang="en-GB" altLang="en-US" sz="2400" dirty="0">
                <a:solidFill>
                  <a:srgbClr val="00B050"/>
                </a:solidFill>
              </a:rPr>
              <a:t>Look, say, cover, write</a:t>
            </a:r>
          </a:p>
          <a:p>
            <a:pPr marL="1371600" lvl="3" indent="0">
              <a:buNone/>
              <a:defRPr/>
            </a:pPr>
            <a:r>
              <a:rPr lang="en-GB" altLang="en-US" sz="2400" dirty="0">
                <a:solidFill>
                  <a:srgbClr val="00B050"/>
                </a:solidFill>
              </a:rPr>
              <a:t>Identify spelling patterns</a:t>
            </a:r>
          </a:p>
          <a:p>
            <a:pPr marL="1371600" lvl="3" indent="0">
              <a:buNone/>
              <a:defRPr/>
            </a:pPr>
            <a:r>
              <a:rPr lang="en-GB" altLang="en-US" sz="2400" dirty="0">
                <a:solidFill>
                  <a:srgbClr val="00B050"/>
                </a:solidFill>
              </a:rPr>
              <a:t>Practise daily – Little but often</a:t>
            </a:r>
          </a:p>
          <a:p>
            <a:endParaRPr lang="en-GB" sz="2400" dirty="0"/>
          </a:p>
        </p:txBody>
      </p:sp>
      <p:pic>
        <p:nvPicPr>
          <p:cNvPr id="8198" name="Picture 6" descr="Teaching spelling in primary and intermediate schools - THE EDUCATION HUB">
            <a:extLst>
              <a:ext uri="{FF2B5EF4-FFF2-40B4-BE49-F238E27FC236}">
                <a16:creationId xmlns:a16="http://schemas.microsoft.com/office/drawing/2014/main" id="{B3C867D9-E4A3-4617-87BE-8EF0B6105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80006"/>
            <a:ext cx="2945904" cy="220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57E4C9-EF4C-1A97-6FA1-6500BA4A4EEA}"/>
              </a:ext>
            </a:extLst>
          </p:cNvPr>
          <p:cNvSpPr txBox="1"/>
          <p:nvPr/>
        </p:nvSpPr>
        <p:spPr>
          <a:xfrm>
            <a:off x="348342" y="283028"/>
            <a:ext cx="838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JS</a:t>
            </a:r>
          </a:p>
        </p:txBody>
      </p:sp>
    </p:spTree>
    <p:extLst>
      <p:ext uri="{BB962C8B-B14F-4D97-AF65-F5344CB8AC3E}">
        <p14:creationId xmlns:p14="http://schemas.microsoft.com/office/powerpoint/2010/main" val="4281006118"/>
      </p:ext>
    </p:extLst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049D6D-C259-49A0-B8DB-1F7F062A3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943" y="692696"/>
            <a:ext cx="5040114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5400" b="1" dirty="0">
                <a:solidFill>
                  <a:schemeClr val="tx1"/>
                </a:solidFill>
                <a:latin typeface="+mn-lt"/>
              </a:rPr>
              <a:t>Homework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1F5AD9F-E0E9-4AD3-A916-3CB0195F27EC}"/>
              </a:ext>
            </a:extLst>
          </p:cNvPr>
          <p:cNvSpPr txBox="1">
            <a:spLocks noChangeArrowheads="1"/>
          </p:cNvSpPr>
          <p:nvPr/>
        </p:nvSpPr>
        <p:spPr>
          <a:xfrm>
            <a:off x="986630" y="1835696"/>
            <a:ext cx="8157369" cy="48691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Reading (daily)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Spellings (weekly) 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Doodle Maths (daily online)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Times Tables Rock Stars (Year 2) 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Grammar (weekly) 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Half-termly topic homework project</a:t>
            </a:r>
          </a:p>
          <a:p>
            <a:pPr>
              <a:defRPr/>
            </a:pPr>
            <a:r>
              <a:rPr lang="en-GB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 1 will also be using Seesaw to set homework and communicate with parents</a:t>
            </a:r>
          </a:p>
        </p:txBody>
      </p:sp>
      <p:pic>
        <p:nvPicPr>
          <p:cNvPr id="6146" name="Picture 2" descr="Optional homework tasks">
            <a:extLst>
              <a:ext uri="{FF2B5EF4-FFF2-40B4-BE49-F238E27FC236}">
                <a16:creationId xmlns:a16="http://schemas.microsoft.com/office/drawing/2014/main" id="{6F8454F7-7F39-4451-BBC6-F265421B9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348880"/>
            <a:ext cx="2294384" cy="229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BB8223-348E-9AEA-701F-6DEF2C25C86E}"/>
              </a:ext>
            </a:extLst>
          </p:cNvPr>
          <p:cNvSpPr txBox="1"/>
          <p:nvPr/>
        </p:nvSpPr>
        <p:spPr>
          <a:xfrm>
            <a:off x="500742" y="413657"/>
            <a:ext cx="9906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JS</a:t>
            </a:r>
          </a:p>
        </p:txBody>
      </p:sp>
    </p:spTree>
    <p:extLst>
      <p:ext uri="{BB962C8B-B14F-4D97-AF65-F5344CB8AC3E}">
        <p14:creationId xmlns:p14="http://schemas.microsoft.com/office/powerpoint/2010/main" val="739696491"/>
      </p:ext>
    </p:extLst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0598F45-567E-DEBF-3146-1430EADB16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9158" y="404664"/>
            <a:ext cx="8744842" cy="151246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4400" b="1" dirty="0">
                <a:solidFill>
                  <a:schemeClr val="tx1"/>
                </a:solidFill>
                <a:latin typeface="+mn-lt"/>
              </a:rPr>
              <a:t>Behaviour Expectations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0BD5724-DA49-3494-D7AF-7D86390C24D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980728"/>
            <a:ext cx="8600826" cy="5329238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children will work with the teacher to create a set of class rules and class expectations. </a:t>
            </a:r>
          </a:p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However, the school’s Core Values are at the heart of the children’s learning 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GB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  <a:p>
            <a:pPr>
              <a:defRPr/>
            </a:pPr>
            <a:r>
              <a:rPr lang="en-GB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school’s main rules for behaviour are: 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2000" dirty="0">
                <a:solidFill>
                  <a:srgbClr val="7030A0"/>
                </a:solidFill>
              </a:rPr>
              <a:t>Be Kind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2000" dirty="0">
                <a:solidFill>
                  <a:srgbClr val="7030A0"/>
                </a:solidFill>
              </a:rPr>
              <a:t>Be Respectful  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2000" dirty="0">
                <a:solidFill>
                  <a:srgbClr val="7030A0"/>
                </a:solidFill>
              </a:rPr>
              <a:t>Be Hard Working </a:t>
            </a:r>
          </a:p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2000" dirty="0">
                <a:solidFill>
                  <a:srgbClr val="7030A0"/>
                </a:solidFill>
              </a:rPr>
              <a:t>Be Safe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GB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97706F-F5E4-4A72-9800-5243224E5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276872"/>
            <a:ext cx="4390943" cy="1010429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68DE7B3-4CA9-76AB-12B0-DA66EA694F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15703" y="457810"/>
            <a:ext cx="6512594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4800" b="1" dirty="0">
                <a:solidFill>
                  <a:schemeClr val="tx1"/>
                </a:solidFill>
                <a:latin typeface="+mn-lt"/>
              </a:rPr>
              <a:t>Behaviour Chart</a:t>
            </a:r>
          </a:p>
        </p:txBody>
      </p:sp>
      <p:pic>
        <p:nvPicPr>
          <p:cNvPr id="7" name="Picture 8" descr="Image preview">
            <a:extLst>
              <a:ext uri="{FF2B5EF4-FFF2-40B4-BE49-F238E27FC236}">
                <a16:creationId xmlns:a16="http://schemas.microsoft.com/office/drawing/2014/main" id="{780B74A3-7E4D-EF1B-4D8C-04F5ABA31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7987" y="1600810"/>
            <a:ext cx="1569963" cy="2181866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486BC2-A51D-32CA-3D32-07FFD4F46193}"/>
              </a:ext>
            </a:extLst>
          </p:cNvPr>
          <p:cNvSpPr txBox="1"/>
          <p:nvPr/>
        </p:nvSpPr>
        <p:spPr>
          <a:xfrm>
            <a:off x="146050" y="1411288"/>
            <a:ext cx="7129463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3151E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The children start on green every week and have the opportunity to move through Bronze, Silver and Gold which will earn them house points for their team.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93151E"/>
              </a:buClr>
              <a:buSzPct val="99000"/>
              <a:defRPr/>
            </a:pPr>
            <a:endParaRPr lang="en-GB" altLang="en-US" sz="2000" dirty="0"/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3151E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Children who achieve Gold will receive a certificate from their class teacher each time.  After reaching Gold 5 times, they will receive an Achievers Badge and a Reward Card from the Head Teacher.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93151E"/>
              </a:buClr>
              <a:buSzPct val="99000"/>
              <a:defRPr/>
            </a:pPr>
            <a:endParaRPr lang="en-GB" altLang="en-US" sz="2000" dirty="0"/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3151E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There is also a Yellow and a Red area on the chart for rare occasions when children need to reflect on their behaviour.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93151E"/>
              </a:buClr>
              <a:buSzPct val="99000"/>
              <a:defRPr/>
            </a:pPr>
            <a:endParaRPr lang="en-GB" altLang="en-US" sz="2000" dirty="0"/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3151E"/>
              </a:buClr>
              <a:buSzPct val="99000"/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As well as the main class behaviour chart, the children may also be rewarded or be given targets more personal to their individual needs by their class teacher.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latin typeface="+mn-lt"/>
            </a:endParaRPr>
          </a:p>
        </p:txBody>
      </p:sp>
      <p:pic>
        <p:nvPicPr>
          <p:cNvPr id="4100" name="Picture 4" descr="Achiever Trophies - Gold Trophy Badge - Green">
            <a:extLst>
              <a:ext uri="{FF2B5EF4-FFF2-40B4-BE49-F238E27FC236}">
                <a16:creationId xmlns:a16="http://schemas.microsoft.com/office/drawing/2014/main" id="{AB8CB677-AB6E-4046-B2CE-1EC0C15AE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161" y="4111709"/>
            <a:ext cx="2419614" cy="228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0511DF-F937-2304-1791-A93898E2C3FE}"/>
              </a:ext>
            </a:extLst>
          </p:cNvPr>
          <p:cNvSpPr txBox="1"/>
          <p:nvPr/>
        </p:nvSpPr>
        <p:spPr>
          <a:xfrm>
            <a:off x="435428" y="370114"/>
            <a:ext cx="5878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EO</a:t>
            </a:r>
          </a:p>
        </p:txBody>
      </p:sp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6709535-47F1-FDE2-1D01-D7A50983D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71923" y="457199"/>
            <a:ext cx="5400154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5400" b="1" dirty="0">
                <a:solidFill>
                  <a:schemeClr val="tx1"/>
                </a:solidFill>
                <a:latin typeface="+mn-lt"/>
              </a:rPr>
              <a:t>Uniform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6541C09-CC81-157A-2CFB-82C62655F2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1639" y="1035967"/>
            <a:ext cx="6382569" cy="5069161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Please ensure your child wears the correct uniform.</a:t>
            </a:r>
          </a:p>
          <a:p>
            <a:pPr>
              <a:defRPr/>
            </a:pPr>
            <a:r>
              <a:rPr lang="en-GB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Earrings must be removed for school.</a:t>
            </a:r>
          </a:p>
          <a:p>
            <a:pPr>
              <a:defRPr/>
            </a:pPr>
            <a:r>
              <a:rPr lang="en-GB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Long hair should be tied back.</a:t>
            </a:r>
          </a:p>
          <a:p>
            <a:pPr>
              <a:defRPr/>
            </a:pPr>
            <a:r>
              <a:rPr lang="en-GB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Trainers are only worn for PE</a:t>
            </a:r>
          </a:p>
          <a:p>
            <a:pPr>
              <a:defRPr/>
            </a:pPr>
            <a:r>
              <a:rPr lang="en-GB" sz="2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is the child’s own responsibility to look after their clothes. </a:t>
            </a:r>
          </a:p>
          <a:p>
            <a:pPr marL="0" indent="0">
              <a:buNone/>
              <a:defRPr/>
            </a:pPr>
            <a:r>
              <a:rPr lang="en-GB" sz="3500" dirty="0">
                <a:solidFill>
                  <a:srgbClr val="FF0000"/>
                </a:solidFill>
              </a:rPr>
              <a:t>Please</a:t>
            </a:r>
            <a:r>
              <a:rPr lang="en-GB" sz="3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3500" dirty="0">
                <a:solidFill>
                  <a:srgbClr val="FF0000"/>
                </a:solidFill>
              </a:rPr>
              <a:t>label every item of clothing</a:t>
            </a:r>
          </a:p>
        </p:txBody>
      </p:sp>
      <p:pic>
        <p:nvPicPr>
          <p:cNvPr id="1026" name="Picture 2" descr="https://files.schudio.com/harrow-lodge-primary-school/images/gallery/ks1-winter-uniform/KS1_winter_uniform.PNG">
            <a:extLst>
              <a:ext uri="{FF2B5EF4-FFF2-40B4-BE49-F238E27FC236}">
                <a16:creationId xmlns:a16="http://schemas.microsoft.com/office/drawing/2014/main" id="{71395192-A697-4AE9-B0EB-1CD722A97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1614"/>
            <a:ext cx="1880175" cy="295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iles.schudio.com/harrow-lodge-primary-school/images/gallery/ks1-summer-uniform/KS1_Summer_Uniform.PNG">
            <a:extLst>
              <a:ext uri="{FF2B5EF4-FFF2-40B4-BE49-F238E27FC236}">
                <a16:creationId xmlns:a16="http://schemas.microsoft.com/office/drawing/2014/main" id="{191CC920-BF53-45BC-BC52-0CE7CA02C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078783"/>
            <a:ext cx="1880175" cy="296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AF7180-17B4-7E6A-8F32-CA0A2CED52CC}"/>
              </a:ext>
            </a:extLst>
          </p:cNvPr>
          <p:cNvSpPr txBox="1"/>
          <p:nvPr/>
        </p:nvSpPr>
        <p:spPr>
          <a:xfrm>
            <a:off x="435429" y="359228"/>
            <a:ext cx="5769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EO</a:t>
            </a:r>
          </a:p>
        </p:txBody>
      </p:sp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7EFB006-968C-811C-FAE2-0585853C2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26693" y="191321"/>
            <a:ext cx="1090613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5400" b="1" dirty="0">
                <a:solidFill>
                  <a:schemeClr val="tx1"/>
                </a:solidFill>
              </a:rPr>
              <a:t>PE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5C3BCE7-1695-A608-86D2-B191B9DA1A8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997396"/>
            <a:ext cx="8435975" cy="5095899"/>
          </a:xfrm>
        </p:spPr>
        <p:txBody>
          <a:bodyPr rtlCol="0">
            <a:normAutofit fontScale="25000" lnSpcReduction="20000"/>
          </a:bodyPr>
          <a:lstStyle/>
          <a:p>
            <a:pPr>
              <a:defRPr/>
            </a:pPr>
            <a:r>
              <a:rPr lang="en-GB" altLang="en-US" sz="9600" dirty="0"/>
              <a:t>Year 1 PE is every Wednesday for both classes.</a:t>
            </a:r>
          </a:p>
          <a:p>
            <a:pPr>
              <a:defRPr/>
            </a:pPr>
            <a:r>
              <a:rPr lang="en-GB" altLang="en-US" sz="9600" dirty="0"/>
              <a:t>Year 2 PE is every Tuesday for both classes. </a:t>
            </a:r>
          </a:p>
          <a:p>
            <a:pPr>
              <a:defRPr/>
            </a:pPr>
            <a:r>
              <a:rPr lang="en-GB" altLang="en-US" sz="9600" dirty="0"/>
              <a:t>Children must come in to school wearing their PE kit on the day they have PE.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GB" altLang="en-US" sz="2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GB" altLang="en-US" sz="6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 Kit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Gold polo shirt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Plain black shorts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Plain black tracksuit bottoms (no leggings)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School PE sweatshirt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altLang="en-US" sz="8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Plain black trainers/plimsoles</a:t>
            </a:r>
            <a:endParaRPr lang="en-GB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Comic Sans MS" panose="030F0702030302020204" pitchFamily="66" charset="0"/>
            </a:endParaRPr>
          </a:p>
          <a:p>
            <a:pPr lvl="3" eaLnBrk="1" fontAlgn="auto" hangingPunct="1">
              <a:spcAft>
                <a:spcPts val="0"/>
              </a:spcAft>
              <a:buFontTx/>
              <a:buNone/>
              <a:defRPr/>
            </a:pP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3"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endParaRPr lang="en-GB" alt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0" name="Picture 2" descr="https://files.schudio.com/harrow-lodge-primary-school/images/gallery/pe-uniform/PE_Uniform.PNG">
            <a:extLst>
              <a:ext uri="{FF2B5EF4-FFF2-40B4-BE49-F238E27FC236}">
                <a16:creationId xmlns:a16="http://schemas.microsoft.com/office/drawing/2014/main" id="{98AF1293-E9C0-4789-8FCA-8054858C9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24715"/>
            <a:ext cx="3312368" cy="313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34C544-FF31-110F-748E-8C8CDEFA7150}"/>
              </a:ext>
            </a:extLst>
          </p:cNvPr>
          <p:cNvSpPr txBox="1"/>
          <p:nvPr/>
        </p:nvSpPr>
        <p:spPr>
          <a:xfrm>
            <a:off x="478971" y="370114"/>
            <a:ext cx="7075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EO</a:t>
            </a:r>
          </a:p>
        </p:txBody>
      </p:sp>
    </p:spTree>
  </p:cSld>
  <p:clrMapOvr>
    <a:masterClrMapping/>
  </p:clrMapOvr>
  <p:transition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14414B75-4582-61E2-3E47-EA1876D23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866" y="413792"/>
            <a:ext cx="6624984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5400" b="1" dirty="0">
                <a:solidFill>
                  <a:schemeClr val="tx1"/>
                </a:solidFill>
              </a:rPr>
              <a:t>Water &amp; SNaCK</a:t>
            </a:r>
          </a:p>
        </p:txBody>
      </p:sp>
      <p:sp>
        <p:nvSpPr>
          <p:cNvPr id="16387" name="Text Placeholder 2">
            <a:extLst>
              <a:ext uri="{FF2B5EF4-FFF2-40B4-BE49-F238E27FC236}">
                <a16:creationId xmlns:a16="http://schemas.microsoft.com/office/drawing/2014/main" id="{59B9C653-2DE2-0617-472E-B65D6F20EF6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07504" y="1428031"/>
            <a:ext cx="6216004" cy="3819872"/>
          </a:xfrm>
        </p:spPr>
        <p:txBody>
          <a:bodyPr rtlCol="0">
            <a:normAutofit fontScale="85000" lnSpcReduction="10000"/>
          </a:bodyPr>
          <a:lstStyle/>
          <a:p>
            <a:pPr>
              <a:defRPr/>
            </a:pP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Please send your child in with a named clear water bottle.  This must only contain water.  Bottles can be refilled in the classroom</a:t>
            </a:r>
          </a:p>
          <a:p>
            <a:pPr>
              <a:defRPr/>
            </a:pP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Classes do have plastic cups but we would prefer bottles please.</a:t>
            </a:r>
          </a:p>
          <a:p>
            <a:pPr>
              <a:defRPr/>
            </a:pP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Children can bring one </a:t>
            </a:r>
            <a:r>
              <a:rPr lang="en-GB" altLang="en-US" sz="2800" b="1" dirty="0">
                <a:solidFill>
                  <a:srgbClr val="FF0000"/>
                </a:solidFill>
              </a:rPr>
              <a:t>small</a:t>
            </a:r>
            <a:r>
              <a:rPr lang="en-GB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healthy snack  each day for break time. Fruit will also be available in class.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A25004-FA82-489A-81DF-99832B670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862" t="50322" r="59451" b="10479"/>
          <a:stretch/>
        </p:blipFill>
        <p:spPr>
          <a:xfrm>
            <a:off x="6385308" y="1268760"/>
            <a:ext cx="2160240" cy="2419469"/>
          </a:xfrm>
          <a:prstGeom prst="rect">
            <a:avLst/>
          </a:prstGeom>
        </p:spPr>
      </p:pic>
      <p:pic>
        <p:nvPicPr>
          <p:cNvPr id="9218" name="Picture 2" descr="After School Muffin Tin Snack Tray — The Happy Flammily">
            <a:extLst>
              <a:ext uri="{FF2B5EF4-FFF2-40B4-BE49-F238E27FC236}">
                <a16:creationId xmlns:a16="http://schemas.microsoft.com/office/drawing/2014/main" id="{2624BC82-78D4-421D-BE94-E2D81FB30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308" y="3861048"/>
            <a:ext cx="2160240" cy="213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EBFA74-2221-3D2E-3713-85DDB032A56E}"/>
              </a:ext>
            </a:extLst>
          </p:cNvPr>
          <p:cNvSpPr txBox="1"/>
          <p:nvPr/>
        </p:nvSpPr>
        <p:spPr>
          <a:xfrm>
            <a:off x="326571" y="283028"/>
            <a:ext cx="48985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SM</a:t>
            </a:r>
          </a:p>
        </p:txBody>
      </p:sp>
    </p:spTree>
  </p:cSld>
  <p:clrMapOvr>
    <a:masterClrMapping/>
  </p:clrMapOvr>
  <p:transition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DEA81F1-A2CE-2469-9AC3-DEAB88D0EF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80866" y="845145"/>
            <a:ext cx="4896668" cy="5730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6000" b="1" dirty="0">
                <a:solidFill>
                  <a:schemeClr val="tx1"/>
                </a:solidFill>
                <a:latin typeface="+mn-lt"/>
              </a:rPr>
              <a:t>General</a:t>
            </a:r>
            <a:br>
              <a:rPr lang="en-GB" altLang="en-US" sz="5400" dirty="0">
                <a:latin typeface="+mn-lt"/>
              </a:rPr>
            </a:br>
            <a:endParaRPr lang="en-GB" altLang="en-US" sz="5400" dirty="0">
              <a:latin typeface="+mn-lt"/>
            </a:endParaRP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47A94AB-E715-468B-2D5A-6C037442F6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1988840"/>
            <a:ext cx="8280920" cy="467995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Please send a letter in if your child is going to be collected by another adult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 call the school office. We will not allow a child to leave with anyone else unless we have been informed.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Please do not allow the children to bring in toys or pencil cases/stationery from home.  Everything will be provided in class. </a:t>
            </a:r>
          </a:p>
          <a:p>
            <a:pPr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you have any issues or questions please feel free to email the class teacher on the following email addresses: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year1@harrowlodgeprimary.com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year2@harrowlodgeprimary.com</a:t>
            </a:r>
            <a:endParaRPr lang="en-GB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/>
            </a:pP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member of staff will aim respond to your email within 48 hours.</a:t>
            </a:r>
          </a:p>
        </p:txBody>
      </p:sp>
      <p:sp>
        <p:nvSpPr>
          <p:cNvPr id="2" name="AutoShape 2" descr="Contact us (email icon) elegant red round button - Stock Image - Everypixel">
            <a:extLst>
              <a:ext uri="{FF2B5EF4-FFF2-40B4-BE49-F238E27FC236}">
                <a16:creationId xmlns:a16="http://schemas.microsoft.com/office/drawing/2014/main" id="{EAB8793E-92F5-42D9-B7AC-86BD45489E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6" descr="Contact us (email icon) elegant red round button - Stock Image - Everypixel">
            <a:extLst>
              <a:ext uri="{FF2B5EF4-FFF2-40B4-BE49-F238E27FC236}">
                <a16:creationId xmlns:a16="http://schemas.microsoft.com/office/drawing/2014/main" id="{FC2C6C99-9E0D-4FCD-92ED-EDEEF8C439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Contact us (email icon) elegant red round button - Stock Image - Everypixel">
            <a:extLst>
              <a:ext uri="{FF2B5EF4-FFF2-40B4-BE49-F238E27FC236}">
                <a16:creationId xmlns:a16="http://schemas.microsoft.com/office/drawing/2014/main" id="{6042417B-6BDC-4558-95A0-03F1887F46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50" name="Picture 10" descr="Best Emails: A Review of Top Email Providers for Businesses | Email in  Detail: view, archive and process emails with ease!">
            <a:extLst>
              <a:ext uri="{FF2B5EF4-FFF2-40B4-BE49-F238E27FC236}">
                <a16:creationId xmlns:a16="http://schemas.microsoft.com/office/drawing/2014/main" id="{1B67952B-3457-4C11-916B-1BD9011A5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66" y="116632"/>
            <a:ext cx="18722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BD285B-FB3F-1D1A-3731-55B6F47230DA}"/>
              </a:ext>
            </a:extLst>
          </p:cNvPr>
          <p:cNvSpPr txBox="1"/>
          <p:nvPr/>
        </p:nvSpPr>
        <p:spPr>
          <a:xfrm>
            <a:off x="478971" y="435428"/>
            <a:ext cx="69668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SM</a:t>
            </a:r>
          </a:p>
        </p:txBody>
      </p:sp>
    </p:spTree>
  </p:cSld>
  <p:clrMapOvr>
    <a:masterClrMapping/>
  </p:clrMapOvr>
  <p:transition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1E6841-EED5-49B6-8A63-677A99D7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670" y="836712"/>
            <a:ext cx="482466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sz="5400" b="1" dirty="0">
                <a:solidFill>
                  <a:schemeClr val="tx1"/>
                </a:solidFill>
                <a:latin typeface="+mn-lt"/>
              </a:rPr>
              <a:t>Thankyou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D6C99E35-F186-B022-5BF3-A7275BC45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2133278"/>
            <a:ext cx="6624637" cy="1655762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GB" altLang="en-US" sz="4000" dirty="0"/>
              <a:t>Any Questions?</a:t>
            </a:r>
          </a:p>
        </p:txBody>
      </p:sp>
      <p:pic>
        <p:nvPicPr>
          <p:cNvPr id="11266" name="Picture 2" descr="Harrow Lodge Primary School">
            <a:extLst>
              <a:ext uri="{FF2B5EF4-FFF2-40B4-BE49-F238E27FC236}">
                <a16:creationId xmlns:a16="http://schemas.microsoft.com/office/drawing/2014/main" id="{7C33B7F6-A503-4FEE-AA4F-B3C80ACF6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34" y="3645024"/>
            <a:ext cx="1944216" cy="165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94A8E3-8A65-A2B3-F7B9-0A96611D620F}"/>
              </a:ext>
            </a:extLst>
          </p:cNvPr>
          <p:cNvSpPr txBox="1"/>
          <p:nvPr/>
        </p:nvSpPr>
        <p:spPr>
          <a:xfrm>
            <a:off x="478971" y="283028"/>
            <a:ext cx="7511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/>
              <a:t>SM</a:t>
            </a:r>
          </a:p>
        </p:txBody>
      </p:sp>
    </p:spTree>
  </p:cSld>
  <p:clrMapOvr>
    <a:masterClrMapping/>
  </p:clrMapOvr>
  <p:transition>
    <p:newsflash/>
  </p:transition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f24c2-ec80-4fb0-bf53-923cce5bcace" xsi:nil="true"/>
    <lcf76f155ced4ddcb4097134ff3c332f xmlns="bf855299-c603-4c5a-9f2e-af102482b306">
      <Terms xmlns="http://schemas.microsoft.com/office/infopath/2007/PartnerControls"/>
    </lcf76f155ced4ddcb4097134ff3c332f>
    <Ahmed xmlns="bf855299-c603-4c5a-9f2e-af102482b30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63BEA91553254B9DA0E546DD1B289D" ma:contentTypeVersion="15" ma:contentTypeDescription="Create a new document." ma:contentTypeScope="" ma:versionID="f01995b0ac9ec4b004441c695bbb7af7">
  <xsd:schema xmlns:xsd="http://www.w3.org/2001/XMLSchema" xmlns:xs="http://www.w3.org/2001/XMLSchema" xmlns:p="http://schemas.microsoft.com/office/2006/metadata/properties" xmlns:ns2="bf855299-c603-4c5a-9f2e-af102482b306" xmlns:ns3="f62f24c2-ec80-4fb0-bf53-923cce5bcace" targetNamespace="http://schemas.microsoft.com/office/2006/metadata/properties" ma:root="true" ma:fieldsID="73ebee35946ffa4a0e3b56dd2d77a11a" ns2:_="" ns3:_="">
    <xsd:import namespace="bf855299-c603-4c5a-9f2e-af102482b306"/>
    <xsd:import namespace="f62f24c2-ec80-4fb0-bf53-923cce5bca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Ahmed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855299-c603-4c5a-9f2e-af102482b3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6ac0ec-a55c-4b13-9bfe-bb7ee79ea2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Ahmed" ma:index="21" nillable="true" ma:displayName="Ahmed" ma:format="Dropdown" ma:internalName="Ahmed">
      <xsd:simpleType>
        <xsd:restriction base="dms:Text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f24c2-ec80-4fb0-bf53-923cce5bca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c3463ab-2241-44fe-8edf-dec99e5e8b63}" ma:internalName="TaxCatchAll" ma:showField="CatchAllData" ma:web="f62f24c2-ec80-4fb0-bf53-923cce5bca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CE5F0E-B063-4CCF-9716-65591C3DDEB6}">
  <ds:schemaRefs>
    <ds:schemaRef ds:uri="http://schemas.microsoft.com/office/2006/metadata/properties"/>
    <ds:schemaRef ds:uri="http://www.w3.org/2000/xmlns/"/>
    <ds:schemaRef ds:uri="f62f24c2-ec80-4fb0-bf53-923cce5bcace"/>
    <ds:schemaRef ds:uri="http://www.w3.org/2001/XMLSchema-instance"/>
    <ds:schemaRef ds:uri="bf855299-c603-4c5a-9f2e-af102482b306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B3AB0A7-AB22-4F63-911C-58BB7F42C4C4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bf855299-c603-4c5a-9f2e-af102482b306"/>
    <ds:schemaRef ds:uri="f62f24c2-ec80-4fb0-bf53-923cce5bc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F4346B-15C4-4990-80AB-A78401FDC9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1240</TotalTime>
  <Words>767</Words>
  <Application>Microsoft Office PowerPoint</Application>
  <PresentationFormat>On-screen Show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Gallery</vt:lpstr>
      <vt:lpstr>Welcome to KS1</vt:lpstr>
      <vt:lpstr>The KS1 Team</vt:lpstr>
      <vt:lpstr>Attendance and  Punctuality </vt:lpstr>
      <vt:lpstr>Reading Books</vt:lpstr>
      <vt:lpstr>Spellings</vt:lpstr>
      <vt:lpstr>Homework</vt:lpstr>
      <vt:lpstr>Behaviour Expectations</vt:lpstr>
      <vt:lpstr>Behaviour Chart</vt:lpstr>
      <vt:lpstr>Uniform</vt:lpstr>
      <vt:lpstr>PE</vt:lpstr>
      <vt:lpstr>Water &amp; SNaCK</vt:lpstr>
      <vt:lpstr>General </vt:lpstr>
      <vt:lpstr>Thankyou</vt:lpstr>
    </vt:vector>
  </TitlesOfParts>
  <Company>RM Network: Build 12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and 2 Parents Expectations Sept 2023.ppt</dc:title>
  <dc:creator>Janine2</dc:creator>
  <cp:lastModifiedBy>CLemay</cp:lastModifiedBy>
  <cp:revision>138</cp:revision>
  <dcterms:created xsi:type="dcterms:W3CDTF">2007-09-20T13:31:43Z</dcterms:created>
  <dcterms:modified xsi:type="dcterms:W3CDTF">2026-09-08T12:34:45Z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0x010100B763BEA91553254B9DA0E546DD1B289D</vt:lpwstr>
  </property>
  <property fmtid="{D5CDD505-2E9C-101B-9397-08002B2CF9AE}" pid="3" name="MediaServiceImageTags">
    <vt:lpwstr/>
  </property>
</Properties>
</file>