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4.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0.xml" ContentType="application/vnd.openxmlformats-officedocument.presentationml.slide+xml"/>
  <Override PartName="/ppt/notesSlides/notesSlide3.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50" r:id="rId1"/>
  </p:sldMasterIdLst>
  <p:notesMasterIdLst>
    <p:notesMasterId r:id="rId16"/>
  </p:notesMasterIdLst>
  <p:sldIdLst>
    <p:sldId id="272" r:id="rId2"/>
    <p:sldId id="285" r:id="rId3"/>
    <p:sldId id="273" r:id="rId4"/>
    <p:sldId id="284" r:id="rId5"/>
    <p:sldId id="275" r:id="rId6"/>
    <p:sldId id="278" r:id="rId7"/>
    <p:sldId id="276" r:id="rId8"/>
    <p:sldId id="279" r:id="rId9"/>
    <p:sldId id="274" r:id="rId10"/>
    <p:sldId id="281" r:id="rId11"/>
    <p:sldId id="286" r:id="rId12"/>
    <p:sldId id="287" r:id="rId13"/>
    <p:sldId id="288" r:id="rId14"/>
    <p:sldId id="282" r:id="rId15"/>
  </p:sldIdLst>
  <p:sldSz cx="14630400" cy="8229600"/>
  <p:notesSz cx="8229600" cy="14630400"/>
  <p:embeddedFontLst>
    <p:embeddedFont>
      <p:font typeface="Calibri" panose="020F0502020204030204" pitchFamily="34" charset="0"/>
      <p:regular r:id="rId17"/>
      <p:bold r:id="rId18"/>
      <p:italic r:id="rId19"/>
      <p:boldItalic r:id="rId20"/>
    </p:embeddedFont>
    <p:embeddedFont>
      <p:font typeface="Calibri Light" panose="020F0302020204030204" pitchFamily="34" charset="0"/>
      <p:regular r:id="rId21"/>
      <p:italic r:id="rId22"/>
    </p:embeddedFont>
    <p:embeddedFont>
      <p:font typeface="Poppins" panose="020B0604020202020204" charset="0"/>
      <p:regular r:id="rId23"/>
      <p:bold r:id="rId24"/>
      <p:italic r:id="rId25"/>
      <p:boldItalic r:id="rId26"/>
    </p:embeddedFont>
    <p:embeddedFont>
      <p:font typeface="Twinkl Cursive Looped" panose="02000000000000000000" pitchFamily="2" charset="0"/>
      <p:regular r:id="rId27"/>
      <p:bold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10"/>
  </p:normalViewPr>
  <p:slideViewPr>
    <p:cSldViewPr snapToGrid="0" snapToObjects="1">
      <p:cViewPr varScale="1">
        <p:scale>
          <a:sx n="91" d="100"/>
          <a:sy n="91"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viewProps" Target="viewProps.xml"/><Relationship Id="rId35" Type="http://schemas.openxmlformats.org/officeDocument/2006/relationships/customXml" Target="../customXml/item3.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0661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r>
              <a:rPr lang="en-GB" dirty="0"/>
              <a:t>Before we start, you’ll receive two Year 3 newsletters today. One gives you more detailed information about the Autumn Term, including what the children will be learning, uniform and other practical information. The second summarises the Year 3 expectations that we’ll be talking through today. We’ll give you hard copies this evening, and they’ll also be sent through </a:t>
            </a:r>
            <a:r>
              <a:rPr lang="en-GB" dirty="0" err="1"/>
              <a:t>ParentMail</a:t>
            </a:r>
            <a:r>
              <a:rPr lang="en-GB" dirty="0"/>
              <a:t>, so please don’t feel you need to remember everything I say</a:t>
            </a:r>
          </a:p>
        </p:txBody>
      </p:sp>
    </p:spTree>
    <p:extLst>
      <p:ext uri="{BB962C8B-B14F-4D97-AF65-F5344CB8AC3E}">
        <p14:creationId xmlns:p14="http://schemas.microsoft.com/office/powerpoint/2010/main" val="1118695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endParaRPr lang="en-GB" dirty="0"/>
          </a:p>
        </p:txBody>
      </p:sp>
    </p:spTree>
    <p:extLst>
      <p:ext uri="{BB962C8B-B14F-4D97-AF65-F5344CB8AC3E}">
        <p14:creationId xmlns:p14="http://schemas.microsoft.com/office/powerpoint/2010/main" val="1305575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rPr>
              <a:t>We’re not expecting children to sit down and spend ages learning tables every evening. Five or ten minutes regularly is much more useful. By the end of Year 3, we want the 2s, 5s and 10s to be really secure and children becoming increasingly fluent with their 3s, 4s and 8s. TT Rock Stars is a great way of making that practice more enjoyable, particularly when we have tournaments running.”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rPr>
              <a:t>Knowing their tables quickly frees children up to concentrate on the maths problem itself rather than having to work out every multiplication fact from scratch.</a:t>
            </a:r>
          </a:p>
          <a:p>
            <a:endParaRPr lang="en-GB" dirty="0"/>
          </a:p>
        </p:txBody>
      </p:sp>
    </p:spTree>
    <p:extLst>
      <p:ext uri="{BB962C8B-B14F-4D97-AF65-F5344CB8AC3E}">
        <p14:creationId xmlns:p14="http://schemas.microsoft.com/office/powerpoint/2010/main" val="2969287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811" y="7680960"/>
            <a:ext cx="14626590"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9" y="7601179"/>
            <a:ext cx="14626590" cy="76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316736" y="910742"/>
            <a:ext cx="12070080" cy="4279392"/>
          </a:xfrm>
        </p:spPr>
        <p:txBody>
          <a:bodyPr anchor="b">
            <a:normAutofit/>
          </a:bodyPr>
          <a:lstStyle>
            <a:lvl1pPr algn="l">
              <a:lnSpc>
                <a:spcPct val="85000"/>
              </a:lnSpc>
              <a:defRPr sz="9600" spc="-6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320061" y="5346745"/>
            <a:ext cx="12070080" cy="1371600"/>
          </a:xfrm>
        </p:spPr>
        <p:txBody>
          <a:bodyPr lIns="91440" rIns="91440">
            <a:normAutofit/>
          </a:bodyPr>
          <a:lstStyle>
            <a:lvl1pPr marL="0" indent="0" algn="l">
              <a:buNone/>
              <a:defRPr sz="2880" cap="all" spc="240" baseline="0">
                <a:solidFill>
                  <a:schemeClr val="tx2"/>
                </a:solidFill>
                <a:latin typeface="+mj-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atin typeface="NTFPreCursivefk"/>
              </a:defRPr>
            </a:lvl1pPr>
          </a:lstStyle>
          <a:p>
            <a:pPr defTabSz="548640">
              <a:defRPr/>
            </a:pPr>
            <a:fld id="{3A9ABA2C-9B06-4889-8F30-3E5D8843C6CC}" type="datetimeFigureOut">
              <a:rPr lang="en-GB" smtClean="0"/>
              <a:pPr defTabSz="548640">
                <a:defRPr/>
              </a:pPr>
              <a:t>10/09/2026</a:t>
            </a:fld>
            <a:endParaRPr lang="en-GB" dirty="0"/>
          </a:p>
        </p:txBody>
      </p:sp>
      <p:sp>
        <p:nvSpPr>
          <p:cNvPr id="5" name="Footer Placeholder 4"/>
          <p:cNvSpPr>
            <a:spLocks noGrp="1"/>
          </p:cNvSpPr>
          <p:nvPr>
            <p:ph type="ftr" sz="quarter" idx="11"/>
          </p:nvPr>
        </p:nvSpPr>
        <p:spPr/>
        <p:txBody>
          <a:bodyPr/>
          <a:lstStyle>
            <a:lvl1pPr>
              <a:defRPr>
                <a:latin typeface="NTFPreCursivefk"/>
              </a:defRPr>
            </a:lvl1pPr>
          </a:lstStyle>
          <a:p>
            <a:pPr defTabSz="548640">
              <a:defRPr/>
            </a:pPr>
            <a:endParaRPr lang="en-GB" dirty="0"/>
          </a:p>
        </p:txBody>
      </p:sp>
      <p:sp>
        <p:nvSpPr>
          <p:cNvPr id="6" name="Slide Number Placeholder 5"/>
          <p:cNvSpPr>
            <a:spLocks noGrp="1"/>
          </p:cNvSpPr>
          <p:nvPr>
            <p:ph type="sldNum" sz="quarter" idx="12"/>
          </p:nvPr>
        </p:nvSpPr>
        <p:spPr/>
        <p:txBody>
          <a:bodyPr/>
          <a:lstStyle>
            <a:lvl1pPr>
              <a:defRPr>
                <a:latin typeface="NTFPreCursivefk"/>
              </a:defRPr>
            </a:lvl1pPr>
          </a:lstStyle>
          <a:p>
            <a:pPr defTabSz="548640">
              <a:defRPr/>
            </a:pPr>
            <a:fld id="{FDEE9A7F-4F9F-4067-B16B-FB5F6DFAAF45}" type="slidenum">
              <a:rPr lang="en-GB" smtClean="0"/>
              <a:pPr defTabSz="548640">
                <a:defRPr/>
              </a:pPr>
              <a:t>‹#›</a:t>
            </a:fld>
            <a:endParaRPr lang="en-GB" dirty="0"/>
          </a:p>
        </p:txBody>
      </p:sp>
      <p:cxnSp>
        <p:nvCxnSpPr>
          <p:cNvPr id="9" name="Straight Connector 8"/>
          <p:cNvCxnSpPr/>
          <p:nvPr/>
        </p:nvCxnSpPr>
        <p:spPr>
          <a:xfrm>
            <a:off x="1449190" y="5212080"/>
            <a:ext cx="1185062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3471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NTFPreCursivefk"/>
              </a:defRPr>
            </a:lvl1pPr>
          </a:lstStyle>
          <a:p>
            <a:pPr defTabSz="548640">
              <a:defRPr/>
            </a:pPr>
            <a:fld id="{3A9ABA2C-9B06-4889-8F30-3E5D8843C6CC}" type="datetimeFigureOut">
              <a:rPr lang="en-GB" smtClean="0"/>
              <a:pPr defTabSz="548640">
                <a:defRPr/>
              </a:pPr>
              <a:t>10/09/2026</a:t>
            </a:fld>
            <a:endParaRPr lang="en-GB" dirty="0"/>
          </a:p>
        </p:txBody>
      </p:sp>
      <p:sp>
        <p:nvSpPr>
          <p:cNvPr id="5" name="Footer Placeholder 4"/>
          <p:cNvSpPr>
            <a:spLocks noGrp="1"/>
          </p:cNvSpPr>
          <p:nvPr>
            <p:ph type="ftr" sz="quarter" idx="11"/>
          </p:nvPr>
        </p:nvSpPr>
        <p:spPr/>
        <p:txBody>
          <a:bodyPr/>
          <a:lstStyle>
            <a:lvl1pPr>
              <a:defRPr>
                <a:latin typeface="NTFPreCursivefk"/>
              </a:defRPr>
            </a:lvl1pPr>
          </a:lstStyle>
          <a:p>
            <a:pPr defTabSz="548640">
              <a:defRPr/>
            </a:pPr>
            <a:endParaRPr lang="en-GB" dirty="0"/>
          </a:p>
        </p:txBody>
      </p:sp>
      <p:sp>
        <p:nvSpPr>
          <p:cNvPr id="6" name="Slide Number Placeholder 5"/>
          <p:cNvSpPr>
            <a:spLocks noGrp="1"/>
          </p:cNvSpPr>
          <p:nvPr>
            <p:ph type="sldNum" sz="quarter" idx="12"/>
          </p:nvPr>
        </p:nvSpPr>
        <p:spPr/>
        <p:txBody>
          <a:bodyPr/>
          <a:lstStyle>
            <a:lvl1pPr>
              <a:defRPr>
                <a:latin typeface="NTFPreCursivefk"/>
              </a:defRPr>
            </a:lvl1pPr>
          </a:lstStyle>
          <a:p>
            <a:pPr defTabSz="548640">
              <a:defRPr/>
            </a:pPr>
            <a:fld id="{FDEE9A7F-4F9F-4067-B16B-FB5F6DFAAF45}" type="slidenum">
              <a:rPr lang="en-GB" smtClean="0"/>
              <a:pPr defTabSz="548640">
                <a:defRPr/>
              </a:pPr>
              <a:t>‹#›</a:t>
            </a:fld>
            <a:endParaRPr lang="en-GB" dirty="0"/>
          </a:p>
        </p:txBody>
      </p:sp>
    </p:spTree>
    <p:extLst>
      <p:ext uri="{BB962C8B-B14F-4D97-AF65-F5344CB8AC3E}">
        <p14:creationId xmlns:p14="http://schemas.microsoft.com/office/powerpoint/2010/main" val="692580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3811" y="7680960"/>
            <a:ext cx="14626590"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9" y="7601179"/>
            <a:ext cx="14626590" cy="76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316736" y="910742"/>
            <a:ext cx="12070080" cy="4279392"/>
          </a:xfrm>
        </p:spPr>
        <p:txBody>
          <a:bodyPr anchor="b" anchorCtr="0">
            <a:normAutofit/>
          </a:bodyPr>
          <a:lstStyle>
            <a:lvl1pPr>
              <a:lnSpc>
                <a:spcPct val="85000"/>
              </a:lnSpc>
              <a:defRPr sz="96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16736" y="5343754"/>
            <a:ext cx="12070080" cy="1371600"/>
          </a:xfrm>
        </p:spPr>
        <p:txBody>
          <a:bodyPr lIns="91440" rIns="91440" anchor="t" anchorCtr="0">
            <a:normAutofit/>
          </a:bodyPr>
          <a:lstStyle>
            <a:lvl1pPr marL="0" indent="0">
              <a:buNone/>
              <a:defRPr sz="2880" cap="all" spc="240" baseline="0">
                <a:solidFill>
                  <a:schemeClr val="tx2"/>
                </a:solidFill>
                <a:latin typeface="+mj-lt"/>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latin typeface="NTFPreCursivefk"/>
              </a:defRPr>
            </a:lvl1pPr>
          </a:lstStyle>
          <a:p>
            <a:pPr defTabSz="548640">
              <a:defRPr/>
            </a:pPr>
            <a:fld id="{3A9ABA2C-9B06-4889-8F30-3E5D8843C6CC}" type="datetimeFigureOut">
              <a:rPr lang="en-GB" smtClean="0"/>
              <a:pPr defTabSz="548640">
                <a:defRPr/>
              </a:pPr>
              <a:t>10/09/2026</a:t>
            </a:fld>
            <a:endParaRPr lang="en-GB" dirty="0"/>
          </a:p>
        </p:txBody>
      </p:sp>
      <p:sp>
        <p:nvSpPr>
          <p:cNvPr id="5" name="Footer Placeholder 4"/>
          <p:cNvSpPr>
            <a:spLocks noGrp="1"/>
          </p:cNvSpPr>
          <p:nvPr>
            <p:ph type="ftr" sz="quarter" idx="11"/>
          </p:nvPr>
        </p:nvSpPr>
        <p:spPr/>
        <p:txBody>
          <a:bodyPr/>
          <a:lstStyle>
            <a:lvl1pPr>
              <a:defRPr>
                <a:latin typeface="NTFPreCursivefk"/>
              </a:defRPr>
            </a:lvl1pPr>
          </a:lstStyle>
          <a:p>
            <a:pPr defTabSz="548640">
              <a:defRPr/>
            </a:pPr>
            <a:endParaRPr lang="en-GB" dirty="0"/>
          </a:p>
        </p:txBody>
      </p:sp>
      <p:sp>
        <p:nvSpPr>
          <p:cNvPr id="6" name="Slide Number Placeholder 5"/>
          <p:cNvSpPr>
            <a:spLocks noGrp="1"/>
          </p:cNvSpPr>
          <p:nvPr>
            <p:ph type="sldNum" sz="quarter" idx="12"/>
          </p:nvPr>
        </p:nvSpPr>
        <p:spPr/>
        <p:txBody>
          <a:bodyPr/>
          <a:lstStyle>
            <a:lvl1pPr>
              <a:defRPr>
                <a:latin typeface="NTFPreCursivefk"/>
              </a:defRPr>
            </a:lvl1pPr>
          </a:lstStyle>
          <a:p>
            <a:pPr defTabSz="548640">
              <a:defRPr/>
            </a:pPr>
            <a:fld id="{FDEE9A7F-4F9F-4067-B16B-FB5F6DFAAF45}" type="slidenum">
              <a:rPr lang="en-GB" smtClean="0"/>
              <a:pPr defTabSz="548640">
                <a:defRPr/>
              </a:pPr>
              <a:t>‹#›</a:t>
            </a:fld>
            <a:endParaRPr lang="en-GB" dirty="0"/>
          </a:p>
        </p:txBody>
      </p:sp>
      <p:cxnSp>
        <p:nvCxnSpPr>
          <p:cNvPr id="9" name="Straight Connector 8"/>
          <p:cNvCxnSpPr/>
          <p:nvPr/>
        </p:nvCxnSpPr>
        <p:spPr>
          <a:xfrm>
            <a:off x="1449190" y="5212080"/>
            <a:ext cx="1185062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9371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316736" y="343924"/>
            <a:ext cx="12070080" cy="174090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316734" y="2214881"/>
            <a:ext cx="5925312" cy="48280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461504" y="2214882"/>
            <a:ext cx="5925312" cy="48280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atin typeface="NTFPreCursivefk"/>
              </a:defRPr>
            </a:lvl1pPr>
          </a:lstStyle>
          <a:p>
            <a:pPr defTabSz="548640">
              <a:defRPr/>
            </a:pPr>
            <a:fld id="{3A9ABA2C-9B06-4889-8F30-3E5D8843C6CC}" type="datetimeFigureOut">
              <a:rPr lang="en-GB" smtClean="0"/>
              <a:pPr defTabSz="548640">
                <a:defRPr/>
              </a:pPr>
              <a:t>10/09/2026</a:t>
            </a:fld>
            <a:endParaRPr lang="en-GB" dirty="0"/>
          </a:p>
        </p:txBody>
      </p:sp>
      <p:sp>
        <p:nvSpPr>
          <p:cNvPr id="6" name="Footer Placeholder 5"/>
          <p:cNvSpPr>
            <a:spLocks noGrp="1"/>
          </p:cNvSpPr>
          <p:nvPr>
            <p:ph type="ftr" sz="quarter" idx="11"/>
          </p:nvPr>
        </p:nvSpPr>
        <p:spPr/>
        <p:txBody>
          <a:bodyPr/>
          <a:lstStyle>
            <a:lvl1pPr>
              <a:defRPr>
                <a:latin typeface="NTFPreCursivefk"/>
              </a:defRPr>
            </a:lvl1pPr>
          </a:lstStyle>
          <a:p>
            <a:pPr defTabSz="548640">
              <a:defRPr/>
            </a:pPr>
            <a:endParaRPr lang="en-GB" dirty="0"/>
          </a:p>
        </p:txBody>
      </p:sp>
      <p:sp>
        <p:nvSpPr>
          <p:cNvPr id="7" name="Slide Number Placeholder 6"/>
          <p:cNvSpPr>
            <a:spLocks noGrp="1"/>
          </p:cNvSpPr>
          <p:nvPr>
            <p:ph type="sldNum" sz="quarter" idx="12"/>
          </p:nvPr>
        </p:nvSpPr>
        <p:spPr/>
        <p:txBody>
          <a:bodyPr/>
          <a:lstStyle>
            <a:lvl1pPr>
              <a:defRPr>
                <a:latin typeface="NTFPreCursivefk"/>
              </a:defRPr>
            </a:lvl1pPr>
          </a:lstStyle>
          <a:p>
            <a:pPr defTabSz="548640">
              <a:defRPr/>
            </a:pPr>
            <a:fld id="{FDEE9A7F-4F9F-4067-B16B-FB5F6DFAAF45}" type="slidenum">
              <a:rPr lang="en-GB" smtClean="0"/>
              <a:pPr defTabSz="548640">
                <a:defRPr/>
              </a:pPr>
              <a:t>‹#›</a:t>
            </a:fld>
            <a:endParaRPr lang="en-GB" dirty="0"/>
          </a:p>
        </p:txBody>
      </p:sp>
    </p:spTree>
    <p:extLst>
      <p:ext uri="{BB962C8B-B14F-4D97-AF65-F5344CB8AC3E}">
        <p14:creationId xmlns:p14="http://schemas.microsoft.com/office/powerpoint/2010/main" val="837664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316736" y="343924"/>
            <a:ext cx="12070080" cy="174090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16736" y="2215263"/>
            <a:ext cx="5925312" cy="883538"/>
          </a:xfrm>
        </p:spPr>
        <p:txBody>
          <a:bodyPr lIns="91440" rIns="91440" anchor="ctr">
            <a:normAutofit/>
          </a:bodyPr>
          <a:lstStyle>
            <a:lvl1pPr marL="0" indent="0">
              <a:buNone/>
              <a:defRPr sz="2400" b="0" cap="all" baseline="0">
                <a:solidFill>
                  <a:schemeClr val="tx2"/>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Edit Master text styles</a:t>
            </a:r>
          </a:p>
        </p:txBody>
      </p:sp>
      <p:sp>
        <p:nvSpPr>
          <p:cNvPr id="4" name="Content Placeholder 3"/>
          <p:cNvSpPr>
            <a:spLocks noGrp="1"/>
          </p:cNvSpPr>
          <p:nvPr>
            <p:ph sz="half" idx="2"/>
          </p:nvPr>
        </p:nvSpPr>
        <p:spPr>
          <a:xfrm>
            <a:off x="1316736" y="3098801"/>
            <a:ext cx="5925312" cy="40538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461504" y="2215263"/>
            <a:ext cx="5925312" cy="883538"/>
          </a:xfrm>
        </p:spPr>
        <p:txBody>
          <a:bodyPr lIns="91440" rIns="91440" anchor="ctr">
            <a:normAutofit/>
          </a:bodyPr>
          <a:lstStyle>
            <a:lvl1pPr marL="0" indent="0">
              <a:buNone/>
              <a:defRPr sz="2400" b="0" cap="all" baseline="0">
                <a:solidFill>
                  <a:schemeClr val="tx2"/>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Edit Master text styles</a:t>
            </a:r>
          </a:p>
        </p:txBody>
      </p:sp>
      <p:sp>
        <p:nvSpPr>
          <p:cNvPr id="6" name="Content Placeholder 5"/>
          <p:cNvSpPr>
            <a:spLocks noGrp="1"/>
          </p:cNvSpPr>
          <p:nvPr>
            <p:ph sz="quarter" idx="4"/>
          </p:nvPr>
        </p:nvSpPr>
        <p:spPr>
          <a:xfrm>
            <a:off x="7461504" y="3098801"/>
            <a:ext cx="5925312" cy="40538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atin typeface="NTFPreCursivefk"/>
              </a:defRPr>
            </a:lvl1pPr>
          </a:lstStyle>
          <a:p>
            <a:pPr defTabSz="548640">
              <a:defRPr/>
            </a:pPr>
            <a:fld id="{3A9ABA2C-9B06-4889-8F30-3E5D8843C6CC}" type="datetimeFigureOut">
              <a:rPr lang="en-GB" smtClean="0"/>
              <a:pPr defTabSz="548640">
                <a:defRPr/>
              </a:pPr>
              <a:t>10/09/2026</a:t>
            </a:fld>
            <a:endParaRPr lang="en-GB" dirty="0"/>
          </a:p>
        </p:txBody>
      </p:sp>
      <p:sp>
        <p:nvSpPr>
          <p:cNvPr id="8" name="Footer Placeholder 7"/>
          <p:cNvSpPr>
            <a:spLocks noGrp="1"/>
          </p:cNvSpPr>
          <p:nvPr>
            <p:ph type="ftr" sz="quarter" idx="11"/>
          </p:nvPr>
        </p:nvSpPr>
        <p:spPr/>
        <p:txBody>
          <a:bodyPr/>
          <a:lstStyle>
            <a:lvl1pPr>
              <a:defRPr>
                <a:latin typeface="NTFPreCursivefk"/>
              </a:defRPr>
            </a:lvl1pPr>
          </a:lstStyle>
          <a:p>
            <a:pPr defTabSz="548640">
              <a:defRPr/>
            </a:pPr>
            <a:endParaRPr lang="en-GB" dirty="0"/>
          </a:p>
        </p:txBody>
      </p:sp>
      <p:sp>
        <p:nvSpPr>
          <p:cNvPr id="9" name="Slide Number Placeholder 8"/>
          <p:cNvSpPr>
            <a:spLocks noGrp="1"/>
          </p:cNvSpPr>
          <p:nvPr>
            <p:ph type="sldNum" sz="quarter" idx="12"/>
          </p:nvPr>
        </p:nvSpPr>
        <p:spPr/>
        <p:txBody>
          <a:bodyPr/>
          <a:lstStyle>
            <a:lvl1pPr>
              <a:defRPr>
                <a:latin typeface="NTFPreCursivefk"/>
              </a:defRPr>
            </a:lvl1pPr>
          </a:lstStyle>
          <a:p>
            <a:pPr defTabSz="548640">
              <a:defRPr/>
            </a:pPr>
            <a:fld id="{FDEE9A7F-4F9F-4067-B16B-FB5F6DFAAF45}" type="slidenum">
              <a:rPr lang="en-GB" smtClean="0"/>
              <a:pPr defTabSz="548640">
                <a:defRPr/>
              </a:pPr>
              <a:t>‹#›</a:t>
            </a:fld>
            <a:endParaRPr lang="en-GB" dirty="0"/>
          </a:p>
        </p:txBody>
      </p:sp>
    </p:spTree>
    <p:extLst>
      <p:ext uri="{BB962C8B-B14F-4D97-AF65-F5344CB8AC3E}">
        <p14:creationId xmlns:p14="http://schemas.microsoft.com/office/powerpoint/2010/main" val="4061542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NTFPreCursivefk"/>
              </a:defRPr>
            </a:lvl1pPr>
          </a:lstStyle>
          <a:p>
            <a:pPr defTabSz="548640">
              <a:defRPr/>
            </a:pPr>
            <a:fld id="{3A9ABA2C-9B06-4889-8F30-3E5D8843C6CC}" type="datetimeFigureOut">
              <a:rPr lang="en-GB" smtClean="0"/>
              <a:pPr defTabSz="548640">
                <a:defRPr/>
              </a:pPr>
              <a:t>10/09/2026</a:t>
            </a:fld>
            <a:endParaRPr lang="en-GB" dirty="0"/>
          </a:p>
        </p:txBody>
      </p:sp>
      <p:sp>
        <p:nvSpPr>
          <p:cNvPr id="4" name="Footer Placeholder 3"/>
          <p:cNvSpPr>
            <a:spLocks noGrp="1"/>
          </p:cNvSpPr>
          <p:nvPr>
            <p:ph type="ftr" sz="quarter" idx="11"/>
          </p:nvPr>
        </p:nvSpPr>
        <p:spPr/>
        <p:txBody>
          <a:bodyPr/>
          <a:lstStyle>
            <a:lvl1pPr>
              <a:defRPr>
                <a:latin typeface="NTFPreCursivefk"/>
              </a:defRPr>
            </a:lvl1pPr>
          </a:lstStyle>
          <a:p>
            <a:pPr defTabSz="548640">
              <a:defRPr/>
            </a:pPr>
            <a:endParaRPr lang="en-GB" dirty="0"/>
          </a:p>
        </p:txBody>
      </p:sp>
      <p:sp>
        <p:nvSpPr>
          <p:cNvPr id="5" name="Slide Number Placeholder 4"/>
          <p:cNvSpPr>
            <a:spLocks noGrp="1"/>
          </p:cNvSpPr>
          <p:nvPr>
            <p:ph type="sldNum" sz="quarter" idx="12"/>
          </p:nvPr>
        </p:nvSpPr>
        <p:spPr/>
        <p:txBody>
          <a:bodyPr/>
          <a:lstStyle>
            <a:lvl1pPr>
              <a:defRPr>
                <a:latin typeface="NTFPreCursivefk"/>
              </a:defRPr>
            </a:lvl1pPr>
          </a:lstStyle>
          <a:p>
            <a:pPr defTabSz="548640">
              <a:defRPr/>
            </a:pPr>
            <a:fld id="{FDEE9A7F-4F9F-4067-B16B-FB5F6DFAAF45}" type="slidenum">
              <a:rPr lang="en-GB" smtClean="0"/>
              <a:pPr defTabSz="548640">
                <a:defRPr/>
              </a:pPr>
              <a:t>‹#›</a:t>
            </a:fld>
            <a:endParaRPr lang="en-GB" dirty="0"/>
          </a:p>
        </p:txBody>
      </p:sp>
    </p:spTree>
    <p:extLst>
      <p:ext uri="{BB962C8B-B14F-4D97-AF65-F5344CB8AC3E}">
        <p14:creationId xmlns:p14="http://schemas.microsoft.com/office/powerpoint/2010/main" val="4025168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3811" y="7680960"/>
            <a:ext cx="14626590"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9" y="7601179"/>
            <a:ext cx="14626590" cy="76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lvl1pPr>
              <a:defRPr>
                <a:latin typeface="NTFPreCursivefk"/>
              </a:defRPr>
            </a:lvl1pPr>
          </a:lstStyle>
          <a:p>
            <a:pPr defTabSz="548640">
              <a:defRPr/>
            </a:pPr>
            <a:fld id="{3A9ABA2C-9B06-4889-8F30-3E5D8843C6CC}" type="datetimeFigureOut">
              <a:rPr lang="en-GB" smtClean="0"/>
              <a:pPr defTabSz="548640">
                <a:defRPr/>
              </a:pPr>
              <a:t>10/09/2026</a:t>
            </a:fld>
            <a:endParaRPr lang="en-GB" dirty="0"/>
          </a:p>
        </p:txBody>
      </p:sp>
      <p:sp>
        <p:nvSpPr>
          <p:cNvPr id="8" name="Footer Placeholder 7"/>
          <p:cNvSpPr>
            <a:spLocks noGrp="1"/>
          </p:cNvSpPr>
          <p:nvPr>
            <p:ph type="ftr" sz="quarter" idx="11"/>
          </p:nvPr>
        </p:nvSpPr>
        <p:spPr/>
        <p:txBody>
          <a:bodyPr/>
          <a:lstStyle>
            <a:lvl1pPr>
              <a:defRPr>
                <a:solidFill>
                  <a:srgbClr val="FFFFFF"/>
                </a:solidFill>
                <a:latin typeface="NTFPreCursivefk"/>
              </a:defRPr>
            </a:lvl1pPr>
          </a:lstStyle>
          <a:p>
            <a:pPr defTabSz="548640">
              <a:defRPr/>
            </a:pPr>
            <a:endParaRPr lang="en-GB" dirty="0"/>
          </a:p>
        </p:txBody>
      </p:sp>
      <p:sp>
        <p:nvSpPr>
          <p:cNvPr id="9" name="Slide Number Placeholder 8"/>
          <p:cNvSpPr>
            <a:spLocks noGrp="1"/>
          </p:cNvSpPr>
          <p:nvPr>
            <p:ph type="sldNum" sz="quarter" idx="12"/>
          </p:nvPr>
        </p:nvSpPr>
        <p:spPr/>
        <p:txBody>
          <a:bodyPr/>
          <a:lstStyle>
            <a:lvl1pPr>
              <a:defRPr>
                <a:latin typeface="NTFPreCursivefk"/>
              </a:defRPr>
            </a:lvl1pPr>
          </a:lstStyle>
          <a:p>
            <a:pPr defTabSz="548640">
              <a:defRPr/>
            </a:pPr>
            <a:fld id="{FDEE9A7F-4F9F-4067-B16B-FB5F6DFAAF45}" type="slidenum">
              <a:rPr lang="en-GB" smtClean="0"/>
              <a:pPr defTabSz="548640">
                <a:defRPr/>
              </a:pPr>
              <a:t>‹#›</a:t>
            </a:fld>
            <a:endParaRPr lang="en-GB" dirty="0"/>
          </a:p>
        </p:txBody>
      </p:sp>
    </p:spTree>
    <p:extLst>
      <p:ext uri="{BB962C8B-B14F-4D97-AF65-F5344CB8AC3E}">
        <p14:creationId xmlns:p14="http://schemas.microsoft.com/office/powerpoint/2010/main" val="3349068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0" y="0"/>
            <a:ext cx="4860949"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848085" y="0"/>
            <a:ext cx="76810" cy="822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8640" y="713231"/>
            <a:ext cx="3840480" cy="2743200"/>
          </a:xfrm>
        </p:spPr>
        <p:txBody>
          <a:bodyPr anchor="b">
            <a:normAutofit/>
          </a:bodyPr>
          <a:lstStyle>
            <a:lvl1pPr>
              <a:defRPr sz="432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60720" y="877824"/>
            <a:ext cx="7790688" cy="6309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8640" y="3511296"/>
            <a:ext cx="3840480" cy="4054949"/>
          </a:xfrm>
        </p:spPr>
        <p:txBody>
          <a:bodyPr lIns="91440" rIns="91440">
            <a:normAutofit/>
          </a:bodyPr>
          <a:lstStyle>
            <a:lvl1pPr marL="0" indent="0">
              <a:buNone/>
              <a:defRPr sz="1800">
                <a:solidFill>
                  <a:srgbClr val="FFFFFF"/>
                </a:solidFill>
              </a:defRPr>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a:t>Edit Master text styles</a:t>
            </a:r>
          </a:p>
        </p:txBody>
      </p:sp>
      <p:sp>
        <p:nvSpPr>
          <p:cNvPr id="5" name="Date Placeholder 4"/>
          <p:cNvSpPr>
            <a:spLocks noGrp="1"/>
          </p:cNvSpPr>
          <p:nvPr>
            <p:ph type="dt" sz="half" idx="10"/>
          </p:nvPr>
        </p:nvSpPr>
        <p:spPr>
          <a:xfrm>
            <a:off x="558614" y="7751743"/>
            <a:ext cx="3142212" cy="438150"/>
          </a:xfrm>
        </p:spPr>
        <p:txBody>
          <a:bodyPr/>
          <a:lstStyle>
            <a:lvl1pPr algn="l">
              <a:defRPr>
                <a:latin typeface="NTFPreCursivefk"/>
              </a:defRPr>
            </a:lvl1pPr>
          </a:lstStyle>
          <a:p>
            <a:pPr defTabSz="548640">
              <a:defRPr/>
            </a:pPr>
            <a:fld id="{3A9ABA2C-9B06-4889-8F30-3E5D8843C6CC}" type="datetimeFigureOut">
              <a:rPr lang="en-GB" smtClean="0"/>
              <a:pPr defTabSz="548640">
                <a:defRPr/>
              </a:pPr>
              <a:t>10/09/2026</a:t>
            </a:fld>
            <a:endParaRPr lang="en-GB" dirty="0"/>
          </a:p>
        </p:txBody>
      </p:sp>
      <p:sp>
        <p:nvSpPr>
          <p:cNvPr id="6" name="Footer Placeholder 5"/>
          <p:cNvSpPr>
            <a:spLocks noGrp="1"/>
          </p:cNvSpPr>
          <p:nvPr>
            <p:ph type="ftr" sz="quarter" idx="11"/>
          </p:nvPr>
        </p:nvSpPr>
        <p:spPr>
          <a:xfrm>
            <a:off x="5760720" y="7751743"/>
            <a:ext cx="5577840" cy="438150"/>
          </a:xfrm>
        </p:spPr>
        <p:txBody>
          <a:bodyPr/>
          <a:lstStyle>
            <a:lvl1pPr algn="l">
              <a:defRPr>
                <a:solidFill>
                  <a:schemeClr val="tx2"/>
                </a:solidFill>
                <a:latin typeface="NTFPreCursivefk"/>
              </a:defRPr>
            </a:lvl1pPr>
          </a:lstStyle>
          <a:p>
            <a:pPr defTabSz="548640">
              <a:defRPr/>
            </a:pPr>
            <a:endParaRPr lang="en-GB" dirty="0">
              <a:solidFill>
                <a:srgbClr val="FFFFFF"/>
              </a:solidFill>
            </a:endParaRPr>
          </a:p>
        </p:txBody>
      </p:sp>
      <p:sp>
        <p:nvSpPr>
          <p:cNvPr id="7" name="Slide Number Placeholder 6"/>
          <p:cNvSpPr>
            <a:spLocks noGrp="1"/>
          </p:cNvSpPr>
          <p:nvPr>
            <p:ph type="sldNum" sz="quarter" idx="12"/>
          </p:nvPr>
        </p:nvSpPr>
        <p:spPr/>
        <p:txBody>
          <a:bodyPr/>
          <a:lstStyle>
            <a:lvl1pPr>
              <a:defRPr>
                <a:solidFill>
                  <a:schemeClr val="tx2"/>
                </a:solidFill>
                <a:latin typeface="NTFPreCursivefk"/>
              </a:defRPr>
            </a:lvl1pPr>
          </a:lstStyle>
          <a:p>
            <a:pPr defTabSz="548640">
              <a:defRPr/>
            </a:pPr>
            <a:fld id="{FDEE9A7F-4F9F-4067-B16B-FB5F6DFAAF45}" type="slidenum">
              <a:rPr lang="en-GB" smtClean="0">
                <a:solidFill>
                  <a:srgbClr val="FFFFFF"/>
                </a:solidFill>
              </a:rPr>
              <a:pPr defTabSz="548640">
                <a:defRPr/>
              </a:pPr>
              <a:t>‹#›</a:t>
            </a:fld>
            <a:endParaRPr lang="en-GB" dirty="0">
              <a:solidFill>
                <a:srgbClr val="FFFFFF"/>
              </a:solidFill>
            </a:endParaRPr>
          </a:p>
        </p:txBody>
      </p:sp>
    </p:spTree>
    <p:extLst>
      <p:ext uri="{BB962C8B-B14F-4D97-AF65-F5344CB8AC3E}">
        <p14:creationId xmlns:p14="http://schemas.microsoft.com/office/powerpoint/2010/main" val="546713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5943600"/>
            <a:ext cx="1462659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9" y="5898091"/>
            <a:ext cx="14626590" cy="76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316737" y="6089904"/>
            <a:ext cx="12136374" cy="987552"/>
          </a:xfrm>
        </p:spPr>
        <p:txBody>
          <a:bodyPr lIns="91440" tIns="0" rIns="91440" bIns="0" anchor="b">
            <a:noAutofit/>
          </a:bodyPr>
          <a:lstStyle>
            <a:lvl1pPr>
              <a:defRPr sz="432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9" y="0"/>
            <a:ext cx="14630382" cy="5898091"/>
          </a:xfrm>
          <a:solidFill>
            <a:schemeClr val="bg2">
              <a:lumMod val="90000"/>
            </a:schemeClr>
          </a:solidFill>
        </p:spPr>
        <p:txBody>
          <a:bodyPr lIns="457200" tIns="457200" anchor="t"/>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1316736" y="7088429"/>
            <a:ext cx="12135917" cy="713232"/>
          </a:xfrm>
        </p:spPr>
        <p:txBody>
          <a:bodyPr lIns="91440" tIns="0" rIns="91440" bIns="0">
            <a:normAutofit/>
          </a:bodyPr>
          <a:lstStyle>
            <a:lvl1pPr marL="0" indent="0">
              <a:spcBef>
                <a:spcPts val="0"/>
              </a:spcBef>
              <a:spcAft>
                <a:spcPts val="720"/>
              </a:spcAft>
              <a:buNone/>
              <a:defRPr sz="1800">
                <a:solidFill>
                  <a:srgbClr val="FFFFFF"/>
                </a:solidFill>
              </a:defRPr>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NTFPreCursivefk"/>
              </a:defRPr>
            </a:lvl1pPr>
          </a:lstStyle>
          <a:p>
            <a:pPr defTabSz="548640">
              <a:defRPr/>
            </a:pPr>
            <a:fld id="{3A9ABA2C-9B06-4889-8F30-3E5D8843C6CC}" type="datetimeFigureOut">
              <a:rPr lang="en-GB" smtClean="0"/>
              <a:pPr defTabSz="548640">
                <a:defRPr/>
              </a:pPr>
              <a:t>10/09/2026</a:t>
            </a:fld>
            <a:endParaRPr lang="en-GB" dirty="0"/>
          </a:p>
        </p:txBody>
      </p:sp>
      <p:sp>
        <p:nvSpPr>
          <p:cNvPr id="6" name="Footer Placeholder 5"/>
          <p:cNvSpPr>
            <a:spLocks noGrp="1"/>
          </p:cNvSpPr>
          <p:nvPr>
            <p:ph type="ftr" sz="quarter" idx="11"/>
          </p:nvPr>
        </p:nvSpPr>
        <p:spPr/>
        <p:txBody>
          <a:bodyPr/>
          <a:lstStyle>
            <a:lvl1pPr>
              <a:defRPr>
                <a:latin typeface="NTFPreCursivefk"/>
              </a:defRPr>
            </a:lvl1pPr>
          </a:lstStyle>
          <a:p>
            <a:pPr defTabSz="548640">
              <a:defRPr/>
            </a:pPr>
            <a:endParaRPr lang="en-GB" dirty="0"/>
          </a:p>
        </p:txBody>
      </p:sp>
      <p:sp>
        <p:nvSpPr>
          <p:cNvPr id="7" name="Slide Number Placeholder 6"/>
          <p:cNvSpPr>
            <a:spLocks noGrp="1"/>
          </p:cNvSpPr>
          <p:nvPr>
            <p:ph type="sldNum" sz="quarter" idx="12"/>
          </p:nvPr>
        </p:nvSpPr>
        <p:spPr/>
        <p:txBody>
          <a:bodyPr/>
          <a:lstStyle>
            <a:lvl1pPr>
              <a:defRPr>
                <a:latin typeface="NTFPreCursivefk"/>
              </a:defRPr>
            </a:lvl1pPr>
          </a:lstStyle>
          <a:p>
            <a:pPr defTabSz="548640">
              <a:defRPr/>
            </a:pPr>
            <a:fld id="{FDEE9A7F-4F9F-4067-B16B-FB5F6DFAAF45}" type="slidenum">
              <a:rPr lang="en-GB" smtClean="0"/>
              <a:pPr defTabSz="548640">
                <a:defRPr/>
              </a:pPr>
              <a:t>‹#›</a:t>
            </a:fld>
            <a:endParaRPr lang="en-GB" dirty="0"/>
          </a:p>
        </p:txBody>
      </p:sp>
    </p:spTree>
    <p:extLst>
      <p:ext uri="{BB962C8B-B14F-4D97-AF65-F5344CB8AC3E}">
        <p14:creationId xmlns:p14="http://schemas.microsoft.com/office/powerpoint/2010/main" val="703517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NTFPreCursivefk"/>
              </a:defRPr>
            </a:lvl1pPr>
          </a:lstStyle>
          <a:p>
            <a:pPr defTabSz="548640">
              <a:defRPr/>
            </a:pPr>
            <a:fld id="{3A9ABA2C-9B06-4889-8F30-3E5D8843C6CC}" type="datetimeFigureOut">
              <a:rPr lang="en-GB" smtClean="0"/>
              <a:pPr defTabSz="548640">
                <a:defRPr/>
              </a:pPr>
              <a:t>10/09/2026</a:t>
            </a:fld>
            <a:endParaRPr lang="en-GB" dirty="0"/>
          </a:p>
        </p:txBody>
      </p:sp>
      <p:sp>
        <p:nvSpPr>
          <p:cNvPr id="5" name="Footer Placeholder 4"/>
          <p:cNvSpPr>
            <a:spLocks noGrp="1"/>
          </p:cNvSpPr>
          <p:nvPr>
            <p:ph type="ftr" sz="quarter" idx="11"/>
          </p:nvPr>
        </p:nvSpPr>
        <p:spPr/>
        <p:txBody>
          <a:bodyPr/>
          <a:lstStyle>
            <a:lvl1pPr>
              <a:defRPr>
                <a:latin typeface="NTFPreCursivefk"/>
              </a:defRPr>
            </a:lvl1pPr>
          </a:lstStyle>
          <a:p>
            <a:pPr defTabSz="548640">
              <a:defRPr/>
            </a:pPr>
            <a:endParaRPr lang="en-GB" dirty="0"/>
          </a:p>
        </p:txBody>
      </p:sp>
      <p:sp>
        <p:nvSpPr>
          <p:cNvPr id="6" name="Slide Number Placeholder 5"/>
          <p:cNvSpPr>
            <a:spLocks noGrp="1"/>
          </p:cNvSpPr>
          <p:nvPr>
            <p:ph type="sldNum" sz="quarter" idx="12"/>
          </p:nvPr>
        </p:nvSpPr>
        <p:spPr/>
        <p:txBody>
          <a:bodyPr/>
          <a:lstStyle>
            <a:lvl1pPr>
              <a:defRPr>
                <a:latin typeface="NTFPreCursivefk"/>
              </a:defRPr>
            </a:lvl1pPr>
          </a:lstStyle>
          <a:p>
            <a:pPr defTabSz="548640">
              <a:defRPr/>
            </a:pPr>
            <a:fld id="{FDEE9A7F-4F9F-4067-B16B-FB5F6DFAAF45}" type="slidenum">
              <a:rPr lang="en-GB" smtClean="0"/>
              <a:pPr defTabSz="548640">
                <a:defRPr/>
              </a:pPr>
              <a:t>‹#›</a:t>
            </a:fld>
            <a:endParaRPr lang="en-GB" dirty="0"/>
          </a:p>
        </p:txBody>
      </p:sp>
    </p:spTree>
    <p:extLst>
      <p:ext uri="{BB962C8B-B14F-4D97-AF65-F5344CB8AC3E}">
        <p14:creationId xmlns:p14="http://schemas.microsoft.com/office/powerpoint/2010/main" val="3942822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811" y="7680960"/>
            <a:ext cx="14626590"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9" y="7601179"/>
            <a:ext cx="14626590" cy="76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469880" y="494762"/>
            <a:ext cx="3154680" cy="691187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05840" y="494762"/>
            <a:ext cx="9281160" cy="691187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NTFPreCursivefk"/>
              </a:defRPr>
            </a:lvl1pPr>
          </a:lstStyle>
          <a:p>
            <a:pPr defTabSz="548640">
              <a:defRPr/>
            </a:pPr>
            <a:fld id="{3A9ABA2C-9B06-4889-8F30-3E5D8843C6CC}" type="datetimeFigureOut">
              <a:rPr lang="en-GB" smtClean="0"/>
              <a:pPr defTabSz="548640">
                <a:defRPr/>
              </a:pPr>
              <a:t>10/09/2026</a:t>
            </a:fld>
            <a:endParaRPr lang="en-GB" dirty="0"/>
          </a:p>
        </p:txBody>
      </p:sp>
      <p:sp>
        <p:nvSpPr>
          <p:cNvPr id="5" name="Footer Placeholder 4"/>
          <p:cNvSpPr>
            <a:spLocks noGrp="1"/>
          </p:cNvSpPr>
          <p:nvPr>
            <p:ph type="ftr" sz="quarter" idx="11"/>
          </p:nvPr>
        </p:nvSpPr>
        <p:spPr/>
        <p:txBody>
          <a:bodyPr/>
          <a:lstStyle>
            <a:lvl1pPr>
              <a:defRPr>
                <a:latin typeface="NTFPreCursivefk"/>
              </a:defRPr>
            </a:lvl1pPr>
          </a:lstStyle>
          <a:p>
            <a:pPr defTabSz="548640">
              <a:defRPr/>
            </a:pPr>
            <a:endParaRPr lang="en-GB" dirty="0"/>
          </a:p>
        </p:txBody>
      </p:sp>
      <p:sp>
        <p:nvSpPr>
          <p:cNvPr id="6" name="Slide Number Placeholder 5"/>
          <p:cNvSpPr>
            <a:spLocks noGrp="1"/>
          </p:cNvSpPr>
          <p:nvPr>
            <p:ph type="sldNum" sz="quarter" idx="12"/>
          </p:nvPr>
        </p:nvSpPr>
        <p:spPr/>
        <p:txBody>
          <a:bodyPr/>
          <a:lstStyle>
            <a:lvl1pPr>
              <a:defRPr>
                <a:latin typeface="NTFPreCursivefk"/>
              </a:defRPr>
            </a:lvl1pPr>
          </a:lstStyle>
          <a:p>
            <a:pPr defTabSz="548640">
              <a:defRPr/>
            </a:pPr>
            <a:fld id="{FDEE9A7F-4F9F-4067-B16B-FB5F6DFAAF45}" type="slidenum">
              <a:rPr lang="en-GB" smtClean="0"/>
              <a:pPr defTabSz="548640">
                <a:defRPr/>
              </a:pPr>
              <a:t>‹#›</a:t>
            </a:fld>
            <a:endParaRPr lang="en-GB" dirty="0"/>
          </a:p>
        </p:txBody>
      </p:sp>
    </p:spTree>
    <p:extLst>
      <p:ext uri="{BB962C8B-B14F-4D97-AF65-F5344CB8AC3E}">
        <p14:creationId xmlns:p14="http://schemas.microsoft.com/office/powerpoint/2010/main" val="2128588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680960"/>
            <a:ext cx="14630400"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9" y="7601179"/>
            <a:ext cx="14630382" cy="797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316736" y="343924"/>
            <a:ext cx="12070080" cy="174090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316736" y="2214881"/>
            <a:ext cx="12070080" cy="4828032"/>
          </a:xfrm>
          <a:prstGeom prst="rect">
            <a:avLst/>
          </a:prstGeom>
        </p:spPr>
        <p:txBody>
          <a:bodyPr vert="horz" lIns="0" tIns="45720" rIns="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316737" y="7751743"/>
            <a:ext cx="2966725" cy="438150"/>
          </a:xfrm>
          <a:prstGeom prst="rect">
            <a:avLst/>
          </a:prstGeom>
        </p:spPr>
        <p:txBody>
          <a:bodyPr vert="horz" lIns="91440" tIns="45720" rIns="91440" bIns="45720" rtlCol="0" anchor="ctr"/>
          <a:lstStyle>
            <a:lvl1pPr algn="l">
              <a:defRPr sz="1080">
                <a:solidFill>
                  <a:srgbClr val="FFFFFF"/>
                </a:solidFill>
                <a:latin typeface="NTFPreCursivefk"/>
              </a:defRPr>
            </a:lvl1pPr>
          </a:lstStyle>
          <a:p>
            <a:pPr defTabSz="548640">
              <a:defRPr/>
            </a:pPr>
            <a:fld id="{3A9ABA2C-9B06-4889-8F30-3E5D8843C6CC}" type="datetimeFigureOut">
              <a:rPr lang="en-GB" smtClean="0"/>
              <a:pPr defTabSz="548640">
                <a:defRPr/>
              </a:pPr>
              <a:t>10/09/2026</a:t>
            </a:fld>
            <a:endParaRPr lang="en-GB" dirty="0"/>
          </a:p>
        </p:txBody>
      </p:sp>
      <p:sp>
        <p:nvSpPr>
          <p:cNvPr id="5" name="Footer Placeholder 4"/>
          <p:cNvSpPr>
            <a:spLocks noGrp="1"/>
          </p:cNvSpPr>
          <p:nvPr>
            <p:ph type="ftr" sz="quarter" idx="3"/>
          </p:nvPr>
        </p:nvSpPr>
        <p:spPr>
          <a:xfrm>
            <a:off x="4423422" y="7751743"/>
            <a:ext cx="5787365" cy="438150"/>
          </a:xfrm>
          <a:prstGeom prst="rect">
            <a:avLst/>
          </a:prstGeom>
        </p:spPr>
        <p:txBody>
          <a:bodyPr vert="horz" lIns="91440" tIns="45720" rIns="91440" bIns="45720" rtlCol="0" anchor="ctr"/>
          <a:lstStyle>
            <a:lvl1pPr algn="ctr">
              <a:defRPr sz="1080" cap="all" baseline="0">
                <a:solidFill>
                  <a:srgbClr val="FFFFFF"/>
                </a:solidFill>
                <a:latin typeface="NTFPreCursivefk"/>
              </a:defRPr>
            </a:lvl1pPr>
          </a:lstStyle>
          <a:p>
            <a:pPr defTabSz="548640">
              <a:defRPr/>
            </a:pPr>
            <a:endParaRPr lang="en-GB" dirty="0"/>
          </a:p>
        </p:txBody>
      </p:sp>
      <p:sp>
        <p:nvSpPr>
          <p:cNvPr id="6" name="Slide Number Placeholder 5"/>
          <p:cNvSpPr>
            <a:spLocks noGrp="1"/>
          </p:cNvSpPr>
          <p:nvPr>
            <p:ph type="sldNum" sz="quarter" idx="4"/>
          </p:nvPr>
        </p:nvSpPr>
        <p:spPr>
          <a:xfrm>
            <a:off x="11880550" y="7751743"/>
            <a:ext cx="1574430" cy="438150"/>
          </a:xfrm>
          <a:prstGeom prst="rect">
            <a:avLst/>
          </a:prstGeom>
        </p:spPr>
        <p:txBody>
          <a:bodyPr vert="horz" lIns="91440" tIns="45720" rIns="91440" bIns="45720" rtlCol="0" anchor="ctr"/>
          <a:lstStyle>
            <a:lvl1pPr algn="r">
              <a:defRPr sz="1260">
                <a:solidFill>
                  <a:srgbClr val="FFFFFF"/>
                </a:solidFill>
                <a:latin typeface="NTFPreCursivefk"/>
              </a:defRPr>
            </a:lvl1pPr>
          </a:lstStyle>
          <a:p>
            <a:pPr defTabSz="548640">
              <a:defRPr/>
            </a:pPr>
            <a:fld id="{FDEE9A7F-4F9F-4067-B16B-FB5F6DFAAF45}" type="slidenum">
              <a:rPr lang="en-GB" smtClean="0"/>
              <a:pPr defTabSz="548640">
                <a:defRPr/>
              </a:pPr>
              <a:t>‹#›</a:t>
            </a:fld>
            <a:endParaRPr lang="en-GB" dirty="0"/>
          </a:p>
        </p:txBody>
      </p:sp>
      <p:cxnSp>
        <p:nvCxnSpPr>
          <p:cNvPr id="10" name="Straight Connector 9"/>
          <p:cNvCxnSpPr/>
          <p:nvPr/>
        </p:nvCxnSpPr>
        <p:spPr>
          <a:xfrm>
            <a:off x="1432238" y="2085414"/>
            <a:ext cx="1196035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7325461"/>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1097280" rtl="0" eaLnBrk="1" latinLnBrk="0" hangingPunct="1">
        <a:lnSpc>
          <a:spcPct val="85000"/>
        </a:lnSpc>
        <a:spcBef>
          <a:spcPct val="0"/>
        </a:spcBef>
        <a:buNone/>
        <a:defRPr sz="5760" kern="1200" spc="-60" baseline="0">
          <a:solidFill>
            <a:schemeClr val="tx1">
              <a:lumMod val="75000"/>
              <a:lumOff val="25000"/>
            </a:schemeClr>
          </a:solidFill>
          <a:latin typeface="+mj-lt"/>
          <a:ea typeface="+mj-ea"/>
          <a:cs typeface="+mj-cs"/>
        </a:defRPr>
      </a:lvl1pPr>
    </p:titleStyle>
    <p:bodyStyle>
      <a:lvl1pPr marL="109728" indent="-109728" algn="l" defTabSz="1097280" rtl="0" eaLnBrk="1" latinLnBrk="0" hangingPunct="1">
        <a:lnSpc>
          <a:spcPct val="90000"/>
        </a:lnSpc>
        <a:spcBef>
          <a:spcPts val="1440"/>
        </a:spcBef>
        <a:spcAft>
          <a:spcPts val="240"/>
        </a:spcAft>
        <a:buClr>
          <a:schemeClr val="accent1"/>
        </a:buClr>
        <a:buSzPct val="100000"/>
        <a:buFont typeface="Calibri" panose="020F0502020204030204" pitchFamily="34" charset="0"/>
        <a:buChar char=" "/>
        <a:defRPr sz="2400" kern="1200">
          <a:solidFill>
            <a:schemeClr val="tx1">
              <a:lumMod val="75000"/>
              <a:lumOff val="25000"/>
            </a:schemeClr>
          </a:solidFill>
          <a:latin typeface="NTFPreCursivefk"/>
          <a:ea typeface="+mn-ea"/>
          <a:cs typeface="+mn-cs"/>
        </a:defRPr>
      </a:lvl1pPr>
      <a:lvl2pPr marL="460858" indent="-219456" algn="l" defTabSz="1097280" rtl="0" eaLnBrk="1" latinLnBrk="0" hangingPunct="1">
        <a:lnSpc>
          <a:spcPct val="90000"/>
        </a:lnSpc>
        <a:spcBef>
          <a:spcPts val="240"/>
        </a:spcBef>
        <a:spcAft>
          <a:spcPts val="480"/>
        </a:spcAft>
        <a:buClr>
          <a:schemeClr val="accent1"/>
        </a:buClr>
        <a:buFont typeface="Calibri" pitchFamily="34" charset="0"/>
        <a:buChar char="◦"/>
        <a:defRPr sz="2160" kern="1200">
          <a:solidFill>
            <a:schemeClr val="tx1">
              <a:lumMod val="75000"/>
              <a:lumOff val="25000"/>
            </a:schemeClr>
          </a:solidFill>
          <a:latin typeface="NTFPreCursivefk"/>
          <a:ea typeface="+mn-ea"/>
          <a:cs typeface="+mn-cs"/>
        </a:defRPr>
      </a:lvl2pPr>
      <a:lvl3pPr marL="680314" indent="-219456" algn="l" defTabSz="1097280" rtl="0" eaLnBrk="1" latinLnBrk="0" hangingPunct="1">
        <a:lnSpc>
          <a:spcPct val="90000"/>
        </a:lnSpc>
        <a:spcBef>
          <a:spcPts val="240"/>
        </a:spcBef>
        <a:spcAft>
          <a:spcPts val="480"/>
        </a:spcAft>
        <a:buClr>
          <a:schemeClr val="accent1"/>
        </a:buClr>
        <a:buFont typeface="Calibri" pitchFamily="34" charset="0"/>
        <a:buChar char="◦"/>
        <a:defRPr sz="1680" kern="1200">
          <a:solidFill>
            <a:schemeClr val="tx1">
              <a:lumMod val="75000"/>
              <a:lumOff val="25000"/>
            </a:schemeClr>
          </a:solidFill>
          <a:latin typeface="NTFPreCursivefk"/>
          <a:ea typeface="+mn-ea"/>
          <a:cs typeface="+mn-cs"/>
        </a:defRPr>
      </a:lvl3pPr>
      <a:lvl4pPr marL="899770" indent="-219456" algn="l" defTabSz="1097280" rtl="0" eaLnBrk="1" latinLnBrk="0" hangingPunct="1">
        <a:lnSpc>
          <a:spcPct val="90000"/>
        </a:lnSpc>
        <a:spcBef>
          <a:spcPts val="240"/>
        </a:spcBef>
        <a:spcAft>
          <a:spcPts val="480"/>
        </a:spcAft>
        <a:buClr>
          <a:schemeClr val="accent1"/>
        </a:buClr>
        <a:buFont typeface="Calibri" pitchFamily="34" charset="0"/>
        <a:buChar char="◦"/>
        <a:defRPr sz="1680" kern="1200">
          <a:solidFill>
            <a:schemeClr val="tx1">
              <a:lumMod val="75000"/>
              <a:lumOff val="25000"/>
            </a:schemeClr>
          </a:solidFill>
          <a:latin typeface="NTFPreCursivefk"/>
          <a:ea typeface="+mn-ea"/>
          <a:cs typeface="+mn-cs"/>
        </a:defRPr>
      </a:lvl4pPr>
      <a:lvl5pPr marL="1119226" indent="-219456" algn="l" defTabSz="1097280" rtl="0" eaLnBrk="1" latinLnBrk="0" hangingPunct="1">
        <a:lnSpc>
          <a:spcPct val="90000"/>
        </a:lnSpc>
        <a:spcBef>
          <a:spcPts val="240"/>
        </a:spcBef>
        <a:spcAft>
          <a:spcPts val="480"/>
        </a:spcAft>
        <a:buClr>
          <a:schemeClr val="accent1"/>
        </a:buClr>
        <a:buFont typeface="Calibri" pitchFamily="34" charset="0"/>
        <a:buChar char="◦"/>
        <a:defRPr sz="1680" kern="1200">
          <a:solidFill>
            <a:schemeClr val="tx1">
              <a:lumMod val="75000"/>
              <a:lumOff val="25000"/>
            </a:schemeClr>
          </a:solidFill>
          <a:latin typeface="NTFPreCursivefk"/>
          <a:ea typeface="+mn-ea"/>
          <a:cs typeface="+mn-cs"/>
        </a:defRPr>
      </a:lvl5pPr>
      <a:lvl6pPr marL="1320000" indent="-274320" algn="l" defTabSz="1097280" rtl="0" eaLnBrk="1" latinLnBrk="0" hangingPunct="1">
        <a:lnSpc>
          <a:spcPct val="90000"/>
        </a:lnSpc>
        <a:spcBef>
          <a:spcPts val="240"/>
        </a:spcBef>
        <a:spcAft>
          <a:spcPts val="480"/>
        </a:spcAft>
        <a:buClr>
          <a:schemeClr val="accent1"/>
        </a:buClr>
        <a:buFont typeface="Calibri" pitchFamily="34" charset="0"/>
        <a:buChar char="◦"/>
        <a:defRPr sz="1680" kern="1200">
          <a:solidFill>
            <a:schemeClr val="tx1">
              <a:lumMod val="75000"/>
              <a:lumOff val="25000"/>
            </a:schemeClr>
          </a:solidFill>
          <a:latin typeface="+mn-lt"/>
          <a:ea typeface="+mn-ea"/>
          <a:cs typeface="+mn-cs"/>
        </a:defRPr>
      </a:lvl6pPr>
      <a:lvl7pPr marL="1560000" indent="-274320" algn="l" defTabSz="1097280" rtl="0" eaLnBrk="1" latinLnBrk="0" hangingPunct="1">
        <a:lnSpc>
          <a:spcPct val="90000"/>
        </a:lnSpc>
        <a:spcBef>
          <a:spcPts val="240"/>
        </a:spcBef>
        <a:spcAft>
          <a:spcPts val="480"/>
        </a:spcAft>
        <a:buClr>
          <a:schemeClr val="accent1"/>
        </a:buClr>
        <a:buFont typeface="Calibri" pitchFamily="34" charset="0"/>
        <a:buChar char="◦"/>
        <a:defRPr sz="1680" kern="1200">
          <a:solidFill>
            <a:schemeClr val="tx1">
              <a:lumMod val="75000"/>
              <a:lumOff val="25000"/>
            </a:schemeClr>
          </a:solidFill>
          <a:latin typeface="+mn-lt"/>
          <a:ea typeface="+mn-ea"/>
          <a:cs typeface="+mn-cs"/>
        </a:defRPr>
      </a:lvl7pPr>
      <a:lvl8pPr marL="1800000" indent="-274320" algn="l" defTabSz="1097280" rtl="0" eaLnBrk="1" latinLnBrk="0" hangingPunct="1">
        <a:lnSpc>
          <a:spcPct val="90000"/>
        </a:lnSpc>
        <a:spcBef>
          <a:spcPts val="240"/>
        </a:spcBef>
        <a:spcAft>
          <a:spcPts val="480"/>
        </a:spcAft>
        <a:buClr>
          <a:schemeClr val="accent1"/>
        </a:buClr>
        <a:buFont typeface="Calibri" pitchFamily="34" charset="0"/>
        <a:buChar char="◦"/>
        <a:defRPr sz="1680" kern="1200">
          <a:solidFill>
            <a:schemeClr val="tx1">
              <a:lumMod val="75000"/>
              <a:lumOff val="25000"/>
            </a:schemeClr>
          </a:solidFill>
          <a:latin typeface="+mn-lt"/>
          <a:ea typeface="+mn-ea"/>
          <a:cs typeface="+mn-cs"/>
        </a:defRPr>
      </a:lvl8pPr>
      <a:lvl9pPr marL="2040000" indent="-274320" algn="l" defTabSz="1097280" rtl="0" eaLnBrk="1" latinLnBrk="0" hangingPunct="1">
        <a:lnSpc>
          <a:spcPct val="90000"/>
        </a:lnSpc>
        <a:spcBef>
          <a:spcPts val="240"/>
        </a:spcBef>
        <a:spcAft>
          <a:spcPts val="480"/>
        </a:spcAft>
        <a:buClr>
          <a:schemeClr val="accent1"/>
        </a:buClr>
        <a:buFont typeface="Calibri" pitchFamily="34" charset="0"/>
        <a:buChar char="◦"/>
        <a:defRPr sz="1680" kern="1200">
          <a:solidFill>
            <a:schemeClr val="tx1">
              <a:lumMod val="75000"/>
              <a:lumOff val="25000"/>
            </a:schemeClr>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2705997" y="225554"/>
            <a:ext cx="1455520" cy="1176659"/>
          </a:xfrm>
          <a:prstGeom prst="rect">
            <a:avLst/>
          </a:prstGeom>
        </p:spPr>
      </p:pic>
      <p:sp>
        <p:nvSpPr>
          <p:cNvPr id="7" name="Text 0">
            <a:extLst>
              <a:ext uri="{FF2B5EF4-FFF2-40B4-BE49-F238E27FC236}">
                <a16:creationId xmlns:a16="http://schemas.microsoft.com/office/drawing/2014/main" id="{1E0E0ED1-1829-CBC5-B6E9-3B4CA69FED25}"/>
              </a:ext>
            </a:extLst>
          </p:cNvPr>
          <p:cNvSpPr txBox="1"/>
          <p:nvPr/>
        </p:nvSpPr>
        <p:spPr>
          <a:xfrm>
            <a:off x="3523033" y="734680"/>
            <a:ext cx="6739978" cy="4454776"/>
          </a:xfrm>
          <a:prstGeom prst="rect">
            <a:avLst/>
          </a:prstGeom>
          <a:noFill/>
          <a:ln/>
        </p:spPr>
        <p:txBody>
          <a:bodyPr wrap="square" lIns="91440" tIns="68580" rIns="91440" bIns="68580" rtlCol="0" anchor="ct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en-US" sz="54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Year 5 Expectations</a:t>
            </a:r>
            <a:endParaRPr kumimoji="0" lang="en-US" sz="5400" b="0" i="0" u="none" strike="noStrike" kern="0" cap="none" spc="0" normalizeH="0" baseline="0" noProof="0" dirty="0">
              <a:ln>
                <a:noFill/>
              </a:ln>
              <a:solidFill>
                <a:prstClr val="black"/>
              </a:solidFill>
              <a:effectLst/>
              <a:uLnTx/>
              <a:uFillTx/>
            </a:endParaRPr>
          </a:p>
        </p:txBody>
      </p:sp>
      <p:sp>
        <p:nvSpPr>
          <p:cNvPr id="5" name="TextBox 4">
            <a:extLst>
              <a:ext uri="{FF2B5EF4-FFF2-40B4-BE49-F238E27FC236}">
                <a16:creationId xmlns:a16="http://schemas.microsoft.com/office/drawing/2014/main" id="{6340D9B7-2728-3C33-C9CB-4C43C615DF42}"/>
              </a:ext>
            </a:extLst>
          </p:cNvPr>
          <p:cNvSpPr txBox="1"/>
          <p:nvPr/>
        </p:nvSpPr>
        <p:spPr>
          <a:xfrm>
            <a:off x="4274186" y="5078388"/>
            <a:ext cx="5872899" cy="1015663"/>
          </a:xfrm>
          <a:prstGeom prst="rect">
            <a:avLst/>
          </a:prstGeom>
          <a:noFill/>
        </p:spPr>
        <p:txBody>
          <a:bodyPr wrap="square">
            <a:spAutoFit/>
          </a:bodyPr>
          <a:lstStyle/>
          <a:p>
            <a:r>
              <a:rPr lang="en-GB" sz="6000" b="1" i="0" dirty="0">
                <a:solidFill>
                  <a:schemeClr val="accent4">
                    <a:lumMod val="75000"/>
                  </a:schemeClr>
                </a:solidFill>
                <a:effectLst/>
                <a:latin typeface="Menlo"/>
              </a:rPr>
              <a:t>WELCOME BACK!</a:t>
            </a:r>
            <a:endParaRPr lang="en-GB" sz="6000" b="1" dirty="0">
              <a:solidFill>
                <a:schemeClr val="accent4">
                  <a:lumMod val="75000"/>
                </a:schemeClr>
              </a:solidFill>
            </a:endParaRPr>
          </a:p>
        </p:txBody>
      </p:sp>
    </p:spTree>
    <p:extLst>
      <p:ext uri="{BB962C8B-B14F-4D97-AF65-F5344CB8AC3E}">
        <p14:creationId xmlns:p14="http://schemas.microsoft.com/office/powerpoint/2010/main" val="2137844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B761CE-FDDF-498D-9D90-7C1A262C372B}"/>
              </a:ext>
            </a:extLst>
          </p:cNvPr>
          <p:cNvSpPr/>
          <p:nvPr/>
        </p:nvSpPr>
        <p:spPr>
          <a:xfrm>
            <a:off x="4078014" y="318102"/>
            <a:ext cx="7315200" cy="6863417"/>
          </a:xfrm>
          <a:prstGeom prst="rect">
            <a:avLst/>
          </a:prstGeom>
        </p:spPr>
        <p:txBody>
          <a:bodyPr>
            <a:spAutoFit/>
          </a:bodyPr>
          <a:lstStyle/>
          <a:p>
            <a:r>
              <a:rPr lang="en-GB" sz="3600" b="1" dirty="0">
                <a:solidFill>
                  <a:schemeClr val="accent2"/>
                </a:solidFill>
                <a:latin typeface="Twinkl Cursive Looped" panose="02000000000000000000" pitchFamily="2" charset="0"/>
              </a:rPr>
              <a:t>Welcome to our Year 5 Team</a:t>
            </a: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b="1" dirty="0">
              <a:solidFill>
                <a:schemeClr val="accent2"/>
              </a:solidFill>
              <a:latin typeface="DMSans-Bold"/>
            </a:endParaRPr>
          </a:p>
          <a:p>
            <a:endParaRPr lang="en-GB" sz="4000" b="1" dirty="0">
              <a:solidFill>
                <a:schemeClr val="accent2"/>
              </a:solidFill>
              <a:latin typeface="DMSans-Bold"/>
            </a:endParaRPr>
          </a:p>
          <a:p>
            <a:r>
              <a:rPr lang="en-GB" sz="4000" b="1" dirty="0">
                <a:solidFill>
                  <a:schemeClr val="accent2"/>
                </a:solidFill>
                <a:latin typeface="DMSans-Bold"/>
              </a:rPr>
              <a:t>Ms Mikayla &amp; Ms Hayward </a:t>
            </a:r>
            <a:endParaRPr lang="en-GB" sz="4000" dirty="0">
              <a:solidFill>
                <a:schemeClr val="accent2"/>
              </a:solidFill>
            </a:endParaRPr>
          </a:p>
        </p:txBody>
      </p:sp>
      <p:pic>
        <p:nvPicPr>
          <p:cNvPr id="3" name="Picture 2">
            <a:extLst>
              <a:ext uri="{FF2B5EF4-FFF2-40B4-BE49-F238E27FC236}">
                <a16:creationId xmlns:a16="http://schemas.microsoft.com/office/drawing/2014/main" id="{2531C8B3-3E3D-4B04-98F4-0039BDA74623}"/>
              </a:ext>
            </a:extLst>
          </p:cNvPr>
          <p:cNvPicPr>
            <a:picLocks noChangeAspect="1"/>
          </p:cNvPicPr>
          <p:nvPr/>
        </p:nvPicPr>
        <p:blipFill>
          <a:blip r:embed="rId2"/>
          <a:stretch>
            <a:fillRect/>
          </a:stretch>
        </p:blipFill>
        <p:spPr>
          <a:xfrm>
            <a:off x="661659" y="318102"/>
            <a:ext cx="2733675" cy="2695575"/>
          </a:xfrm>
          <a:prstGeom prst="rect">
            <a:avLst/>
          </a:prstGeom>
        </p:spPr>
      </p:pic>
      <p:sp>
        <p:nvSpPr>
          <p:cNvPr id="4" name="Rectangle 3">
            <a:extLst>
              <a:ext uri="{FF2B5EF4-FFF2-40B4-BE49-F238E27FC236}">
                <a16:creationId xmlns:a16="http://schemas.microsoft.com/office/drawing/2014/main" id="{290EE15F-0171-4056-911A-0D0EEC322B1B}"/>
              </a:ext>
            </a:extLst>
          </p:cNvPr>
          <p:cNvSpPr/>
          <p:nvPr/>
        </p:nvSpPr>
        <p:spPr>
          <a:xfrm>
            <a:off x="823471" y="3329970"/>
            <a:ext cx="2684325" cy="584775"/>
          </a:xfrm>
          <a:prstGeom prst="rect">
            <a:avLst/>
          </a:prstGeom>
        </p:spPr>
        <p:txBody>
          <a:bodyPr wrap="none">
            <a:spAutoFit/>
          </a:bodyPr>
          <a:lstStyle/>
          <a:p>
            <a:r>
              <a:rPr lang="en-GB" sz="3200" b="1" dirty="0">
                <a:solidFill>
                  <a:schemeClr val="accent2"/>
                </a:solidFill>
                <a:latin typeface="DMSans-Bold"/>
              </a:rPr>
              <a:t>5B - Mrs Byrne</a:t>
            </a:r>
          </a:p>
        </p:txBody>
      </p:sp>
      <p:sp>
        <p:nvSpPr>
          <p:cNvPr id="5" name="Rectangle 4">
            <a:extLst>
              <a:ext uri="{FF2B5EF4-FFF2-40B4-BE49-F238E27FC236}">
                <a16:creationId xmlns:a16="http://schemas.microsoft.com/office/drawing/2014/main" id="{B8928E82-4311-42D3-AE7A-E676D135380D}"/>
              </a:ext>
            </a:extLst>
          </p:cNvPr>
          <p:cNvSpPr/>
          <p:nvPr/>
        </p:nvSpPr>
        <p:spPr>
          <a:xfrm>
            <a:off x="10005499" y="3513901"/>
            <a:ext cx="4046831" cy="584775"/>
          </a:xfrm>
          <a:prstGeom prst="rect">
            <a:avLst/>
          </a:prstGeom>
        </p:spPr>
        <p:txBody>
          <a:bodyPr wrap="square">
            <a:spAutoFit/>
          </a:bodyPr>
          <a:lstStyle/>
          <a:p>
            <a:r>
              <a:rPr lang="en-GB" sz="3200" b="1" dirty="0">
                <a:solidFill>
                  <a:schemeClr val="accent2"/>
                </a:solidFill>
                <a:latin typeface="DMSans-Bold"/>
              </a:rPr>
              <a:t>5A - Mrs </a:t>
            </a:r>
            <a:r>
              <a:rPr lang="en-GB" sz="3200" b="1" dirty="0" err="1">
                <a:solidFill>
                  <a:schemeClr val="accent2"/>
                </a:solidFill>
                <a:latin typeface="DMSans-Bold"/>
              </a:rPr>
              <a:t>Plewa</a:t>
            </a:r>
            <a:endParaRPr lang="en-GB" sz="3200" b="1" dirty="0">
              <a:solidFill>
                <a:schemeClr val="accent2"/>
              </a:solidFill>
              <a:latin typeface="DMSans-Bold"/>
            </a:endParaRPr>
          </a:p>
        </p:txBody>
      </p:sp>
      <p:pic>
        <p:nvPicPr>
          <p:cNvPr id="6" name="Picture 5">
            <a:extLst>
              <a:ext uri="{FF2B5EF4-FFF2-40B4-BE49-F238E27FC236}">
                <a16:creationId xmlns:a16="http://schemas.microsoft.com/office/drawing/2014/main" id="{28A18AF4-C153-4970-A348-21AE61F0512A}"/>
              </a:ext>
            </a:extLst>
          </p:cNvPr>
          <p:cNvPicPr>
            <a:picLocks noChangeAspect="1"/>
          </p:cNvPicPr>
          <p:nvPr/>
        </p:nvPicPr>
        <p:blipFill>
          <a:blip r:embed="rId3"/>
          <a:stretch>
            <a:fillRect/>
          </a:stretch>
        </p:blipFill>
        <p:spPr>
          <a:xfrm>
            <a:off x="10446133" y="582502"/>
            <a:ext cx="2314575" cy="2524125"/>
          </a:xfrm>
          <a:prstGeom prst="rect">
            <a:avLst/>
          </a:prstGeom>
        </p:spPr>
      </p:pic>
      <p:pic>
        <p:nvPicPr>
          <p:cNvPr id="7" name="Picture 6">
            <a:extLst>
              <a:ext uri="{FF2B5EF4-FFF2-40B4-BE49-F238E27FC236}">
                <a16:creationId xmlns:a16="http://schemas.microsoft.com/office/drawing/2014/main" id="{CB3B8118-D089-43F0-8022-542E8FF5170E}"/>
              </a:ext>
            </a:extLst>
          </p:cNvPr>
          <p:cNvPicPr>
            <a:picLocks noChangeAspect="1"/>
          </p:cNvPicPr>
          <p:nvPr/>
        </p:nvPicPr>
        <p:blipFill>
          <a:blip r:embed="rId4"/>
          <a:stretch>
            <a:fillRect/>
          </a:stretch>
        </p:blipFill>
        <p:spPr>
          <a:xfrm>
            <a:off x="5990731" y="2727076"/>
            <a:ext cx="2333625" cy="2743200"/>
          </a:xfrm>
          <a:prstGeom prst="rect">
            <a:avLst/>
          </a:prstGeom>
        </p:spPr>
      </p:pic>
    </p:spTree>
    <p:extLst>
      <p:ext uri="{BB962C8B-B14F-4D97-AF65-F5344CB8AC3E}">
        <p14:creationId xmlns:p14="http://schemas.microsoft.com/office/powerpoint/2010/main" val="1144609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 y="0"/>
            <a:ext cx="3920054" cy="725549"/>
          </a:xfrm>
          <a:prstGeom prst="rect">
            <a:avLst/>
          </a:prstGeom>
          <a:solidFill>
            <a:srgbClr val="FFC000"/>
          </a:solidFill>
        </p:spPr>
        <p:txBody>
          <a:bodyPr vert="horz" lIns="109728" tIns="54864" rIns="109728" bIns="54864" rtlCol="0" anchor="b">
            <a:noAutofit/>
          </a:bodyPr>
          <a:lstStyle>
            <a:lvl1pPr algn="ctr"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pPr algn="l" defTabSz="1097280">
              <a:defRPr/>
            </a:pPr>
            <a:r>
              <a:rPr lang="en-GB" sz="3360" u="sng" spc="-60" dirty="0">
                <a:solidFill>
                  <a:srgbClr val="E9E5DC">
                    <a:lumMod val="10000"/>
                  </a:srgbClr>
                </a:solidFill>
                <a:latin typeface="NTFPreCursive" panose="03000400000000000000" pitchFamily="66" charset="0"/>
              </a:rPr>
              <a:t>Year 5 Expectations </a:t>
            </a:r>
            <a:endParaRPr lang="en-GB" sz="1680" u="sng" spc="-60" dirty="0">
              <a:solidFill>
                <a:srgbClr val="E9E5DC">
                  <a:lumMod val="10000"/>
                </a:srgbClr>
              </a:solidFill>
              <a:latin typeface="NTFPreCursive" panose="03000400000000000000" pitchFamily="66" charset="0"/>
            </a:endParaRPr>
          </a:p>
        </p:txBody>
      </p:sp>
      <p:pic>
        <p:nvPicPr>
          <p:cNvPr id="4" name="Picture 3"/>
          <p:cNvPicPr>
            <a:picLocks noChangeAspect="1"/>
          </p:cNvPicPr>
          <p:nvPr/>
        </p:nvPicPr>
        <p:blipFill>
          <a:blip r:embed="rId2"/>
          <a:stretch>
            <a:fillRect/>
          </a:stretch>
        </p:blipFill>
        <p:spPr>
          <a:xfrm>
            <a:off x="12705997" y="225554"/>
            <a:ext cx="1455520" cy="1176659"/>
          </a:xfrm>
          <a:prstGeom prst="rect">
            <a:avLst/>
          </a:prstGeom>
        </p:spPr>
      </p:pic>
      <p:grpSp>
        <p:nvGrpSpPr>
          <p:cNvPr id="3" name="Group 2">
            <a:extLst>
              <a:ext uri="{FF2B5EF4-FFF2-40B4-BE49-F238E27FC236}">
                <a16:creationId xmlns:a16="http://schemas.microsoft.com/office/drawing/2014/main" id="{7A2EA28E-478F-E6CB-F0E3-720A232FAA38}"/>
              </a:ext>
            </a:extLst>
          </p:cNvPr>
          <p:cNvGrpSpPr/>
          <p:nvPr/>
        </p:nvGrpSpPr>
        <p:grpSpPr>
          <a:xfrm>
            <a:off x="398119" y="597917"/>
            <a:ext cx="13834162" cy="6987227"/>
            <a:chOff x="1165860" y="662940"/>
            <a:chExt cx="13834162" cy="6987227"/>
          </a:xfrm>
        </p:grpSpPr>
        <p:pic>
          <p:nvPicPr>
            <p:cNvPr id="7" name="Picture 6">
              <a:extLst>
                <a:ext uri="{FF2B5EF4-FFF2-40B4-BE49-F238E27FC236}">
                  <a16:creationId xmlns:a16="http://schemas.microsoft.com/office/drawing/2014/main" id="{781B3AAE-547E-6517-DA66-097516571F74}"/>
                </a:ext>
              </a:extLst>
            </p:cNvPr>
            <p:cNvPicPr>
              <a:picLocks noChangeAspect="1"/>
            </p:cNvPicPr>
            <p:nvPr/>
          </p:nvPicPr>
          <p:blipFill>
            <a:blip r:embed="rId3"/>
            <a:stretch>
              <a:fillRect/>
            </a:stretch>
          </p:blipFill>
          <p:spPr>
            <a:xfrm>
              <a:off x="1199002" y="5908775"/>
              <a:ext cx="1903974" cy="1691547"/>
            </a:xfrm>
            <a:prstGeom prst="rect">
              <a:avLst/>
            </a:prstGeom>
          </p:spPr>
        </p:pic>
        <p:sp>
          <p:nvSpPr>
            <p:cNvPr id="5" name="Text 0">
              <a:extLst>
                <a:ext uri="{FF2B5EF4-FFF2-40B4-BE49-F238E27FC236}">
                  <a16:creationId xmlns:a16="http://schemas.microsoft.com/office/drawing/2014/main" id="{5680A4A7-84DF-08B6-3A0C-B2F72E02D4DA}"/>
                </a:ext>
              </a:extLst>
            </p:cNvPr>
            <p:cNvSpPr txBox="1"/>
            <p:nvPr/>
          </p:nvSpPr>
          <p:spPr>
            <a:xfrm>
              <a:off x="2021716" y="1893823"/>
              <a:ext cx="12622491" cy="3794467"/>
            </a:xfrm>
            <a:prstGeom prst="rect">
              <a:avLst/>
            </a:prstGeom>
            <a:noFill/>
            <a:ln/>
          </p:spPr>
          <p:txBody>
            <a:bodyPr wrap="square" lIns="91440" tIns="68580" rIns="91440" bIns="685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2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Moving into Year 5 is a big step for children as they begin Upper Key Stage 2 and are encouraged to become more independent and responsible for their own learning and belongings.</a:t>
              </a:r>
            </a:p>
            <a:p>
              <a:pPr marL="0" marR="0" lvl="0" indent="0" defTabSz="914400" eaLnBrk="1" fontAlgn="auto" latinLnBrk="0" hangingPunct="1">
                <a:lnSpc>
                  <a:spcPct val="100000"/>
                </a:lnSpc>
                <a:spcBef>
                  <a:spcPts val="0"/>
                </a:spcBef>
                <a:spcAft>
                  <a:spcPts val="0"/>
                </a:spcAft>
                <a:buClrTx/>
                <a:buSzTx/>
                <a:buFontTx/>
                <a:buNone/>
                <a:tabLst/>
                <a:defRPr/>
              </a:pPr>
              <a:endParaRPr lang="en-GB" sz="2200" kern="0" dirty="0">
                <a:solidFill>
                  <a:srgbClr val="56202C"/>
                </a:solidFill>
                <a:latin typeface="Poppins" pitchFamily="34" charset="0"/>
                <a:ea typeface="Poppins" pitchFamily="34" charset="-122"/>
                <a:cs typeface="Poppins" pitchFamily="34" charset="-120"/>
              </a:endParaRPr>
            </a:p>
            <a:p>
              <a:pPr lvl="0">
                <a:defRPr/>
              </a:pPr>
              <a:r>
                <a:rPr kumimoji="0" lang="en-GB" sz="22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Clear routines help children know what to do and what is expected of them. This helps them to be confident and achieve their very best</a:t>
              </a:r>
              <a:r>
                <a:rPr lang="en-GB" sz="2200" kern="0" dirty="0">
                  <a:solidFill>
                    <a:srgbClr val="56202C"/>
                  </a:solidFill>
                  <a:latin typeface="Poppins" pitchFamily="34" charset="0"/>
                  <a:ea typeface="Poppins" pitchFamily="34" charset="-122"/>
                  <a:cs typeface="Poppins" pitchFamily="34" charset="-120"/>
                </a:rPr>
                <a:t>. </a:t>
              </a:r>
            </a:p>
            <a:p>
              <a:pPr lvl="0">
                <a:defRPr/>
              </a:pPr>
              <a:endParaRPr lang="en-GB" sz="2200" kern="0" dirty="0">
                <a:solidFill>
                  <a:srgbClr val="56202C"/>
                </a:solidFill>
                <a:latin typeface="Poppins" pitchFamily="34" charset="0"/>
                <a:ea typeface="Poppins" pitchFamily="34" charset="-122"/>
                <a:cs typeface="Poppins" pitchFamily="34" charset="-120"/>
              </a:endParaRPr>
            </a:p>
            <a:p>
              <a:pPr lvl="0">
                <a:defRPr/>
              </a:pPr>
              <a:r>
                <a:rPr lang="en-GB" sz="2200" kern="0" dirty="0">
                  <a:solidFill>
                    <a:srgbClr val="56202C"/>
                  </a:solidFill>
                  <a:latin typeface="Poppins" pitchFamily="34" charset="0"/>
                  <a:ea typeface="Poppins" pitchFamily="34" charset="-122"/>
                  <a:cs typeface="Poppins" pitchFamily="34" charset="-120"/>
                </a:rPr>
                <a:t>In Year 5 we expect the children to be responsible for their own learning and conduct.</a:t>
              </a:r>
            </a:p>
            <a:p>
              <a:pPr lvl="0">
                <a:defRPr/>
              </a:pPr>
              <a:r>
                <a:rPr lang="en-GB" sz="2200" kern="0" dirty="0">
                  <a:solidFill>
                    <a:srgbClr val="56202C"/>
                  </a:solidFill>
                  <a:latin typeface="Poppins" pitchFamily="34" charset="0"/>
                  <a:ea typeface="Poppins" pitchFamily="34" charset="-122"/>
                  <a:cs typeface="Poppins" pitchFamily="34" charset="-120"/>
                </a:rPr>
                <a:t>In order to achieve their best they will need to take pride in their work and try to produce their best at all times. </a:t>
              </a:r>
            </a:p>
            <a:p>
              <a:pPr lvl="0">
                <a:defRPr/>
              </a:pPr>
              <a:endParaRPr lang="en-GB" sz="2200" kern="0" dirty="0">
                <a:solidFill>
                  <a:srgbClr val="56202C"/>
                </a:solidFill>
                <a:latin typeface="Poppins" pitchFamily="34" charset="0"/>
                <a:ea typeface="Poppins" pitchFamily="34" charset="-122"/>
                <a:cs typeface="Poppins" pitchFamily="34" charset="-120"/>
              </a:endParaRPr>
            </a:p>
            <a:p>
              <a:pPr lvl="0">
                <a:defRPr/>
              </a:pPr>
              <a:r>
                <a:rPr lang="en-GB" sz="2200" kern="0" dirty="0">
                  <a:solidFill>
                    <a:srgbClr val="56202C"/>
                  </a:solidFill>
                  <a:latin typeface="Poppins" pitchFamily="34" charset="0"/>
                  <a:ea typeface="Poppins" pitchFamily="34" charset="-122"/>
                  <a:cs typeface="Poppins" pitchFamily="34" charset="-120"/>
                </a:rPr>
                <a:t>Team work makes the dream work – so they need to be kind and supportive to each other. The children should engage in their lessons fully to get the most out of them so we expect them to contribute to discussions with peers and adults.</a:t>
              </a:r>
              <a:endParaRPr kumimoji="0" lang="en-US" sz="2200" b="0" i="0" u="none" strike="noStrike" kern="0" cap="none" spc="0" normalizeH="0" baseline="0" noProof="0" dirty="0">
                <a:ln>
                  <a:noFill/>
                </a:ln>
                <a:solidFill>
                  <a:prstClr val="black"/>
                </a:solidFill>
                <a:effectLst/>
                <a:uLnTx/>
                <a:uFillTx/>
              </a:endParaRPr>
            </a:p>
          </p:txBody>
        </p:sp>
        <p:sp>
          <p:nvSpPr>
            <p:cNvPr id="6" name="Text 1">
              <a:extLst>
                <a:ext uri="{FF2B5EF4-FFF2-40B4-BE49-F238E27FC236}">
                  <a16:creationId xmlns:a16="http://schemas.microsoft.com/office/drawing/2014/main" id="{29BB0E33-D272-3D69-0CE6-39D97C4082C0}"/>
                </a:ext>
              </a:extLst>
            </p:cNvPr>
            <p:cNvSpPr txBox="1"/>
            <p:nvPr/>
          </p:nvSpPr>
          <p:spPr>
            <a:xfrm>
              <a:off x="1165860" y="662940"/>
              <a:ext cx="12287250" cy="115443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Why expectations help your child to succeed</a:t>
              </a:r>
              <a:endParaRPr kumimoji="0" lang="en-US" sz="3600" b="0" i="0" u="none" strike="noStrike" kern="0" cap="none" spc="0" normalizeH="0" baseline="0" noProof="0" dirty="0">
                <a:ln>
                  <a:noFill/>
                </a:ln>
                <a:solidFill>
                  <a:prstClr val="black"/>
                </a:solidFill>
                <a:effectLst/>
                <a:uLnTx/>
                <a:uFillTx/>
              </a:endParaRPr>
            </a:p>
          </p:txBody>
        </p:sp>
        <p:pic>
          <p:nvPicPr>
            <p:cNvPr id="8" name="Picture 7">
              <a:extLst>
                <a:ext uri="{FF2B5EF4-FFF2-40B4-BE49-F238E27FC236}">
                  <a16:creationId xmlns:a16="http://schemas.microsoft.com/office/drawing/2014/main" id="{7239974F-C8E4-B35F-BD66-C2DB9E36668C}"/>
                </a:ext>
              </a:extLst>
            </p:cNvPr>
            <p:cNvPicPr>
              <a:picLocks noChangeAspect="1"/>
            </p:cNvPicPr>
            <p:nvPr/>
          </p:nvPicPr>
          <p:blipFill>
            <a:blip r:embed="rId4"/>
            <a:stretch>
              <a:fillRect/>
            </a:stretch>
          </p:blipFill>
          <p:spPr>
            <a:xfrm>
              <a:off x="9691024" y="6369439"/>
              <a:ext cx="5308998" cy="1280728"/>
            </a:xfrm>
            <a:prstGeom prst="rect">
              <a:avLst/>
            </a:prstGeom>
          </p:spPr>
        </p:pic>
      </p:grpSp>
    </p:spTree>
    <p:extLst>
      <p:ext uri="{BB962C8B-B14F-4D97-AF65-F5344CB8AC3E}">
        <p14:creationId xmlns:p14="http://schemas.microsoft.com/office/powerpoint/2010/main" val="4155644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 y="0"/>
            <a:ext cx="3920054" cy="725549"/>
          </a:xfrm>
          <a:prstGeom prst="rect">
            <a:avLst/>
          </a:prstGeom>
          <a:solidFill>
            <a:srgbClr val="FFC000"/>
          </a:solidFill>
        </p:spPr>
        <p:txBody>
          <a:bodyPr vert="horz" lIns="109728" tIns="54864" rIns="109728" bIns="54864" rtlCol="0" anchor="b">
            <a:noAutofit/>
          </a:bodyPr>
          <a:lstStyle>
            <a:lvl1pPr algn="ctr"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pPr algn="l" defTabSz="1097280">
              <a:defRPr/>
            </a:pPr>
            <a:r>
              <a:rPr lang="en-GB" sz="3360" u="sng" spc="-60" dirty="0">
                <a:solidFill>
                  <a:srgbClr val="E9E5DC">
                    <a:lumMod val="10000"/>
                  </a:srgbClr>
                </a:solidFill>
                <a:latin typeface="NTFPreCursive" panose="03000400000000000000" pitchFamily="66" charset="0"/>
              </a:rPr>
              <a:t>Year 5 Expectations </a:t>
            </a:r>
            <a:endParaRPr lang="en-GB" sz="1680" u="sng" spc="-60" dirty="0">
              <a:solidFill>
                <a:srgbClr val="E9E5DC">
                  <a:lumMod val="10000"/>
                </a:srgbClr>
              </a:solidFill>
              <a:latin typeface="NTFPreCursive" panose="03000400000000000000" pitchFamily="66" charset="0"/>
            </a:endParaRPr>
          </a:p>
        </p:txBody>
      </p:sp>
      <p:pic>
        <p:nvPicPr>
          <p:cNvPr id="4" name="Picture 3"/>
          <p:cNvPicPr>
            <a:picLocks noChangeAspect="1"/>
          </p:cNvPicPr>
          <p:nvPr/>
        </p:nvPicPr>
        <p:blipFill>
          <a:blip r:embed="rId2"/>
          <a:stretch>
            <a:fillRect/>
          </a:stretch>
        </p:blipFill>
        <p:spPr>
          <a:xfrm>
            <a:off x="12705997" y="225554"/>
            <a:ext cx="1455520" cy="1176659"/>
          </a:xfrm>
          <a:prstGeom prst="rect">
            <a:avLst/>
          </a:prstGeom>
        </p:spPr>
      </p:pic>
      <p:sp>
        <p:nvSpPr>
          <p:cNvPr id="8" name="TextBox 7">
            <a:extLst>
              <a:ext uri="{FF2B5EF4-FFF2-40B4-BE49-F238E27FC236}">
                <a16:creationId xmlns:a16="http://schemas.microsoft.com/office/drawing/2014/main" id="{9E7ADB65-FE86-FF95-392F-A8DDAC46F561}"/>
              </a:ext>
            </a:extLst>
          </p:cNvPr>
          <p:cNvSpPr txBox="1"/>
          <p:nvPr/>
        </p:nvSpPr>
        <p:spPr>
          <a:xfrm>
            <a:off x="566057" y="2129641"/>
            <a:ext cx="13475764" cy="5632311"/>
          </a:xfrm>
          <a:prstGeom prst="rect">
            <a:avLst/>
          </a:prstGeom>
          <a:noFill/>
        </p:spPr>
        <p:txBody>
          <a:bodyPr wrap="square">
            <a:spAutoFit/>
          </a:bodyPr>
          <a:lstStyle/>
          <a:p>
            <a:r>
              <a:rPr lang="en-GB" sz="2400" b="1" dirty="0">
                <a:solidFill>
                  <a:schemeClr val="accent2">
                    <a:lumMod val="75000"/>
                  </a:schemeClr>
                </a:solidFill>
                <a:latin typeface="Poppins" panose="00000500000000000000" pitchFamily="2" charset="0"/>
                <a:cs typeface="Poppins" panose="00000500000000000000" pitchFamily="2" charset="0"/>
              </a:rPr>
              <a:t>Being in school regularly helps children feel settled and confident.</a:t>
            </a:r>
            <a:endParaRPr lang="en-GB" sz="2400" dirty="0">
              <a:solidFill>
                <a:schemeClr val="accent2">
                  <a:lumMod val="75000"/>
                </a:schemeClr>
              </a:solidFill>
              <a:latin typeface="Poppins" panose="00000500000000000000" pitchFamily="2" charset="0"/>
              <a:cs typeface="Poppins" panose="00000500000000000000" pitchFamily="2" charset="0"/>
            </a:endParaRPr>
          </a:p>
          <a:p>
            <a:endParaRPr lang="en-GB" sz="2400" dirty="0">
              <a:solidFill>
                <a:schemeClr val="accent2">
                  <a:lumMod val="75000"/>
                </a:schemeClr>
              </a:solidFill>
              <a:latin typeface="Poppins" panose="00000500000000000000" pitchFamily="2" charset="0"/>
              <a:cs typeface="Poppins" panose="00000500000000000000" pitchFamily="2" charset="0"/>
            </a:endParaRPr>
          </a:p>
          <a:p>
            <a:r>
              <a:rPr lang="en-GB" sz="2400" dirty="0">
                <a:solidFill>
                  <a:schemeClr val="accent2">
                    <a:lumMod val="75000"/>
                  </a:schemeClr>
                </a:solidFill>
                <a:latin typeface="Poppins" panose="00000500000000000000" pitchFamily="2" charset="0"/>
                <a:cs typeface="Poppins" panose="00000500000000000000" pitchFamily="2" charset="0"/>
              </a:rPr>
              <a:t>All of their learning builds from one lesson to the next so missing any time at school can mean missing important chunks of their learning, which can make it harder for children to keep up when they return.</a:t>
            </a:r>
          </a:p>
          <a:p>
            <a:endParaRPr lang="en-GB" sz="2400" dirty="0">
              <a:solidFill>
                <a:schemeClr val="accent2">
                  <a:lumMod val="75000"/>
                </a:schemeClr>
              </a:solidFill>
              <a:latin typeface="Poppins" panose="00000500000000000000" pitchFamily="2" charset="0"/>
              <a:cs typeface="Poppins" panose="00000500000000000000" pitchFamily="2" charset="0"/>
            </a:endParaRPr>
          </a:p>
          <a:p>
            <a:r>
              <a:rPr lang="en-GB" sz="2400" dirty="0">
                <a:solidFill>
                  <a:schemeClr val="accent2">
                    <a:lumMod val="75000"/>
                  </a:schemeClr>
                </a:solidFill>
                <a:latin typeface="Poppins" panose="00000500000000000000" pitchFamily="2" charset="0"/>
                <a:cs typeface="Poppins" panose="00000500000000000000" pitchFamily="2" charset="0"/>
              </a:rPr>
              <a:t>We completely understand that children are sometimes unwell and need to be at home. When they are well, </a:t>
            </a:r>
            <a:r>
              <a:rPr lang="en-GB" sz="2400" b="1" dirty="0">
                <a:solidFill>
                  <a:schemeClr val="accent2">
                    <a:lumMod val="75000"/>
                  </a:schemeClr>
                </a:solidFill>
                <a:latin typeface="Poppins" panose="00000500000000000000" pitchFamily="2" charset="0"/>
                <a:cs typeface="Poppins" panose="00000500000000000000" pitchFamily="2" charset="0"/>
              </a:rPr>
              <a:t>regular attendance and arriving on time gives them the best possible start.</a:t>
            </a:r>
          </a:p>
          <a:p>
            <a:endParaRPr lang="en-GB" sz="2400" dirty="0">
              <a:solidFill>
                <a:schemeClr val="accent2">
                  <a:lumMod val="75000"/>
                </a:schemeClr>
              </a:solidFill>
              <a:latin typeface="Poppins" panose="00000500000000000000" pitchFamily="2" charset="0"/>
              <a:cs typeface="Poppins" panose="00000500000000000000" pitchFamily="2" charset="0"/>
            </a:endParaRPr>
          </a:p>
          <a:p>
            <a:pPr marL="1257300" lvl="2" indent="-342900">
              <a:buFont typeface="Wingdings" panose="05000000000000000000" pitchFamily="2" charset="2"/>
              <a:buChar char="v"/>
            </a:pPr>
            <a:r>
              <a:rPr lang="en-GB" sz="2400" b="1" dirty="0">
                <a:solidFill>
                  <a:schemeClr val="accent2">
                    <a:lumMod val="75000"/>
                  </a:schemeClr>
                </a:solidFill>
                <a:latin typeface="Poppins" panose="00000500000000000000" pitchFamily="2" charset="0"/>
                <a:cs typeface="Poppins" panose="00000500000000000000" pitchFamily="2" charset="0"/>
              </a:rPr>
              <a:t>Good attendance = Good achievement</a:t>
            </a:r>
          </a:p>
          <a:p>
            <a:pPr marL="1257300" lvl="2" indent="-342900">
              <a:buFont typeface="Wingdings" panose="05000000000000000000" pitchFamily="2" charset="2"/>
              <a:buChar char="v"/>
            </a:pPr>
            <a:r>
              <a:rPr lang="en-GB" sz="2400" b="1" dirty="0">
                <a:solidFill>
                  <a:schemeClr val="accent2">
                    <a:lumMod val="75000"/>
                  </a:schemeClr>
                </a:solidFill>
                <a:latin typeface="Poppins" panose="00000500000000000000" pitchFamily="2" charset="0"/>
                <a:cs typeface="Poppins" panose="00000500000000000000" pitchFamily="2" charset="0"/>
              </a:rPr>
              <a:t>Punctuality - It is vital so your child does not miss vital learning</a:t>
            </a:r>
          </a:p>
          <a:p>
            <a:pPr marL="1257300" lvl="2" indent="-342900">
              <a:buFont typeface="Wingdings" panose="05000000000000000000" pitchFamily="2" charset="2"/>
              <a:buChar char="v"/>
            </a:pPr>
            <a:r>
              <a:rPr lang="en-GB" sz="2400" b="1" dirty="0">
                <a:solidFill>
                  <a:schemeClr val="accent2">
                    <a:lumMod val="75000"/>
                  </a:schemeClr>
                </a:solidFill>
                <a:latin typeface="Poppins" panose="00000500000000000000" pitchFamily="2" charset="0"/>
                <a:cs typeface="Poppins" panose="00000500000000000000" pitchFamily="2" charset="0"/>
              </a:rPr>
              <a:t>Your child should arrive at school in time to be sitting at the desk by 8:50 am</a:t>
            </a:r>
          </a:p>
          <a:p>
            <a:pPr marL="1257300" lvl="2" indent="-342900">
              <a:buFont typeface="Wingdings" panose="05000000000000000000" pitchFamily="2" charset="2"/>
              <a:buChar char="v"/>
            </a:pPr>
            <a:endParaRPr lang="en-GB" sz="2400" b="1" dirty="0">
              <a:solidFill>
                <a:schemeClr val="accent2">
                  <a:lumMod val="75000"/>
                </a:schemeClr>
              </a:solidFill>
              <a:latin typeface="Poppins" panose="00000500000000000000" pitchFamily="2" charset="0"/>
              <a:cs typeface="Poppins" panose="00000500000000000000" pitchFamily="2" charset="0"/>
            </a:endParaRPr>
          </a:p>
          <a:p>
            <a:pPr lvl="2"/>
            <a:endParaRPr lang="en-GB" sz="2400" dirty="0">
              <a:solidFill>
                <a:schemeClr val="accent2">
                  <a:lumMod val="75000"/>
                </a:schemeClr>
              </a:solidFill>
              <a:latin typeface="Poppins" panose="00000500000000000000" pitchFamily="2" charset="0"/>
              <a:cs typeface="Poppins" panose="00000500000000000000" pitchFamily="2" charset="0"/>
            </a:endParaRPr>
          </a:p>
        </p:txBody>
      </p:sp>
      <p:sp>
        <p:nvSpPr>
          <p:cNvPr id="9" name="Text 6">
            <a:extLst>
              <a:ext uri="{FF2B5EF4-FFF2-40B4-BE49-F238E27FC236}">
                <a16:creationId xmlns:a16="http://schemas.microsoft.com/office/drawing/2014/main" id="{80E02A4D-933F-B34E-8668-F91BE7EE1102}"/>
              </a:ext>
            </a:extLst>
          </p:cNvPr>
          <p:cNvSpPr txBox="1"/>
          <p:nvPr/>
        </p:nvSpPr>
        <p:spPr>
          <a:xfrm>
            <a:off x="566057" y="850380"/>
            <a:ext cx="12287250" cy="115443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Every Day Matters:</a:t>
            </a:r>
            <a:endParaRPr kumimoji="0" lang="en-US" sz="36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531411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 y="0"/>
            <a:ext cx="3920054" cy="725549"/>
          </a:xfrm>
          <a:prstGeom prst="rect">
            <a:avLst/>
          </a:prstGeom>
          <a:solidFill>
            <a:srgbClr val="FFC000"/>
          </a:solidFill>
        </p:spPr>
        <p:txBody>
          <a:bodyPr vert="horz" lIns="109728" tIns="54864" rIns="109728" bIns="54864" rtlCol="0" anchor="b">
            <a:noAutofit/>
          </a:bodyPr>
          <a:lstStyle>
            <a:lvl1pPr algn="ctr"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pPr algn="l" defTabSz="1097280">
              <a:defRPr/>
            </a:pPr>
            <a:r>
              <a:rPr lang="en-GB" sz="3360" u="sng" spc="-60" dirty="0">
                <a:solidFill>
                  <a:srgbClr val="E9E5DC">
                    <a:lumMod val="10000"/>
                  </a:srgbClr>
                </a:solidFill>
                <a:latin typeface="NTFPreCursive" panose="03000400000000000000" pitchFamily="66" charset="0"/>
              </a:rPr>
              <a:t>Year 5 Expectations </a:t>
            </a:r>
            <a:endParaRPr lang="en-GB" sz="1680" u="sng" spc="-60" dirty="0">
              <a:solidFill>
                <a:srgbClr val="E9E5DC">
                  <a:lumMod val="10000"/>
                </a:srgbClr>
              </a:solidFill>
              <a:latin typeface="NTFPreCursive" panose="03000400000000000000" pitchFamily="66" charset="0"/>
            </a:endParaRPr>
          </a:p>
        </p:txBody>
      </p:sp>
      <p:pic>
        <p:nvPicPr>
          <p:cNvPr id="4" name="Picture 3"/>
          <p:cNvPicPr>
            <a:picLocks noChangeAspect="1"/>
          </p:cNvPicPr>
          <p:nvPr/>
        </p:nvPicPr>
        <p:blipFill>
          <a:blip r:embed="rId3"/>
          <a:stretch>
            <a:fillRect/>
          </a:stretch>
        </p:blipFill>
        <p:spPr>
          <a:xfrm>
            <a:off x="13044800" y="105356"/>
            <a:ext cx="1455520" cy="1176659"/>
          </a:xfrm>
          <a:prstGeom prst="rect">
            <a:avLst/>
          </a:prstGeom>
        </p:spPr>
      </p:pic>
      <p:sp>
        <p:nvSpPr>
          <p:cNvPr id="6" name="Text 0">
            <a:extLst>
              <a:ext uri="{FF2B5EF4-FFF2-40B4-BE49-F238E27FC236}">
                <a16:creationId xmlns:a16="http://schemas.microsoft.com/office/drawing/2014/main" id="{7340D19C-8556-6709-5BF9-CA3BBE8233D7}"/>
              </a:ext>
            </a:extLst>
          </p:cNvPr>
          <p:cNvSpPr txBox="1"/>
          <p:nvPr/>
        </p:nvSpPr>
        <p:spPr>
          <a:xfrm>
            <a:off x="296528" y="2095660"/>
            <a:ext cx="13083142" cy="1575516"/>
          </a:xfrm>
          <a:prstGeom prst="rect">
            <a:avLst/>
          </a:prstGeom>
          <a:noFill/>
          <a:ln/>
        </p:spPr>
        <p:txBody>
          <a:bodyPr wrap="square" lIns="91440" tIns="68580" rIns="91440" bIns="685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In Year 5, children will use a mixture of books, online programmes and activities to support their learning at home.  Look out for:</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Doodle Maths 	 </a:t>
            </a:r>
            <a:r>
              <a:rPr kumimoji="0" lang="en-GB" sz="20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 This should be done daily to keep them in the green</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TT Rock Stars	 	</a:t>
            </a:r>
            <a:r>
              <a:rPr kumimoji="0" lang="en-GB" sz="20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 building speed and confidence with times tables</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Spellings 		 </a:t>
            </a:r>
            <a:r>
              <a:rPr kumimoji="0" lang="en-GB" sz="20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 practising the words and patterns we are learning in school</a:t>
            </a:r>
          </a:p>
          <a:p>
            <a:pPr marL="0" marR="0" lvl="0" indent="0" defTabSz="914400" eaLnBrk="1" fontAlgn="auto" latinLnBrk="0" hangingPunct="1">
              <a:lnSpc>
                <a:spcPct val="100000"/>
              </a:lnSpc>
              <a:spcBef>
                <a:spcPts val="0"/>
              </a:spcBef>
              <a:spcAft>
                <a:spcPts val="0"/>
              </a:spcAft>
              <a:buClrTx/>
              <a:buSzTx/>
              <a:buFontTx/>
              <a:buNone/>
              <a:tabLst/>
              <a:defRPr/>
            </a:pPr>
            <a:r>
              <a:rPr lang="en-GB" sz="2000" b="1" kern="0" dirty="0">
                <a:solidFill>
                  <a:srgbClr val="56202C"/>
                </a:solidFill>
                <a:latin typeface="Poppins" pitchFamily="34" charset="0"/>
                <a:ea typeface="Poppins" pitchFamily="34" charset="-122"/>
                <a:cs typeface="Poppins" pitchFamily="34" charset="-120"/>
              </a:rPr>
              <a:t>Grammar/reading/maths homework books </a:t>
            </a:r>
            <a:r>
              <a:rPr lang="en-GB" sz="2000" kern="0" dirty="0">
                <a:solidFill>
                  <a:srgbClr val="56202C"/>
                </a:solidFill>
                <a:latin typeface="Poppins" pitchFamily="34" charset="0"/>
                <a:ea typeface="Poppins" pitchFamily="34" charset="-122"/>
                <a:cs typeface="Poppins" pitchFamily="34" charset="-120"/>
              </a:rPr>
              <a:t>We will check these together and go through strategies.</a:t>
            </a:r>
            <a:endParaRPr kumimoji="0" lang="en-GB" sz="20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Reading Record 	</a:t>
            </a:r>
            <a:r>
              <a:rPr kumimoji="0" lang="en-GB" sz="20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 regular reading at home, with a short comment or signature </a:t>
            </a:r>
            <a:endParaRPr lang="en-GB" sz="2000" kern="0" dirty="0">
              <a:solidFill>
                <a:srgbClr val="56202C"/>
              </a:solidFill>
              <a:latin typeface="Poppins" pitchFamily="34" charset="0"/>
              <a:ea typeface="Poppins" pitchFamily="34" charset="-122"/>
              <a:cs typeface="Poppins" pitchFamily="34" charset="-120"/>
            </a:endParaRPr>
          </a:p>
          <a:p>
            <a:pPr marL="0" marR="0" lvl="0" indent="0" defTabSz="914400" eaLnBrk="1" fontAlgn="auto" latinLnBrk="0" hangingPunct="1">
              <a:lnSpc>
                <a:spcPct val="100000"/>
              </a:lnSpc>
              <a:spcBef>
                <a:spcPts val="0"/>
              </a:spcBef>
              <a:spcAft>
                <a:spcPts val="0"/>
              </a:spcAft>
              <a:buClrTx/>
              <a:buSzTx/>
              <a:buFontTx/>
              <a:buNone/>
              <a:tabLst/>
              <a:defRPr/>
            </a:pPr>
            <a:endParaRPr lang="en-GB" sz="2000" kern="0" dirty="0">
              <a:solidFill>
                <a:srgbClr val="56202C"/>
              </a:solidFill>
              <a:latin typeface="Poppins" pitchFamily="34" charset="0"/>
              <a:ea typeface="Poppins" pitchFamily="34" charset="-122"/>
              <a:cs typeface="Poppins" pitchFamily="34" charset="-12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2000" b="0" i="1"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We encourage children to have a go independently wherever possible — it doesn’t need to be perfect! If something is proving particularly difficult, please let us know rather than it becoming a source of worry at home.</a:t>
            </a:r>
            <a:endParaRPr kumimoji="0" lang="en-US" sz="2000" b="0" i="1" u="none" strike="noStrike" kern="0" cap="none" spc="0" normalizeH="0" baseline="0" noProof="0" dirty="0">
              <a:ln>
                <a:noFill/>
              </a:ln>
              <a:solidFill>
                <a:prstClr val="black"/>
              </a:solidFill>
              <a:effectLst/>
              <a:uLnTx/>
              <a:uFillTx/>
            </a:endParaRPr>
          </a:p>
        </p:txBody>
      </p:sp>
      <p:sp>
        <p:nvSpPr>
          <p:cNvPr id="8" name="Text 1">
            <a:extLst>
              <a:ext uri="{FF2B5EF4-FFF2-40B4-BE49-F238E27FC236}">
                <a16:creationId xmlns:a16="http://schemas.microsoft.com/office/drawing/2014/main" id="{CCBE5CFB-254B-65BF-A70D-4D220346BDC1}"/>
              </a:ext>
            </a:extLst>
          </p:cNvPr>
          <p:cNvSpPr txBox="1"/>
          <p:nvPr/>
        </p:nvSpPr>
        <p:spPr>
          <a:xfrm>
            <a:off x="5536308" y="0"/>
            <a:ext cx="3306135" cy="115443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Homework:</a:t>
            </a:r>
            <a:endParaRPr kumimoji="0" lang="en-US" sz="3600" b="0" i="0" u="none" strike="noStrike" kern="0" cap="none" spc="0" normalizeH="0" baseline="0" noProof="0" dirty="0">
              <a:ln>
                <a:noFill/>
              </a:ln>
              <a:solidFill>
                <a:prstClr val="black"/>
              </a:solidFill>
              <a:effectLst/>
              <a:uLnTx/>
              <a:uFillTx/>
            </a:endParaRPr>
          </a:p>
        </p:txBody>
      </p:sp>
      <p:pic>
        <p:nvPicPr>
          <p:cNvPr id="9" name="Picture 8">
            <a:extLst>
              <a:ext uri="{FF2B5EF4-FFF2-40B4-BE49-F238E27FC236}">
                <a16:creationId xmlns:a16="http://schemas.microsoft.com/office/drawing/2014/main" id="{6F40ED44-B075-8F47-A519-320F79DB0415}"/>
              </a:ext>
            </a:extLst>
          </p:cNvPr>
          <p:cNvPicPr>
            <a:picLocks noChangeAspect="1"/>
          </p:cNvPicPr>
          <p:nvPr/>
        </p:nvPicPr>
        <p:blipFill>
          <a:blip r:embed="rId4"/>
          <a:stretch>
            <a:fillRect/>
          </a:stretch>
        </p:blipFill>
        <p:spPr>
          <a:xfrm>
            <a:off x="677253" y="5635866"/>
            <a:ext cx="1901972" cy="1886253"/>
          </a:xfrm>
          <a:prstGeom prst="rect">
            <a:avLst/>
          </a:prstGeom>
        </p:spPr>
      </p:pic>
      <p:pic>
        <p:nvPicPr>
          <p:cNvPr id="11" name="Picture 10">
            <a:extLst>
              <a:ext uri="{FF2B5EF4-FFF2-40B4-BE49-F238E27FC236}">
                <a16:creationId xmlns:a16="http://schemas.microsoft.com/office/drawing/2014/main" id="{1713E796-839E-7729-E126-E3D0ECB9A210}"/>
              </a:ext>
            </a:extLst>
          </p:cNvPr>
          <p:cNvPicPr>
            <a:picLocks noChangeAspect="1"/>
          </p:cNvPicPr>
          <p:nvPr/>
        </p:nvPicPr>
        <p:blipFill>
          <a:blip r:embed="rId5"/>
          <a:stretch>
            <a:fillRect/>
          </a:stretch>
        </p:blipFill>
        <p:spPr>
          <a:xfrm>
            <a:off x="3409226" y="5695640"/>
            <a:ext cx="1970205" cy="952948"/>
          </a:xfrm>
          <a:prstGeom prst="rect">
            <a:avLst/>
          </a:prstGeom>
        </p:spPr>
      </p:pic>
      <p:pic>
        <p:nvPicPr>
          <p:cNvPr id="13" name="Picture 12">
            <a:extLst>
              <a:ext uri="{FF2B5EF4-FFF2-40B4-BE49-F238E27FC236}">
                <a16:creationId xmlns:a16="http://schemas.microsoft.com/office/drawing/2014/main" id="{8EC54FB4-1BC1-8D31-C4B9-C6152B3EE9A8}"/>
              </a:ext>
            </a:extLst>
          </p:cNvPr>
          <p:cNvPicPr>
            <a:picLocks noChangeAspect="1"/>
          </p:cNvPicPr>
          <p:nvPr/>
        </p:nvPicPr>
        <p:blipFill>
          <a:blip r:embed="rId6"/>
          <a:stretch>
            <a:fillRect/>
          </a:stretch>
        </p:blipFill>
        <p:spPr>
          <a:xfrm>
            <a:off x="3409226" y="5268115"/>
            <a:ext cx="2070741" cy="498668"/>
          </a:xfrm>
          <a:prstGeom prst="rect">
            <a:avLst/>
          </a:prstGeom>
        </p:spPr>
      </p:pic>
      <p:pic>
        <p:nvPicPr>
          <p:cNvPr id="3" name="Picture 2">
            <a:extLst>
              <a:ext uri="{FF2B5EF4-FFF2-40B4-BE49-F238E27FC236}">
                <a16:creationId xmlns:a16="http://schemas.microsoft.com/office/drawing/2014/main" id="{E832A666-BE58-4B95-93E9-ED78766CDD59}"/>
              </a:ext>
            </a:extLst>
          </p:cNvPr>
          <p:cNvPicPr>
            <a:picLocks noChangeAspect="1"/>
          </p:cNvPicPr>
          <p:nvPr/>
        </p:nvPicPr>
        <p:blipFill>
          <a:blip r:embed="rId7"/>
          <a:stretch>
            <a:fillRect/>
          </a:stretch>
        </p:blipFill>
        <p:spPr>
          <a:xfrm rot="20570159">
            <a:off x="6209432" y="4662402"/>
            <a:ext cx="2181225" cy="3019425"/>
          </a:xfrm>
          <a:prstGeom prst="rect">
            <a:avLst/>
          </a:prstGeom>
        </p:spPr>
      </p:pic>
      <p:pic>
        <p:nvPicPr>
          <p:cNvPr id="10" name="Picture 9">
            <a:extLst>
              <a:ext uri="{FF2B5EF4-FFF2-40B4-BE49-F238E27FC236}">
                <a16:creationId xmlns:a16="http://schemas.microsoft.com/office/drawing/2014/main" id="{52944DD2-94E4-4A06-8A26-842D460F340B}"/>
              </a:ext>
            </a:extLst>
          </p:cNvPr>
          <p:cNvPicPr>
            <a:picLocks noChangeAspect="1"/>
          </p:cNvPicPr>
          <p:nvPr/>
        </p:nvPicPr>
        <p:blipFill>
          <a:blip r:embed="rId8"/>
          <a:stretch>
            <a:fillRect/>
          </a:stretch>
        </p:blipFill>
        <p:spPr>
          <a:xfrm rot="1900372">
            <a:off x="7294121" y="4944239"/>
            <a:ext cx="2171700" cy="3000375"/>
          </a:xfrm>
          <a:prstGeom prst="rect">
            <a:avLst/>
          </a:prstGeom>
        </p:spPr>
      </p:pic>
    </p:spTree>
    <p:extLst>
      <p:ext uri="{BB962C8B-B14F-4D97-AF65-F5344CB8AC3E}">
        <p14:creationId xmlns:p14="http://schemas.microsoft.com/office/powerpoint/2010/main" val="2155429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 y="0"/>
            <a:ext cx="3920054" cy="725549"/>
          </a:xfrm>
          <a:prstGeom prst="rect">
            <a:avLst/>
          </a:prstGeom>
          <a:solidFill>
            <a:srgbClr val="FFC000"/>
          </a:solidFill>
        </p:spPr>
        <p:txBody>
          <a:bodyPr vert="horz" lIns="109728" tIns="54864" rIns="109728" bIns="54864" rtlCol="0" anchor="b">
            <a:noAutofit/>
          </a:bodyPr>
          <a:lstStyle>
            <a:lvl1pPr algn="ctr"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pPr algn="l" defTabSz="1097280">
              <a:defRPr/>
            </a:pPr>
            <a:r>
              <a:rPr lang="en-GB" sz="3360" u="sng" spc="-60" dirty="0">
                <a:solidFill>
                  <a:srgbClr val="E9E5DC">
                    <a:lumMod val="10000"/>
                  </a:srgbClr>
                </a:solidFill>
                <a:latin typeface="NTFPreCursive" panose="03000400000000000000" pitchFamily="66" charset="0"/>
              </a:rPr>
              <a:t>Year 5 Expectations </a:t>
            </a:r>
            <a:endParaRPr lang="en-GB" sz="1680" u="sng" spc="-60" dirty="0">
              <a:solidFill>
                <a:srgbClr val="E9E5DC">
                  <a:lumMod val="10000"/>
                </a:srgbClr>
              </a:solidFill>
              <a:latin typeface="NTFPreCursive" panose="03000400000000000000" pitchFamily="66" charset="0"/>
            </a:endParaRPr>
          </a:p>
        </p:txBody>
      </p:sp>
      <p:pic>
        <p:nvPicPr>
          <p:cNvPr id="4" name="Picture 3"/>
          <p:cNvPicPr>
            <a:picLocks noChangeAspect="1"/>
          </p:cNvPicPr>
          <p:nvPr/>
        </p:nvPicPr>
        <p:blipFill>
          <a:blip r:embed="rId3"/>
          <a:stretch>
            <a:fillRect/>
          </a:stretch>
        </p:blipFill>
        <p:spPr>
          <a:xfrm>
            <a:off x="12705997" y="225554"/>
            <a:ext cx="1455520" cy="1176659"/>
          </a:xfrm>
          <a:prstGeom prst="rect">
            <a:avLst/>
          </a:prstGeom>
        </p:spPr>
      </p:pic>
      <p:grpSp>
        <p:nvGrpSpPr>
          <p:cNvPr id="3" name="Group 2">
            <a:extLst>
              <a:ext uri="{FF2B5EF4-FFF2-40B4-BE49-F238E27FC236}">
                <a16:creationId xmlns:a16="http://schemas.microsoft.com/office/drawing/2014/main" id="{C7DC36DA-0133-448F-26DF-C9C2C8FCA7D5}"/>
              </a:ext>
            </a:extLst>
          </p:cNvPr>
          <p:cNvGrpSpPr/>
          <p:nvPr/>
        </p:nvGrpSpPr>
        <p:grpSpPr>
          <a:xfrm>
            <a:off x="602324" y="674947"/>
            <a:ext cx="13343007" cy="5621795"/>
            <a:chOff x="-815549" y="2362959"/>
            <a:chExt cx="13933204" cy="5621795"/>
          </a:xfrm>
        </p:grpSpPr>
        <p:sp>
          <p:nvSpPr>
            <p:cNvPr id="5" name="Text 0">
              <a:extLst>
                <a:ext uri="{FF2B5EF4-FFF2-40B4-BE49-F238E27FC236}">
                  <a16:creationId xmlns:a16="http://schemas.microsoft.com/office/drawing/2014/main" id="{F1DD0286-4E74-C8AA-47A1-B7FA7A4AAF87}"/>
                </a:ext>
              </a:extLst>
            </p:cNvPr>
            <p:cNvSpPr txBox="1"/>
            <p:nvPr/>
          </p:nvSpPr>
          <p:spPr>
            <a:xfrm>
              <a:off x="1404788" y="2940174"/>
              <a:ext cx="11219572" cy="5044580"/>
            </a:xfrm>
            <a:prstGeom prst="rect">
              <a:avLst/>
            </a:prstGeom>
            <a:noFill/>
            <a:ln/>
          </p:spPr>
          <p:txBody>
            <a:bodyPr wrap="square" lIns="91440" tIns="68580" rIns="91440" bIns="685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800" b="1"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Doodle Maths:    </a:t>
              </a:r>
              <a:r>
                <a:rPr kumimoji="0" lang="en-GB" sz="28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It has been proven that the children who do their Doodle Learning regularly make better improvements in Maths. </a:t>
              </a:r>
            </a:p>
            <a:p>
              <a:pPr marL="0" marR="0" lvl="0" indent="0" defTabSz="914400" eaLnBrk="1" fontAlgn="auto" latinLnBrk="0" hangingPunct="1">
                <a:lnSpc>
                  <a:spcPct val="100000"/>
                </a:lnSpc>
                <a:spcBef>
                  <a:spcPts val="0"/>
                </a:spcBef>
                <a:spcAft>
                  <a:spcPts val="0"/>
                </a:spcAft>
                <a:buClrTx/>
                <a:buSzTx/>
                <a:buFontTx/>
                <a:buNone/>
                <a:tabLst/>
                <a:defRPr/>
              </a:pPr>
              <a:endParaRPr lang="en-GB" sz="2800" b="1" kern="0" dirty="0">
                <a:solidFill>
                  <a:srgbClr val="56202C"/>
                </a:solidFill>
                <a:latin typeface="Poppins" pitchFamily="34" charset="0"/>
                <a:ea typeface="Poppins" pitchFamily="34" charset="-122"/>
                <a:cs typeface="Poppins" pitchFamily="34" charset="-12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2800" b="1"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Times tables:	</a:t>
              </a:r>
              <a:r>
                <a:rPr kumimoji="0" lang="en-GB" sz="280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Times tables are the key to most Mathematics, so knowing these and having quick recall will help your child in all areas of maths.  </a:t>
              </a:r>
              <a:r>
                <a:rPr kumimoji="0" lang="en-GB" sz="28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Children are encouraged to practise regularly on TT Rock Stars and join in with our class, school and national tournaments. A few minutes, often, makes a real difference.</a:t>
              </a:r>
              <a:endParaRPr kumimoji="0" lang="en-US" sz="2800" b="0" i="0" u="none" strike="noStrike" kern="0" cap="none" spc="0" normalizeH="0" baseline="0" noProof="0" dirty="0">
                <a:ln>
                  <a:noFill/>
                </a:ln>
                <a:solidFill>
                  <a:prstClr val="black"/>
                </a:solidFill>
                <a:effectLst/>
                <a:uLnTx/>
                <a:uFillTx/>
              </a:endParaRPr>
            </a:p>
          </p:txBody>
        </p:sp>
        <p:sp>
          <p:nvSpPr>
            <p:cNvPr id="7" name="Text 1">
              <a:extLst>
                <a:ext uri="{FF2B5EF4-FFF2-40B4-BE49-F238E27FC236}">
                  <a16:creationId xmlns:a16="http://schemas.microsoft.com/office/drawing/2014/main" id="{62090EEB-AF3A-9CD6-5C59-12743CD15A94}"/>
                </a:ext>
              </a:extLst>
            </p:cNvPr>
            <p:cNvSpPr txBox="1"/>
            <p:nvPr/>
          </p:nvSpPr>
          <p:spPr>
            <a:xfrm>
              <a:off x="830405" y="2362959"/>
              <a:ext cx="12287250" cy="115443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GB" sz="36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Maths at home: Ten minutes a day.</a:t>
              </a:r>
              <a:endParaRPr kumimoji="0" lang="en-US" sz="3600" b="0" i="0" u="none" strike="noStrike" kern="0" cap="none" spc="0" normalizeH="0" baseline="0" noProof="0" dirty="0">
                <a:ln>
                  <a:noFill/>
                </a:ln>
                <a:solidFill>
                  <a:prstClr val="black"/>
                </a:solidFill>
                <a:effectLst/>
                <a:uLnTx/>
                <a:uFillTx/>
              </a:endParaRPr>
            </a:p>
          </p:txBody>
        </p:sp>
        <p:pic>
          <p:nvPicPr>
            <p:cNvPr id="8" name="Picture 7">
              <a:extLst>
                <a:ext uri="{FF2B5EF4-FFF2-40B4-BE49-F238E27FC236}">
                  <a16:creationId xmlns:a16="http://schemas.microsoft.com/office/drawing/2014/main" id="{6828B8B4-3BA6-86A3-D6C9-4B85E68FADDC}"/>
                </a:ext>
              </a:extLst>
            </p:cNvPr>
            <p:cNvPicPr>
              <a:picLocks noChangeAspect="1"/>
            </p:cNvPicPr>
            <p:nvPr/>
          </p:nvPicPr>
          <p:blipFill>
            <a:blip r:embed="rId4"/>
            <a:stretch>
              <a:fillRect/>
            </a:stretch>
          </p:blipFill>
          <p:spPr>
            <a:xfrm>
              <a:off x="-779765" y="4024375"/>
              <a:ext cx="1741924" cy="846077"/>
            </a:xfrm>
            <a:prstGeom prst="rect">
              <a:avLst/>
            </a:prstGeom>
          </p:spPr>
        </p:pic>
        <p:pic>
          <p:nvPicPr>
            <p:cNvPr id="9" name="Picture 8">
              <a:extLst>
                <a:ext uri="{FF2B5EF4-FFF2-40B4-BE49-F238E27FC236}">
                  <a16:creationId xmlns:a16="http://schemas.microsoft.com/office/drawing/2014/main" id="{C9F6B8AF-AB57-8517-7CA9-8C46C4704583}"/>
                </a:ext>
              </a:extLst>
            </p:cNvPr>
            <p:cNvPicPr>
              <a:picLocks noChangeAspect="1"/>
            </p:cNvPicPr>
            <p:nvPr/>
          </p:nvPicPr>
          <p:blipFill>
            <a:blip r:embed="rId5"/>
            <a:stretch>
              <a:fillRect/>
            </a:stretch>
          </p:blipFill>
          <p:spPr>
            <a:xfrm>
              <a:off x="-815549" y="3436153"/>
              <a:ext cx="2002844" cy="482318"/>
            </a:xfrm>
            <a:prstGeom prst="rect">
              <a:avLst/>
            </a:prstGeom>
          </p:spPr>
        </p:pic>
      </p:grpSp>
      <p:pic>
        <p:nvPicPr>
          <p:cNvPr id="11" name="Picture 10">
            <a:extLst>
              <a:ext uri="{FF2B5EF4-FFF2-40B4-BE49-F238E27FC236}">
                <a16:creationId xmlns:a16="http://schemas.microsoft.com/office/drawing/2014/main" id="{3B677C66-F21F-ADAF-192F-3C72E1C45D75}"/>
              </a:ext>
            </a:extLst>
          </p:cNvPr>
          <p:cNvPicPr>
            <a:picLocks noChangeAspect="1"/>
          </p:cNvPicPr>
          <p:nvPr/>
        </p:nvPicPr>
        <p:blipFill>
          <a:blip r:embed="rId6"/>
          <a:stretch>
            <a:fillRect/>
          </a:stretch>
        </p:blipFill>
        <p:spPr>
          <a:xfrm>
            <a:off x="922455" y="3901057"/>
            <a:ext cx="1506820" cy="1494367"/>
          </a:xfrm>
          <a:prstGeom prst="rect">
            <a:avLst/>
          </a:prstGeom>
        </p:spPr>
      </p:pic>
    </p:spTree>
    <p:extLst>
      <p:ext uri="{BB962C8B-B14F-4D97-AF65-F5344CB8AC3E}">
        <p14:creationId xmlns:p14="http://schemas.microsoft.com/office/powerpoint/2010/main" val="1401534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 y="0"/>
            <a:ext cx="3920054" cy="725549"/>
          </a:xfrm>
          <a:prstGeom prst="rect">
            <a:avLst/>
          </a:prstGeom>
          <a:solidFill>
            <a:srgbClr val="FFC000"/>
          </a:solidFill>
        </p:spPr>
        <p:txBody>
          <a:bodyPr vert="horz" lIns="109728" tIns="54864" rIns="109728" bIns="54864" rtlCol="0" anchor="b">
            <a:noAutofit/>
          </a:bodyPr>
          <a:lstStyle>
            <a:lvl1pPr algn="ctr"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pPr algn="l" defTabSz="1097280">
              <a:defRPr/>
            </a:pPr>
            <a:r>
              <a:rPr lang="en-GB" sz="3360" u="sng" spc="-60" dirty="0">
                <a:solidFill>
                  <a:srgbClr val="E9E5DC">
                    <a:lumMod val="10000"/>
                  </a:srgbClr>
                </a:solidFill>
                <a:latin typeface="NTFPreCursive" panose="03000400000000000000" pitchFamily="66" charset="0"/>
              </a:rPr>
              <a:t>Year 5 Expectations </a:t>
            </a:r>
            <a:endParaRPr lang="en-GB" sz="1680" u="sng" spc="-60" dirty="0">
              <a:solidFill>
                <a:srgbClr val="E9E5DC">
                  <a:lumMod val="10000"/>
                </a:srgbClr>
              </a:solidFill>
              <a:latin typeface="NTFPreCursive" panose="03000400000000000000" pitchFamily="66" charset="0"/>
            </a:endParaRPr>
          </a:p>
        </p:txBody>
      </p:sp>
      <p:pic>
        <p:nvPicPr>
          <p:cNvPr id="4" name="Picture 3"/>
          <p:cNvPicPr>
            <a:picLocks noChangeAspect="1"/>
          </p:cNvPicPr>
          <p:nvPr/>
        </p:nvPicPr>
        <p:blipFill>
          <a:blip r:embed="rId2"/>
          <a:stretch>
            <a:fillRect/>
          </a:stretch>
        </p:blipFill>
        <p:spPr>
          <a:xfrm>
            <a:off x="12705997" y="225554"/>
            <a:ext cx="1455520" cy="1176659"/>
          </a:xfrm>
          <a:prstGeom prst="rect">
            <a:avLst/>
          </a:prstGeom>
        </p:spPr>
      </p:pic>
      <p:grpSp>
        <p:nvGrpSpPr>
          <p:cNvPr id="7" name="Group 6">
            <a:extLst>
              <a:ext uri="{FF2B5EF4-FFF2-40B4-BE49-F238E27FC236}">
                <a16:creationId xmlns:a16="http://schemas.microsoft.com/office/drawing/2014/main" id="{A908D518-12DA-6B35-B2B9-146196261B0C}"/>
              </a:ext>
            </a:extLst>
          </p:cNvPr>
          <p:cNvGrpSpPr/>
          <p:nvPr/>
        </p:nvGrpSpPr>
        <p:grpSpPr>
          <a:xfrm>
            <a:off x="468883" y="846019"/>
            <a:ext cx="12287250" cy="5045644"/>
            <a:chOff x="408859" y="815986"/>
            <a:chExt cx="12287250" cy="5045644"/>
          </a:xfrm>
        </p:grpSpPr>
        <p:sp>
          <p:nvSpPr>
            <p:cNvPr id="3" name="Text 0"/>
            <p:cNvSpPr txBox="1"/>
            <p:nvPr/>
          </p:nvSpPr>
          <p:spPr>
            <a:xfrm>
              <a:off x="689636" y="1126572"/>
              <a:ext cx="11193551" cy="4735058"/>
            </a:xfrm>
            <a:prstGeom prst="rect">
              <a:avLst/>
            </a:prstGeom>
            <a:noFill/>
            <a:ln/>
          </p:spPr>
          <p:txBody>
            <a:bodyPr wrap="square" lIns="91440" tIns="68580" rIns="91440" bIns="685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200" i="0" u="none" strike="noStrike" kern="0" cap="none" spc="0" normalizeH="0" baseline="0" noProof="0" dirty="0">
                  <a:ln>
                    <a:noFill/>
                  </a:ln>
                  <a:solidFill>
                    <a:schemeClr val="accent2"/>
                  </a:solidFill>
                  <a:effectLst/>
                  <a:uLnTx/>
                  <a:uFillTx/>
                  <a:latin typeface="Poppins" panose="00000500000000000000" pitchFamily="2" charset="0"/>
                  <a:cs typeface="Poppins" panose="00000500000000000000" pitchFamily="2" charset="0"/>
                </a:rPr>
                <a:t>Around </a:t>
              </a:r>
              <a:r>
                <a:rPr kumimoji="0" lang="en-GB" sz="2200" b="1" i="0" u="none" strike="noStrike" kern="0" cap="none" spc="0" normalizeH="0" baseline="0" noProof="0" dirty="0">
                  <a:ln>
                    <a:noFill/>
                  </a:ln>
                  <a:solidFill>
                    <a:schemeClr val="accent2"/>
                  </a:solidFill>
                  <a:effectLst/>
                  <a:uLnTx/>
                  <a:uFillTx/>
                  <a:latin typeface="Poppins" panose="00000500000000000000" pitchFamily="2" charset="0"/>
                  <a:cs typeface="Poppins" panose="00000500000000000000" pitchFamily="2" charset="0"/>
                </a:rPr>
                <a:t>10–15 minutes each day </a:t>
              </a:r>
              <a:r>
                <a:rPr kumimoji="0" lang="en-GB" sz="2200" i="0" u="none" strike="noStrike" kern="0" cap="none" spc="0" normalizeH="0" baseline="0" noProof="0" dirty="0">
                  <a:ln>
                    <a:noFill/>
                  </a:ln>
                  <a:solidFill>
                    <a:schemeClr val="accent2"/>
                  </a:solidFill>
                  <a:effectLst/>
                  <a:uLnTx/>
                  <a:uFillTx/>
                  <a:latin typeface="Poppins" panose="00000500000000000000" pitchFamily="2" charset="0"/>
                  <a:cs typeface="Poppins" panose="00000500000000000000" pitchFamily="2" charset="0"/>
                </a:rPr>
                <a:t>can make a real difference. Little and often is </a:t>
              </a:r>
              <a:r>
                <a:rPr kumimoji="0" lang="en-GB" sz="2200" i="1" u="none" strike="noStrike" kern="0" cap="none" spc="0" normalizeH="0" baseline="0" noProof="0" dirty="0">
                  <a:ln>
                    <a:noFill/>
                  </a:ln>
                  <a:solidFill>
                    <a:schemeClr val="accent2"/>
                  </a:solidFill>
                  <a:effectLst/>
                  <a:uLnTx/>
                  <a:uFillTx/>
                  <a:latin typeface="Poppins" panose="00000500000000000000" pitchFamily="2" charset="0"/>
                  <a:cs typeface="Poppins" panose="00000500000000000000" pitchFamily="2" charset="0"/>
                </a:rPr>
                <a:t>much more </a:t>
              </a:r>
              <a:r>
                <a:rPr kumimoji="0" lang="en-GB" sz="2200" i="0" u="none" strike="noStrike" kern="0" cap="none" spc="0" normalizeH="0" baseline="0" noProof="0" dirty="0">
                  <a:ln>
                    <a:noFill/>
                  </a:ln>
                  <a:solidFill>
                    <a:schemeClr val="accent2"/>
                  </a:solidFill>
                  <a:effectLst/>
                  <a:uLnTx/>
                  <a:uFillTx/>
                  <a:latin typeface="Poppins" panose="00000500000000000000" pitchFamily="2" charset="0"/>
                  <a:cs typeface="Poppins" panose="00000500000000000000" pitchFamily="2" charset="0"/>
                </a:rPr>
                <a:t>valuable than one long reading session each week.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200" i="0" u="none" strike="noStrike" kern="0" cap="none" spc="0" normalizeH="0" baseline="0" noProof="0" dirty="0">
                <a:ln>
                  <a:noFill/>
                </a:ln>
                <a:solidFill>
                  <a:schemeClr val="accent2"/>
                </a:solidFill>
                <a:effectLst/>
                <a:uLnTx/>
                <a:uFillTx/>
                <a:latin typeface="Poppins" panose="00000500000000000000" pitchFamily="2" charset="0"/>
                <a:cs typeface="Poppins" panose="00000500000000000000" pitchFamily="2" charset="0"/>
              </a:endParaRPr>
            </a:p>
            <a:p>
              <a:pPr lvl="0">
                <a:defRPr/>
              </a:pPr>
              <a:r>
                <a:rPr lang="en-GB" sz="2200" kern="0" dirty="0">
                  <a:solidFill>
                    <a:schemeClr val="accent2"/>
                  </a:solidFill>
                  <a:latin typeface="Poppins" panose="00000500000000000000" pitchFamily="2" charset="0"/>
                  <a:cs typeface="Poppins" panose="00000500000000000000" pitchFamily="2" charset="0"/>
                </a:rPr>
                <a:t>Your child must bring their reading book and reading</a:t>
              </a:r>
            </a:p>
            <a:p>
              <a:pPr lvl="0">
                <a:defRPr/>
              </a:pPr>
              <a:r>
                <a:rPr lang="en-GB" sz="2200" kern="0" dirty="0">
                  <a:solidFill>
                    <a:schemeClr val="accent2"/>
                  </a:solidFill>
                  <a:latin typeface="Poppins" panose="00000500000000000000" pitchFamily="2" charset="0"/>
                  <a:cs typeface="Poppins" panose="00000500000000000000" pitchFamily="2" charset="0"/>
                </a:rPr>
                <a:t>record to school every day, as they will be reading their</a:t>
              </a:r>
            </a:p>
            <a:p>
              <a:pPr lvl="0">
                <a:defRPr/>
              </a:pPr>
              <a:r>
                <a:rPr lang="en-GB" sz="2200" kern="0" dirty="0">
                  <a:solidFill>
                    <a:schemeClr val="accent2"/>
                  </a:solidFill>
                  <a:latin typeface="Poppins" panose="00000500000000000000" pitchFamily="2" charset="0"/>
                  <a:cs typeface="Poppins" panose="00000500000000000000" pitchFamily="2" charset="0"/>
                </a:rPr>
                <a:t>books in class during the day.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2200" i="0" u="none" strike="noStrike" kern="0" cap="none" spc="0" normalizeH="0" baseline="0" noProof="0" dirty="0">
                <a:ln>
                  <a:noFill/>
                </a:ln>
                <a:solidFill>
                  <a:schemeClr val="accent2"/>
                </a:solidFill>
                <a:effectLst/>
                <a:uLnTx/>
                <a:uFillTx/>
                <a:latin typeface="Poppins" panose="00000500000000000000" pitchFamily="2" charset="0"/>
                <a:cs typeface="Poppins" panose="00000500000000000000" pitchFamily="2"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endParaRPr>
            </a:p>
          </p:txBody>
        </p:sp>
        <p:sp>
          <p:nvSpPr>
            <p:cNvPr id="6" name="Text 1"/>
            <p:cNvSpPr txBox="1"/>
            <p:nvPr/>
          </p:nvSpPr>
          <p:spPr>
            <a:xfrm>
              <a:off x="408859" y="815986"/>
              <a:ext cx="12287250" cy="115443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Reading at home: little and often</a:t>
              </a:r>
              <a:endParaRPr kumimoji="0" lang="en-US" sz="3600" b="0" i="0" u="none" strike="noStrike" kern="0" cap="none" spc="0" normalizeH="0" baseline="0" noProof="0" dirty="0">
                <a:ln>
                  <a:noFill/>
                </a:ln>
                <a:solidFill>
                  <a:prstClr val="black"/>
                </a:solidFill>
                <a:effectLst/>
                <a:uLnTx/>
                <a:uFillTx/>
              </a:endParaRPr>
            </a:p>
          </p:txBody>
        </p:sp>
      </p:grpSp>
      <p:sp>
        <p:nvSpPr>
          <p:cNvPr id="9" name="TextBox 8">
            <a:extLst>
              <a:ext uri="{FF2B5EF4-FFF2-40B4-BE49-F238E27FC236}">
                <a16:creationId xmlns:a16="http://schemas.microsoft.com/office/drawing/2014/main" id="{164A3FBD-E7DC-9EFB-6F26-442814D2E4AF}"/>
              </a:ext>
            </a:extLst>
          </p:cNvPr>
          <p:cNvSpPr txBox="1"/>
          <p:nvPr/>
        </p:nvSpPr>
        <p:spPr>
          <a:xfrm>
            <a:off x="743271" y="4561384"/>
            <a:ext cx="9833641"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0" cap="none" spc="0" normalizeH="0" baseline="0" noProof="0" dirty="0">
                <a:ln>
                  <a:noFill/>
                </a:ln>
                <a:solidFill>
                  <a:srgbClr val="800000"/>
                </a:solidFill>
                <a:effectLst/>
                <a:uLnTx/>
                <a:uFillTx/>
                <a:latin typeface="Poppins" panose="00000500000000000000" pitchFamily="2" charset="0"/>
                <a:ea typeface="+mn-ea"/>
                <a:cs typeface="Poppins" panose="00000500000000000000" pitchFamily="2" charset="0"/>
              </a:rPr>
              <a:t>Reading together should be fun. You might chat about a new word, a character’s actions, what might happen next, or simply what your child liked or disliked about the book.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200" kern="0" dirty="0">
              <a:solidFill>
                <a:srgbClr val="800000"/>
              </a:solidFill>
              <a:latin typeface="Poppins" panose="00000500000000000000" pitchFamily="2"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0" cap="none" spc="0" normalizeH="0" baseline="0" noProof="0" dirty="0">
                <a:ln>
                  <a:noFill/>
                </a:ln>
                <a:solidFill>
                  <a:srgbClr val="800000"/>
                </a:solidFill>
                <a:effectLst/>
                <a:uLnTx/>
                <a:uFillTx/>
                <a:latin typeface="Poppins" panose="00000500000000000000" pitchFamily="2" charset="0"/>
                <a:ea typeface="+mn-ea"/>
                <a:cs typeface="Poppins" panose="00000500000000000000" pitchFamily="2" charset="0"/>
              </a:rPr>
              <a:t>Any books your child reads should be recorded in their record books.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200" kern="0" dirty="0">
              <a:solidFill>
                <a:srgbClr val="800000"/>
              </a:solidFill>
              <a:latin typeface="Poppins" panose="00000500000000000000" pitchFamily="2"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0" cap="none" spc="0" normalizeH="0" baseline="0" noProof="0" dirty="0">
                <a:ln>
                  <a:noFill/>
                </a:ln>
                <a:solidFill>
                  <a:srgbClr val="800000"/>
                </a:solidFill>
                <a:effectLst/>
                <a:uLnTx/>
                <a:uFillTx/>
                <a:latin typeface="Poppins" panose="00000500000000000000" pitchFamily="2" charset="0"/>
                <a:ea typeface="+mn-ea"/>
                <a:cs typeface="Poppins" panose="00000500000000000000" pitchFamily="2" charset="0"/>
              </a:rPr>
              <a:t>You should encourage your child to sign their own record book.</a:t>
            </a:r>
          </a:p>
        </p:txBody>
      </p:sp>
      <p:pic>
        <p:nvPicPr>
          <p:cNvPr id="10" name="Picture 9">
            <a:extLst>
              <a:ext uri="{FF2B5EF4-FFF2-40B4-BE49-F238E27FC236}">
                <a16:creationId xmlns:a16="http://schemas.microsoft.com/office/drawing/2014/main" id="{B2AC54EE-F490-4279-A0FD-AE8532CAEB65}"/>
              </a:ext>
            </a:extLst>
          </p:cNvPr>
          <p:cNvPicPr>
            <a:picLocks noChangeAspect="1"/>
          </p:cNvPicPr>
          <p:nvPr/>
        </p:nvPicPr>
        <p:blipFill>
          <a:blip r:embed="rId3"/>
          <a:stretch>
            <a:fillRect/>
          </a:stretch>
        </p:blipFill>
        <p:spPr>
          <a:xfrm>
            <a:off x="10625958" y="5036344"/>
            <a:ext cx="1754811" cy="2526928"/>
          </a:xfrm>
          <a:prstGeom prst="rect">
            <a:avLst/>
          </a:prstGeom>
        </p:spPr>
      </p:pic>
      <p:pic>
        <p:nvPicPr>
          <p:cNvPr id="11" name="Picture 10">
            <a:extLst>
              <a:ext uri="{FF2B5EF4-FFF2-40B4-BE49-F238E27FC236}">
                <a16:creationId xmlns:a16="http://schemas.microsoft.com/office/drawing/2014/main" id="{8D141DC2-0E78-4891-B907-2A78CE46804E}"/>
              </a:ext>
            </a:extLst>
          </p:cNvPr>
          <p:cNvPicPr>
            <a:picLocks noChangeAspect="1"/>
          </p:cNvPicPr>
          <p:nvPr/>
        </p:nvPicPr>
        <p:blipFill>
          <a:blip r:embed="rId4"/>
          <a:stretch>
            <a:fillRect/>
          </a:stretch>
        </p:blipFill>
        <p:spPr>
          <a:xfrm>
            <a:off x="12041302" y="3987725"/>
            <a:ext cx="2283687" cy="3363310"/>
          </a:xfrm>
          <a:prstGeom prst="rect">
            <a:avLst/>
          </a:prstGeom>
        </p:spPr>
      </p:pic>
    </p:spTree>
    <p:extLst>
      <p:ext uri="{BB962C8B-B14F-4D97-AF65-F5344CB8AC3E}">
        <p14:creationId xmlns:p14="http://schemas.microsoft.com/office/powerpoint/2010/main" val="1304417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 y="0"/>
            <a:ext cx="3920054" cy="725549"/>
          </a:xfrm>
          <a:prstGeom prst="rect">
            <a:avLst/>
          </a:prstGeom>
          <a:solidFill>
            <a:srgbClr val="FFC000"/>
          </a:solidFill>
        </p:spPr>
        <p:txBody>
          <a:bodyPr vert="horz" lIns="109728" tIns="54864" rIns="109728" bIns="54864" rtlCol="0" anchor="b">
            <a:noAutofit/>
          </a:bodyPr>
          <a:lstStyle>
            <a:lvl1pPr algn="ctr"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pPr algn="l" defTabSz="1097280">
              <a:defRPr/>
            </a:pPr>
            <a:r>
              <a:rPr lang="en-GB" sz="3360" u="sng" spc="-60" dirty="0">
                <a:solidFill>
                  <a:srgbClr val="E9E5DC">
                    <a:lumMod val="10000"/>
                  </a:srgbClr>
                </a:solidFill>
                <a:latin typeface="NTFPreCursive" panose="03000400000000000000" pitchFamily="66" charset="0"/>
              </a:rPr>
              <a:t>Year 5 Expectations </a:t>
            </a:r>
            <a:endParaRPr lang="en-GB" sz="1680" u="sng" spc="-60" dirty="0">
              <a:solidFill>
                <a:srgbClr val="E9E5DC">
                  <a:lumMod val="10000"/>
                </a:srgbClr>
              </a:solidFill>
              <a:latin typeface="NTFPreCursive" panose="03000400000000000000" pitchFamily="66" charset="0"/>
            </a:endParaRPr>
          </a:p>
        </p:txBody>
      </p:sp>
      <p:pic>
        <p:nvPicPr>
          <p:cNvPr id="4" name="Picture 3"/>
          <p:cNvPicPr>
            <a:picLocks noChangeAspect="1"/>
          </p:cNvPicPr>
          <p:nvPr/>
        </p:nvPicPr>
        <p:blipFill>
          <a:blip r:embed="rId2"/>
          <a:stretch>
            <a:fillRect/>
          </a:stretch>
        </p:blipFill>
        <p:spPr>
          <a:xfrm>
            <a:off x="12705997" y="225554"/>
            <a:ext cx="1455520" cy="1176659"/>
          </a:xfrm>
          <a:prstGeom prst="rect">
            <a:avLst/>
          </a:prstGeom>
        </p:spPr>
      </p:pic>
      <p:grpSp>
        <p:nvGrpSpPr>
          <p:cNvPr id="10" name="Group 9">
            <a:extLst>
              <a:ext uri="{FF2B5EF4-FFF2-40B4-BE49-F238E27FC236}">
                <a16:creationId xmlns:a16="http://schemas.microsoft.com/office/drawing/2014/main" id="{4A0DEC45-791E-FC8C-7DED-50E49A95E842}"/>
              </a:ext>
            </a:extLst>
          </p:cNvPr>
          <p:cNvGrpSpPr/>
          <p:nvPr/>
        </p:nvGrpSpPr>
        <p:grpSpPr>
          <a:xfrm>
            <a:off x="460100" y="952994"/>
            <a:ext cx="12870180" cy="6323612"/>
            <a:chOff x="880110" y="1254478"/>
            <a:chExt cx="12870180" cy="6323612"/>
          </a:xfrm>
        </p:grpSpPr>
        <p:sp>
          <p:nvSpPr>
            <p:cNvPr id="3" name="Text 0"/>
            <p:cNvSpPr txBox="1"/>
            <p:nvPr/>
          </p:nvSpPr>
          <p:spPr>
            <a:xfrm>
              <a:off x="880110" y="6629400"/>
              <a:ext cx="5852160" cy="94869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Names on your things help you find them fast and keep you organised.</a:t>
              </a:r>
              <a:endParaRPr kumimoji="0" lang="en-US" sz="1600" b="0" i="0" u="none" strike="noStrike" kern="0" cap="none" spc="0" normalizeH="0" baseline="0" noProof="0" dirty="0">
                <a:ln>
                  <a:noFill/>
                </a:ln>
                <a:solidFill>
                  <a:prstClr val="black"/>
                </a:solidFill>
                <a:effectLst/>
                <a:uLnTx/>
                <a:uFillTx/>
              </a:endParaRPr>
            </a:p>
          </p:txBody>
        </p:sp>
        <p:sp>
          <p:nvSpPr>
            <p:cNvPr id="5" name="Text 1"/>
            <p:cNvSpPr txBox="1"/>
            <p:nvPr/>
          </p:nvSpPr>
          <p:spPr>
            <a:xfrm>
              <a:off x="880110" y="6092190"/>
              <a:ext cx="5852160" cy="62865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6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Labelled belongings</a:t>
              </a:r>
              <a:endParaRPr kumimoji="0" lang="en-US" sz="2600" b="0" i="0" u="none" strike="noStrike" kern="0" cap="none" spc="0" normalizeH="0" baseline="0" noProof="0" dirty="0">
                <a:ln>
                  <a:noFill/>
                </a:ln>
                <a:solidFill>
                  <a:prstClr val="black"/>
                </a:solidFill>
                <a:effectLst/>
                <a:uLnTx/>
                <a:uFillTx/>
              </a:endParaRPr>
            </a:p>
          </p:txBody>
        </p:sp>
        <p:pic>
          <p:nvPicPr>
            <p:cNvPr id="6" name="Image 0" descr="preencoded.png"/>
            <p:cNvPicPr>
              <a:picLocks noChangeAspect="1"/>
            </p:cNvPicPr>
            <p:nvPr/>
          </p:nvPicPr>
          <p:blipFill>
            <a:blip r:embed="rId3"/>
            <a:srcRect t="49" b="49"/>
            <a:stretch/>
          </p:blipFill>
          <p:spPr>
            <a:xfrm>
              <a:off x="1100915" y="3802614"/>
              <a:ext cx="3614933" cy="2407602"/>
            </a:xfrm>
            <a:prstGeom prst="rect">
              <a:avLst/>
            </a:prstGeom>
          </p:spPr>
        </p:pic>
        <p:sp>
          <p:nvSpPr>
            <p:cNvPr id="7" name="Text 2"/>
            <p:cNvSpPr txBox="1"/>
            <p:nvPr/>
          </p:nvSpPr>
          <p:spPr>
            <a:xfrm>
              <a:off x="7898130" y="6629400"/>
              <a:ext cx="5852160" cy="94869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Without labels, things can get mixed up and end up in lost property.</a:t>
              </a:r>
              <a:endParaRPr kumimoji="0" lang="en-US" sz="1600" b="0" i="0" u="none" strike="noStrike" kern="0" cap="none" spc="0" normalizeH="0" baseline="0" noProof="0" dirty="0">
                <a:ln>
                  <a:noFill/>
                </a:ln>
                <a:solidFill>
                  <a:prstClr val="black"/>
                </a:solidFill>
                <a:effectLst/>
                <a:uLnTx/>
                <a:uFillTx/>
              </a:endParaRPr>
            </a:p>
          </p:txBody>
        </p:sp>
        <p:sp>
          <p:nvSpPr>
            <p:cNvPr id="8" name="Text 3"/>
            <p:cNvSpPr txBox="1"/>
            <p:nvPr/>
          </p:nvSpPr>
          <p:spPr>
            <a:xfrm>
              <a:off x="7898130" y="6092190"/>
              <a:ext cx="5852160" cy="62865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6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No labels</a:t>
              </a:r>
              <a:endParaRPr kumimoji="0" lang="en-US" sz="2600" b="0" i="0" u="none" strike="noStrike" kern="0" cap="none" spc="0" normalizeH="0" baseline="0" noProof="0" dirty="0">
                <a:ln>
                  <a:noFill/>
                </a:ln>
                <a:solidFill>
                  <a:prstClr val="black"/>
                </a:solidFill>
                <a:effectLst/>
                <a:uLnTx/>
                <a:uFillTx/>
              </a:endParaRPr>
            </a:p>
          </p:txBody>
        </p:sp>
        <p:pic>
          <p:nvPicPr>
            <p:cNvPr id="9" name="Image 1" descr="preencoded.png"/>
            <p:cNvPicPr>
              <a:picLocks noChangeAspect="1"/>
            </p:cNvPicPr>
            <p:nvPr/>
          </p:nvPicPr>
          <p:blipFill>
            <a:blip r:embed="rId4"/>
            <a:srcRect t="49" b="49"/>
            <a:stretch/>
          </p:blipFill>
          <p:spPr>
            <a:xfrm>
              <a:off x="8832993" y="3792809"/>
              <a:ext cx="3614934" cy="2407603"/>
            </a:xfrm>
            <a:prstGeom prst="rect">
              <a:avLst/>
            </a:prstGeom>
          </p:spPr>
        </p:pic>
        <p:sp>
          <p:nvSpPr>
            <p:cNvPr id="11" name="Text 4"/>
            <p:cNvSpPr txBox="1"/>
            <p:nvPr/>
          </p:nvSpPr>
          <p:spPr>
            <a:xfrm>
              <a:off x="1043030" y="1254478"/>
              <a:ext cx="12287250" cy="115443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Labelled uniform or lost property? It only takes a minute to label everything with a sharpie or iron on labels.</a:t>
              </a:r>
              <a:endParaRPr kumimoji="0" lang="en-US" sz="3600" b="0" i="0" u="none" strike="noStrike" kern="0" cap="none" spc="0" normalizeH="0" baseline="0" noProof="0" dirty="0">
                <a:ln>
                  <a:noFill/>
                </a:ln>
                <a:solidFill>
                  <a:prstClr val="black"/>
                </a:solidFill>
                <a:effectLst/>
                <a:uLnTx/>
                <a:uFillTx/>
              </a:endParaRPr>
            </a:p>
          </p:txBody>
        </p:sp>
      </p:grpSp>
    </p:spTree>
    <p:extLst>
      <p:ext uri="{BB962C8B-B14F-4D97-AF65-F5344CB8AC3E}">
        <p14:creationId xmlns:p14="http://schemas.microsoft.com/office/powerpoint/2010/main" val="1623201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 y="0"/>
            <a:ext cx="3920054" cy="725549"/>
          </a:xfrm>
          <a:prstGeom prst="rect">
            <a:avLst/>
          </a:prstGeom>
          <a:solidFill>
            <a:srgbClr val="FFC000"/>
          </a:solidFill>
        </p:spPr>
        <p:txBody>
          <a:bodyPr vert="horz" lIns="109728" tIns="54864" rIns="109728" bIns="54864" rtlCol="0" anchor="b">
            <a:noAutofit/>
          </a:bodyPr>
          <a:lstStyle>
            <a:lvl1pPr algn="ctr"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pPr algn="l" defTabSz="1097280">
              <a:defRPr/>
            </a:pPr>
            <a:r>
              <a:rPr lang="en-GB" sz="3360" u="sng" spc="-60" dirty="0">
                <a:solidFill>
                  <a:srgbClr val="E9E5DC">
                    <a:lumMod val="10000"/>
                  </a:srgbClr>
                </a:solidFill>
                <a:latin typeface="NTFPreCursive" panose="03000400000000000000" pitchFamily="66" charset="0"/>
              </a:rPr>
              <a:t>Year 5 Expectations </a:t>
            </a:r>
            <a:endParaRPr lang="en-GB" sz="1680" u="sng" spc="-60" dirty="0">
              <a:solidFill>
                <a:srgbClr val="E9E5DC">
                  <a:lumMod val="10000"/>
                </a:srgbClr>
              </a:solidFill>
              <a:latin typeface="NTFPreCursive" panose="03000400000000000000" pitchFamily="66" charset="0"/>
            </a:endParaRPr>
          </a:p>
        </p:txBody>
      </p:sp>
      <p:pic>
        <p:nvPicPr>
          <p:cNvPr id="4" name="Picture 3"/>
          <p:cNvPicPr>
            <a:picLocks noChangeAspect="1"/>
          </p:cNvPicPr>
          <p:nvPr/>
        </p:nvPicPr>
        <p:blipFill>
          <a:blip r:embed="rId2"/>
          <a:stretch>
            <a:fillRect/>
          </a:stretch>
        </p:blipFill>
        <p:spPr>
          <a:xfrm>
            <a:off x="12902576" y="241802"/>
            <a:ext cx="1455520" cy="1176659"/>
          </a:xfrm>
          <a:prstGeom prst="rect">
            <a:avLst/>
          </a:prstGeom>
        </p:spPr>
      </p:pic>
      <p:grpSp>
        <p:nvGrpSpPr>
          <p:cNvPr id="14" name="Group 13">
            <a:extLst>
              <a:ext uri="{FF2B5EF4-FFF2-40B4-BE49-F238E27FC236}">
                <a16:creationId xmlns:a16="http://schemas.microsoft.com/office/drawing/2014/main" id="{3E08DE55-807D-3C59-B53A-FC54D0F99583}"/>
              </a:ext>
            </a:extLst>
          </p:cNvPr>
          <p:cNvGrpSpPr/>
          <p:nvPr/>
        </p:nvGrpSpPr>
        <p:grpSpPr>
          <a:xfrm>
            <a:off x="720090" y="1228613"/>
            <a:ext cx="13638006" cy="6002585"/>
            <a:chOff x="782168" y="1044095"/>
            <a:chExt cx="13638006" cy="6002585"/>
          </a:xfrm>
        </p:grpSpPr>
        <p:sp>
          <p:nvSpPr>
            <p:cNvPr id="3" name="Text 0"/>
            <p:cNvSpPr txBox="1"/>
            <p:nvPr/>
          </p:nvSpPr>
          <p:spPr>
            <a:xfrm>
              <a:off x="868680" y="5675080"/>
              <a:ext cx="3806190" cy="137160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GB"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Learn at home – being responsible for their own homework, reading and online learning.</a:t>
              </a:r>
              <a:endParaRPr kumimoji="0" lang="en-US" b="0" i="0" u="none" strike="noStrike" kern="0" cap="none" spc="0" normalizeH="0" baseline="0" noProof="0" dirty="0">
                <a:ln>
                  <a:noFill/>
                </a:ln>
                <a:solidFill>
                  <a:prstClr val="black"/>
                </a:solidFill>
                <a:effectLst/>
                <a:uLnTx/>
                <a:uFillTx/>
              </a:endParaRPr>
            </a:p>
          </p:txBody>
        </p:sp>
        <p:sp>
          <p:nvSpPr>
            <p:cNvPr id="12" name="Text 1"/>
            <p:cNvSpPr txBox="1"/>
            <p:nvPr/>
          </p:nvSpPr>
          <p:spPr>
            <a:xfrm>
              <a:off x="880110" y="5132070"/>
              <a:ext cx="3806190" cy="66294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Learn at home</a:t>
              </a:r>
              <a:endParaRPr kumimoji="0" lang="en-US" sz="2000" b="0" i="0" u="none" strike="noStrike" kern="0" cap="none" spc="0" normalizeH="0" baseline="0" noProof="0" dirty="0">
                <a:ln>
                  <a:noFill/>
                </a:ln>
                <a:solidFill>
                  <a:prstClr val="black"/>
                </a:solidFill>
                <a:effectLst/>
                <a:uLnTx/>
                <a:uFillTx/>
              </a:endParaRPr>
            </a:p>
          </p:txBody>
        </p:sp>
        <p:pic>
          <p:nvPicPr>
            <p:cNvPr id="15" name="Image 0" descr="preencoded.png"/>
            <p:cNvPicPr>
              <a:picLocks noChangeAspect="1"/>
            </p:cNvPicPr>
            <p:nvPr/>
          </p:nvPicPr>
          <p:blipFill>
            <a:blip r:embed="rId3"/>
            <a:srcRect/>
            <a:stretch/>
          </p:blipFill>
          <p:spPr>
            <a:xfrm>
              <a:off x="880110" y="2468880"/>
              <a:ext cx="3806190" cy="2537460"/>
            </a:xfrm>
            <a:prstGeom prst="rect">
              <a:avLst/>
            </a:prstGeom>
          </p:spPr>
        </p:pic>
        <p:grpSp>
          <p:nvGrpSpPr>
            <p:cNvPr id="16" name="Group 15">
              <a:extLst>
                <a:ext uri="{FF2B5EF4-FFF2-40B4-BE49-F238E27FC236}">
                  <a16:creationId xmlns:a16="http://schemas.microsoft.com/office/drawing/2014/main" id="{7EBCE583-2D5E-17E8-02A0-513FD1D52970}"/>
                </a:ext>
              </a:extLst>
            </p:cNvPr>
            <p:cNvGrpSpPr/>
            <p:nvPr/>
          </p:nvGrpSpPr>
          <p:grpSpPr>
            <a:xfrm>
              <a:off x="782168" y="1044095"/>
              <a:ext cx="13638006" cy="5985852"/>
              <a:chOff x="782168" y="1044095"/>
              <a:chExt cx="13638006" cy="5985852"/>
            </a:xfrm>
          </p:grpSpPr>
          <p:sp>
            <p:nvSpPr>
              <p:cNvPr id="17" name="Text 2"/>
              <p:cNvSpPr txBox="1"/>
              <p:nvPr/>
            </p:nvSpPr>
            <p:spPr>
              <a:xfrm>
                <a:off x="5114129" y="5658347"/>
                <a:ext cx="4861367" cy="137160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GB"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Bring the right things – remembering books, homework and water bottles </a:t>
                </a:r>
                <a:r>
                  <a:rPr kumimoji="0" lang="en-US" b="1" i="1"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(see Newsletter).</a:t>
                </a:r>
                <a:endParaRPr kumimoji="0" lang="en-US" b="1" i="1" u="none" strike="noStrike" kern="0" cap="none" spc="0" normalizeH="0" baseline="0" noProof="0" dirty="0">
                  <a:ln>
                    <a:noFill/>
                  </a:ln>
                  <a:solidFill>
                    <a:prstClr val="black"/>
                  </a:solidFill>
                  <a:effectLst/>
                  <a:uLnTx/>
                  <a:uFillTx/>
                </a:endParaRPr>
              </a:p>
            </p:txBody>
          </p:sp>
          <p:sp>
            <p:nvSpPr>
              <p:cNvPr id="18" name="Text 3"/>
              <p:cNvSpPr txBox="1"/>
              <p:nvPr/>
            </p:nvSpPr>
            <p:spPr>
              <a:xfrm>
                <a:off x="5971669" y="5063233"/>
                <a:ext cx="3806190" cy="66294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Bring the right things</a:t>
                </a:r>
                <a:endParaRPr kumimoji="0" lang="en-US" sz="2000" b="0" i="0" u="none" strike="noStrike" kern="0" cap="none" spc="0" normalizeH="0" baseline="0" noProof="0" dirty="0">
                  <a:ln>
                    <a:noFill/>
                  </a:ln>
                  <a:solidFill>
                    <a:prstClr val="black"/>
                  </a:solidFill>
                  <a:effectLst/>
                  <a:uLnTx/>
                  <a:uFillTx/>
                </a:endParaRPr>
              </a:p>
            </p:txBody>
          </p:sp>
          <p:pic>
            <p:nvPicPr>
              <p:cNvPr id="19" name="Image 1" descr="preencoded.png"/>
              <p:cNvPicPr>
                <a:picLocks noChangeAspect="1"/>
              </p:cNvPicPr>
              <p:nvPr/>
            </p:nvPicPr>
            <p:blipFill>
              <a:blip r:embed="rId4"/>
              <a:srcRect/>
              <a:stretch/>
            </p:blipFill>
            <p:spPr>
              <a:xfrm>
                <a:off x="5554980" y="2468880"/>
                <a:ext cx="3806190" cy="2537460"/>
              </a:xfrm>
              <a:prstGeom prst="rect">
                <a:avLst/>
              </a:prstGeom>
            </p:spPr>
          </p:pic>
          <p:sp>
            <p:nvSpPr>
              <p:cNvPr id="20" name="Text 4"/>
              <p:cNvSpPr txBox="1"/>
              <p:nvPr/>
            </p:nvSpPr>
            <p:spPr>
              <a:xfrm>
                <a:off x="10229849" y="5658347"/>
                <a:ext cx="4190325" cy="137160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GB"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Look after their things – taking responsibility for labelled belongings</a:t>
                </a:r>
                <a:endParaRPr kumimoji="0" lang="en-US" b="0" i="0" u="none" strike="noStrike" kern="0" cap="none" spc="0" normalizeH="0" baseline="0" noProof="0" dirty="0">
                  <a:ln>
                    <a:noFill/>
                  </a:ln>
                  <a:solidFill>
                    <a:prstClr val="black"/>
                  </a:solidFill>
                  <a:effectLst/>
                  <a:uLnTx/>
                  <a:uFillTx/>
                </a:endParaRPr>
              </a:p>
            </p:txBody>
          </p:sp>
          <p:sp>
            <p:nvSpPr>
              <p:cNvPr id="21" name="Text 5"/>
              <p:cNvSpPr txBox="1"/>
              <p:nvPr/>
            </p:nvSpPr>
            <p:spPr>
              <a:xfrm>
                <a:off x="10241280" y="5132070"/>
                <a:ext cx="3806190" cy="662940"/>
              </a:xfrm>
              <a:prstGeom prst="rect">
                <a:avLst/>
              </a:prstGeom>
              <a:noFill/>
              <a:ln/>
            </p:spPr>
            <p:txBody>
              <a:bodyPr wrap="square" lIns="91440" tIns="68580" rIns="91440" bIns="68580" rtlCol="0" anchor="t"/>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Look after their things</a:t>
                </a:r>
                <a:endParaRPr kumimoji="0" lang="en-US" sz="2000" b="0" i="0" u="none" strike="noStrike" kern="0" cap="none" spc="0" normalizeH="0" baseline="0" noProof="0" dirty="0">
                  <a:ln>
                    <a:noFill/>
                  </a:ln>
                  <a:solidFill>
                    <a:prstClr val="black"/>
                  </a:solidFill>
                  <a:effectLst/>
                  <a:uLnTx/>
                  <a:uFillTx/>
                </a:endParaRPr>
              </a:p>
            </p:txBody>
          </p:sp>
          <p:pic>
            <p:nvPicPr>
              <p:cNvPr id="22" name="Image 2" descr="preencoded.png"/>
              <p:cNvPicPr>
                <a:picLocks noChangeAspect="1"/>
              </p:cNvPicPr>
              <p:nvPr/>
            </p:nvPicPr>
            <p:blipFill>
              <a:blip r:embed="rId5"/>
              <a:srcRect/>
              <a:stretch/>
            </p:blipFill>
            <p:spPr>
              <a:xfrm>
                <a:off x="10241280" y="2468880"/>
                <a:ext cx="3806190" cy="2537460"/>
              </a:xfrm>
              <a:prstGeom prst="rect">
                <a:avLst/>
              </a:prstGeom>
            </p:spPr>
          </p:pic>
          <p:sp>
            <p:nvSpPr>
              <p:cNvPr id="23" name="Text 6"/>
              <p:cNvSpPr txBox="1"/>
              <p:nvPr/>
            </p:nvSpPr>
            <p:spPr>
              <a:xfrm>
                <a:off x="782168" y="1044095"/>
                <a:ext cx="12287250" cy="1154430"/>
              </a:xfrm>
              <a:prstGeom prst="rect">
                <a:avLst/>
              </a:prstGeom>
              <a:noFill/>
              <a:ln/>
            </p:spPr>
            <p:txBody>
              <a:bodyPr wrap="square" lIns="91440" tIns="68580" rIns="91440" bIns="68580" rtlCol="0" anchor="t"/>
              <a:lstStyle/>
              <a:p>
                <a:pPr marL="0" marR="0" lvl="0" indent="0" defTabSz="914400" eaLnBrk="1" fontAlgn="auto" latinLnBrk="0" hangingPunct="1">
                  <a:spcBef>
                    <a:spcPts val="0"/>
                  </a:spcBef>
                  <a:spcAft>
                    <a:spcPts val="0"/>
                  </a:spcAft>
                  <a:buClrTx/>
                  <a:buSzTx/>
                  <a:buFontTx/>
                  <a:buNone/>
                  <a:tabLst/>
                  <a:defRPr/>
                </a:pPr>
                <a:r>
                  <a:rPr kumimoji="0" lang="en-GB" sz="36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So, what does independence actually look like for a Year 5 child?</a:t>
                </a:r>
                <a:endParaRPr kumimoji="0" lang="en-US" sz="3600" b="0" i="0" u="none" strike="noStrike" kern="0" cap="none" spc="0" normalizeH="0" baseline="0" noProof="0" dirty="0">
                  <a:ln>
                    <a:noFill/>
                  </a:ln>
                  <a:solidFill>
                    <a:prstClr val="black"/>
                  </a:solidFill>
                  <a:effectLst/>
                  <a:uLnTx/>
                  <a:uFillTx/>
                </a:endParaRPr>
              </a:p>
            </p:txBody>
          </p:sp>
        </p:grpSp>
      </p:grpSp>
    </p:spTree>
    <p:extLst>
      <p:ext uri="{BB962C8B-B14F-4D97-AF65-F5344CB8AC3E}">
        <p14:creationId xmlns:p14="http://schemas.microsoft.com/office/powerpoint/2010/main" val="2514029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 y="0"/>
            <a:ext cx="3920054" cy="725549"/>
          </a:xfrm>
          <a:prstGeom prst="rect">
            <a:avLst/>
          </a:prstGeom>
          <a:solidFill>
            <a:srgbClr val="FFC000"/>
          </a:solidFill>
        </p:spPr>
        <p:txBody>
          <a:bodyPr vert="horz" lIns="109728" tIns="54864" rIns="109728" bIns="54864" rtlCol="0" anchor="b">
            <a:noAutofit/>
          </a:bodyPr>
          <a:lstStyle>
            <a:lvl1pPr algn="ctr"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pPr algn="l" defTabSz="1097280">
              <a:defRPr/>
            </a:pPr>
            <a:r>
              <a:rPr lang="en-GB" sz="3360" u="sng" spc="-60" dirty="0">
                <a:solidFill>
                  <a:srgbClr val="E9E5DC">
                    <a:lumMod val="10000"/>
                  </a:srgbClr>
                </a:solidFill>
                <a:latin typeface="NTFPreCursive" panose="03000400000000000000" pitchFamily="66" charset="0"/>
              </a:rPr>
              <a:t>Year 5 Expectations </a:t>
            </a:r>
            <a:endParaRPr lang="en-GB" sz="1680" u="sng" spc="-60" dirty="0">
              <a:solidFill>
                <a:srgbClr val="E9E5DC">
                  <a:lumMod val="10000"/>
                </a:srgbClr>
              </a:solidFill>
              <a:latin typeface="NTFPreCursive" panose="03000400000000000000" pitchFamily="66" charset="0"/>
            </a:endParaRPr>
          </a:p>
        </p:txBody>
      </p:sp>
      <p:pic>
        <p:nvPicPr>
          <p:cNvPr id="4" name="Picture 3"/>
          <p:cNvPicPr>
            <a:picLocks noChangeAspect="1"/>
          </p:cNvPicPr>
          <p:nvPr/>
        </p:nvPicPr>
        <p:blipFill>
          <a:blip r:embed="rId2"/>
          <a:stretch>
            <a:fillRect/>
          </a:stretch>
        </p:blipFill>
        <p:spPr>
          <a:xfrm>
            <a:off x="12705997" y="225554"/>
            <a:ext cx="1455520" cy="1176659"/>
          </a:xfrm>
          <a:prstGeom prst="rect">
            <a:avLst/>
          </a:prstGeom>
        </p:spPr>
      </p:pic>
      <p:grpSp>
        <p:nvGrpSpPr>
          <p:cNvPr id="10" name="Group 9">
            <a:extLst>
              <a:ext uri="{FF2B5EF4-FFF2-40B4-BE49-F238E27FC236}">
                <a16:creationId xmlns:a16="http://schemas.microsoft.com/office/drawing/2014/main" id="{795C3CFC-F995-AE63-F39E-168045A69E2E}"/>
              </a:ext>
            </a:extLst>
          </p:cNvPr>
          <p:cNvGrpSpPr/>
          <p:nvPr/>
        </p:nvGrpSpPr>
        <p:grpSpPr>
          <a:xfrm>
            <a:off x="643064" y="725549"/>
            <a:ext cx="12376859" cy="6526530"/>
            <a:chOff x="1188720" y="822960"/>
            <a:chExt cx="12376859" cy="6526530"/>
          </a:xfrm>
        </p:grpSpPr>
        <p:sp>
          <p:nvSpPr>
            <p:cNvPr id="3" name="Shape 0"/>
            <p:cNvSpPr/>
            <p:nvPr/>
          </p:nvSpPr>
          <p:spPr>
            <a:xfrm>
              <a:off x="1188720" y="2217420"/>
              <a:ext cx="12264390" cy="5132070"/>
            </a:xfrm>
            <a:prstGeom prst="roundRect">
              <a:avLst>
                <a:gd name="adj" fmla="val 2227"/>
              </a:avLst>
            </a:prstGeom>
            <a:solidFill>
              <a:srgbClr val="FFFFFF"/>
            </a:solidFill>
            <a:ln/>
          </p:spPr>
        </p:sp>
        <p:sp>
          <p:nvSpPr>
            <p:cNvPr id="6" name="Text 1"/>
            <p:cNvSpPr txBox="1"/>
            <p:nvPr/>
          </p:nvSpPr>
          <p:spPr>
            <a:xfrm>
              <a:off x="6612412" y="1962630"/>
              <a:ext cx="6732270" cy="1588258"/>
            </a:xfrm>
            <a:prstGeom prst="rect">
              <a:avLst/>
            </a:prstGeom>
            <a:noFill/>
            <a:ln/>
          </p:spPr>
          <p:txBody>
            <a:bodyPr wrap="square" lIns="91440" tIns="68580" rIns="91440" bIns="68580" rtlCol="0" anchor="ctr"/>
            <a:lstStyle/>
            <a:p>
              <a:pPr marL="0" marR="0" lvl="0" indent="0" defTabSz="914400" eaLnBrk="1" fontAlgn="auto" latinLnBrk="0" hangingPunct="1">
                <a:lnSpc>
                  <a:spcPct val="133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How can your child show </a:t>
              </a:r>
              <a:r>
                <a:rPr kumimoji="0" lang="en-US" sz="2400" b="1"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independence</a:t>
              </a:r>
              <a:r>
                <a:rPr kumimoji="0" lang="en-US" sz="24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 in Year 5 at home and at school?</a:t>
              </a:r>
              <a:endParaRPr kumimoji="0" lang="en-US" sz="2400" b="0" i="0" u="none" strike="noStrike" kern="0" cap="none" spc="0" normalizeH="0" baseline="0" noProof="0" dirty="0">
                <a:ln>
                  <a:noFill/>
                </a:ln>
                <a:solidFill>
                  <a:prstClr val="black"/>
                </a:solidFill>
                <a:effectLst/>
                <a:uLnTx/>
                <a:uFillTx/>
              </a:endParaRPr>
            </a:p>
          </p:txBody>
        </p:sp>
        <p:sp>
          <p:nvSpPr>
            <p:cNvPr id="7" name="Text 2"/>
            <p:cNvSpPr txBox="1"/>
            <p:nvPr/>
          </p:nvSpPr>
          <p:spPr>
            <a:xfrm>
              <a:off x="1268729" y="822960"/>
              <a:ext cx="10522995" cy="1234440"/>
            </a:xfrm>
            <a:prstGeom prst="rect">
              <a:avLst/>
            </a:prstGeom>
            <a:noFill/>
            <a:ln/>
          </p:spPr>
          <p:txBody>
            <a:bodyPr wrap="square" lIns="91440" tIns="68580" rIns="91440" bIns="68580" rtlCol="0" anchor="t"/>
            <a:lstStyle/>
            <a:p>
              <a:pPr marL="0" marR="0" lvl="0" indent="0" defTabSz="914400" eaLnBrk="1" fontAlgn="auto" latinLnBrk="0" hangingPunct="1">
                <a:lnSpc>
                  <a:spcPct val="120000"/>
                </a:lnSpc>
                <a:spcBef>
                  <a:spcPts val="0"/>
                </a:spcBef>
                <a:spcAft>
                  <a:spcPts val="0"/>
                </a:spcAft>
                <a:buClrTx/>
                <a:buSzTx/>
                <a:buFontTx/>
                <a:buNone/>
                <a:tabLst/>
                <a:defRPr/>
              </a:pPr>
              <a:r>
                <a:rPr kumimoji="0" lang="en-US" sz="34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How can you be more independent in Year 5?</a:t>
              </a:r>
              <a:endParaRPr kumimoji="0" lang="en-US" sz="3400" b="0" i="0" u="none" strike="noStrike" kern="0" cap="none" spc="0" normalizeH="0" baseline="0" noProof="0" dirty="0">
                <a:ln>
                  <a:noFill/>
                </a:ln>
                <a:solidFill>
                  <a:prstClr val="black"/>
                </a:solidFill>
                <a:effectLst/>
                <a:uLnTx/>
                <a:uFillTx/>
              </a:endParaRPr>
            </a:p>
          </p:txBody>
        </p:sp>
        <p:grpSp>
          <p:nvGrpSpPr>
            <p:cNvPr id="8" name="Group 7">
              <a:extLst>
                <a:ext uri="{FF2B5EF4-FFF2-40B4-BE49-F238E27FC236}">
                  <a16:creationId xmlns:a16="http://schemas.microsoft.com/office/drawing/2014/main" id="{3FAE8291-E950-C30A-D8BE-168440C53E8C}"/>
                </a:ext>
              </a:extLst>
            </p:cNvPr>
            <p:cNvGrpSpPr/>
            <p:nvPr/>
          </p:nvGrpSpPr>
          <p:grpSpPr>
            <a:xfrm>
              <a:off x="6676274" y="3213059"/>
              <a:ext cx="6889305" cy="3783389"/>
              <a:chOff x="1221638" y="2760463"/>
              <a:chExt cx="11354084" cy="3783389"/>
            </a:xfrm>
          </p:grpSpPr>
          <p:sp>
            <p:nvSpPr>
              <p:cNvPr id="9" name="Text 1">
                <a:extLst>
                  <a:ext uri="{FF2B5EF4-FFF2-40B4-BE49-F238E27FC236}">
                    <a16:creationId xmlns:a16="http://schemas.microsoft.com/office/drawing/2014/main" id="{1AEA19A2-482D-367E-E4BE-BD9DAA25628E}"/>
                  </a:ext>
                </a:extLst>
              </p:cNvPr>
              <p:cNvSpPr txBox="1"/>
              <p:nvPr/>
            </p:nvSpPr>
            <p:spPr>
              <a:xfrm>
                <a:off x="1221638" y="3951119"/>
                <a:ext cx="11354084" cy="2592733"/>
              </a:xfrm>
              <a:prstGeom prst="rect">
                <a:avLst/>
              </a:prstGeom>
              <a:noFill/>
              <a:ln/>
            </p:spPr>
            <p:txBody>
              <a:bodyPr wrap="square" lIns="91440" tIns="68580" rIns="91440" bIns="68580"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a:t>
                </a:r>
                <a:r>
                  <a:rPr kumimoji="0" lang="en-US" sz="2400" i="1" u="none" strike="noStrike" kern="0" cap="none" spc="0" normalizeH="0" baseline="0" noProof="0" dirty="0">
                    <a:ln>
                      <a:noFill/>
                    </a:ln>
                    <a:solidFill>
                      <a:prstClr val="black"/>
                    </a:solidFill>
                    <a:effectLst/>
                    <a:uLnTx/>
                    <a:uFillTx/>
                    <a:latin typeface="Poppins" pitchFamily="34" charset="0"/>
                    <a:ea typeface="Poppins" pitchFamily="34" charset="-122"/>
                    <a:cs typeface="Poppins" pitchFamily="34" charset="-120"/>
                  </a:rPr>
                  <a:t>I can pack my bag the night before and check that my reading book and homework are inside. </a:t>
                </a:r>
                <a:br>
                  <a:rPr kumimoji="0" lang="en-US" sz="2400" i="1" u="none" strike="noStrike" kern="0" cap="none" spc="0" normalizeH="0" baseline="0" noProof="0" dirty="0">
                    <a:ln>
                      <a:noFill/>
                    </a:ln>
                    <a:solidFill>
                      <a:prstClr val="black"/>
                    </a:solidFill>
                    <a:effectLst/>
                    <a:uLnTx/>
                    <a:uFillTx/>
                    <a:latin typeface="Poppins" pitchFamily="34" charset="0"/>
                    <a:ea typeface="Poppins" pitchFamily="34" charset="-122"/>
                    <a:cs typeface="Poppins" pitchFamily="34" charset="-120"/>
                  </a:rPr>
                </a:br>
                <a:r>
                  <a:rPr kumimoji="0" lang="en-US" sz="2400" i="1" u="none" strike="noStrike" kern="0" cap="none" spc="0" normalizeH="0" baseline="0" noProof="0" dirty="0">
                    <a:ln>
                      <a:noFill/>
                    </a:ln>
                    <a:solidFill>
                      <a:prstClr val="black"/>
                    </a:solidFill>
                    <a:effectLst/>
                    <a:uLnTx/>
                    <a:uFillTx/>
                    <a:latin typeface="Poppins" pitchFamily="34" charset="0"/>
                    <a:ea typeface="Poppins" pitchFamily="34" charset="-122"/>
                    <a:cs typeface="Poppins" pitchFamily="34" charset="-120"/>
                  </a:rPr>
                  <a:t>I can set out my uniform the night before and check all labels are still in place. This helps me be responsible</a:t>
                </a:r>
                <a:r>
                  <a:rPr kumimoji="0" lang="en-US" sz="240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a:t>
                </a:r>
                <a:endParaRPr kumimoji="0" lang="en-US" sz="2400" i="0" u="none" strike="noStrike" kern="0" cap="none" spc="0" normalizeH="0" baseline="0" noProof="0" dirty="0">
                  <a:ln>
                    <a:noFill/>
                  </a:ln>
                  <a:solidFill>
                    <a:prstClr val="black"/>
                  </a:solidFill>
                  <a:effectLst/>
                  <a:uLnTx/>
                  <a:uFillTx/>
                </a:endParaRPr>
              </a:p>
            </p:txBody>
          </p:sp>
          <p:sp>
            <p:nvSpPr>
              <p:cNvPr id="11" name="Text 2">
                <a:extLst>
                  <a:ext uri="{FF2B5EF4-FFF2-40B4-BE49-F238E27FC236}">
                    <a16:creationId xmlns:a16="http://schemas.microsoft.com/office/drawing/2014/main" id="{99635524-8BBD-82D9-1686-912BFFB3E4EB}"/>
                  </a:ext>
                </a:extLst>
              </p:cNvPr>
              <p:cNvSpPr txBox="1"/>
              <p:nvPr/>
            </p:nvSpPr>
            <p:spPr>
              <a:xfrm>
                <a:off x="1387340" y="2760463"/>
                <a:ext cx="10824327" cy="514350"/>
              </a:xfrm>
              <a:prstGeom prst="rect">
                <a:avLst/>
              </a:prstGeom>
              <a:noFill/>
              <a:ln/>
            </p:spPr>
            <p:txBody>
              <a:bodyPr wrap="square" lIns="91440" tIns="68580" rIns="91440" bIns="68580" rtlCol="0" anchor="t"/>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A strong answer your child might say ...</a:t>
                </a:r>
                <a:endParaRPr kumimoji="0" lang="en-US" sz="2400" b="0" i="0" u="none" strike="noStrike" kern="0" cap="none" spc="0" normalizeH="0" baseline="0" noProof="0" dirty="0">
                  <a:ln>
                    <a:noFill/>
                  </a:ln>
                  <a:solidFill>
                    <a:prstClr val="black"/>
                  </a:solidFill>
                  <a:effectLst/>
                  <a:uLnTx/>
                  <a:uFillTx/>
                </a:endParaRPr>
              </a:p>
            </p:txBody>
          </p:sp>
        </p:grpSp>
      </p:grpSp>
      <p:pic>
        <p:nvPicPr>
          <p:cNvPr id="12" name="Image 0" descr="preencoded.png">
            <a:extLst>
              <a:ext uri="{FF2B5EF4-FFF2-40B4-BE49-F238E27FC236}">
                <a16:creationId xmlns:a16="http://schemas.microsoft.com/office/drawing/2014/main" id="{22902334-1C29-2F28-E11E-82F796F25FAE}"/>
              </a:ext>
            </a:extLst>
          </p:cNvPr>
          <p:cNvPicPr>
            <a:picLocks noChangeAspect="1"/>
          </p:cNvPicPr>
          <p:nvPr/>
        </p:nvPicPr>
        <p:blipFill>
          <a:blip r:embed="rId3"/>
          <a:srcRect/>
          <a:stretch/>
        </p:blipFill>
        <p:spPr>
          <a:xfrm>
            <a:off x="883094" y="2531489"/>
            <a:ext cx="4400550" cy="4400550"/>
          </a:xfrm>
          <a:prstGeom prst="rect">
            <a:avLst/>
          </a:prstGeom>
        </p:spPr>
      </p:pic>
    </p:spTree>
    <p:extLst>
      <p:ext uri="{BB962C8B-B14F-4D97-AF65-F5344CB8AC3E}">
        <p14:creationId xmlns:p14="http://schemas.microsoft.com/office/powerpoint/2010/main" val="2577640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 y="0"/>
            <a:ext cx="3920054" cy="725549"/>
          </a:xfrm>
          <a:prstGeom prst="rect">
            <a:avLst/>
          </a:prstGeom>
          <a:solidFill>
            <a:srgbClr val="FFC000"/>
          </a:solidFill>
        </p:spPr>
        <p:txBody>
          <a:bodyPr vert="horz" lIns="109728" tIns="54864" rIns="109728" bIns="54864" rtlCol="0" anchor="b">
            <a:noAutofit/>
          </a:bodyPr>
          <a:lstStyle>
            <a:lvl1pPr algn="ctr"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pPr algn="l" defTabSz="1097280">
              <a:defRPr/>
            </a:pPr>
            <a:r>
              <a:rPr lang="en-GB" sz="3360" u="sng" spc="-60" dirty="0">
                <a:solidFill>
                  <a:srgbClr val="E9E5DC">
                    <a:lumMod val="10000"/>
                  </a:srgbClr>
                </a:solidFill>
                <a:latin typeface="NTFPreCursive" panose="03000400000000000000" pitchFamily="66" charset="0"/>
              </a:rPr>
              <a:t>Year 5 Expectations </a:t>
            </a:r>
            <a:endParaRPr lang="en-GB" sz="1680" u="sng" spc="-60" dirty="0">
              <a:solidFill>
                <a:srgbClr val="E9E5DC">
                  <a:lumMod val="10000"/>
                </a:srgbClr>
              </a:solidFill>
              <a:latin typeface="NTFPreCursive" panose="03000400000000000000" pitchFamily="66" charset="0"/>
            </a:endParaRPr>
          </a:p>
        </p:txBody>
      </p:sp>
      <p:pic>
        <p:nvPicPr>
          <p:cNvPr id="4" name="Picture 3"/>
          <p:cNvPicPr>
            <a:picLocks noChangeAspect="1"/>
          </p:cNvPicPr>
          <p:nvPr/>
        </p:nvPicPr>
        <p:blipFill>
          <a:blip r:embed="rId2"/>
          <a:stretch>
            <a:fillRect/>
          </a:stretch>
        </p:blipFill>
        <p:spPr>
          <a:xfrm>
            <a:off x="12705997" y="225554"/>
            <a:ext cx="1455520" cy="1176659"/>
          </a:xfrm>
          <a:prstGeom prst="rect">
            <a:avLst/>
          </a:prstGeom>
        </p:spPr>
      </p:pic>
      <p:grpSp>
        <p:nvGrpSpPr>
          <p:cNvPr id="10" name="Group 9">
            <a:extLst>
              <a:ext uri="{FF2B5EF4-FFF2-40B4-BE49-F238E27FC236}">
                <a16:creationId xmlns:a16="http://schemas.microsoft.com/office/drawing/2014/main" id="{795C3CFC-F995-AE63-F39E-168045A69E2E}"/>
              </a:ext>
            </a:extLst>
          </p:cNvPr>
          <p:cNvGrpSpPr/>
          <p:nvPr/>
        </p:nvGrpSpPr>
        <p:grpSpPr>
          <a:xfrm>
            <a:off x="1865432" y="785165"/>
            <a:ext cx="10522995" cy="4157540"/>
            <a:chOff x="2411088" y="882576"/>
            <a:chExt cx="10522995" cy="4157540"/>
          </a:xfrm>
        </p:grpSpPr>
        <p:sp>
          <p:nvSpPr>
            <p:cNvPr id="6" name="Text 1"/>
            <p:cNvSpPr txBox="1"/>
            <p:nvPr/>
          </p:nvSpPr>
          <p:spPr>
            <a:xfrm>
              <a:off x="2411088" y="3451858"/>
              <a:ext cx="8750015" cy="1588258"/>
            </a:xfrm>
            <a:prstGeom prst="rect">
              <a:avLst/>
            </a:prstGeom>
            <a:noFill/>
            <a:ln/>
          </p:spPr>
          <p:txBody>
            <a:bodyPr wrap="square" lIns="91440" tIns="68580" rIns="91440" bIns="68580" rtlCol="0" anchor="ctr"/>
            <a:lstStyle/>
            <a:p>
              <a:pPr lvl="0">
                <a:lnSpc>
                  <a:spcPct val="133000"/>
                </a:lnSpc>
                <a:defRPr/>
              </a:pPr>
              <a:r>
                <a:rPr kumimoji="0" lang="en-US" sz="24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Now they are getting older and more independent, children in Year </a:t>
              </a:r>
              <a:r>
                <a:rPr lang="en-US" sz="2400" kern="0" dirty="0">
                  <a:solidFill>
                    <a:srgbClr val="56202C"/>
                  </a:solidFill>
                  <a:latin typeface="Poppins" pitchFamily="34" charset="0"/>
                  <a:ea typeface="Poppins" pitchFamily="34" charset="-122"/>
                  <a:cs typeface="Poppins" pitchFamily="34" charset="-120"/>
                </a:rPr>
                <a:t>5 can walk home alone but </a:t>
              </a:r>
              <a:r>
                <a:rPr kumimoji="0" lang="en-US" sz="2400" b="0" i="0" u="none" strike="noStrike" kern="0" cap="none" spc="0" normalizeH="0" baseline="0" noProof="0" dirty="0">
                  <a:ln>
                    <a:noFill/>
                  </a:ln>
                  <a:solidFill>
                    <a:srgbClr val="56202C"/>
                  </a:solidFill>
                  <a:effectLst/>
                  <a:uLnTx/>
                  <a:uFillTx/>
                  <a:latin typeface="Poppins" pitchFamily="34" charset="0"/>
                  <a:ea typeface="Poppins" pitchFamily="34" charset="-122"/>
                  <a:cs typeface="Poppins" pitchFamily="34" charset="-120"/>
                </a:rPr>
                <a:t>we must have the parent consent form signed before we can allow this.  A separate consent statement is needed for permission to walk home alone after a school club.</a:t>
              </a:r>
            </a:p>
            <a:p>
              <a:pPr marL="0" marR="0" lvl="0" indent="0" defTabSz="914400" eaLnBrk="1" fontAlgn="auto" latinLnBrk="0" hangingPunct="1">
                <a:lnSpc>
                  <a:spcPct val="133000"/>
                </a:lnSpc>
                <a:spcBef>
                  <a:spcPts val="0"/>
                </a:spcBef>
                <a:spcAft>
                  <a:spcPts val="0"/>
                </a:spcAft>
                <a:buClrTx/>
                <a:buSzTx/>
                <a:buFontTx/>
                <a:buNone/>
                <a:tabLst/>
                <a:defRPr/>
              </a:pPr>
              <a:endParaRPr kumimoji="0" lang="en-US" sz="800" b="0" i="0" u="none" strike="noStrike" kern="0" cap="none" spc="0" normalizeH="0" baseline="0" noProof="0" dirty="0">
                <a:ln>
                  <a:noFill/>
                </a:ln>
                <a:solidFill>
                  <a:srgbClr val="56202C"/>
                </a:solidFill>
                <a:effectLst/>
                <a:uLnTx/>
                <a:uFillTx/>
                <a:latin typeface="Poppins" pitchFamily="34" charset="0"/>
                <a:cs typeface="Poppins" pitchFamily="34" charset="-120"/>
              </a:endParaRPr>
            </a:p>
            <a:p>
              <a:pPr marL="0" marR="0" lvl="0" indent="0" defTabSz="914400" eaLnBrk="1" fontAlgn="auto" latinLnBrk="0" hangingPunct="1">
                <a:lnSpc>
                  <a:spcPct val="133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56202C"/>
                  </a:solidFill>
                  <a:effectLst/>
                  <a:uLnTx/>
                  <a:uFillTx/>
                  <a:latin typeface="Poppins" pitchFamily="34" charset="0"/>
                  <a:cs typeface="Poppins" pitchFamily="34" charset="-120"/>
                </a:rPr>
                <a:t>Only children that are walking to or from school alone can bring in a mobile phone.  This must be the brick type and not a smart phone with internet access.</a:t>
              </a:r>
            </a:p>
            <a:p>
              <a:pPr marL="0" marR="0" lvl="0" indent="0" defTabSz="914400" eaLnBrk="1" fontAlgn="auto" latinLnBrk="0" hangingPunct="1">
                <a:lnSpc>
                  <a:spcPct val="133000"/>
                </a:lnSpc>
                <a:spcBef>
                  <a:spcPts val="0"/>
                </a:spcBef>
                <a:spcAft>
                  <a:spcPts val="0"/>
                </a:spcAft>
                <a:buClrTx/>
                <a:buSzTx/>
                <a:buFontTx/>
                <a:buNone/>
                <a:tabLst/>
                <a:defRPr/>
              </a:pPr>
              <a:r>
                <a:rPr lang="en-US" sz="2400" kern="0" dirty="0">
                  <a:solidFill>
                    <a:srgbClr val="56202C"/>
                  </a:solidFill>
                  <a:latin typeface="Poppins" pitchFamily="34" charset="0"/>
                  <a:cs typeface="Poppins" pitchFamily="34" charset="-120"/>
                </a:rPr>
                <a:t>Most importantly, the phone MUST be labelled with your child’s name.</a:t>
              </a:r>
              <a:endParaRPr kumimoji="0" lang="en-US" sz="2400" b="0" i="0" u="none" strike="noStrike" kern="0" cap="none" spc="0" normalizeH="0" baseline="0" noProof="0" dirty="0">
                <a:ln>
                  <a:noFill/>
                </a:ln>
                <a:solidFill>
                  <a:prstClr val="black"/>
                </a:solidFill>
                <a:effectLst/>
                <a:uLnTx/>
                <a:uFillTx/>
              </a:endParaRPr>
            </a:p>
          </p:txBody>
        </p:sp>
        <p:sp>
          <p:nvSpPr>
            <p:cNvPr id="7" name="Text 2"/>
            <p:cNvSpPr txBox="1"/>
            <p:nvPr/>
          </p:nvSpPr>
          <p:spPr>
            <a:xfrm>
              <a:off x="2411088" y="882576"/>
              <a:ext cx="10522995" cy="722248"/>
            </a:xfrm>
            <a:prstGeom prst="rect">
              <a:avLst/>
            </a:prstGeom>
            <a:noFill/>
            <a:ln/>
          </p:spPr>
          <p:txBody>
            <a:bodyPr wrap="square" lIns="91440" tIns="68580" rIns="91440" bIns="68580" rtlCol="0" anchor="t"/>
            <a:lstStyle/>
            <a:p>
              <a:pPr marL="0" marR="0" lvl="0" indent="0" defTabSz="914400" eaLnBrk="1" fontAlgn="auto" latinLnBrk="0" hangingPunct="1">
                <a:lnSpc>
                  <a:spcPct val="120000"/>
                </a:lnSpc>
                <a:spcBef>
                  <a:spcPts val="0"/>
                </a:spcBef>
                <a:spcAft>
                  <a:spcPts val="0"/>
                </a:spcAft>
                <a:buClrTx/>
                <a:buSzTx/>
                <a:buFontTx/>
                <a:buNone/>
                <a:tabLst/>
                <a:defRPr/>
              </a:pPr>
              <a:r>
                <a:rPr kumimoji="0" lang="en-US" sz="34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Walking home alone and mobile phones.</a:t>
              </a:r>
              <a:endParaRPr kumimoji="0" lang="en-US" sz="3400" b="0" i="0" u="none" strike="noStrike" kern="0" cap="none" spc="0" normalizeH="0" baseline="0" noProof="0" dirty="0">
                <a:ln>
                  <a:noFill/>
                </a:ln>
                <a:solidFill>
                  <a:prstClr val="black"/>
                </a:solidFill>
                <a:effectLst/>
                <a:uLnTx/>
                <a:uFillTx/>
              </a:endParaRPr>
            </a:p>
          </p:txBody>
        </p:sp>
      </p:grpSp>
      <p:pic>
        <p:nvPicPr>
          <p:cNvPr id="5" name="Picture 4">
            <a:extLst>
              <a:ext uri="{FF2B5EF4-FFF2-40B4-BE49-F238E27FC236}">
                <a16:creationId xmlns:a16="http://schemas.microsoft.com/office/drawing/2014/main" id="{8A5C9DAE-CADC-42B1-BE88-0CB82BBBF898}"/>
              </a:ext>
            </a:extLst>
          </p:cNvPr>
          <p:cNvPicPr>
            <a:picLocks noChangeAspect="1"/>
          </p:cNvPicPr>
          <p:nvPr/>
        </p:nvPicPr>
        <p:blipFill>
          <a:blip r:embed="rId3"/>
          <a:stretch>
            <a:fillRect/>
          </a:stretch>
        </p:blipFill>
        <p:spPr>
          <a:xfrm rot="1462712">
            <a:off x="10733413" y="3752267"/>
            <a:ext cx="2676525" cy="3467100"/>
          </a:xfrm>
          <a:prstGeom prst="rect">
            <a:avLst/>
          </a:prstGeom>
        </p:spPr>
      </p:pic>
    </p:spTree>
    <p:extLst>
      <p:ext uri="{BB962C8B-B14F-4D97-AF65-F5344CB8AC3E}">
        <p14:creationId xmlns:p14="http://schemas.microsoft.com/office/powerpoint/2010/main" val="633091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 y="0"/>
            <a:ext cx="3920054" cy="725549"/>
          </a:xfrm>
          <a:prstGeom prst="rect">
            <a:avLst/>
          </a:prstGeom>
          <a:solidFill>
            <a:srgbClr val="FFC000"/>
          </a:solidFill>
        </p:spPr>
        <p:txBody>
          <a:bodyPr vert="horz" lIns="109728" tIns="54864" rIns="109728" bIns="54864" rtlCol="0" anchor="b">
            <a:noAutofit/>
          </a:bodyPr>
          <a:lstStyle>
            <a:lvl1pPr algn="ctr"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pPr algn="l" defTabSz="1097280">
              <a:defRPr/>
            </a:pPr>
            <a:r>
              <a:rPr lang="en-GB" sz="3360" u="sng" spc="-60" dirty="0">
                <a:solidFill>
                  <a:srgbClr val="E9E5DC">
                    <a:lumMod val="10000"/>
                  </a:srgbClr>
                </a:solidFill>
                <a:latin typeface="NTFPreCursive" panose="03000400000000000000" pitchFamily="66" charset="0"/>
              </a:rPr>
              <a:t>Year 5 Expectations </a:t>
            </a:r>
            <a:endParaRPr lang="en-GB" sz="1680" u="sng" spc="-60" dirty="0">
              <a:solidFill>
                <a:srgbClr val="E9E5DC">
                  <a:lumMod val="10000"/>
                </a:srgbClr>
              </a:solidFill>
              <a:latin typeface="NTFPreCursive" panose="03000400000000000000" pitchFamily="66" charset="0"/>
            </a:endParaRPr>
          </a:p>
        </p:txBody>
      </p:sp>
      <p:pic>
        <p:nvPicPr>
          <p:cNvPr id="4" name="Picture 3"/>
          <p:cNvPicPr>
            <a:picLocks noChangeAspect="1"/>
          </p:cNvPicPr>
          <p:nvPr/>
        </p:nvPicPr>
        <p:blipFill>
          <a:blip r:embed="rId2"/>
          <a:stretch>
            <a:fillRect/>
          </a:stretch>
        </p:blipFill>
        <p:spPr>
          <a:xfrm>
            <a:off x="12705997" y="225554"/>
            <a:ext cx="1455520" cy="1176659"/>
          </a:xfrm>
          <a:prstGeom prst="rect">
            <a:avLst/>
          </a:prstGeom>
        </p:spPr>
      </p:pic>
      <p:grpSp>
        <p:nvGrpSpPr>
          <p:cNvPr id="10" name="Group 9">
            <a:extLst>
              <a:ext uri="{FF2B5EF4-FFF2-40B4-BE49-F238E27FC236}">
                <a16:creationId xmlns:a16="http://schemas.microsoft.com/office/drawing/2014/main" id="{795C3CFC-F995-AE63-F39E-168045A69E2E}"/>
              </a:ext>
            </a:extLst>
          </p:cNvPr>
          <p:cNvGrpSpPr/>
          <p:nvPr/>
        </p:nvGrpSpPr>
        <p:grpSpPr>
          <a:xfrm>
            <a:off x="723073" y="725549"/>
            <a:ext cx="10522995" cy="4342376"/>
            <a:chOff x="1268729" y="822960"/>
            <a:chExt cx="10522995" cy="4342376"/>
          </a:xfrm>
        </p:grpSpPr>
        <p:sp>
          <p:nvSpPr>
            <p:cNvPr id="6" name="Text 1"/>
            <p:cNvSpPr txBox="1"/>
            <p:nvPr/>
          </p:nvSpPr>
          <p:spPr>
            <a:xfrm>
              <a:off x="2589764" y="3577078"/>
              <a:ext cx="8750015" cy="1588258"/>
            </a:xfrm>
            <a:prstGeom prst="rect">
              <a:avLst/>
            </a:prstGeom>
            <a:noFill/>
            <a:ln/>
          </p:spPr>
          <p:txBody>
            <a:bodyPr wrap="square" lIns="91440" tIns="68580" rIns="91440" bIns="68580" rtlCol="0" anchor="ctr"/>
            <a:lstStyle/>
            <a:p>
              <a:pPr lvl="0">
                <a:lnSpc>
                  <a:spcPct val="133000"/>
                </a:lnSpc>
                <a:defRPr/>
              </a:pPr>
              <a:r>
                <a:rPr lang="en-GB" sz="2400" kern="0" dirty="0">
                  <a:solidFill>
                    <a:srgbClr val="56202C"/>
                  </a:solidFill>
                  <a:latin typeface="Poppins" pitchFamily="34" charset="0"/>
                  <a:ea typeface="Poppins" pitchFamily="34" charset="-122"/>
                  <a:cs typeface="Poppins" pitchFamily="34" charset="-120"/>
                </a:rPr>
                <a:t>The children will having swimming lessons in Year 5 on a Tuesday.  </a:t>
              </a:r>
            </a:p>
            <a:p>
              <a:pPr lvl="0">
                <a:lnSpc>
                  <a:spcPct val="133000"/>
                </a:lnSpc>
                <a:defRPr/>
              </a:pPr>
              <a:r>
                <a:rPr lang="en-GB" sz="2400" kern="0" dirty="0">
                  <a:solidFill>
                    <a:srgbClr val="56202C"/>
                  </a:solidFill>
                  <a:latin typeface="Poppins" pitchFamily="34" charset="0"/>
                  <a:ea typeface="Poppins" pitchFamily="34" charset="-122"/>
                  <a:cs typeface="Poppins" pitchFamily="34" charset="-120"/>
                </a:rPr>
                <a:t>5A will start their lessons straight away.</a:t>
              </a:r>
            </a:p>
            <a:p>
              <a:pPr lvl="0">
                <a:lnSpc>
                  <a:spcPct val="133000"/>
                </a:lnSpc>
                <a:defRPr/>
              </a:pPr>
              <a:r>
                <a:rPr lang="en-GB" sz="2400" kern="0" dirty="0">
                  <a:solidFill>
                    <a:srgbClr val="56202C"/>
                  </a:solidFill>
                  <a:latin typeface="Poppins" pitchFamily="34" charset="0"/>
                  <a:ea typeface="Poppins" pitchFamily="34" charset="-122"/>
                  <a:cs typeface="Poppins" pitchFamily="34" charset="-120"/>
                </a:rPr>
                <a:t>5B will start their swimming lessons in February 2027.  </a:t>
              </a:r>
            </a:p>
            <a:p>
              <a:pPr lvl="0">
                <a:lnSpc>
                  <a:spcPct val="133000"/>
                </a:lnSpc>
                <a:defRPr/>
              </a:pPr>
              <a:endParaRPr lang="en-GB" sz="1000" kern="0" dirty="0">
                <a:solidFill>
                  <a:srgbClr val="56202C"/>
                </a:solidFill>
                <a:latin typeface="Poppins" pitchFamily="34" charset="0"/>
                <a:ea typeface="Poppins" pitchFamily="34" charset="-122"/>
                <a:cs typeface="Poppins" pitchFamily="34" charset="-120"/>
              </a:endParaRPr>
            </a:p>
            <a:p>
              <a:pPr lvl="0">
                <a:lnSpc>
                  <a:spcPct val="133000"/>
                </a:lnSpc>
                <a:defRPr/>
              </a:pPr>
              <a:r>
                <a:rPr lang="en-GB" sz="2400" kern="0" dirty="0">
                  <a:solidFill>
                    <a:srgbClr val="56202C"/>
                  </a:solidFill>
                  <a:latin typeface="Poppins" pitchFamily="34" charset="0"/>
                  <a:ea typeface="Poppins" pitchFamily="34" charset="-122"/>
                  <a:cs typeface="Poppins" pitchFamily="34" charset="-120"/>
                </a:rPr>
                <a:t>Please double check that your child has the correct swimming kit when it is their turn to go.  They will also need a school swimming bag, a swimming hat,                      goggles (optional), a towel and, most importantly, their          underwear for when they get dressed to come home!  (Most children wear the swimming kit to school)</a:t>
              </a:r>
              <a:endParaRPr kumimoji="0" lang="en-US" sz="2400" b="0" i="0" u="none" strike="noStrike" kern="0" cap="none" spc="0" normalizeH="0" baseline="0" noProof="0" dirty="0">
                <a:ln>
                  <a:noFill/>
                </a:ln>
                <a:solidFill>
                  <a:prstClr val="black"/>
                </a:solidFill>
                <a:effectLst/>
                <a:uLnTx/>
                <a:uFillTx/>
              </a:endParaRPr>
            </a:p>
          </p:txBody>
        </p:sp>
        <p:sp>
          <p:nvSpPr>
            <p:cNvPr id="7" name="Text 2"/>
            <p:cNvSpPr txBox="1"/>
            <p:nvPr/>
          </p:nvSpPr>
          <p:spPr>
            <a:xfrm>
              <a:off x="1268729" y="822960"/>
              <a:ext cx="10522995" cy="1234440"/>
            </a:xfrm>
            <a:prstGeom prst="rect">
              <a:avLst/>
            </a:prstGeom>
            <a:noFill/>
            <a:ln/>
          </p:spPr>
          <p:txBody>
            <a:bodyPr wrap="square" lIns="91440" tIns="68580" rIns="91440" bIns="68580" rtlCol="0" anchor="t"/>
            <a:lstStyle/>
            <a:p>
              <a:pPr marL="0" marR="0" lvl="0" indent="0" defTabSz="914400" eaLnBrk="1" fontAlgn="auto" latinLnBrk="0" hangingPunct="1">
                <a:lnSpc>
                  <a:spcPct val="120000"/>
                </a:lnSpc>
                <a:spcBef>
                  <a:spcPts val="0"/>
                </a:spcBef>
                <a:spcAft>
                  <a:spcPts val="0"/>
                </a:spcAft>
                <a:buClrTx/>
                <a:buSzTx/>
                <a:buFontTx/>
                <a:buNone/>
                <a:tabLst/>
                <a:defRPr/>
              </a:pPr>
              <a:r>
                <a:rPr kumimoji="0" lang="en-US" sz="34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Swimming.</a:t>
              </a:r>
              <a:endParaRPr kumimoji="0" lang="en-US" sz="3400" b="0" i="0" u="none" strike="noStrike" kern="0" cap="none" spc="0" normalizeH="0" baseline="0" noProof="0" dirty="0">
                <a:ln>
                  <a:noFill/>
                </a:ln>
                <a:solidFill>
                  <a:prstClr val="black"/>
                </a:solidFill>
                <a:effectLst/>
                <a:uLnTx/>
                <a:uFillTx/>
              </a:endParaRPr>
            </a:p>
          </p:txBody>
        </p:sp>
      </p:grpSp>
      <p:sp>
        <p:nvSpPr>
          <p:cNvPr id="3" name="Rectangle 1">
            <a:extLst>
              <a:ext uri="{FF2B5EF4-FFF2-40B4-BE49-F238E27FC236}">
                <a16:creationId xmlns:a16="http://schemas.microsoft.com/office/drawing/2014/main" id="{B9C3ABF5-04E0-487F-96CB-C37876372F1B}"/>
              </a:ext>
            </a:extLst>
          </p:cNvPr>
          <p:cNvSpPr>
            <a:spLocks noChangeArrowheads="1"/>
          </p:cNvSpPr>
          <p:nvPr/>
        </p:nvSpPr>
        <p:spPr bwMode="auto">
          <a:xfrm>
            <a:off x="0" y="0"/>
            <a:ext cx="14630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2459361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9A741C-41DD-4847-A28B-C13348B7A264}"/>
              </a:ext>
            </a:extLst>
          </p:cNvPr>
          <p:cNvSpPr txBox="1"/>
          <p:nvPr/>
        </p:nvSpPr>
        <p:spPr>
          <a:xfrm>
            <a:off x="588579" y="2774730"/>
            <a:ext cx="4677104" cy="313932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2400" b="1" dirty="0">
                <a:solidFill>
                  <a:srgbClr val="800000"/>
                </a:solidFill>
                <a:latin typeface="Poppins" panose="020B0604020202020204" charset="0"/>
                <a:cs typeface="Poppins" panose="020B0604020202020204" charset="0"/>
              </a:rPr>
              <a:t>Attendance</a:t>
            </a:r>
          </a:p>
          <a:p>
            <a:pPr marL="285750" indent="-285750">
              <a:lnSpc>
                <a:spcPct val="150000"/>
              </a:lnSpc>
              <a:buFont typeface="Arial" panose="020B0604020202020204" pitchFamily="34" charset="0"/>
              <a:buChar char="•"/>
            </a:pPr>
            <a:r>
              <a:rPr lang="en-GB" sz="2400" b="1" dirty="0">
                <a:solidFill>
                  <a:srgbClr val="800000"/>
                </a:solidFill>
                <a:latin typeface="Poppins" panose="020B0604020202020204" charset="0"/>
                <a:cs typeface="Poppins" panose="020B0604020202020204" charset="0"/>
              </a:rPr>
              <a:t>Punctuality</a:t>
            </a:r>
          </a:p>
          <a:p>
            <a:pPr marL="285750" indent="-285750">
              <a:lnSpc>
                <a:spcPct val="150000"/>
              </a:lnSpc>
              <a:buFont typeface="Arial" panose="020B0604020202020204" pitchFamily="34" charset="0"/>
              <a:buChar char="•"/>
            </a:pPr>
            <a:r>
              <a:rPr lang="en-GB" sz="2400" b="1" dirty="0">
                <a:solidFill>
                  <a:srgbClr val="800000"/>
                </a:solidFill>
                <a:latin typeface="Poppins" panose="020B0604020202020204" charset="0"/>
                <a:cs typeface="Poppins" panose="020B0604020202020204" charset="0"/>
              </a:rPr>
              <a:t>Homework Completion</a:t>
            </a:r>
          </a:p>
          <a:p>
            <a:pPr marL="285750" indent="-285750">
              <a:lnSpc>
                <a:spcPct val="150000"/>
              </a:lnSpc>
              <a:buFont typeface="Arial" panose="020B0604020202020204" pitchFamily="34" charset="0"/>
              <a:buChar char="•"/>
            </a:pPr>
            <a:r>
              <a:rPr lang="en-GB" sz="2400" b="1" dirty="0">
                <a:solidFill>
                  <a:srgbClr val="800000"/>
                </a:solidFill>
                <a:latin typeface="Poppins" panose="020B0604020202020204" charset="0"/>
                <a:cs typeface="Poppins" panose="020B0604020202020204" charset="0"/>
              </a:rPr>
              <a:t>Uniform infringements</a:t>
            </a:r>
          </a:p>
          <a:p>
            <a:pPr marL="285750" indent="-285750">
              <a:lnSpc>
                <a:spcPct val="150000"/>
              </a:lnSpc>
              <a:buFont typeface="Arial" panose="020B0604020202020204" pitchFamily="34" charset="0"/>
              <a:buChar char="•"/>
            </a:pPr>
            <a:r>
              <a:rPr lang="en-GB" sz="2400" b="1" dirty="0">
                <a:solidFill>
                  <a:srgbClr val="800000"/>
                </a:solidFill>
                <a:latin typeface="Poppins" panose="020B0604020202020204" charset="0"/>
                <a:cs typeface="Poppins" panose="020B0604020202020204" charset="0"/>
              </a:rPr>
              <a:t>Behaviour infringements</a:t>
            </a:r>
            <a:endParaRPr lang="en-GB" b="1" dirty="0">
              <a:solidFill>
                <a:srgbClr val="800000"/>
              </a:solidFill>
            </a:endParaRPr>
          </a:p>
          <a:p>
            <a:pPr marL="285750" indent="-285750">
              <a:buFont typeface="Arial" panose="020B0604020202020204" pitchFamily="34" charset="0"/>
              <a:buChar char="•"/>
            </a:pPr>
            <a:r>
              <a:rPr lang="en-GB" dirty="0"/>
              <a:t> – a slip </a:t>
            </a:r>
          </a:p>
        </p:txBody>
      </p:sp>
      <p:sp>
        <p:nvSpPr>
          <p:cNvPr id="3" name="Title 1">
            <a:extLst>
              <a:ext uri="{FF2B5EF4-FFF2-40B4-BE49-F238E27FC236}">
                <a16:creationId xmlns:a16="http://schemas.microsoft.com/office/drawing/2014/main" id="{3CB688BB-27EF-436A-8974-FCE27C048C4C}"/>
              </a:ext>
            </a:extLst>
          </p:cNvPr>
          <p:cNvSpPr txBox="1">
            <a:spLocks/>
          </p:cNvSpPr>
          <p:nvPr/>
        </p:nvSpPr>
        <p:spPr>
          <a:xfrm>
            <a:off x="-1" y="0"/>
            <a:ext cx="3920054" cy="725549"/>
          </a:xfrm>
          <a:prstGeom prst="rect">
            <a:avLst/>
          </a:prstGeom>
          <a:solidFill>
            <a:srgbClr val="FFC000"/>
          </a:solidFill>
        </p:spPr>
        <p:txBody>
          <a:bodyPr vert="horz" lIns="109728" tIns="54864" rIns="109728" bIns="54864" rtlCol="0" anchor="b">
            <a:noAutofit/>
          </a:bodyPr>
          <a:lstStyle>
            <a:lvl1pPr algn="ctr"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pPr algn="l" defTabSz="1097280">
              <a:defRPr/>
            </a:pPr>
            <a:r>
              <a:rPr lang="en-GB" sz="3360" u="sng" spc="-60" dirty="0">
                <a:solidFill>
                  <a:srgbClr val="E9E5DC">
                    <a:lumMod val="10000"/>
                  </a:srgbClr>
                </a:solidFill>
                <a:latin typeface="NTFPreCursive" panose="03000400000000000000" pitchFamily="66" charset="0"/>
              </a:rPr>
              <a:t>Year 5 Expectations </a:t>
            </a:r>
            <a:endParaRPr lang="en-GB" sz="1680" u="sng" spc="-60" dirty="0">
              <a:solidFill>
                <a:srgbClr val="E9E5DC">
                  <a:lumMod val="10000"/>
                </a:srgbClr>
              </a:solidFill>
              <a:latin typeface="NTFPreCursive" panose="03000400000000000000" pitchFamily="66" charset="0"/>
            </a:endParaRPr>
          </a:p>
        </p:txBody>
      </p:sp>
      <p:pic>
        <p:nvPicPr>
          <p:cNvPr id="4" name="Picture 3">
            <a:extLst>
              <a:ext uri="{FF2B5EF4-FFF2-40B4-BE49-F238E27FC236}">
                <a16:creationId xmlns:a16="http://schemas.microsoft.com/office/drawing/2014/main" id="{E0473C39-A1AF-4453-B563-1E6733067242}"/>
              </a:ext>
            </a:extLst>
          </p:cNvPr>
          <p:cNvPicPr>
            <a:picLocks noChangeAspect="1"/>
          </p:cNvPicPr>
          <p:nvPr/>
        </p:nvPicPr>
        <p:blipFill>
          <a:blip r:embed="rId2"/>
          <a:stretch>
            <a:fillRect/>
          </a:stretch>
        </p:blipFill>
        <p:spPr>
          <a:xfrm>
            <a:off x="12895184" y="225554"/>
            <a:ext cx="1455520" cy="1176659"/>
          </a:xfrm>
          <a:prstGeom prst="rect">
            <a:avLst/>
          </a:prstGeom>
        </p:spPr>
      </p:pic>
      <p:sp>
        <p:nvSpPr>
          <p:cNvPr id="5" name="TextBox 4">
            <a:extLst>
              <a:ext uri="{FF2B5EF4-FFF2-40B4-BE49-F238E27FC236}">
                <a16:creationId xmlns:a16="http://schemas.microsoft.com/office/drawing/2014/main" id="{DD383535-A89C-4B07-9A41-D0CAE8346F82}"/>
              </a:ext>
            </a:extLst>
          </p:cNvPr>
          <p:cNvSpPr txBox="1"/>
          <p:nvPr/>
        </p:nvSpPr>
        <p:spPr>
          <a:xfrm>
            <a:off x="225810" y="1030013"/>
            <a:ext cx="4162096" cy="615553"/>
          </a:xfrm>
          <a:prstGeom prst="rect">
            <a:avLst/>
          </a:prstGeom>
          <a:noFill/>
        </p:spPr>
        <p:txBody>
          <a:bodyPr wrap="square" rtlCol="0">
            <a:spAutoFit/>
          </a:bodyPr>
          <a:lstStyle/>
          <a:p>
            <a:r>
              <a:rPr lang="en-GB" sz="3400" b="1" dirty="0">
                <a:solidFill>
                  <a:srgbClr val="800000"/>
                </a:solidFill>
                <a:latin typeface="Poppins" panose="020B0604020202020204" charset="0"/>
                <a:cs typeface="Poppins" panose="020B0604020202020204" charset="0"/>
              </a:rPr>
              <a:t>Weekly Meetings</a:t>
            </a:r>
          </a:p>
        </p:txBody>
      </p:sp>
      <p:sp>
        <p:nvSpPr>
          <p:cNvPr id="6" name="TextBox 5">
            <a:extLst>
              <a:ext uri="{FF2B5EF4-FFF2-40B4-BE49-F238E27FC236}">
                <a16:creationId xmlns:a16="http://schemas.microsoft.com/office/drawing/2014/main" id="{374A74D7-5A37-4B73-AF39-D74435BDEF38}"/>
              </a:ext>
            </a:extLst>
          </p:cNvPr>
          <p:cNvSpPr txBox="1"/>
          <p:nvPr/>
        </p:nvSpPr>
        <p:spPr>
          <a:xfrm>
            <a:off x="378372" y="1723697"/>
            <a:ext cx="13972332" cy="830997"/>
          </a:xfrm>
          <a:prstGeom prst="rect">
            <a:avLst/>
          </a:prstGeom>
          <a:noFill/>
        </p:spPr>
        <p:txBody>
          <a:bodyPr wrap="square" rtlCol="0">
            <a:spAutoFit/>
          </a:bodyPr>
          <a:lstStyle/>
          <a:p>
            <a:r>
              <a:rPr lang="en-GB" sz="2400" dirty="0">
                <a:solidFill>
                  <a:schemeClr val="bg2">
                    <a:lumMod val="10000"/>
                  </a:schemeClr>
                </a:solidFill>
                <a:latin typeface="Poppins" panose="020B0604020202020204" charset="0"/>
                <a:cs typeface="Poppins" panose="020B0604020202020204" charset="0"/>
              </a:rPr>
              <a:t>Every week, Ms Clarke will meet each child and discuss how well they are meeting school expectations. She will cover the following topics:</a:t>
            </a:r>
          </a:p>
        </p:txBody>
      </p:sp>
      <p:sp>
        <p:nvSpPr>
          <p:cNvPr id="7" name="TextBox 6">
            <a:extLst>
              <a:ext uri="{FF2B5EF4-FFF2-40B4-BE49-F238E27FC236}">
                <a16:creationId xmlns:a16="http://schemas.microsoft.com/office/drawing/2014/main" id="{1F29705E-8DFE-4DC0-9605-D3811EB1DF7E}"/>
              </a:ext>
            </a:extLst>
          </p:cNvPr>
          <p:cNvSpPr txBox="1"/>
          <p:nvPr/>
        </p:nvSpPr>
        <p:spPr>
          <a:xfrm>
            <a:off x="451945" y="6064469"/>
            <a:ext cx="13898759" cy="830997"/>
          </a:xfrm>
          <a:prstGeom prst="rect">
            <a:avLst/>
          </a:prstGeom>
          <a:noFill/>
        </p:spPr>
        <p:txBody>
          <a:bodyPr wrap="square" rtlCol="0">
            <a:spAutoFit/>
          </a:bodyPr>
          <a:lstStyle/>
          <a:p>
            <a:r>
              <a:rPr lang="en-GB" sz="2400" dirty="0">
                <a:solidFill>
                  <a:schemeClr val="bg2">
                    <a:lumMod val="10000"/>
                  </a:schemeClr>
                </a:solidFill>
                <a:latin typeface="Poppins" panose="020B0604020202020204" charset="0"/>
                <a:cs typeface="Poppins" panose="020B0604020202020204" charset="0"/>
              </a:rPr>
              <a:t>These meetings will help children take greater responsibility for their own learning, choices and success.</a:t>
            </a:r>
          </a:p>
        </p:txBody>
      </p:sp>
      <p:pic>
        <p:nvPicPr>
          <p:cNvPr id="8" name="Picture 7">
            <a:extLst>
              <a:ext uri="{FF2B5EF4-FFF2-40B4-BE49-F238E27FC236}">
                <a16:creationId xmlns:a16="http://schemas.microsoft.com/office/drawing/2014/main" id="{CA00B0AE-65A4-4ADB-921A-4430F22A7E64}"/>
              </a:ext>
            </a:extLst>
          </p:cNvPr>
          <p:cNvPicPr>
            <a:picLocks noChangeAspect="1"/>
          </p:cNvPicPr>
          <p:nvPr/>
        </p:nvPicPr>
        <p:blipFill>
          <a:blip r:embed="rId3"/>
          <a:stretch>
            <a:fillRect/>
          </a:stretch>
        </p:blipFill>
        <p:spPr>
          <a:xfrm>
            <a:off x="5709061" y="2554694"/>
            <a:ext cx="5969017" cy="3359357"/>
          </a:xfrm>
          <a:prstGeom prst="rect">
            <a:avLst/>
          </a:prstGeom>
        </p:spPr>
      </p:pic>
    </p:spTree>
    <p:extLst>
      <p:ext uri="{BB962C8B-B14F-4D97-AF65-F5344CB8AC3E}">
        <p14:creationId xmlns:p14="http://schemas.microsoft.com/office/powerpoint/2010/main" val="4175732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 y="0"/>
            <a:ext cx="3920054" cy="725549"/>
          </a:xfrm>
          <a:prstGeom prst="rect">
            <a:avLst/>
          </a:prstGeom>
          <a:solidFill>
            <a:srgbClr val="FFC000"/>
          </a:solidFill>
        </p:spPr>
        <p:txBody>
          <a:bodyPr vert="horz" lIns="109728" tIns="54864" rIns="109728" bIns="54864" rtlCol="0" anchor="b">
            <a:noAutofit/>
          </a:bodyPr>
          <a:lstStyle>
            <a:lvl1pPr algn="ctr"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pPr algn="l" defTabSz="1097280">
              <a:defRPr/>
            </a:pPr>
            <a:r>
              <a:rPr lang="en-GB" sz="3360" u="sng" spc="-60" dirty="0">
                <a:solidFill>
                  <a:srgbClr val="E9E5DC">
                    <a:lumMod val="10000"/>
                  </a:srgbClr>
                </a:solidFill>
                <a:latin typeface="NTFPreCursive" panose="03000400000000000000" pitchFamily="66" charset="0"/>
              </a:rPr>
              <a:t>Year 5 Expectations </a:t>
            </a:r>
            <a:endParaRPr lang="en-GB" sz="1680" u="sng" spc="-60" dirty="0">
              <a:solidFill>
                <a:srgbClr val="E9E5DC">
                  <a:lumMod val="10000"/>
                </a:srgbClr>
              </a:solidFill>
              <a:latin typeface="NTFPreCursive" panose="03000400000000000000" pitchFamily="66" charset="0"/>
            </a:endParaRPr>
          </a:p>
        </p:txBody>
      </p:sp>
      <p:pic>
        <p:nvPicPr>
          <p:cNvPr id="4" name="Picture 3"/>
          <p:cNvPicPr>
            <a:picLocks noChangeAspect="1"/>
          </p:cNvPicPr>
          <p:nvPr/>
        </p:nvPicPr>
        <p:blipFill>
          <a:blip r:embed="rId2"/>
          <a:stretch>
            <a:fillRect/>
          </a:stretch>
        </p:blipFill>
        <p:spPr>
          <a:xfrm>
            <a:off x="12705997" y="225554"/>
            <a:ext cx="1455520" cy="1176659"/>
          </a:xfrm>
          <a:prstGeom prst="rect">
            <a:avLst/>
          </a:prstGeom>
        </p:spPr>
      </p:pic>
      <p:sp>
        <p:nvSpPr>
          <p:cNvPr id="7" name="Text 1"/>
          <p:cNvSpPr txBox="1"/>
          <p:nvPr/>
        </p:nvSpPr>
        <p:spPr>
          <a:xfrm>
            <a:off x="1463040" y="991784"/>
            <a:ext cx="11704320" cy="1485900"/>
          </a:xfrm>
          <a:prstGeom prst="rect">
            <a:avLst/>
          </a:prstGeom>
          <a:noFill/>
          <a:ln/>
        </p:spPr>
        <p:txBody>
          <a:bodyPr wrap="square" lIns="91440" tIns="68580" rIns="91440" bIns="68580" rtlCol="0" anchor="t"/>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8B3346"/>
                </a:solidFill>
                <a:effectLst/>
                <a:uLnTx/>
                <a:uFillTx/>
                <a:latin typeface="Poppins" pitchFamily="34" charset="0"/>
                <a:ea typeface="Poppins" pitchFamily="34" charset="-122"/>
                <a:cs typeface="Poppins" pitchFamily="34" charset="-120"/>
              </a:rPr>
              <a:t>Thank you for helping us to help your child achieve the best they can by working together and helping them become responsible for themselves.</a:t>
            </a:r>
          </a:p>
          <a:p>
            <a:pPr marL="0" marR="0" lvl="0" indent="0" algn="ctr" defTabSz="914400" eaLnBrk="1" fontAlgn="auto" latinLnBrk="0" hangingPunct="1">
              <a:lnSpc>
                <a:spcPct val="150000"/>
              </a:lnSpc>
              <a:spcBef>
                <a:spcPts val="0"/>
              </a:spcBef>
              <a:spcAft>
                <a:spcPts val="0"/>
              </a:spcAft>
              <a:buClrTx/>
              <a:buSzTx/>
              <a:buFontTx/>
              <a:buNone/>
              <a:tabLst/>
              <a:defRPr/>
            </a:pPr>
            <a:endParaRPr lang="en-US" sz="2800" b="1" kern="0" dirty="0">
              <a:solidFill>
                <a:srgbClr val="8B3346"/>
              </a:solidFill>
              <a:latin typeface="Poppins" pitchFamily="34" charset="0"/>
              <a:cs typeface="Poppins" pitchFamily="34" charset="-120"/>
            </a:endParaRPr>
          </a:p>
          <a:p>
            <a:pPr marL="0" marR="0" lvl="0" indent="0" algn="ctr" defTabSz="914400" eaLnBrk="1" fontAlgn="auto" latinLnBrk="0" hangingPunct="1">
              <a:lnSpc>
                <a:spcPct val="150000"/>
              </a:lnSpc>
              <a:spcBef>
                <a:spcPts val="0"/>
              </a:spcBef>
              <a:spcAft>
                <a:spcPts val="0"/>
              </a:spcAft>
              <a:buClrTx/>
              <a:buSzTx/>
              <a:buFontTx/>
              <a:buNone/>
              <a:tabLst/>
              <a:defRPr/>
            </a:pPr>
            <a:r>
              <a:rPr lang="en-US" sz="6000" b="1" kern="0" dirty="0">
                <a:solidFill>
                  <a:srgbClr val="00B050"/>
                </a:solidFill>
                <a:latin typeface="Poppins" pitchFamily="34" charset="0"/>
                <a:cs typeface="Poppins" pitchFamily="34" charset="-120"/>
              </a:rPr>
              <a:t>Any Questions?</a:t>
            </a:r>
            <a:endParaRPr kumimoji="0" lang="en-US" sz="6000" b="0" i="0" u="none" strike="noStrike" kern="0" cap="none" spc="0" normalizeH="0" baseline="0" noProof="0" dirty="0">
              <a:ln>
                <a:noFill/>
              </a:ln>
              <a:solidFill>
                <a:srgbClr val="00B050"/>
              </a:solidFill>
              <a:effectLst/>
              <a:uLnTx/>
              <a:uFillTx/>
            </a:endParaRPr>
          </a:p>
        </p:txBody>
      </p:sp>
      <p:pic>
        <p:nvPicPr>
          <p:cNvPr id="3" name="Picture 2">
            <a:extLst>
              <a:ext uri="{FF2B5EF4-FFF2-40B4-BE49-F238E27FC236}">
                <a16:creationId xmlns:a16="http://schemas.microsoft.com/office/drawing/2014/main" id="{1A9EF410-60C3-4795-910B-F3B09AC5A11E}"/>
              </a:ext>
            </a:extLst>
          </p:cNvPr>
          <p:cNvPicPr>
            <a:picLocks noChangeAspect="1"/>
          </p:cNvPicPr>
          <p:nvPr/>
        </p:nvPicPr>
        <p:blipFill>
          <a:blip r:embed="rId3"/>
          <a:stretch>
            <a:fillRect/>
          </a:stretch>
        </p:blipFill>
        <p:spPr>
          <a:xfrm rot="375162">
            <a:off x="10534519" y="4729786"/>
            <a:ext cx="2632841" cy="2632841"/>
          </a:xfrm>
          <a:prstGeom prst="rect">
            <a:avLst/>
          </a:prstGeom>
        </p:spPr>
      </p:pic>
      <p:pic>
        <p:nvPicPr>
          <p:cNvPr id="5" name="Picture 4">
            <a:extLst>
              <a:ext uri="{FF2B5EF4-FFF2-40B4-BE49-F238E27FC236}">
                <a16:creationId xmlns:a16="http://schemas.microsoft.com/office/drawing/2014/main" id="{A668C02E-B05D-4C3C-BFAA-26060B9165E5}"/>
              </a:ext>
            </a:extLst>
          </p:cNvPr>
          <p:cNvPicPr>
            <a:picLocks noChangeAspect="1"/>
          </p:cNvPicPr>
          <p:nvPr/>
        </p:nvPicPr>
        <p:blipFill>
          <a:blip r:embed="rId4"/>
          <a:stretch>
            <a:fillRect/>
          </a:stretch>
        </p:blipFill>
        <p:spPr>
          <a:xfrm rot="21183809">
            <a:off x="1612437" y="4715076"/>
            <a:ext cx="2633700" cy="2633700"/>
          </a:xfrm>
          <a:prstGeom prst="rect">
            <a:avLst/>
          </a:prstGeom>
        </p:spPr>
      </p:pic>
    </p:spTree>
    <p:extLst>
      <p:ext uri="{BB962C8B-B14F-4D97-AF65-F5344CB8AC3E}">
        <p14:creationId xmlns:p14="http://schemas.microsoft.com/office/powerpoint/2010/main" val="1220666708"/>
      </p:ext>
    </p:extLst>
  </p:cSld>
  <p:clrMapOvr>
    <a:masterClrMapping/>
  </p:clrMapOvr>
</p:sld>
</file>

<file path=ppt/theme/theme1.xml><?xml version="1.0" encoding="utf-8"?>
<a:theme xmlns:a="http://schemas.openxmlformats.org/drawingml/2006/main" name="Retrospect">
  <a:themeElements>
    <a:clrScheme name="Custom 8">
      <a:dk1>
        <a:srgbClr val="FFFFFF"/>
      </a:dk1>
      <a:lt1>
        <a:sysClr val="window" lastClr="FFFFFF"/>
      </a:lt1>
      <a:dk2>
        <a:srgbClr val="FFFFFF"/>
      </a:dk2>
      <a:lt2>
        <a:srgbClr val="E9E5DC"/>
      </a:lt2>
      <a:accent1>
        <a:srgbClr val="FFC000"/>
      </a:accent1>
      <a:accent2>
        <a:srgbClr val="800000"/>
      </a:accent2>
      <a:accent3>
        <a:srgbClr val="A28E6A"/>
      </a:accent3>
      <a:accent4>
        <a:srgbClr val="956251"/>
      </a:accent4>
      <a:accent5>
        <a:srgbClr val="FFFFFF"/>
      </a:accent5>
      <a:accent6>
        <a:srgbClr val="FFFFFF"/>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63BEA91553254B9DA0E546DD1B289D" ma:contentTypeVersion="15" ma:contentTypeDescription="Create a new document." ma:contentTypeScope="" ma:versionID="f01995b0ac9ec4b004441c695bbb7af7">
  <xsd:schema xmlns:xsd="http://www.w3.org/2001/XMLSchema" xmlns:xs="http://www.w3.org/2001/XMLSchema" xmlns:p="http://schemas.microsoft.com/office/2006/metadata/properties" xmlns:ns2="bf855299-c603-4c5a-9f2e-af102482b306" xmlns:ns3="f62f24c2-ec80-4fb0-bf53-923cce5bcace" targetNamespace="http://schemas.microsoft.com/office/2006/metadata/properties" ma:root="true" ma:fieldsID="73ebee35946ffa4a0e3b56dd2d77a11a" ns2:_="" ns3:_="">
    <xsd:import namespace="bf855299-c603-4c5a-9f2e-af102482b306"/>
    <xsd:import namespace="f62f24c2-ec80-4fb0-bf53-923cce5bca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Location" minOccurs="0"/>
                <xsd:element ref="ns2:Ahme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855299-c603-4c5a-9f2e-af102482b3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86ac0ec-a55c-4b13-9bfe-bb7ee79ea2d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Ahmed" ma:index="21" nillable="true" ma:displayName="Ahmed" ma:format="Dropdown" ma:internalName="Ahmed">
      <xsd:simpleType>
        <xsd:restriction base="dms:Text">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f24c2-ec80-4fb0-bf53-923cce5bca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c3463ab-2241-44fe-8edf-dec99e5e8b63}" ma:internalName="TaxCatchAll" ma:showField="CatchAllData" ma:web="f62f24c2-ec80-4fb0-bf53-923cce5bca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62f24c2-ec80-4fb0-bf53-923cce5bcace" xsi:nil="true"/>
    <lcf76f155ced4ddcb4097134ff3c332f xmlns="bf855299-c603-4c5a-9f2e-af102482b306">
      <Terms xmlns="http://schemas.microsoft.com/office/infopath/2007/PartnerControls"/>
    </lcf76f155ced4ddcb4097134ff3c332f>
    <Ahmed xmlns="bf855299-c603-4c5a-9f2e-af102482b306" xsi:nil="true"/>
  </documentManagement>
</p:properties>
</file>

<file path=customXml/itemProps1.xml><?xml version="1.0" encoding="utf-8"?>
<ds:datastoreItem xmlns:ds="http://schemas.openxmlformats.org/officeDocument/2006/customXml" ds:itemID="{E991E77B-0F37-4FBD-BA98-018FAFD0EF54}"/>
</file>

<file path=customXml/itemProps2.xml><?xml version="1.0" encoding="utf-8"?>
<ds:datastoreItem xmlns:ds="http://schemas.openxmlformats.org/officeDocument/2006/customXml" ds:itemID="{74B20651-2FFE-4971-9720-9C9B29A17AEF}"/>
</file>

<file path=customXml/itemProps3.xml><?xml version="1.0" encoding="utf-8"?>
<ds:datastoreItem xmlns:ds="http://schemas.openxmlformats.org/officeDocument/2006/customXml" ds:itemID="{20D25F50-43D0-48FA-B0FA-06BD402DC5EC}"/>
</file>

<file path=docProps/app.xml><?xml version="1.0" encoding="utf-8"?>
<Properties xmlns="http://schemas.openxmlformats.org/officeDocument/2006/extended-properties" xmlns:vt="http://schemas.openxmlformats.org/officeDocument/2006/docPropsVTypes">
  <TotalTime>373</TotalTime>
  <Words>1366</Words>
  <Application>Microsoft Office PowerPoint</Application>
  <PresentationFormat>Custom</PresentationFormat>
  <Paragraphs>123</Paragraphs>
  <Slides>14</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vt:i4>
      </vt:variant>
    </vt:vector>
  </HeadingPairs>
  <TitlesOfParts>
    <vt:vector size="26" baseType="lpstr">
      <vt:lpstr>Poppins</vt:lpstr>
      <vt:lpstr>Twinkl Cursive Looped</vt:lpstr>
      <vt:lpstr>Calibri</vt:lpstr>
      <vt:lpstr>Aptos</vt:lpstr>
      <vt:lpstr>Menlo</vt:lpstr>
      <vt:lpstr>DMSans-Bold</vt:lpstr>
      <vt:lpstr>Calibri Light</vt:lpstr>
      <vt:lpstr>Arial</vt:lpstr>
      <vt:lpstr>Wingdings</vt:lpstr>
      <vt:lpstr>NTFPreCursive</vt:lpstr>
      <vt:lpstr>NTFPreCursivefk</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Teachmate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3 Home and School Expectations</dc:title>
  <dc:subject>PptxGenJS Presentation</dc:subject>
  <dc:creator>Suzanne Bracken</dc:creator>
  <cp:lastModifiedBy>LSearle</cp:lastModifiedBy>
  <cp:revision>22</cp:revision>
  <dcterms:created xsi:type="dcterms:W3CDTF">2026-09-01T10:46:52Z</dcterms:created>
  <dcterms:modified xsi:type="dcterms:W3CDTF">2026-09-10T12:51:20Z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0x010100B763BEA91553254B9DA0E546DD1B289D</vt:lpwstr>
  </property>
</Properties>
</file>